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1"/>
  </p:notesMasterIdLst>
  <p:sldIdLst>
    <p:sldId id="256" r:id="rId2"/>
    <p:sldId id="257" r:id="rId3"/>
    <p:sldId id="319" r:id="rId4"/>
    <p:sldId id="355" r:id="rId5"/>
    <p:sldId id="356" r:id="rId6"/>
    <p:sldId id="357" r:id="rId7"/>
    <p:sldId id="359" r:id="rId8"/>
    <p:sldId id="360" r:id="rId9"/>
    <p:sldId id="361" r:id="rId10"/>
    <p:sldId id="363" r:id="rId11"/>
    <p:sldId id="364" r:id="rId12"/>
    <p:sldId id="365" r:id="rId13"/>
    <p:sldId id="379" r:id="rId14"/>
    <p:sldId id="368" r:id="rId15"/>
    <p:sldId id="366" r:id="rId16"/>
    <p:sldId id="369" r:id="rId17"/>
    <p:sldId id="377" r:id="rId18"/>
    <p:sldId id="370" r:id="rId19"/>
    <p:sldId id="259" r:id="rId20"/>
  </p:sldIdLst>
  <p:sldSz cx="9144000" cy="5143500" type="screen16x9"/>
  <p:notesSz cx="6858000" cy="9144000"/>
  <p:embeddedFontLst>
    <p:embeddedFont>
      <p:font typeface="Comic Sans MS" panose="030F0702030302020204" pitchFamily="66" charset="0"/>
      <p:regular r:id="rId22"/>
      <p:bold r:id="rId23"/>
      <p:italic r:id="rId24"/>
      <p:boldItalic r:id="rId25"/>
    </p:embeddedFont>
    <p:embeddedFont>
      <p:font typeface="Dosis" pitchFamily="2" charset="0"/>
      <p:regular r:id="rId26"/>
      <p:bold r:id="rId27"/>
    </p:embeddedFont>
    <p:embeddedFont>
      <p:font typeface="Sniglet"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9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78245-F04A-4819-98CB-A0784EEE9882}">
  <a:tblStyle styleId="{0FA78245-F04A-4819-98CB-A0784EEE988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B4C3CC-C3A9-4D13-B8F7-F7B8FBA7BB3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5" autoAdjust="0"/>
    <p:restoredTop sz="93808" autoAdjust="0"/>
  </p:normalViewPr>
  <p:slideViewPr>
    <p:cSldViewPr snapToGrid="0">
      <p:cViewPr varScale="1">
        <p:scale>
          <a:sx n="107" d="100"/>
          <a:sy n="107" d="100"/>
        </p:scale>
        <p:origin x="119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dirty="0"/>
          </a:p>
        </p:txBody>
      </p:sp>
    </p:spTree>
    <p:extLst>
      <p:ext uri="{BB962C8B-B14F-4D97-AF65-F5344CB8AC3E}">
        <p14:creationId xmlns:p14="http://schemas.microsoft.com/office/powerpoint/2010/main" val="23701765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039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5981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292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3196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0678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36436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3860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5658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4403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484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224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412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978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0642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350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740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623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382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2"/>
              </a:buClr>
              <a:buSzPts val="4800"/>
              <a:buNone/>
              <a:defRPr sz="4800" b="0">
                <a:solidFill>
                  <a:schemeClr val="dk2"/>
                </a:solidFill>
              </a:defRPr>
            </a:lvl1pPr>
            <a:lvl2pPr lvl="1" algn="r">
              <a:spcBef>
                <a:spcPts val="0"/>
              </a:spcBef>
              <a:spcAft>
                <a:spcPts val="0"/>
              </a:spcAft>
              <a:buClr>
                <a:schemeClr val="dk2"/>
              </a:buClr>
              <a:buSzPts val="4800"/>
              <a:buNone/>
              <a:defRPr sz="4800" b="0">
                <a:solidFill>
                  <a:schemeClr val="dk2"/>
                </a:solidFill>
              </a:defRPr>
            </a:lvl2pPr>
            <a:lvl3pPr lvl="2" algn="r">
              <a:spcBef>
                <a:spcPts val="0"/>
              </a:spcBef>
              <a:spcAft>
                <a:spcPts val="0"/>
              </a:spcAft>
              <a:buClr>
                <a:schemeClr val="dk2"/>
              </a:buClr>
              <a:buSzPts val="4800"/>
              <a:buNone/>
              <a:defRPr sz="4800" b="0">
                <a:solidFill>
                  <a:schemeClr val="dk2"/>
                </a:solidFill>
              </a:defRPr>
            </a:lvl3pPr>
            <a:lvl4pPr lvl="3" algn="r">
              <a:spcBef>
                <a:spcPts val="0"/>
              </a:spcBef>
              <a:spcAft>
                <a:spcPts val="0"/>
              </a:spcAft>
              <a:buClr>
                <a:schemeClr val="dk2"/>
              </a:buClr>
              <a:buSzPts val="4800"/>
              <a:buNone/>
              <a:defRPr sz="4800" b="0">
                <a:solidFill>
                  <a:schemeClr val="dk2"/>
                </a:solidFill>
              </a:defRPr>
            </a:lvl4pPr>
            <a:lvl5pPr lvl="4" algn="r">
              <a:spcBef>
                <a:spcPts val="0"/>
              </a:spcBef>
              <a:spcAft>
                <a:spcPts val="0"/>
              </a:spcAft>
              <a:buClr>
                <a:schemeClr val="dk2"/>
              </a:buClr>
              <a:buSzPts val="4800"/>
              <a:buNone/>
              <a:defRPr sz="4800" b="0">
                <a:solidFill>
                  <a:schemeClr val="dk2"/>
                </a:solidFill>
              </a:defRPr>
            </a:lvl5pPr>
            <a:lvl6pPr lvl="5" algn="r">
              <a:spcBef>
                <a:spcPts val="0"/>
              </a:spcBef>
              <a:spcAft>
                <a:spcPts val="0"/>
              </a:spcAft>
              <a:buClr>
                <a:schemeClr val="dk2"/>
              </a:buClr>
              <a:buSzPts val="4800"/>
              <a:buNone/>
              <a:defRPr sz="4800" b="0">
                <a:solidFill>
                  <a:schemeClr val="dk2"/>
                </a:solidFill>
              </a:defRPr>
            </a:lvl6pPr>
            <a:lvl7pPr lvl="6" algn="r">
              <a:spcBef>
                <a:spcPts val="0"/>
              </a:spcBef>
              <a:spcAft>
                <a:spcPts val="0"/>
              </a:spcAft>
              <a:buClr>
                <a:schemeClr val="dk2"/>
              </a:buClr>
              <a:buSzPts val="4800"/>
              <a:buNone/>
              <a:defRPr sz="4800" b="0">
                <a:solidFill>
                  <a:schemeClr val="dk2"/>
                </a:solidFill>
              </a:defRPr>
            </a:lvl7pPr>
            <a:lvl8pPr lvl="7" algn="r">
              <a:spcBef>
                <a:spcPts val="0"/>
              </a:spcBef>
              <a:spcAft>
                <a:spcPts val="0"/>
              </a:spcAft>
              <a:buClr>
                <a:schemeClr val="dk2"/>
              </a:buClr>
              <a:buSzPts val="4800"/>
              <a:buNone/>
              <a:defRPr sz="4800" b="0">
                <a:solidFill>
                  <a:schemeClr val="dk2"/>
                </a:solidFill>
              </a:defRPr>
            </a:lvl8pPr>
            <a:lvl9pPr lvl="8" algn="r">
              <a:spcBef>
                <a:spcPts val="0"/>
              </a:spcBef>
              <a:spcAft>
                <a:spcPts val="0"/>
              </a:spcAft>
              <a:buClr>
                <a:schemeClr val="dk2"/>
              </a:buClr>
              <a:buSzPts val="4800"/>
              <a:buNone/>
              <a:defRPr sz="4800" b="0">
                <a:solidFill>
                  <a:schemeClr val="dk2"/>
                </a:solidFill>
              </a:defRPr>
            </a:lvl9pPr>
          </a:lstStyle>
          <a:p>
            <a:endParaRPr/>
          </a:p>
        </p:txBody>
      </p:sp>
      <p:sp>
        <p:nvSpPr>
          <p:cNvPr id="163" name="Google Shape;163;p2"/>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4" name="Google Shape;164;p2"/>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5" name="Google Shape;165;p2"/>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6" name="Google Shape;166;p2"/>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7" name="Google Shape;167;p2"/>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8" name="Google Shape;168;p2"/>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9" name="Google Shape;169;p2"/>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0" name="Google Shape;170;p2"/>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1" name="Google Shape;171;p2"/>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2" name="Google Shape;172;p2"/>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3" name="Google Shape;173;p2"/>
          <p:cNvSpPr/>
          <p:nvPr/>
        </p:nvSpPr>
        <p:spPr>
          <a:xfrm>
            <a:off x="1347361" y="3186147"/>
            <a:ext cx="599146"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4" name="Google Shape;174;p2"/>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5" name="Google Shape;175;p2"/>
          <p:cNvSpPr/>
          <p:nvPr/>
        </p:nvSpPr>
        <p:spPr>
          <a:xfrm>
            <a:off x="7146421" y="4508764"/>
            <a:ext cx="1040884"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6" name="Google Shape;176;p2"/>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7" name="Google Shape;177;p2"/>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8" name="Google Shape;178;p2"/>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9" name="Google Shape;179;p2"/>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0" name="Google Shape;180;p2"/>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1" name="Google Shape;181;p2"/>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2" name="Google Shape;182;p2"/>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3" name="Google Shape;183;p2"/>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4" name="Google Shape;184;p2"/>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5" name="Google Shape;185;p2"/>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6" name="Google Shape;186;p2"/>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7" name="Google Shape;187;p2"/>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8" name="Google Shape;188;p2"/>
          <p:cNvSpPr/>
          <p:nvPr/>
        </p:nvSpPr>
        <p:spPr>
          <a:xfrm rot="-5400000">
            <a:off x="6496794" y="3021441"/>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9" name="Google Shape;189;p2"/>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0" name="Google Shape;190;p2"/>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1" name="Google Shape;191;p2"/>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4" name="Google Shape;194;p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5" name="Google Shape;195;p3"/>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6" name="Google Shape;196;p3"/>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7" name="Google Shape;197;p3"/>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8" name="Google Shape;198;p3"/>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9" name="Google Shape;199;p3"/>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0" name="Google Shape;200;p3"/>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1" name="Google Shape;201;p3"/>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2" name="Google Shape;202;p3"/>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3" name="Google Shape;203;p3"/>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4" name="Google Shape;204;p3"/>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5" name="Google Shape;205;p3"/>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6" name="Google Shape;206;p3"/>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7" name="Google Shape;207;p3"/>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8" name="Google Shape;208;p3"/>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9" name="Google Shape;209;p3"/>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0" name="Google Shape;210;p3"/>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1" name="Google Shape;211;p3"/>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2" name="Google Shape;212;p3"/>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3" name="Google Shape;213;p3"/>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4" name="Google Shape;214;p3"/>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5" name="Google Shape;215;p3"/>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6" name="Google Shape;216;p3"/>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7" name="Google Shape;217;p3"/>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8" name="Google Shape;218;p3"/>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9" name="Google Shape;219;p3"/>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0" name="Google Shape;220;p3"/>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1" name="Google Shape;221;p3"/>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2" name="Google Shape;222;p3"/>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3" name="Google Shape;223;p3"/>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4" name="Google Shape;224;p3"/>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5" name="Google Shape;225;p3"/>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6" name="Google Shape;226;p3"/>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7" name="Google Shape;227;p3"/>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8" name="Google Shape;228;p3"/>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9" name="Google Shape;229;p3"/>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0" name="Google Shape;230;p3"/>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1" name="Google Shape;231;p3"/>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2" name="Google Shape;232;p3"/>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3" name="Google Shape;233;p3"/>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4" name="Google Shape;234;p3"/>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5" name="Google Shape;235;p3"/>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6" name="Google Shape;236;p3"/>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7" name="Google Shape;237;p3"/>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8" name="Google Shape;238;p3"/>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9" name="Google Shape;239;p3"/>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0" name="Google Shape;240;p3"/>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1" name="Google Shape;241;p3"/>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2" name="Google Shape;242;p3"/>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3" name="Google Shape;243;p3"/>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4" name="Google Shape;244;p3"/>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5" name="Google Shape;245;p3"/>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5" name="Google Shape;295;p5"/>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6" name="Google Shape;296;p5"/>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7" name="Google Shape;297;p5"/>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8" name="Google Shape;298;p5"/>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9" name="Google Shape;299;p5"/>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0" name="Google Shape;300;p5"/>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1" name="Google Shape;301;p5"/>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2" name="Google Shape;302;p5"/>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3" name="Google Shape;303;p5"/>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4" name="Google Shape;304;p5"/>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5" name="Google Shape;305;p5"/>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6" name="Google Shape;306;p5"/>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7" name="Google Shape;307;p5"/>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8" name="Google Shape;308;p5"/>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9" name="Google Shape;309;p5"/>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0" name="Google Shape;310;p5"/>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1" name="Google Shape;311;p5"/>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2" name="Google Shape;312;p5"/>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3" name="Google Shape;313;p5"/>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4" name="Google Shape;314;p5"/>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5" name="Google Shape;315;p5"/>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6" name="Google Shape;316;p5"/>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7" name="Google Shape;317;p5"/>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8" name="Google Shape;318;p5"/>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9" name="Google Shape;319;p5"/>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20" name="Google Shape;320;p5"/>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21" name="Google Shape;321;p5"/>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22" name="Google Shape;322;p5"/>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grpSp>
      <p:cxnSp>
        <p:nvCxnSpPr>
          <p:cNvPr id="323" name="Google Shape;323;p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Google Shape;324;p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5"/>
        <p:cNvGrpSpPr/>
        <p:nvPr/>
      </p:nvGrpSpPr>
      <p:grpSpPr>
        <a:xfrm>
          <a:off x="0" y="0"/>
          <a:ext cx="0" cy="0"/>
          <a:chOff x="0" y="0"/>
          <a:chExt cx="0" cy="0"/>
        </a:xfrm>
      </p:grpSpPr>
      <p:sp>
        <p:nvSpPr>
          <p:cNvPr id="326" name="Google Shape;326;p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7" name="Google Shape;327;p6"/>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8" name="Google Shape;328;p6"/>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1" name="Google Shape;331;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2" name="Google Shape;332;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3" name="Google Shape;333;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4" name="Google Shape;334;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5" name="Google Shape;335;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6" name="Google Shape;336;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7" name="Google Shape;337;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8" name="Google Shape;338;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9" name="Google Shape;339;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0" name="Google Shape;340;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1" name="Google Shape;341;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2" name="Google Shape;342;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3" name="Google Shape;343;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4" name="Google Shape;344;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5" name="Google Shape;345;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6" name="Google Shape;346;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7" name="Google Shape;347;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8" name="Google Shape;348;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9" name="Google Shape;349;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0" name="Google Shape;350;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1" name="Google Shape;351;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2" name="Google Shape;352;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3" name="Google Shape;353;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4" name="Google Shape;354;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5" name="Google Shape;355;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6" name="Google Shape;356;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7" name="Google Shape;357;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8" name="Google Shape;358;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grpSp>
      <p:cxnSp>
        <p:nvCxnSpPr>
          <p:cNvPr id="359" name="Google Shape;359;p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Google Shape;360;p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extLst>
      <p:ext uri="{BB962C8B-B14F-4D97-AF65-F5344CB8AC3E}">
        <p14:creationId xmlns:p14="http://schemas.microsoft.com/office/powerpoint/2010/main" val="3115031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2" name="Google Shape;32;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marL="914400" lvl="1"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marL="1371600" lvl="2"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marL="1828800" lvl="3"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marL="2286000" lvl="4"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marL="2743200" lvl="5"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marL="3200400" lvl="6"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marL="3657600" lvl="7"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marL="4114800" lvl="8"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2" name="Footer Placeholder 1">
            <a:extLst>
              <a:ext uri="{FF2B5EF4-FFF2-40B4-BE49-F238E27FC236}">
                <a16:creationId xmlns:a16="http://schemas.microsoft.com/office/drawing/2014/main" id="{F462CC22-8C35-6C36-4D9F-CE37FDD8C1DD}"/>
              </a:ext>
            </a:extLst>
          </p:cNvPr>
          <p:cNvSpPr>
            <a:spLocks noGrp="1"/>
          </p:cNvSpPr>
          <p:nvPr>
            <p:ph type="ftr" sz="quarter" idx="3"/>
          </p:nvPr>
        </p:nvSpPr>
        <p:spPr>
          <a:xfrm>
            <a:off x="753591" y="4767263"/>
            <a:ext cx="7541242"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latin typeface="Comic Sans MS" panose="030F0702030302020204" pitchFamily="66" charset="0"/>
              </a:rPr>
              <a:t>Galib Muhammad Abrar Ishtiaque, Lecturer, Department of Pharmacy, DIU</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9"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0" y="1"/>
            <a:ext cx="8458100" cy="317913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3200" b="1" dirty="0">
                <a:latin typeface="Comic Sans MS" panose="030F0702030302020204" pitchFamily="66" charset="0"/>
              </a:rPr>
              <a:t>Pharmaceutical Biotechnology (BPH 421)</a:t>
            </a:r>
            <a:br>
              <a:rPr lang="en-US" sz="3200" b="1" dirty="0">
                <a:latin typeface="Comic Sans MS" panose="030F0702030302020204" pitchFamily="66" charset="0"/>
              </a:rPr>
            </a:br>
            <a:br>
              <a:rPr lang="en-US" sz="3200" b="1" dirty="0">
                <a:latin typeface="Comic Sans MS" panose="030F0702030302020204" pitchFamily="66" charset="0"/>
              </a:rPr>
            </a:br>
            <a:r>
              <a:rPr lang="en-US" sz="1600" b="1" dirty="0">
                <a:latin typeface="Comic Sans MS" panose="030F0702030302020204" pitchFamily="66" charset="0"/>
              </a:rPr>
              <a:t>Galib Muhammad Abrar Ishtiaque</a:t>
            </a:r>
            <a:br>
              <a:rPr lang="en-US" sz="1600" b="1">
                <a:latin typeface="Comic Sans MS" panose="030F0702030302020204" pitchFamily="66" charset="0"/>
              </a:rPr>
            </a:br>
            <a:r>
              <a:rPr lang="en-US" sz="1600" b="1">
                <a:latin typeface="Comic Sans MS" panose="030F0702030302020204" pitchFamily="66" charset="0"/>
              </a:rPr>
              <a:t>Lecturer (Senior Scale)</a:t>
            </a:r>
            <a:br>
              <a:rPr lang="en-US" sz="1600" b="1" dirty="0">
                <a:latin typeface="Comic Sans MS" panose="030F0702030302020204" pitchFamily="66" charset="0"/>
              </a:rPr>
            </a:br>
            <a:r>
              <a:rPr lang="en-US" sz="1600" b="1" dirty="0">
                <a:latin typeface="Comic Sans MS" panose="030F0702030302020204" pitchFamily="66" charset="0"/>
              </a:rPr>
              <a:t>Department of Pharmacy</a:t>
            </a:r>
            <a:br>
              <a:rPr lang="en-US" sz="1600" b="1" dirty="0">
                <a:latin typeface="Comic Sans MS" panose="030F0702030302020204" pitchFamily="66" charset="0"/>
              </a:rPr>
            </a:br>
            <a:r>
              <a:rPr lang="en-US" sz="1600" b="1" dirty="0">
                <a:latin typeface="Comic Sans MS" panose="030F0702030302020204" pitchFamily="66" charset="0"/>
              </a:rPr>
              <a:t>Daffodil International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Gel Electrophoresis</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10</a:t>
            </a:fld>
            <a:endParaRPr/>
          </a:p>
        </p:txBody>
      </p:sp>
      <p:pic>
        <p:nvPicPr>
          <p:cNvPr id="3" name="Picture 2">
            <a:extLst>
              <a:ext uri="{FF2B5EF4-FFF2-40B4-BE49-F238E27FC236}">
                <a16:creationId xmlns:a16="http://schemas.microsoft.com/office/drawing/2014/main" id="{9BE9613F-4D60-2968-6639-C4602F7A3736}"/>
              </a:ext>
            </a:extLst>
          </p:cNvPr>
          <p:cNvPicPr>
            <a:picLocks noChangeAspect="1"/>
          </p:cNvPicPr>
          <p:nvPr/>
        </p:nvPicPr>
        <p:blipFill>
          <a:blip r:embed="rId3"/>
          <a:stretch>
            <a:fillRect/>
          </a:stretch>
        </p:blipFill>
        <p:spPr>
          <a:xfrm>
            <a:off x="1739475" y="1082425"/>
            <a:ext cx="5665050" cy="4063892"/>
          </a:xfrm>
          <a:prstGeom prst="rect">
            <a:avLst/>
          </a:prstGeom>
        </p:spPr>
      </p:pic>
    </p:spTree>
    <p:extLst>
      <p:ext uri="{BB962C8B-B14F-4D97-AF65-F5344CB8AC3E}">
        <p14:creationId xmlns:p14="http://schemas.microsoft.com/office/powerpoint/2010/main" val="54909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Gel Electrophoresis</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11</a:t>
            </a:fld>
            <a:endParaRPr/>
          </a:p>
        </p:txBody>
      </p:sp>
      <p:pic>
        <p:nvPicPr>
          <p:cNvPr id="1026" name="Picture 2" descr="Gel electrophoresis (article) | Khan Academy">
            <a:extLst>
              <a:ext uri="{FF2B5EF4-FFF2-40B4-BE49-F238E27FC236}">
                <a16:creationId xmlns:a16="http://schemas.microsoft.com/office/drawing/2014/main" id="{D76C9F2A-ED21-898B-D889-5B1F9C2E0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945" y="1082425"/>
            <a:ext cx="6962110" cy="391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11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Blotting</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6" y="967564"/>
            <a:ext cx="6609808" cy="3755173"/>
          </a:xfrm>
        </p:spPr>
        <p:txBody>
          <a:bodyPr/>
          <a:lstStyle/>
          <a:p>
            <a:pPr marL="469900" indent="-400050">
              <a:buSzPct val="100000"/>
              <a:buFont typeface="+mj-lt"/>
              <a:buAutoNum type="romanLcPeriod"/>
            </a:pPr>
            <a:r>
              <a:rPr lang="en-US" sz="1600" dirty="0">
                <a:latin typeface="Comic Sans MS" panose="030F0702030302020204" pitchFamily="66" charset="0"/>
              </a:rPr>
              <a:t>Southern Blotting allows the detection of a gene of interest by probing DNA fragments that have been separated by electrophoresis with a “labeled” probe (probe DNA on a gel with a DNA probe).</a:t>
            </a:r>
          </a:p>
          <a:p>
            <a:pPr marL="469900" indent="-400050">
              <a:buSzPct val="100000"/>
              <a:buFont typeface="+mj-lt"/>
              <a:buAutoNum type="romanLcPeriod"/>
            </a:pPr>
            <a:endParaRPr lang="en-US" sz="1600" dirty="0">
              <a:latin typeface="Comic Sans MS" panose="030F0702030302020204" pitchFamily="66" charset="0"/>
            </a:endParaRPr>
          </a:p>
          <a:p>
            <a:pPr marL="469900" indent="-400050">
              <a:buSzPct val="100000"/>
              <a:buFont typeface="+mj-lt"/>
              <a:buAutoNum type="romanLcPeriod"/>
            </a:pPr>
            <a:r>
              <a:rPr lang="en-US" sz="1600" dirty="0">
                <a:latin typeface="Comic Sans MS" panose="030F0702030302020204" pitchFamily="66" charset="0"/>
              </a:rPr>
              <a:t>Northern Blotting allows the detection of a gene of interest by probing RNA fragments that have been separated by electrophoresis with a “labeled” probe (probe RNA on a gel with a DNA probe).</a:t>
            </a:r>
          </a:p>
          <a:p>
            <a:pPr marL="469900" indent="-400050">
              <a:buSzPct val="100000"/>
              <a:buFont typeface="+mj-lt"/>
              <a:buAutoNum type="romanLcPeriod"/>
            </a:pPr>
            <a:endParaRPr lang="en-US" sz="1600" dirty="0">
              <a:latin typeface="Comic Sans MS" panose="030F0702030302020204" pitchFamily="66" charset="0"/>
            </a:endParaRPr>
          </a:p>
          <a:p>
            <a:pPr marL="469900" indent="-400050">
              <a:buSzPct val="100000"/>
              <a:buFont typeface="+mj-lt"/>
              <a:buAutoNum type="romanLcPeriod"/>
            </a:pPr>
            <a:r>
              <a:rPr lang="en-US" sz="1600" dirty="0">
                <a:latin typeface="Comic Sans MS" panose="030F0702030302020204" pitchFamily="66" charset="0"/>
              </a:rPr>
              <a:t>Western Blotting allows the detection of a gene of interest by probing proteins that have been separated by electrophoresis with an antibody (probe proteins on a gel with an antibody).</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12</a:t>
            </a:fld>
            <a:endParaRPr/>
          </a:p>
        </p:txBody>
      </p:sp>
    </p:spTree>
    <p:extLst>
      <p:ext uri="{BB962C8B-B14F-4D97-AF65-F5344CB8AC3E}">
        <p14:creationId xmlns:p14="http://schemas.microsoft.com/office/powerpoint/2010/main" val="416268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C9CBD8-709D-1A49-B32D-A8723328CE8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13</a:t>
            </a:fld>
            <a:endParaRPr lang="en"/>
          </a:p>
        </p:txBody>
      </p:sp>
      <p:pic>
        <p:nvPicPr>
          <p:cNvPr id="1026" name="Picture 2" descr="1: Blotting apparatus for Southern blots. | Download Scientific Diagram">
            <a:extLst>
              <a:ext uri="{FF2B5EF4-FFF2-40B4-BE49-F238E27FC236}">
                <a16:creationId xmlns:a16="http://schemas.microsoft.com/office/drawing/2014/main" id="{2FB20434-C928-0E44-791E-8A461D4FE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687" y="1045300"/>
            <a:ext cx="6390625" cy="396346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760;p35">
            <a:extLst>
              <a:ext uri="{FF2B5EF4-FFF2-40B4-BE49-F238E27FC236}">
                <a16:creationId xmlns:a16="http://schemas.microsoft.com/office/drawing/2014/main" id="{6C439D39-95D0-A266-29E0-FB4E2E609839}"/>
              </a:ext>
            </a:extLst>
          </p:cNvPr>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Southern Blotting</a:t>
            </a:r>
          </a:p>
        </p:txBody>
      </p:sp>
    </p:spTree>
    <p:extLst>
      <p:ext uri="{BB962C8B-B14F-4D97-AF65-F5344CB8AC3E}">
        <p14:creationId xmlns:p14="http://schemas.microsoft.com/office/powerpoint/2010/main" val="708786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Southern Blotting</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14</a:t>
            </a:fld>
            <a:endParaRPr/>
          </a:p>
        </p:txBody>
      </p:sp>
      <p:pic>
        <p:nvPicPr>
          <p:cNvPr id="6" name="Picture 5">
            <a:extLst>
              <a:ext uri="{FF2B5EF4-FFF2-40B4-BE49-F238E27FC236}">
                <a16:creationId xmlns:a16="http://schemas.microsoft.com/office/drawing/2014/main" id="{748991C3-2723-E49C-7480-38FCEB78B8CB}"/>
              </a:ext>
            </a:extLst>
          </p:cNvPr>
          <p:cNvPicPr>
            <a:picLocks noChangeAspect="1"/>
          </p:cNvPicPr>
          <p:nvPr/>
        </p:nvPicPr>
        <p:blipFill>
          <a:blip r:embed="rId3"/>
          <a:stretch>
            <a:fillRect/>
          </a:stretch>
        </p:blipFill>
        <p:spPr>
          <a:xfrm>
            <a:off x="409800" y="1082425"/>
            <a:ext cx="8324399" cy="3836050"/>
          </a:xfrm>
          <a:prstGeom prst="rect">
            <a:avLst/>
          </a:prstGeom>
        </p:spPr>
      </p:pic>
    </p:spTree>
    <p:extLst>
      <p:ext uri="{BB962C8B-B14F-4D97-AF65-F5344CB8AC3E}">
        <p14:creationId xmlns:p14="http://schemas.microsoft.com/office/powerpoint/2010/main" val="142794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Southern Blotting</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6" y="914556"/>
            <a:ext cx="6811825" cy="4228944"/>
          </a:xfrm>
        </p:spPr>
        <p:txBody>
          <a:bodyPr/>
          <a:lstStyle/>
          <a:p>
            <a:pPr marL="412750" indent="-342900">
              <a:buSzPct val="100000"/>
              <a:buAutoNum type="arabicParenBoth"/>
            </a:pPr>
            <a:r>
              <a:rPr lang="en-US" sz="1600" dirty="0">
                <a:latin typeface="Comic Sans MS" panose="030F0702030302020204" pitchFamily="66" charset="0"/>
              </a:rPr>
              <a:t>Samples of the DNA to be probed are cut with restriction endonucleases.</a:t>
            </a:r>
          </a:p>
          <a:p>
            <a:pPr marL="412750" indent="-342900">
              <a:buSzPct val="100000"/>
              <a:buAutoNum type="arabicParenBoth"/>
            </a:pPr>
            <a:r>
              <a:rPr lang="en-US" sz="1600" dirty="0">
                <a:latin typeface="Comic Sans MS" panose="030F0702030302020204" pitchFamily="66" charset="0"/>
              </a:rPr>
              <a:t>The fragments are separated by gel electrophoresis.</a:t>
            </a:r>
          </a:p>
          <a:p>
            <a:pPr marL="412750" indent="-342900">
              <a:buSzPct val="100000"/>
              <a:buAutoNum type="arabicParenBoth"/>
            </a:pPr>
            <a:r>
              <a:rPr lang="en-US" sz="1600" dirty="0">
                <a:latin typeface="Comic Sans MS" panose="030F0702030302020204" pitchFamily="66" charset="0"/>
              </a:rPr>
              <a:t>After soaking the gel in an alkaline solution to denature the DNA, the single-stranded DNA is transferred to a DNA-binding membrane for hybridization by making a sandwich of the gel, membrane, filter paper, and absorbent paper. The blot is held in place with a weight.</a:t>
            </a:r>
          </a:p>
          <a:p>
            <a:pPr marL="412750" indent="-342900">
              <a:buSzPct val="100000"/>
              <a:buAutoNum type="arabicParenBoth"/>
            </a:pPr>
            <a:r>
              <a:rPr lang="en-US" sz="1600" dirty="0">
                <a:latin typeface="Comic Sans MS" panose="030F0702030302020204" pitchFamily="66" charset="0"/>
              </a:rPr>
              <a:t>Capillary action draws the buffer through the gel, transferring the pattern of DNA fragments from the gel to the membrane.</a:t>
            </a:r>
          </a:p>
          <a:p>
            <a:pPr marL="412750" indent="-342900">
              <a:buSzPct val="100000"/>
              <a:buAutoNum type="arabicParenBoth"/>
            </a:pPr>
            <a:r>
              <a:rPr lang="en-US" sz="1600" dirty="0">
                <a:latin typeface="Comic Sans MS" panose="030F0702030302020204" pitchFamily="66" charset="0"/>
              </a:rPr>
              <a:t>The membrane is hybridized with a radioactively labeled probe and then washed to remove any nonspecifically bound probe.</a:t>
            </a:r>
          </a:p>
          <a:p>
            <a:pPr marL="412750" indent="-342900">
              <a:buSzPct val="100000"/>
              <a:buAutoNum type="arabicParenBoth"/>
            </a:pPr>
            <a:r>
              <a:rPr lang="en-US" sz="1600" dirty="0">
                <a:latin typeface="Comic Sans MS" panose="030F0702030302020204" pitchFamily="66" charset="0"/>
              </a:rPr>
              <a:t>The membrane is overlaid with a piece of X-ray film for autoradiography. The hybridized fragments show up as bands on the X-ray film.</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15</a:t>
            </a:fld>
            <a:endParaRPr/>
          </a:p>
        </p:txBody>
      </p:sp>
    </p:spTree>
    <p:extLst>
      <p:ext uri="{BB962C8B-B14F-4D97-AF65-F5344CB8AC3E}">
        <p14:creationId xmlns:p14="http://schemas.microsoft.com/office/powerpoint/2010/main" val="401861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DNA Fingerprinting</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5" y="967564"/>
            <a:ext cx="6440149" cy="4148773"/>
          </a:xfrm>
        </p:spPr>
        <p:txBody>
          <a:bodyPr/>
          <a:lstStyle/>
          <a:p>
            <a:pPr>
              <a:buSzPct val="100000"/>
              <a:buFont typeface="Arial" panose="020B0604020202020204" pitchFamily="34" charset="0"/>
              <a:buChar char="•"/>
            </a:pPr>
            <a:r>
              <a:rPr lang="en-US" sz="1600" dirty="0">
                <a:latin typeface="Comic Sans MS" panose="030F0702030302020204" pitchFamily="66" charset="0"/>
              </a:rPr>
              <a:t>DNA fingerprinting is also known as DNA typing or DNA profiling.</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DNA fingerprinting is a technique that is used to characterize biological samples for legal proceeding.</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This technique has been used to establish both that some suspects committed a crime and that some individuals had been wrongly convicted of crimes that they did not commit.</a:t>
            </a:r>
          </a:p>
          <a:p>
            <a:pPr>
              <a:buSzPct val="100000"/>
              <a:buFont typeface="Arial" panose="020B0604020202020204" pitchFamily="34" charset="0"/>
              <a:buChar char="•"/>
            </a:pPr>
            <a:endParaRPr lang="en-US" sz="1600" dirty="0">
              <a:latin typeface="Comic Sans MS" panose="030F0702030302020204" pitchFamily="66"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16</a:t>
            </a:fld>
            <a:endParaRPr/>
          </a:p>
        </p:txBody>
      </p:sp>
    </p:spTree>
    <p:extLst>
      <p:ext uri="{BB962C8B-B14F-4D97-AF65-F5344CB8AC3E}">
        <p14:creationId xmlns:p14="http://schemas.microsoft.com/office/powerpoint/2010/main" val="1304030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DNA Fingerprinting</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6" y="967564"/>
            <a:ext cx="6638932" cy="4148773"/>
          </a:xfrm>
        </p:spPr>
        <p:txBody>
          <a:bodyPr/>
          <a:lstStyle/>
          <a:p>
            <a:pPr>
              <a:buSzPct val="100000"/>
              <a:buFont typeface="Arial" panose="020B0604020202020204" pitchFamily="34" charset="0"/>
              <a:buChar char="•"/>
            </a:pPr>
            <a:r>
              <a:rPr lang="en-US" sz="1600" dirty="0">
                <a:latin typeface="Comic Sans MS" panose="030F0702030302020204" pitchFamily="66" charset="0"/>
              </a:rPr>
              <a:t>After a biological sample (e.g. blood, semen, skin, or hair) is collected, a portion is analyzed.</a:t>
            </a:r>
          </a:p>
          <a:p>
            <a:pPr>
              <a:buSzPct val="100000"/>
              <a:buFont typeface="Arial" panose="020B0604020202020204" pitchFamily="34" charset="0"/>
              <a:buChar char="•"/>
            </a:pPr>
            <a:r>
              <a:rPr lang="en-US" sz="1600" dirty="0">
                <a:latin typeface="Comic Sans MS" panose="030F0702030302020204" pitchFamily="66" charset="0"/>
              </a:rPr>
              <a:t>Firstly, the DNA of our sample is digested with a restriction enzyme, and the fragments are separated on an agarose gel and transferred by blotting onto a nylon membrane.</a:t>
            </a:r>
          </a:p>
          <a:p>
            <a:pPr>
              <a:buSzPct val="100000"/>
              <a:buFont typeface="Arial" panose="020B0604020202020204" pitchFamily="34" charset="0"/>
              <a:buChar char="•"/>
            </a:pPr>
            <a:r>
              <a:rPr lang="en-US" sz="1600" dirty="0">
                <a:latin typeface="Comic Sans MS" panose="030F0702030302020204" pitchFamily="66" charset="0"/>
              </a:rPr>
              <a:t>The membrane is hybridized sequentially with radiolabeled probes that each recognize a distinct DNA sequence.</a:t>
            </a:r>
          </a:p>
          <a:p>
            <a:pPr>
              <a:buSzPct val="100000"/>
              <a:buFont typeface="Arial" panose="020B0604020202020204" pitchFamily="34" charset="0"/>
              <a:buChar char="•"/>
            </a:pPr>
            <a:r>
              <a:rPr lang="en-US" sz="1600" dirty="0">
                <a:latin typeface="Comic Sans MS" panose="030F0702030302020204" pitchFamily="66" charset="0"/>
              </a:rPr>
              <a:t>After each hybridization reaction, the bands where the probe has bound to the digested DNA sample are visualized by autoradiography and the banding pattern for each sample is noted.</a:t>
            </a:r>
          </a:p>
          <a:p>
            <a:pPr>
              <a:buSzPct val="100000"/>
              <a:buFont typeface="Arial" panose="020B0604020202020204" pitchFamily="34" charset="0"/>
              <a:buChar char="•"/>
            </a:pPr>
            <a:r>
              <a:rPr lang="en-US" sz="1600" dirty="0">
                <a:latin typeface="Comic Sans MS" panose="030F0702030302020204" pitchFamily="66" charset="0"/>
              </a:rPr>
              <a:t>Before the next probe is used, the first probe is completely removed (stripped) from the membrane.</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17</a:t>
            </a:fld>
            <a:endParaRPr/>
          </a:p>
        </p:txBody>
      </p:sp>
    </p:spTree>
    <p:extLst>
      <p:ext uri="{BB962C8B-B14F-4D97-AF65-F5344CB8AC3E}">
        <p14:creationId xmlns:p14="http://schemas.microsoft.com/office/powerpoint/2010/main" val="59282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DNA Fingerprinting</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6" y="967564"/>
            <a:ext cx="6797957" cy="4148773"/>
          </a:xfrm>
        </p:spPr>
        <p:txBody>
          <a:bodyPr/>
          <a:lstStyle/>
          <a:p>
            <a:pPr marL="69850" indent="0">
              <a:buSzPct val="100000"/>
              <a:buNone/>
            </a:pPr>
            <a:r>
              <a:rPr lang="en-US" sz="1600" b="1" dirty="0">
                <a:latin typeface="Comic Sans MS" panose="030F0702030302020204" pitchFamily="66" charset="0"/>
              </a:rPr>
              <a:t>​Applications:</a:t>
            </a:r>
          </a:p>
          <a:p>
            <a:pPr marL="69850" indent="0">
              <a:buSzPct val="100000"/>
              <a:buNone/>
            </a:pPr>
            <a:endParaRPr lang="en-US" sz="1600" b="1"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To identify DNA sequence variability and polymorphism.</a:t>
            </a:r>
          </a:p>
          <a:p>
            <a:pPr>
              <a:buSzPct val="100000"/>
              <a:buFont typeface="Arial" panose="020B0604020202020204" pitchFamily="34" charset="0"/>
              <a:buChar char="•"/>
            </a:pPr>
            <a:r>
              <a:rPr lang="en-US" sz="1600" dirty="0">
                <a:latin typeface="Comic Sans MS" panose="030F0702030302020204" pitchFamily="66" charset="0"/>
              </a:rPr>
              <a:t>In forensic science, it is used to identify prospective criminal suspects.</a:t>
            </a:r>
          </a:p>
          <a:p>
            <a:pPr>
              <a:buSzPct val="100000"/>
              <a:buFont typeface="Arial" panose="020B0604020202020204" pitchFamily="34" charset="0"/>
              <a:buChar char="•"/>
            </a:pPr>
            <a:r>
              <a:rPr lang="en-US" sz="1600" dirty="0">
                <a:latin typeface="Comic Sans MS" panose="030F0702030302020204" pitchFamily="66" charset="0"/>
              </a:rPr>
              <a:t>To prove paternity and establish familial ties.</a:t>
            </a:r>
          </a:p>
          <a:p>
            <a:pPr>
              <a:buSzPct val="100000"/>
              <a:buFont typeface="Arial" panose="020B0604020202020204" pitchFamily="34" charset="0"/>
              <a:buChar char="•"/>
            </a:pPr>
            <a:r>
              <a:rPr lang="en-US" sz="1600" dirty="0">
                <a:latin typeface="Comic Sans MS" panose="030F0702030302020204" pitchFamily="66" charset="0"/>
              </a:rPr>
              <a:t>To identify and protect the commercial crop and livestock types.</a:t>
            </a:r>
          </a:p>
          <a:p>
            <a:pPr>
              <a:buSzPct val="100000"/>
              <a:buFont typeface="Arial" panose="020B0604020202020204" pitchFamily="34" charset="0"/>
              <a:buChar char="•"/>
            </a:pPr>
            <a:r>
              <a:rPr lang="en-US" sz="1600" dirty="0">
                <a:latin typeface="Comic Sans MS" panose="030F0702030302020204" pitchFamily="66" charset="0"/>
              </a:rPr>
              <a:t>To figure out an organism's evolutionary history and the relationships between different groupings of species.</a:t>
            </a:r>
          </a:p>
          <a:p>
            <a:pPr>
              <a:buSzPct val="100000"/>
              <a:buFont typeface="Arial" panose="020B0604020202020204" pitchFamily="34" charset="0"/>
              <a:buChar char="•"/>
            </a:pPr>
            <a:endParaRPr lang="en-US" sz="1600" dirty="0">
              <a:latin typeface="Comic Sans MS" panose="030F0702030302020204" pitchFamily="66"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18</a:t>
            </a:fld>
            <a:endParaRPr/>
          </a:p>
        </p:txBody>
      </p:sp>
    </p:spTree>
    <p:extLst>
      <p:ext uri="{BB962C8B-B14F-4D97-AF65-F5344CB8AC3E}">
        <p14:creationId xmlns:p14="http://schemas.microsoft.com/office/powerpoint/2010/main" val="15996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5"/>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600" b="1" dirty="0">
                <a:latin typeface="Comic Sans MS" panose="030F0702030302020204" pitchFamily="66" charset="0"/>
              </a:rPr>
              <a:t>The End</a:t>
            </a:r>
            <a:endParaRPr sz="3600" b="1" dirty="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47924" y="225025"/>
            <a:ext cx="6758661"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dirty="0">
                <a:latin typeface="Comic Sans MS" panose="030F0702030302020204" pitchFamily="66" charset="0"/>
              </a:rPr>
              <a:t>Recombinant DNA Technology</a:t>
            </a:r>
            <a:endParaRPr sz="3200" b="1" dirty="0">
              <a:latin typeface="Comic Sans MS" panose="030F0702030302020204" pitchFamily="66" charset="0"/>
            </a:endParaRPr>
          </a:p>
        </p:txBody>
      </p:sp>
      <p:sp>
        <p:nvSpPr>
          <p:cNvPr id="531" name="Google Shape;531;p13"/>
          <p:cNvSpPr txBox="1"/>
          <p:nvPr/>
        </p:nvSpPr>
        <p:spPr>
          <a:xfrm>
            <a:off x="747925" y="1247656"/>
            <a:ext cx="6471582" cy="3670819"/>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rgbClr val="3C78D8"/>
                </a:solidFill>
                <a:latin typeface="Comic Sans MS" panose="030F0702030302020204" pitchFamily="66" charset="0"/>
                <a:ea typeface="Dosis"/>
                <a:cs typeface="Dosis"/>
                <a:sym typeface="Dosis"/>
              </a:rPr>
              <a:t>CONTENTS</a:t>
            </a:r>
          </a:p>
          <a:p>
            <a:pPr marL="0" lvl="0" indent="0" algn="l" rtl="0">
              <a:spcBef>
                <a:spcPts val="600"/>
              </a:spcBef>
              <a:spcAft>
                <a:spcPts val="0"/>
              </a:spcAft>
              <a:buNone/>
            </a:pPr>
            <a:endParaRPr sz="1600" dirty="0">
              <a:solidFill>
                <a:srgbClr val="3C78D8"/>
              </a:solidFill>
              <a:latin typeface="Comic Sans MS" panose="030F0702030302020204" pitchFamily="66" charset="0"/>
              <a:ea typeface="Dosis"/>
              <a:cs typeface="Dosis"/>
              <a:sym typeface="Dosis"/>
            </a:endParaRP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DNA Amplification (PCR)</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DNA Fractionation (Gel Electrophoresis)</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DNA Analysis (Blotting)</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DNA Fingerprinting</a:t>
            </a:r>
          </a:p>
          <a:p>
            <a:pPr marL="285750" indent="-285750">
              <a:spcBef>
                <a:spcPts val="600"/>
              </a:spcBef>
              <a:buClr>
                <a:schemeClr val="dk1"/>
              </a:buClr>
              <a:buSzPts val="1100"/>
              <a:buFont typeface="Arial" panose="020B0604020202020204" pitchFamily="34" charset="0"/>
              <a:buChar char="•"/>
            </a:pPr>
            <a:endParaRPr lang="en-US" sz="1600" dirty="0">
              <a:solidFill>
                <a:srgbClr val="3D4965"/>
              </a:solidFill>
              <a:latin typeface="Comic Sans MS" panose="030F0702030302020204" pitchFamily="66" charset="0"/>
              <a:ea typeface="Dosis"/>
              <a:cs typeface="Dosis"/>
              <a:sym typeface="Dosis"/>
            </a:endParaRPr>
          </a:p>
          <a:p>
            <a:pPr marL="285750" indent="-285750">
              <a:spcBef>
                <a:spcPts val="600"/>
              </a:spcBef>
              <a:buClr>
                <a:schemeClr val="dk1"/>
              </a:buClr>
              <a:buSzPts val="1100"/>
              <a:buFont typeface="Arial" panose="020B0604020202020204" pitchFamily="34" charset="0"/>
              <a:buChar char="•"/>
            </a:pPr>
            <a:endParaRPr lang="en-US" sz="1600" dirty="0">
              <a:solidFill>
                <a:srgbClr val="3D4965"/>
              </a:solidFill>
              <a:latin typeface="Comic Sans MS" panose="030F0702030302020204" pitchFamily="66" charset="0"/>
              <a:ea typeface="Dosis"/>
              <a:cs typeface="Dosis"/>
              <a:sym typeface="Dosis"/>
            </a:endParaRP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Polymerase Chain Reaction (PCR)</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8236589" cy="4175936"/>
          </a:xfrm>
        </p:spPr>
        <p:txBody>
          <a:bodyPr/>
          <a:lstStyle/>
          <a:p>
            <a:pPr marL="69850" indent="0">
              <a:buSzPct val="100000"/>
              <a:buNone/>
            </a:pPr>
            <a:r>
              <a:rPr lang="en-US" sz="1600" dirty="0">
                <a:latin typeface="Comic Sans MS" panose="030F0702030302020204" pitchFamily="66" charset="0"/>
              </a:rPr>
              <a:t>PCR is a technique that allows any piece of DNA to be quickly amplified (copied many times) in vitro.</a:t>
            </a:r>
          </a:p>
          <a:p>
            <a:pPr>
              <a:buSzPct val="100000"/>
              <a:buFont typeface="+mj-lt"/>
              <a:buAutoNum type="arabicPeriod"/>
            </a:pPr>
            <a:endParaRPr lang="en-US" sz="1600" dirty="0">
              <a:latin typeface="Comic Sans MS" panose="030F0702030302020204" pitchFamily="66" charset="0"/>
            </a:endParaRPr>
          </a:p>
          <a:p>
            <a:pPr marL="69850" indent="0">
              <a:buSzPct val="100000"/>
              <a:buNone/>
            </a:pPr>
            <a:r>
              <a:rPr lang="en-US" sz="1600" b="1" dirty="0">
                <a:latin typeface="Comic Sans MS" panose="030F0702030302020204" pitchFamily="66" charset="0"/>
              </a:rPr>
              <a:t>Required Reagents for PCR:</a:t>
            </a:r>
          </a:p>
          <a:p>
            <a:pPr>
              <a:buSzPct val="100000"/>
              <a:buFont typeface="Arial" panose="020B0604020202020204" pitchFamily="34" charset="0"/>
              <a:buChar char="•"/>
            </a:pPr>
            <a:r>
              <a:rPr lang="en-US" sz="1600" dirty="0">
                <a:latin typeface="Comic Sans MS" panose="030F0702030302020204" pitchFamily="66" charset="0"/>
              </a:rPr>
              <a:t>Template DNA</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Two flanking oligonucleotide primers &amp; nucleotides</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Heat-stable DNA polymerase</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Thermocycler to automate process</a:t>
            </a:r>
          </a:p>
          <a:p>
            <a:pPr marL="69850" indent="0">
              <a:buSzPct val="100000"/>
              <a:buNone/>
            </a:pPr>
            <a:r>
              <a:rPr lang="en-US" sz="1600" dirty="0">
                <a:latin typeface="Comic Sans MS" panose="030F0702030302020204" pitchFamily="66" charset="0"/>
              </a:rPr>
              <a:t>	(~6 minutes per cycle, ~3 hours for 30 cycles)</a:t>
            </a:r>
          </a:p>
          <a:p>
            <a:pPr>
              <a:buSzPct val="100000"/>
              <a:buFont typeface="+mj-lt"/>
              <a:buAutoNum type="arabicPeriod"/>
            </a:pPr>
            <a:endParaRPr lang="en-US" sz="1600" dirty="0">
              <a:latin typeface="Comic Sans MS" panose="030F0702030302020204" pitchFamily="66"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3</a:t>
            </a:fld>
            <a:endParaRPr/>
          </a:p>
        </p:txBody>
      </p:sp>
      <p:pic>
        <p:nvPicPr>
          <p:cNvPr id="5" name="Picture 4">
            <a:extLst>
              <a:ext uri="{FF2B5EF4-FFF2-40B4-BE49-F238E27FC236}">
                <a16:creationId xmlns:a16="http://schemas.microsoft.com/office/drawing/2014/main" id="{12D0F4DA-70D4-9D2C-A08C-E3848EE6EA0C}"/>
              </a:ext>
            </a:extLst>
          </p:cNvPr>
          <p:cNvPicPr>
            <a:picLocks noChangeAspect="1"/>
          </p:cNvPicPr>
          <p:nvPr/>
        </p:nvPicPr>
        <p:blipFill>
          <a:blip r:embed="rId3"/>
          <a:stretch>
            <a:fillRect/>
          </a:stretch>
        </p:blipFill>
        <p:spPr>
          <a:xfrm>
            <a:off x="5633925" y="1382233"/>
            <a:ext cx="3712093" cy="3846328"/>
          </a:xfrm>
          <a:prstGeom prst="rect">
            <a:avLst/>
          </a:prstGeom>
        </p:spPr>
      </p:pic>
    </p:spTree>
    <p:extLst>
      <p:ext uri="{BB962C8B-B14F-4D97-AF65-F5344CB8AC3E}">
        <p14:creationId xmlns:p14="http://schemas.microsoft.com/office/powerpoint/2010/main" val="838494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Three Steps of PCR</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469900" indent="-400050">
              <a:buSzPct val="100000"/>
              <a:buFont typeface="+mj-lt"/>
              <a:buAutoNum type="romanLcPeriod"/>
            </a:pPr>
            <a:r>
              <a:rPr lang="en-US" sz="1600" b="1" dirty="0">
                <a:latin typeface="Comic Sans MS" panose="030F0702030302020204" pitchFamily="66" charset="0"/>
              </a:rPr>
              <a:t>Denaturation: </a:t>
            </a:r>
            <a:r>
              <a:rPr lang="en-US" sz="1600" dirty="0">
                <a:latin typeface="Comic Sans MS" panose="030F0702030302020204" pitchFamily="66" charset="0"/>
              </a:rPr>
              <a:t>The two strands are heated at approximately 94°C. The heat breaks the hydrogen bonds between the nitrogenous base pairs. The two strands are just separated, not altered.</a:t>
            </a:r>
          </a:p>
          <a:p>
            <a:pPr marL="469900" indent="-400050">
              <a:buSzPct val="100000"/>
              <a:buFont typeface="+mj-lt"/>
              <a:buAutoNum type="romanLcPeriod"/>
            </a:pPr>
            <a:endParaRPr lang="en-US" sz="1600" dirty="0">
              <a:latin typeface="Comic Sans MS" panose="030F0702030302020204" pitchFamily="66" charset="0"/>
            </a:endParaRPr>
          </a:p>
          <a:p>
            <a:pPr marL="469900" indent="-400050">
              <a:buSzPct val="100000"/>
              <a:buFont typeface="+mj-lt"/>
              <a:buAutoNum type="romanLcPeriod"/>
            </a:pPr>
            <a:r>
              <a:rPr lang="en-US" sz="1600" b="1" dirty="0">
                <a:latin typeface="Comic Sans MS" panose="030F0702030302020204" pitchFamily="66" charset="0"/>
              </a:rPr>
              <a:t>Annealing: </a:t>
            </a:r>
            <a:r>
              <a:rPr lang="en-US" sz="1600" dirty="0">
                <a:latin typeface="Comic Sans MS" panose="030F0702030302020204" pitchFamily="66" charset="0"/>
              </a:rPr>
              <a:t>DNA polymerase, 4-nitrogenous bases and an excess of DNA primers are added to the target DNA. The mixture is cooled to approximately 65°C to allow the primers to anneal, that is, to bind the appropriate complementary strand.</a:t>
            </a:r>
          </a:p>
          <a:p>
            <a:pPr marL="469900" indent="-400050">
              <a:buSzPct val="100000"/>
              <a:buFont typeface="+mj-lt"/>
              <a:buAutoNum type="romanLcPeriod"/>
            </a:pPr>
            <a:endParaRPr lang="en-US" sz="1600" dirty="0">
              <a:latin typeface="Comic Sans MS" panose="030F0702030302020204" pitchFamily="66" charset="0"/>
            </a:endParaRPr>
          </a:p>
          <a:p>
            <a:pPr marL="469900" indent="-400050">
              <a:buSzPct val="100000"/>
              <a:buFont typeface="+mj-lt"/>
              <a:buAutoNum type="romanLcPeriod"/>
            </a:pPr>
            <a:r>
              <a:rPr lang="en-US" sz="1600" b="1" dirty="0">
                <a:latin typeface="Comic Sans MS" panose="030F0702030302020204" pitchFamily="66" charset="0"/>
              </a:rPr>
              <a:t>Extension: </a:t>
            </a:r>
            <a:r>
              <a:rPr lang="en-US" sz="1600" dirty="0">
                <a:latin typeface="Comic Sans MS" panose="030F0702030302020204" pitchFamily="66" charset="0"/>
              </a:rPr>
              <a:t>The temperature is now raised to approximately 72°C. In the presence of </a:t>
            </a:r>
            <a:r>
              <a:rPr lang="en-US" sz="1600" b="0" i="0" dirty="0">
                <a:solidFill>
                  <a:srgbClr val="3D4965"/>
                </a:solidFill>
                <a:effectLst/>
                <a:latin typeface="Comic Sans MS" panose="030F0702030302020204" pitchFamily="66" charset="0"/>
              </a:rPr>
              <a:t>Mg</a:t>
            </a:r>
            <a:r>
              <a:rPr lang="en-US" sz="1600" b="0" i="0" baseline="30000" dirty="0">
                <a:solidFill>
                  <a:srgbClr val="3D4965"/>
                </a:solidFill>
                <a:effectLst/>
                <a:latin typeface="Comic Sans MS" panose="030F0702030302020204" pitchFamily="66" charset="0"/>
              </a:rPr>
              <a:t>2+</a:t>
            </a:r>
            <a:r>
              <a:rPr lang="en-US" sz="1600" dirty="0">
                <a:solidFill>
                  <a:srgbClr val="3D4965"/>
                </a:solidFill>
                <a:latin typeface="Comic Sans MS" panose="030F0702030302020204" pitchFamily="66" charset="0"/>
              </a:rPr>
              <a:t>, DNA </a:t>
            </a:r>
            <a:r>
              <a:rPr lang="en-US" sz="1600" dirty="0">
                <a:latin typeface="Comic Sans MS" panose="030F0702030302020204" pitchFamily="66" charset="0"/>
              </a:rPr>
              <a:t>polymerase extends the primers on both strands from 5′ to 3′ by its polymerase activity.</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4</a:t>
            </a:fld>
            <a:endParaRPr/>
          </a:p>
        </p:txBody>
      </p:sp>
    </p:spTree>
    <p:extLst>
      <p:ext uri="{BB962C8B-B14F-4D97-AF65-F5344CB8AC3E}">
        <p14:creationId xmlns:p14="http://schemas.microsoft.com/office/powerpoint/2010/main" val="261701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Polymerase Chain Reaction (PCR)</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5" y="967564"/>
            <a:ext cx="6694868" cy="3572538"/>
          </a:xfrm>
        </p:spPr>
        <p:txBody>
          <a:bodyPr/>
          <a:lstStyle/>
          <a:p>
            <a:pPr>
              <a:buSzPct val="100000"/>
              <a:buFont typeface="Arial" panose="020B0604020202020204" pitchFamily="34" charset="0"/>
              <a:buChar char="•"/>
            </a:pPr>
            <a:r>
              <a:rPr lang="en-US" sz="1600" dirty="0">
                <a:latin typeface="Comic Sans MS" panose="030F0702030302020204" pitchFamily="66" charset="0"/>
              </a:rPr>
              <a:t>Once this cycle is finished, it can be repeated over and over until about 30 cycles are completed. This will generate over 1 billion copies of the DNA molecules.</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This process is now automated using a Thermocycler.</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Once the DNA Polymerase, the primers and the 4 nucleotides are supplied to this instrument, the target DNA is added and the machine is engaged, it will cycle the number of times programmed in &amp; will go through the three temperature cycles to produce billions of copies of the target DNA.</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5</a:t>
            </a:fld>
            <a:endParaRPr/>
          </a:p>
        </p:txBody>
      </p:sp>
    </p:spTree>
    <p:extLst>
      <p:ext uri="{BB962C8B-B14F-4D97-AF65-F5344CB8AC3E}">
        <p14:creationId xmlns:p14="http://schemas.microsoft.com/office/powerpoint/2010/main" val="150414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Polymerase Chain Reaction (PCR)</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5" y="967564"/>
            <a:ext cx="6375891" cy="3755173"/>
          </a:xfrm>
        </p:spPr>
        <p:txBody>
          <a:bodyPr/>
          <a:lstStyle/>
          <a:p>
            <a:pPr>
              <a:buSzPct val="100000"/>
              <a:buFont typeface="Arial" panose="020B0604020202020204" pitchFamily="34" charset="0"/>
              <a:buChar char="•"/>
            </a:pPr>
            <a:r>
              <a:rPr lang="en-US" sz="1600" dirty="0">
                <a:latin typeface="Comic Sans MS" panose="030F0702030302020204" pitchFamily="66" charset="0"/>
              </a:rPr>
              <a:t>For this mechanism to be carried out totally without any problem of destroying the DNA polymerase, the appropriate polymerase had to be used.  Once that could not break down at 94°C.</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The organism called Thermus aquaticus has the correct polymerase that could be used for this purpose. The enzyme is a catalyst, is not denatured and does not have to be replenished after each cycle.</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6</a:t>
            </a:fld>
            <a:endParaRPr/>
          </a:p>
        </p:txBody>
      </p:sp>
    </p:spTree>
    <p:extLst>
      <p:ext uri="{BB962C8B-B14F-4D97-AF65-F5344CB8AC3E}">
        <p14:creationId xmlns:p14="http://schemas.microsoft.com/office/powerpoint/2010/main" val="107272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Three Steps of PCR</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7</a:t>
            </a:fld>
            <a:endParaRPr/>
          </a:p>
        </p:txBody>
      </p:sp>
      <p:pic>
        <p:nvPicPr>
          <p:cNvPr id="3" name="Picture 2">
            <a:extLst>
              <a:ext uri="{FF2B5EF4-FFF2-40B4-BE49-F238E27FC236}">
                <a16:creationId xmlns:a16="http://schemas.microsoft.com/office/drawing/2014/main" id="{CDECCF1B-A79C-8228-F980-D03F3A2ED403}"/>
              </a:ext>
            </a:extLst>
          </p:cNvPr>
          <p:cNvPicPr>
            <a:picLocks noChangeAspect="1"/>
          </p:cNvPicPr>
          <p:nvPr/>
        </p:nvPicPr>
        <p:blipFill>
          <a:blip r:embed="rId3"/>
          <a:stretch>
            <a:fillRect/>
          </a:stretch>
        </p:blipFill>
        <p:spPr>
          <a:xfrm>
            <a:off x="1132922" y="1071982"/>
            <a:ext cx="6878155" cy="4044355"/>
          </a:xfrm>
          <a:prstGeom prst="rect">
            <a:avLst/>
          </a:prstGeom>
        </p:spPr>
      </p:pic>
    </p:spTree>
    <p:extLst>
      <p:ext uri="{BB962C8B-B14F-4D97-AF65-F5344CB8AC3E}">
        <p14:creationId xmlns:p14="http://schemas.microsoft.com/office/powerpoint/2010/main" val="152713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Gel Electrophoresis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5" y="967564"/>
            <a:ext cx="7088273" cy="3755173"/>
          </a:xfrm>
        </p:spPr>
        <p:txBody>
          <a:bodyPr/>
          <a:lstStyle/>
          <a:p>
            <a:pPr>
              <a:buSzPct val="100000"/>
              <a:buFont typeface="Arial" panose="020B0604020202020204" pitchFamily="34" charset="0"/>
              <a:buChar char="•"/>
            </a:pPr>
            <a:r>
              <a:rPr lang="en-US" sz="1600" dirty="0">
                <a:latin typeface="Comic Sans MS" panose="030F0702030302020204" pitchFamily="66" charset="0"/>
              </a:rPr>
              <a:t>DNA fractionation means the separation of DNA fragments in order to isolate and analyze DNA cut by restriction enzymes.</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DNA fragments of different sizes are resolved according to their size and shape through gels made of polymeric materials such as polyacrylamide and agarose. For instance, agarose is a polysaccharide derived from seaweed and gels formed from between 0.5% to 2% can be used to separate DNA.</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DNA is electrophoresed through the agarose gel from the cathode (negative) to the anode (positive) when a voltage is applied, due to the net negative charge carried on DNA.</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8</a:t>
            </a:fld>
            <a:endParaRPr/>
          </a:p>
        </p:txBody>
      </p:sp>
    </p:spTree>
    <p:extLst>
      <p:ext uri="{BB962C8B-B14F-4D97-AF65-F5344CB8AC3E}">
        <p14:creationId xmlns:p14="http://schemas.microsoft.com/office/powerpoint/2010/main" val="298553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Gel Electrophoresis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6" y="967564"/>
            <a:ext cx="6609808" cy="3755173"/>
          </a:xfrm>
        </p:spPr>
        <p:txBody>
          <a:bodyPr/>
          <a:lstStyle/>
          <a:p>
            <a:pPr>
              <a:buSzPct val="100000"/>
              <a:buFont typeface="Arial" panose="020B0604020202020204" pitchFamily="34" charset="0"/>
              <a:buChar char="•"/>
            </a:pPr>
            <a:r>
              <a:rPr lang="en-US" sz="1600" dirty="0">
                <a:latin typeface="Comic Sans MS" panose="030F0702030302020204" pitchFamily="66" charset="0"/>
              </a:rPr>
              <a:t>When the DNA has been electrophoresed, the gel is stained in a solution containing ethidium bromide. </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This compound binds tightly to DNA (and called a DNA chelator) that fluoresces strongly under UV light, allowing the visualization and detection of the DNA. </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Like any molecule that binds to DNA, ethidium bromide is hazardous. It is a mutagen.</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The smaller DNA pieces move quickly because of their size and the larger ones move more slowly.</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9</a:t>
            </a:fld>
            <a:endParaRPr/>
          </a:p>
        </p:txBody>
      </p:sp>
    </p:spTree>
    <p:extLst>
      <p:ext uri="{BB962C8B-B14F-4D97-AF65-F5344CB8AC3E}">
        <p14:creationId xmlns:p14="http://schemas.microsoft.com/office/powerpoint/2010/main" val="3799580780"/>
      </p:ext>
    </p:extLst>
  </p:cSld>
  <p:clrMapOvr>
    <a:masterClrMapping/>
  </p:clrMapOvr>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3047</TotalTime>
  <Words>1134</Words>
  <Application>Microsoft Office PowerPoint</Application>
  <PresentationFormat>On-screen Show (16:9)</PresentationFormat>
  <Paragraphs>106</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Comic Sans MS</vt:lpstr>
      <vt:lpstr>Arial</vt:lpstr>
      <vt:lpstr>Sniglet</vt:lpstr>
      <vt:lpstr>Dosis</vt:lpstr>
      <vt:lpstr>Friar template</vt:lpstr>
      <vt:lpstr>Pharmaceutical Biotechnology (BPH 421)  Galib Muhammad Abrar Ishtiaque Lecturer (Senior Scale) Department of Pharmacy Daffodil International University</vt:lpstr>
      <vt:lpstr>Recombinant DNA Technology</vt:lpstr>
      <vt:lpstr>Polymerase Chain Reaction (PCR)</vt:lpstr>
      <vt:lpstr>Three Steps of PCR</vt:lpstr>
      <vt:lpstr>Polymerase Chain Reaction (PCR)</vt:lpstr>
      <vt:lpstr>Polymerase Chain Reaction (PCR)</vt:lpstr>
      <vt:lpstr>Three Steps of PCR</vt:lpstr>
      <vt:lpstr>Gel Electrophoresis</vt:lpstr>
      <vt:lpstr>Gel Electrophoresis</vt:lpstr>
      <vt:lpstr>Gel Electrophoresis</vt:lpstr>
      <vt:lpstr>Gel Electrophoresis</vt:lpstr>
      <vt:lpstr>Blotting</vt:lpstr>
      <vt:lpstr>Southern Blotting</vt:lpstr>
      <vt:lpstr>Southern Blotting</vt:lpstr>
      <vt:lpstr>Southern Blotting</vt:lpstr>
      <vt:lpstr>DNA Fingerprinting</vt:lpstr>
      <vt:lpstr>DNA Fingerprinting</vt:lpstr>
      <vt:lpstr>DNA Fingerprinting</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Biotechnology  Galib Muhammad Abrar Ishtiaque Lecturer Department of Pharmacy Daffodil International University</dc:title>
  <cp:lastModifiedBy>Acer</cp:lastModifiedBy>
  <cp:revision>193</cp:revision>
  <dcterms:modified xsi:type="dcterms:W3CDTF">2025-05-18T09:52:40Z</dcterms:modified>
</cp:coreProperties>
</file>