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9" r:id="rId11"/>
    <p:sldId id="268" r:id="rId12"/>
    <p:sldId id="270"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B97829-F1A1-448E-BC01-94737C6D9EC7}"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8B0B1-293F-4C0F-A4EF-33EBA0125400}" type="slidenum">
              <a:rPr lang="en-US" smtClean="0"/>
              <a:t>‹#›</a:t>
            </a:fld>
            <a:endParaRPr lang="en-US"/>
          </a:p>
        </p:txBody>
      </p:sp>
    </p:spTree>
    <p:extLst>
      <p:ext uri="{BB962C8B-B14F-4D97-AF65-F5344CB8AC3E}">
        <p14:creationId xmlns:p14="http://schemas.microsoft.com/office/powerpoint/2010/main" val="395268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97829-F1A1-448E-BC01-94737C6D9EC7}"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8B0B1-293F-4C0F-A4EF-33EBA0125400}" type="slidenum">
              <a:rPr lang="en-US" smtClean="0"/>
              <a:t>‹#›</a:t>
            </a:fld>
            <a:endParaRPr lang="en-US"/>
          </a:p>
        </p:txBody>
      </p:sp>
    </p:spTree>
    <p:extLst>
      <p:ext uri="{BB962C8B-B14F-4D97-AF65-F5344CB8AC3E}">
        <p14:creationId xmlns:p14="http://schemas.microsoft.com/office/powerpoint/2010/main" val="2576100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97829-F1A1-448E-BC01-94737C6D9EC7}"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8B0B1-293F-4C0F-A4EF-33EBA0125400}" type="slidenum">
              <a:rPr lang="en-US" smtClean="0"/>
              <a:t>‹#›</a:t>
            </a:fld>
            <a:endParaRPr lang="en-US"/>
          </a:p>
        </p:txBody>
      </p:sp>
    </p:spTree>
    <p:extLst>
      <p:ext uri="{BB962C8B-B14F-4D97-AF65-F5344CB8AC3E}">
        <p14:creationId xmlns:p14="http://schemas.microsoft.com/office/powerpoint/2010/main" val="805924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97829-F1A1-448E-BC01-94737C6D9EC7}"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8B0B1-293F-4C0F-A4EF-33EBA0125400}" type="slidenum">
              <a:rPr lang="en-US" smtClean="0"/>
              <a:t>‹#›</a:t>
            </a:fld>
            <a:endParaRPr lang="en-US"/>
          </a:p>
        </p:txBody>
      </p:sp>
    </p:spTree>
    <p:extLst>
      <p:ext uri="{BB962C8B-B14F-4D97-AF65-F5344CB8AC3E}">
        <p14:creationId xmlns:p14="http://schemas.microsoft.com/office/powerpoint/2010/main" val="1667898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B97829-F1A1-448E-BC01-94737C6D9EC7}"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8B0B1-293F-4C0F-A4EF-33EBA0125400}" type="slidenum">
              <a:rPr lang="en-US" smtClean="0"/>
              <a:t>‹#›</a:t>
            </a:fld>
            <a:endParaRPr lang="en-US"/>
          </a:p>
        </p:txBody>
      </p:sp>
    </p:spTree>
    <p:extLst>
      <p:ext uri="{BB962C8B-B14F-4D97-AF65-F5344CB8AC3E}">
        <p14:creationId xmlns:p14="http://schemas.microsoft.com/office/powerpoint/2010/main" val="2589574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B97829-F1A1-448E-BC01-94737C6D9EC7}"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8B0B1-293F-4C0F-A4EF-33EBA0125400}" type="slidenum">
              <a:rPr lang="en-US" smtClean="0"/>
              <a:t>‹#›</a:t>
            </a:fld>
            <a:endParaRPr lang="en-US"/>
          </a:p>
        </p:txBody>
      </p:sp>
    </p:spTree>
    <p:extLst>
      <p:ext uri="{BB962C8B-B14F-4D97-AF65-F5344CB8AC3E}">
        <p14:creationId xmlns:p14="http://schemas.microsoft.com/office/powerpoint/2010/main" val="2691913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B97829-F1A1-448E-BC01-94737C6D9EC7}" type="datetimeFigureOut">
              <a:rPr lang="en-US" smtClean="0"/>
              <a:t>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18B0B1-293F-4C0F-A4EF-33EBA0125400}" type="slidenum">
              <a:rPr lang="en-US" smtClean="0"/>
              <a:t>‹#›</a:t>
            </a:fld>
            <a:endParaRPr lang="en-US"/>
          </a:p>
        </p:txBody>
      </p:sp>
    </p:spTree>
    <p:extLst>
      <p:ext uri="{BB962C8B-B14F-4D97-AF65-F5344CB8AC3E}">
        <p14:creationId xmlns:p14="http://schemas.microsoft.com/office/powerpoint/2010/main" val="938923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B97829-F1A1-448E-BC01-94737C6D9EC7}" type="datetimeFigureOut">
              <a:rPr lang="en-US" smtClean="0"/>
              <a:t>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18B0B1-293F-4C0F-A4EF-33EBA0125400}" type="slidenum">
              <a:rPr lang="en-US" smtClean="0"/>
              <a:t>‹#›</a:t>
            </a:fld>
            <a:endParaRPr lang="en-US"/>
          </a:p>
        </p:txBody>
      </p:sp>
    </p:spTree>
    <p:extLst>
      <p:ext uri="{BB962C8B-B14F-4D97-AF65-F5344CB8AC3E}">
        <p14:creationId xmlns:p14="http://schemas.microsoft.com/office/powerpoint/2010/main" val="122912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97829-F1A1-448E-BC01-94737C6D9EC7}" type="datetimeFigureOut">
              <a:rPr lang="en-US" smtClean="0"/>
              <a:t>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18B0B1-293F-4C0F-A4EF-33EBA0125400}" type="slidenum">
              <a:rPr lang="en-US" smtClean="0"/>
              <a:t>‹#›</a:t>
            </a:fld>
            <a:endParaRPr lang="en-US"/>
          </a:p>
        </p:txBody>
      </p:sp>
    </p:spTree>
    <p:extLst>
      <p:ext uri="{BB962C8B-B14F-4D97-AF65-F5344CB8AC3E}">
        <p14:creationId xmlns:p14="http://schemas.microsoft.com/office/powerpoint/2010/main" val="3000348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97829-F1A1-448E-BC01-94737C6D9EC7}"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8B0B1-293F-4C0F-A4EF-33EBA0125400}" type="slidenum">
              <a:rPr lang="en-US" smtClean="0"/>
              <a:t>‹#›</a:t>
            </a:fld>
            <a:endParaRPr lang="en-US"/>
          </a:p>
        </p:txBody>
      </p:sp>
    </p:spTree>
    <p:extLst>
      <p:ext uri="{BB962C8B-B14F-4D97-AF65-F5344CB8AC3E}">
        <p14:creationId xmlns:p14="http://schemas.microsoft.com/office/powerpoint/2010/main" val="594348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97829-F1A1-448E-BC01-94737C6D9EC7}"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8B0B1-293F-4C0F-A4EF-33EBA0125400}" type="slidenum">
              <a:rPr lang="en-US" smtClean="0"/>
              <a:t>‹#›</a:t>
            </a:fld>
            <a:endParaRPr lang="en-US"/>
          </a:p>
        </p:txBody>
      </p:sp>
    </p:spTree>
    <p:extLst>
      <p:ext uri="{BB962C8B-B14F-4D97-AF65-F5344CB8AC3E}">
        <p14:creationId xmlns:p14="http://schemas.microsoft.com/office/powerpoint/2010/main" val="1935747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97829-F1A1-448E-BC01-94737C6D9EC7}" type="datetimeFigureOut">
              <a:rPr lang="en-US" smtClean="0"/>
              <a:t>2/17/2020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18B0B1-293F-4C0F-A4EF-33EBA0125400}" type="slidenum">
              <a:rPr lang="en-US" smtClean="0"/>
              <a:t>‹#›</a:t>
            </a:fld>
            <a:endParaRPr lang="en-US"/>
          </a:p>
        </p:txBody>
      </p:sp>
    </p:spTree>
    <p:extLst>
      <p:ext uri="{BB962C8B-B14F-4D97-AF65-F5344CB8AC3E}">
        <p14:creationId xmlns:p14="http://schemas.microsoft.com/office/powerpoint/2010/main" val="1295329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5886" y="1224424"/>
            <a:ext cx="9144000" cy="1027456"/>
          </a:xfrm>
          <a:ln>
            <a:solidFill>
              <a:schemeClr val="tx1">
                <a:lumMod val="95000"/>
                <a:lumOff val="5000"/>
              </a:schemeClr>
            </a:solidFill>
          </a:ln>
        </p:spPr>
        <p:txBody>
          <a:bodyPr/>
          <a:lstStyle/>
          <a:p>
            <a:r>
              <a:rPr lang="en-US" b="1" dirty="0" smtClean="0">
                <a:solidFill>
                  <a:schemeClr val="tx1">
                    <a:lumMod val="95000"/>
                    <a:lumOff val="5000"/>
                  </a:schemeClr>
                </a:solidFill>
                <a:latin typeface="Times New Roman" panose="02020603050405020304" pitchFamily="18" charset="0"/>
                <a:cs typeface="Times New Roman" panose="02020603050405020304" pitchFamily="18" charset="0"/>
              </a:rPr>
              <a:t>Diesel Power Plant</a:t>
            </a:r>
            <a:endParaRPr lang="en-US"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2301923" y="3181066"/>
            <a:ext cx="7406640" cy="2667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smtClean="0"/>
          </a:p>
          <a:p>
            <a:r>
              <a:rPr lang="en-US" sz="2000" dirty="0" smtClean="0">
                <a:latin typeface="Times New Roman" pitchFamily="18" charset="0"/>
                <a:cs typeface="Times New Roman" pitchFamily="18" charset="0"/>
              </a:rPr>
              <a:t>Prepared By-</a:t>
            </a:r>
          </a:p>
          <a:p>
            <a:r>
              <a:rPr lang="en-US" sz="2000" dirty="0" err="1" smtClean="0">
                <a:latin typeface="Times New Roman" pitchFamily="18" charset="0"/>
                <a:cs typeface="Times New Roman" pitchFamily="18" charset="0"/>
              </a:rPr>
              <a:t>Nusrat</a:t>
            </a:r>
            <a:r>
              <a:rPr lang="en-US" sz="2000" dirty="0" smtClean="0">
                <a:latin typeface="Times New Roman" pitchFamily="18" charset="0"/>
                <a:cs typeface="Times New Roman" pitchFamily="18" charset="0"/>
              </a:rPr>
              <a:t> Chowdhury</a:t>
            </a:r>
          </a:p>
          <a:p>
            <a:r>
              <a:rPr lang="en-US" sz="2000" dirty="0" smtClean="0">
                <a:latin typeface="Times New Roman" pitchFamily="18" charset="0"/>
                <a:cs typeface="Times New Roman" pitchFamily="18" charset="0"/>
              </a:rPr>
              <a:t>Dept. of Electrical &amp; Electronic Engineering (EEE)</a:t>
            </a:r>
          </a:p>
          <a:p>
            <a:r>
              <a:rPr lang="en-US" sz="2000" dirty="0" smtClean="0">
                <a:latin typeface="Times New Roman" pitchFamily="18" charset="0"/>
                <a:cs typeface="Times New Roman" pitchFamily="18" charset="0"/>
              </a:rPr>
              <a:t>Daffodil International University (DIU)</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69145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540" y="638270"/>
            <a:ext cx="10515600" cy="4351338"/>
          </a:xfrm>
        </p:spPr>
        <p:txBody>
          <a:bodyPr>
            <a:normAutofit/>
          </a:bodyPr>
          <a:lstStyle/>
          <a:p>
            <a:pPr marL="0" indent="0" algn="just">
              <a:buNone/>
            </a:pPr>
            <a:r>
              <a:rPr lang="en-GB" sz="3200" dirty="0">
                <a:latin typeface="Times New Roman" panose="02020603050405020304" pitchFamily="18" charset="0"/>
                <a:cs typeface="Times New Roman" panose="02020603050405020304" pitchFamily="18" charset="0"/>
              </a:rPr>
              <a:t>Example 2.14.  A diesel power station has fuel consumption of 0·28 kg per kWh, the calorific value of fuel being 10,000 kcal/kg.  Determine (</a:t>
            </a:r>
            <a:r>
              <a:rPr lang="en-GB" sz="3200" dirty="0" err="1">
                <a:latin typeface="Times New Roman" panose="02020603050405020304" pitchFamily="18" charset="0"/>
                <a:cs typeface="Times New Roman" panose="02020603050405020304" pitchFamily="18" charset="0"/>
              </a:rPr>
              <a:t>i</a:t>
            </a:r>
            <a:r>
              <a:rPr lang="en-GB" sz="3200" dirty="0">
                <a:latin typeface="Times New Roman" panose="02020603050405020304" pitchFamily="18" charset="0"/>
                <a:cs typeface="Times New Roman" panose="02020603050405020304" pitchFamily="18" charset="0"/>
              </a:rPr>
              <a:t>) the overall efficiency, and (ii) efficiency of the engine if alternator efficiency is 95%. </a:t>
            </a:r>
          </a:p>
        </p:txBody>
      </p:sp>
    </p:spTree>
    <p:extLst>
      <p:ext uri="{BB962C8B-B14F-4D97-AF65-F5344CB8AC3E}">
        <p14:creationId xmlns:p14="http://schemas.microsoft.com/office/powerpoint/2010/main" val="2283037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2666" y="706508"/>
            <a:ext cx="10515600" cy="4351338"/>
          </a:xfrm>
        </p:spPr>
        <p:txBody>
          <a:bodyPr>
            <a:normAutofit/>
          </a:bodyPr>
          <a:lstStyle/>
          <a:p>
            <a:pPr marL="0" indent="0" algn="just">
              <a:buNone/>
            </a:pPr>
            <a:r>
              <a:rPr lang="en-GB" sz="3200" dirty="0">
                <a:latin typeface="Times New Roman" panose="02020603050405020304" pitchFamily="18" charset="0"/>
                <a:cs typeface="Times New Roman" panose="02020603050405020304" pitchFamily="18" charset="0"/>
              </a:rPr>
              <a:t>Example 2.15.  A diesel power station has the following data : Fuel consumption/day = 1000 kg Units generated/day = 4000 kWh Calorific value of fuel = 10,000 kcal/kg Alternator efficiency = 96% Engine mech. efficiency = 95% Estimate (</a:t>
            </a:r>
            <a:r>
              <a:rPr lang="en-GB" sz="3200" dirty="0" err="1">
                <a:latin typeface="Times New Roman" panose="02020603050405020304" pitchFamily="18" charset="0"/>
                <a:cs typeface="Times New Roman" panose="02020603050405020304" pitchFamily="18" charset="0"/>
              </a:rPr>
              <a:t>i</a:t>
            </a:r>
            <a:r>
              <a:rPr lang="en-GB" sz="3200" dirty="0">
                <a:latin typeface="Times New Roman" panose="02020603050405020304" pitchFamily="18" charset="0"/>
                <a:cs typeface="Times New Roman" panose="02020603050405020304" pitchFamily="18" charset="0"/>
              </a:rPr>
              <a:t>) specific fuel consumption, (ii) overall efficiency, and (iii) thermal efficiency </a:t>
            </a:r>
            <a:r>
              <a:rPr lang="en-GB" sz="3200" dirty="0" smtClean="0">
                <a:latin typeface="Times New Roman" panose="02020603050405020304" pitchFamily="18" charset="0"/>
                <a:cs typeface="Times New Roman" panose="02020603050405020304" pitchFamily="18" charset="0"/>
              </a:rPr>
              <a:t>of engine.</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3656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7452"/>
            <a:ext cx="10515600" cy="4351338"/>
          </a:xfrm>
        </p:spPr>
        <p:txBody>
          <a:bodyPr>
            <a:normAutofit/>
          </a:bodyPr>
          <a:lstStyle/>
          <a:p>
            <a:pPr marL="0" indent="0" algn="just">
              <a:buNone/>
            </a:pPr>
            <a:r>
              <a:rPr lang="en-GB" sz="3200" dirty="0">
                <a:latin typeface="Times New Roman" panose="02020603050405020304" pitchFamily="18" charset="0"/>
                <a:cs typeface="Times New Roman" panose="02020603050405020304" pitchFamily="18" charset="0"/>
              </a:rPr>
              <a:t>Example 2.16.  A diesel engine power plant has one 700 kW and two 500 kW generating units. The fuel consumption is 0·28 kg per kWh and the calorific value of fuel oil is 10200 kcal/kg.  Estimate (</a:t>
            </a:r>
            <a:r>
              <a:rPr lang="en-GB" sz="3200" dirty="0" err="1">
                <a:latin typeface="Times New Roman" panose="02020603050405020304" pitchFamily="18" charset="0"/>
                <a:cs typeface="Times New Roman" panose="02020603050405020304" pitchFamily="18" charset="0"/>
              </a:rPr>
              <a:t>i</a:t>
            </a:r>
            <a:r>
              <a:rPr lang="en-GB" sz="3200" dirty="0">
                <a:latin typeface="Times New Roman" panose="02020603050405020304" pitchFamily="18" charset="0"/>
                <a:cs typeface="Times New Roman" panose="02020603050405020304" pitchFamily="18" charset="0"/>
              </a:rPr>
              <a:t>) the fuel oil required for a month of 30 days and (ii) overall efficiency.  Plant capacity factor = 40%. </a:t>
            </a:r>
          </a:p>
        </p:txBody>
      </p:sp>
    </p:spTree>
    <p:extLst>
      <p:ext uri="{BB962C8B-B14F-4D97-AF65-F5344CB8AC3E}">
        <p14:creationId xmlns:p14="http://schemas.microsoft.com/office/powerpoint/2010/main" val="128867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9143" y="979464"/>
            <a:ext cx="10515600" cy="4351338"/>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 </a:t>
            </a:r>
            <a:r>
              <a:rPr lang="en-US" dirty="0" smtClean="0"/>
              <a:t>                                 </a:t>
            </a:r>
            <a:r>
              <a:rPr lang="en-US" sz="8000" dirty="0" smtClean="0">
                <a:latin typeface="Times New Roman" panose="02020603050405020304" pitchFamily="18" charset="0"/>
                <a:cs typeface="Times New Roman" panose="02020603050405020304" pitchFamily="18" charset="0"/>
              </a:rPr>
              <a:t>Thank You</a:t>
            </a:r>
            <a:endParaRPr lang="en-US"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248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6003"/>
          </a:xfrm>
          <a:ln>
            <a:solidFill>
              <a:schemeClr val="tx1">
                <a:lumMod val="95000"/>
                <a:lumOff val="5000"/>
              </a:schemeClr>
            </a:solidFill>
          </a:ln>
        </p:spPr>
        <p:txBody>
          <a:bodyPr/>
          <a:lstStyle/>
          <a:p>
            <a:pPr algn="ctr"/>
            <a:r>
              <a:rPr lang="en-US" dirty="0" smtClean="0">
                <a:latin typeface="Times New Roman" panose="02020603050405020304" pitchFamily="18" charset="0"/>
                <a:cs typeface="Times New Roman" panose="02020603050405020304" pitchFamily="18" charset="0"/>
              </a:rPr>
              <a:t>Diesel Power Plant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65027"/>
            <a:ext cx="10515600" cy="4511936"/>
          </a:xfrm>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When prime mover of the alternators is diesel engine, the power station is called </a:t>
            </a:r>
            <a:r>
              <a:rPr lang="en-US" b="1" dirty="0">
                <a:latin typeface="Times New Roman" panose="02020603050405020304" pitchFamily="18" charset="0"/>
                <a:cs typeface="Times New Roman" panose="02020603050405020304" pitchFamily="18" charset="0"/>
              </a:rPr>
              <a:t>diesel power </a:t>
            </a:r>
            <a:r>
              <a:rPr lang="en-US" b="1" dirty="0" smtClean="0">
                <a:latin typeface="Times New Roman" panose="02020603050405020304" pitchFamily="18" charset="0"/>
                <a:cs typeface="Times New Roman" panose="02020603050405020304" pitchFamily="18" charset="0"/>
              </a:rPr>
              <a:t>station</a:t>
            </a:r>
            <a:r>
              <a:rPr lang="en-US" dirty="0" smtClean="0">
                <a:latin typeface="Times New Roman" panose="02020603050405020304" pitchFamily="18" charset="0"/>
                <a:cs typeface="Times New Roman" panose="02020603050405020304" pitchFamily="18" charset="0"/>
              </a:rPr>
              <a:t>. Diesel burns in inside the engine and the products of this combustion act as the working fluid to produce mechanical energy.</a:t>
            </a:r>
          </a:p>
          <a:p>
            <a:pPr algn="just"/>
            <a:r>
              <a:rPr lang="en-US" dirty="0">
                <a:latin typeface="Times New Roman" panose="02020603050405020304" pitchFamily="18" charset="0"/>
                <a:cs typeface="Times New Roman" panose="02020603050405020304" pitchFamily="18" charset="0"/>
              </a:rPr>
              <a:t>The mechanical power required for driving alternator comes from combustion of diesel. As the diesel costs high, this type of power station is not suitable for producing power in large scale in our country.</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But for small scale production of electric power, and where, there is no other easily available alternatives of producing electric power, diesel power station are used</a:t>
            </a:r>
            <a:r>
              <a:rPr lang="en-US" dirty="0" smtClean="0">
                <a:latin typeface="Times New Roman" panose="02020603050405020304" pitchFamily="18" charset="0"/>
                <a:cs typeface="Times New Roman" panose="02020603050405020304" pitchFamily="18" charset="0"/>
              </a:rPr>
              <a:t>.</a:t>
            </a:r>
          </a:p>
          <a:p>
            <a:pPr algn="just"/>
            <a:r>
              <a:rPr lang="en-US" b="1" dirty="0">
                <a:latin typeface="Times New Roman" panose="02020603050405020304" pitchFamily="18" charset="0"/>
                <a:cs typeface="Times New Roman" panose="02020603050405020304" pitchFamily="18" charset="0"/>
              </a:rPr>
              <a:t>Diesel power plants</a:t>
            </a:r>
            <a:r>
              <a:rPr lang="en-US" dirty="0">
                <a:latin typeface="Times New Roman" panose="02020603050405020304" pitchFamily="18" charset="0"/>
                <a:cs typeface="Times New Roman" panose="02020603050405020304" pitchFamily="18" charset="0"/>
              </a:rPr>
              <a:t> are also popularly used as standby supply of different industries, commercial complexes, hospitals, etc. During power cut, these diesel power generators are run to fulfill required demand.</a:t>
            </a:r>
          </a:p>
        </p:txBody>
      </p:sp>
    </p:spTree>
    <p:extLst>
      <p:ext uri="{BB962C8B-B14F-4D97-AF65-F5344CB8AC3E}">
        <p14:creationId xmlns:p14="http://schemas.microsoft.com/office/powerpoint/2010/main" val="3561056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1412"/>
          </a:xfrm>
          <a:ln>
            <a:solidFill>
              <a:schemeClr val="tx1">
                <a:lumMod val="95000"/>
                <a:lumOff val="5000"/>
              </a:schemeClr>
            </a:solidFill>
          </a:ln>
        </p:spPr>
        <p:txBody>
          <a:bodyPr>
            <a:normAutofit/>
          </a:bodyPr>
          <a:lstStyle/>
          <a:p>
            <a:pPr algn="ctr"/>
            <a:r>
              <a:rPr lang="en-US" sz="3200" b="1" dirty="0" smtClean="0">
                <a:latin typeface="Times New Roman" panose="02020603050405020304" pitchFamily="18" charset="0"/>
                <a:cs typeface="Times New Roman" panose="02020603050405020304" pitchFamily="18" charset="0"/>
              </a:rPr>
              <a:t>Advantages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579965"/>
            <a:ext cx="10515600" cy="4766244"/>
          </a:xfrm>
        </p:spPr>
        <p:txBody>
          <a:bodyPr>
            <a:noAutofit/>
          </a:bodyPr>
          <a:lstStyle/>
          <a:p>
            <a:r>
              <a:rPr lang="en-US" sz="2400" dirty="0">
                <a:latin typeface="Times New Roman" panose="02020603050405020304" pitchFamily="18" charset="0"/>
                <a:cs typeface="Times New Roman" panose="02020603050405020304" pitchFamily="18" charset="0"/>
              </a:rPr>
              <a:t>This is simple in design point of view.</a:t>
            </a:r>
          </a:p>
          <a:p>
            <a:r>
              <a:rPr lang="en-US" sz="2400" dirty="0">
                <a:latin typeface="Times New Roman" panose="02020603050405020304" pitchFamily="18" charset="0"/>
                <a:cs typeface="Times New Roman" panose="02020603050405020304" pitchFamily="18" charset="0"/>
              </a:rPr>
              <a:t>Required very small space.</a:t>
            </a:r>
          </a:p>
          <a:p>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has quick starting facility, the small diesel generator set can be started within few seconds.</a:t>
            </a:r>
          </a:p>
          <a:p>
            <a:pPr algn="just"/>
            <a:r>
              <a:rPr lang="en-US" sz="2400" dirty="0">
                <a:latin typeface="Times New Roman" panose="02020603050405020304" pitchFamily="18" charset="0"/>
                <a:cs typeface="Times New Roman" panose="02020603050405020304" pitchFamily="18" charset="0"/>
              </a:rPr>
              <a:t>It can also be stopped as when required stopping small size </a:t>
            </a:r>
            <a:r>
              <a:rPr lang="en-US" sz="2400" b="1" dirty="0">
                <a:latin typeface="Times New Roman" panose="02020603050405020304" pitchFamily="18" charset="0"/>
                <a:cs typeface="Times New Roman" panose="02020603050405020304" pitchFamily="18" charset="0"/>
              </a:rPr>
              <a:t>diesel power station</a:t>
            </a:r>
            <a:r>
              <a:rPr lang="en-US" sz="2400" dirty="0">
                <a:latin typeface="Times New Roman" panose="02020603050405020304" pitchFamily="18" charset="0"/>
                <a:cs typeface="Times New Roman" panose="02020603050405020304" pitchFamily="18" charset="0"/>
              </a:rPr>
              <a:t>, even easier than it’s starting</a:t>
            </a:r>
          </a:p>
          <a:p>
            <a:r>
              <a:rPr lang="en-US" sz="2400" dirty="0">
                <a:latin typeface="Times New Roman" panose="02020603050405020304" pitchFamily="18" charset="0"/>
                <a:cs typeface="Times New Roman" panose="02020603050405020304" pitchFamily="18" charset="0"/>
              </a:rPr>
              <a:t>As these machines can easily be started and stopped as when required, there may not be any standby loss in the system.</a:t>
            </a:r>
          </a:p>
          <a:p>
            <a:r>
              <a:rPr lang="en-US" sz="2400" dirty="0">
                <a:latin typeface="Times New Roman" panose="02020603050405020304" pitchFamily="18" charset="0"/>
                <a:cs typeface="Times New Roman" panose="02020603050405020304" pitchFamily="18" charset="0"/>
              </a:rPr>
              <a:t>Cooling is easy and required smaller quantity of water in this type power station.</a:t>
            </a:r>
          </a:p>
          <a:p>
            <a:r>
              <a:rPr lang="en-US" sz="2400" dirty="0">
                <a:latin typeface="Times New Roman" panose="02020603050405020304" pitchFamily="18" charset="0"/>
                <a:cs typeface="Times New Roman" panose="02020603050405020304" pitchFamily="18" charset="0"/>
              </a:rPr>
              <a:t>Initial cost is less than other types of power station.</a:t>
            </a:r>
          </a:p>
          <a:p>
            <a:r>
              <a:rPr lang="en-US" sz="2400" dirty="0">
                <a:latin typeface="Times New Roman" panose="02020603050405020304" pitchFamily="18" charset="0"/>
                <a:cs typeface="Times New Roman" panose="02020603050405020304" pitchFamily="18" charset="0"/>
              </a:rPr>
              <a:t>Thermal efficiency of diesel is quite higher than of coal.</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2446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4935"/>
          </a:xfrm>
          <a:ln>
            <a:solidFill>
              <a:schemeClr val="tx1">
                <a:lumMod val="95000"/>
                <a:lumOff val="5000"/>
              </a:schemeClr>
            </a:solidFill>
          </a:ln>
        </p:spPr>
        <p:txBody>
          <a:bodyPr>
            <a:normAutofit/>
          </a:bodyPr>
          <a:lstStyle/>
          <a:p>
            <a:pPr algn="ctr"/>
            <a:r>
              <a:rPr lang="en-US" sz="3200" b="1" dirty="0" smtClean="0">
                <a:latin typeface="Times New Roman" panose="02020603050405020304" pitchFamily="18" charset="0"/>
                <a:cs typeface="Times New Roman" panose="02020603050405020304" pitchFamily="18" charset="0"/>
              </a:rPr>
              <a:t>Disadvantages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593613"/>
            <a:ext cx="10515600" cy="4351338"/>
          </a:xfrm>
        </p:spPr>
        <p:txBody>
          <a:bodyPr>
            <a:normAutofit/>
          </a:bodyPr>
          <a:lstStyle/>
          <a:p>
            <a:pPr algn="just"/>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cost of diesel is very high compared to coal. This is the main reason for which a diesel power plant is not getting popularity over other means of generating power. In other words the running cost of this plant is higher compared to steam and hydro power plants.</a:t>
            </a:r>
          </a:p>
          <a:p>
            <a:pPr algn="just"/>
            <a:r>
              <a:rPr lang="en-US" dirty="0">
                <a:latin typeface="Times New Roman" panose="02020603050405020304" pitchFamily="18" charset="0"/>
                <a:cs typeface="Times New Roman" panose="02020603050405020304" pitchFamily="18" charset="0"/>
              </a:rPr>
              <a:t>The plant generally used to produce small power requirement.</a:t>
            </a:r>
          </a:p>
          <a:p>
            <a:pPr algn="just"/>
            <a:r>
              <a:rPr lang="en-US" dirty="0">
                <a:latin typeface="Times New Roman" panose="02020603050405020304" pitchFamily="18" charset="0"/>
                <a:cs typeface="Times New Roman" panose="02020603050405020304" pitchFamily="18" charset="0"/>
              </a:rPr>
              <a:t>Cost of lubricants is high.</a:t>
            </a:r>
          </a:p>
          <a:p>
            <a:pPr algn="just"/>
            <a:r>
              <a:rPr lang="en-US" dirty="0">
                <a:latin typeface="Times New Roman" panose="02020603050405020304" pitchFamily="18" charset="0"/>
                <a:cs typeface="Times New Roman" panose="02020603050405020304" pitchFamily="18" charset="0"/>
              </a:rPr>
              <a:t>Maintenance is quite complex and costs high.</a:t>
            </a:r>
          </a:p>
          <a:p>
            <a:pPr algn="just"/>
            <a:r>
              <a:rPr lang="en-US" dirty="0">
                <a:latin typeface="Times New Roman" panose="02020603050405020304" pitchFamily="18" charset="0"/>
                <a:cs typeface="Times New Roman" panose="02020603050405020304" pitchFamily="18" charset="0"/>
              </a:rPr>
              <a:t>Plant does not work satisfactorily under overload conditions for a longer period.</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3466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765"/>
          </a:xfrm>
          <a:ln>
            <a:solidFill>
              <a:schemeClr val="tx1">
                <a:lumMod val="95000"/>
                <a:lumOff val="5000"/>
              </a:schemeClr>
            </a:solidFill>
          </a:ln>
        </p:spPr>
        <p:txBody>
          <a:bodyPr>
            <a:normAutofit/>
          </a:bodyPr>
          <a:lstStyle/>
          <a:p>
            <a:pPr algn="ctr"/>
            <a:r>
              <a:rPr lang="en-US" sz="3200" b="1" dirty="0" smtClean="0">
                <a:latin typeface="Times New Roman" panose="02020603050405020304" pitchFamily="18" charset="0"/>
                <a:cs typeface="Times New Roman" panose="02020603050405020304" pitchFamily="18" charset="0"/>
              </a:rPr>
              <a:t>Layout of Diesel Power Plant</a:t>
            </a:r>
            <a:endParaRPr lang="en-US" sz="3200" b="1" dirty="0">
              <a:latin typeface="Times New Roman" panose="02020603050405020304" pitchFamily="18" charset="0"/>
              <a:cs typeface="Times New Roman" panose="02020603050405020304" pitchFamily="18" charset="0"/>
            </a:endParaRPr>
          </a:p>
        </p:txBody>
      </p:sp>
      <p:pic>
        <p:nvPicPr>
          <p:cNvPr id="4" name="Picture 2" descr="https://www.brainkart.com/media/article/article-Diesel-Power-Plants-ar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0878" y="1690688"/>
            <a:ext cx="9812740" cy="473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474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0469"/>
          </a:xfrm>
          <a:ln>
            <a:solidFill>
              <a:schemeClr val="tx1">
                <a:lumMod val="95000"/>
                <a:lumOff val="5000"/>
              </a:schemeClr>
            </a:solidFill>
          </a:ln>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Layout of Diesel Power Plant</a:t>
            </a:r>
            <a:endParaRPr lang="en-US" sz="3600" b="1" dirty="0">
              <a:latin typeface="Times New Roman" panose="02020603050405020304" pitchFamily="18" charset="0"/>
              <a:cs typeface="Times New Roman" panose="02020603050405020304" pitchFamily="18" charset="0"/>
            </a:endParaRPr>
          </a:p>
        </p:txBody>
      </p:sp>
      <p:pic>
        <p:nvPicPr>
          <p:cNvPr id="2050" name="Picture 2" descr="Image result for diesel power plan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825625"/>
            <a:ext cx="10515599"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318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4117"/>
          </a:xfrm>
          <a:ln>
            <a:solidFill>
              <a:schemeClr val="tx1">
                <a:lumMod val="95000"/>
                <a:lumOff val="5000"/>
              </a:schemeClr>
            </a:solidFill>
          </a:ln>
        </p:spPr>
        <p:txBody>
          <a:bodyPr>
            <a:normAutofit/>
          </a:bodyPr>
          <a:lstStyle/>
          <a:p>
            <a:pPr algn="ctr"/>
            <a:r>
              <a:rPr lang="en-US" sz="3200" b="1" dirty="0" smtClean="0">
                <a:latin typeface="Times New Roman" panose="02020603050405020304" pitchFamily="18" charset="0"/>
                <a:cs typeface="Times New Roman" panose="02020603050405020304" pitchFamily="18" charset="0"/>
              </a:rPr>
              <a:t>Different Components of Diesel Power Station</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89146"/>
            <a:ext cx="10515600" cy="4329517"/>
          </a:xfrm>
        </p:spPr>
        <p:txBody>
          <a:bodyPr>
            <a:noAutofit/>
          </a:bodyPr>
          <a:lstStyle/>
          <a:p>
            <a:pPr algn="just"/>
            <a:r>
              <a:rPr lang="en-US" sz="2400" b="1" dirty="0">
                <a:latin typeface="Times New Roman" panose="02020603050405020304" pitchFamily="18" charset="0"/>
                <a:cs typeface="Times New Roman" panose="02020603050405020304" pitchFamily="18" charset="0"/>
              </a:rPr>
              <a:t>Fuel Supply </a:t>
            </a:r>
            <a:r>
              <a:rPr lang="en-US" sz="2400" b="1" dirty="0" smtClean="0">
                <a:latin typeface="Times New Roman" panose="02020603050405020304" pitchFamily="18" charset="0"/>
                <a:cs typeface="Times New Roman" panose="02020603050405020304" pitchFamily="18" charset="0"/>
              </a:rPr>
              <a:t>System:</a:t>
            </a:r>
            <a:r>
              <a:rPr lang="en-US" sz="2400" dirty="0">
                <a:latin typeface="Times New Roman" panose="02020603050405020304" pitchFamily="18" charset="0"/>
                <a:cs typeface="Times New Roman" panose="02020603050405020304" pitchFamily="18" charset="0"/>
              </a:rPr>
              <a:t> In fuel supply system there are one storage tank strainers, fuel transfer pump and all day fuel tank. Storage tank where oil in stored.</a:t>
            </a:r>
            <a:r>
              <a:rPr lang="en-US" sz="2400" b="1"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This oil then pump to </a:t>
            </a:r>
            <a:r>
              <a:rPr lang="en-US" sz="2400" dirty="0" smtClean="0">
                <a:latin typeface="Times New Roman" panose="02020603050405020304" pitchFamily="18" charset="0"/>
                <a:cs typeface="Times New Roman" panose="02020603050405020304" pitchFamily="18" charset="0"/>
              </a:rPr>
              <a:t>all day </a:t>
            </a:r>
            <a:r>
              <a:rPr lang="en-US" sz="2400" dirty="0">
                <a:latin typeface="Times New Roman" panose="02020603050405020304" pitchFamily="18" charset="0"/>
                <a:cs typeface="Times New Roman" panose="02020603050405020304" pitchFamily="18" charset="0"/>
              </a:rPr>
              <a:t>tank, by means of transfer pump</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During transferring from main tank to </a:t>
            </a:r>
            <a:r>
              <a:rPr lang="en-US" sz="2400" dirty="0" smtClean="0">
                <a:latin typeface="Times New Roman" panose="02020603050405020304" pitchFamily="18" charset="0"/>
                <a:cs typeface="Times New Roman" panose="02020603050405020304" pitchFamily="18" charset="0"/>
              </a:rPr>
              <a:t>smaller all day </a:t>
            </a:r>
            <a:r>
              <a:rPr lang="en-US" sz="2400" dirty="0">
                <a:latin typeface="Times New Roman" panose="02020603050405020304" pitchFamily="18" charset="0"/>
                <a:cs typeface="Times New Roman" panose="02020603050405020304" pitchFamily="18" charset="0"/>
              </a:rPr>
              <a:t>tank, the oil passes through strainer to remove solid </a:t>
            </a:r>
            <a:r>
              <a:rPr lang="en-US" sz="2400" dirty="0" smtClean="0">
                <a:latin typeface="Times New Roman" panose="02020603050405020304" pitchFamily="18" charset="0"/>
                <a:cs typeface="Times New Roman" panose="02020603050405020304" pitchFamily="18" charset="0"/>
              </a:rPr>
              <a:t>impurities. The clean oil </a:t>
            </a:r>
            <a:r>
              <a:rPr lang="en-US" sz="2400" dirty="0">
                <a:latin typeface="Times New Roman" panose="02020603050405020304" pitchFamily="18" charset="0"/>
                <a:cs typeface="Times New Roman" panose="02020603050405020304" pitchFamily="18" charset="0"/>
              </a:rPr>
              <a:t>is injected in the diesel engine by means of fuel injection </a:t>
            </a:r>
            <a:r>
              <a:rPr lang="en-US" sz="2400" dirty="0" smtClean="0">
                <a:latin typeface="Times New Roman" panose="02020603050405020304" pitchFamily="18" charset="0"/>
                <a:cs typeface="Times New Roman" panose="02020603050405020304" pitchFamily="18" charset="0"/>
              </a:rPr>
              <a:t>pump. There </a:t>
            </a:r>
            <a:r>
              <a:rPr lang="en-US" sz="2400" dirty="0">
                <a:latin typeface="Times New Roman" panose="02020603050405020304" pitchFamily="18" charset="0"/>
                <a:cs typeface="Times New Roman" panose="02020603050405020304" pitchFamily="18" charset="0"/>
              </a:rPr>
              <a:t>is </a:t>
            </a:r>
            <a:r>
              <a:rPr lang="en-US" sz="2400" dirty="0" smtClean="0">
                <a:latin typeface="Times New Roman" panose="02020603050405020304" pitchFamily="18" charset="0"/>
                <a:cs typeface="Times New Roman" panose="02020603050405020304" pitchFamily="18" charset="0"/>
              </a:rPr>
              <a:t>also an </a:t>
            </a:r>
            <a:r>
              <a:rPr lang="en-US" sz="2400" dirty="0">
                <a:latin typeface="Times New Roman" panose="02020603050405020304" pitchFamily="18" charset="0"/>
                <a:cs typeface="Times New Roman" panose="02020603050405020304" pitchFamily="18" charset="0"/>
              </a:rPr>
              <a:t>over flow pipe. This pipe connection is used to return the oil from dry tank to main tank in the event of over flowing</a:t>
            </a:r>
            <a:r>
              <a:rPr lang="en-US" sz="2400" dirty="0" smtClean="0">
                <a:latin typeface="Times New Roman" panose="02020603050405020304" pitchFamily="18" charset="0"/>
                <a:cs typeface="Times New Roman" panose="02020603050405020304" pitchFamily="18" charset="0"/>
              </a:rPr>
              <a:t>.</a:t>
            </a:r>
          </a:p>
          <a:p>
            <a:pPr algn="just"/>
            <a:r>
              <a:rPr lang="en-US" sz="2400" b="1" dirty="0">
                <a:latin typeface="Times New Roman" panose="02020603050405020304" pitchFamily="18" charset="0"/>
                <a:cs typeface="Times New Roman" panose="02020603050405020304" pitchFamily="18" charset="0"/>
              </a:rPr>
              <a:t>Air Intake </a:t>
            </a:r>
            <a:r>
              <a:rPr lang="en-US" sz="2400" b="1" dirty="0" smtClean="0">
                <a:latin typeface="Times New Roman" panose="02020603050405020304" pitchFamily="18" charset="0"/>
                <a:cs typeface="Times New Roman" panose="02020603050405020304" pitchFamily="18" charset="0"/>
              </a:rPr>
              <a:t>System: </a:t>
            </a:r>
            <a:r>
              <a:rPr lang="en-US" sz="2400" dirty="0">
                <a:latin typeface="Times New Roman" panose="02020603050405020304" pitchFamily="18" charset="0"/>
                <a:cs typeface="Times New Roman" panose="02020603050405020304" pitchFamily="18" charset="0"/>
              </a:rPr>
              <a:t>This system supplies necessary air to the engine for fuel combustion.</a:t>
            </a:r>
            <a:r>
              <a:rPr lang="en-US" sz="2400" b="1"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consists of a pipe for supplying of fresh air to the engine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Filters are provided to remove dust particles from air because these particles can act as an abrasive in the engine cylinder</a:t>
            </a:r>
            <a:r>
              <a:rPr lang="en-US" sz="2400"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5761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4935"/>
          </a:xfrm>
          <a:ln>
            <a:solidFill>
              <a:schemeClr val="tx1">
                <a:lumMod val="95000"/>
                <a:lumOff val="5000"/>
              </a:schemeClr>
            </a:solidFill>
          </a:ln>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Different Components of Diesel Power Station</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07261"/>
            <a:ext cx="10515600" cy="4351338"/>
          </a:xfrm>
        </p:spPr>
        <p:txBody>
          <a:bodyPr>
            <a:normAutofit/>
          </a:bodyPr>
          <a:lstStyle/>
          <a:p>
            <a:pPr algn="just"/>
            <a:r>
              <a:rPr lang="en-US" sz="2400" b="1" dirty="0">
                <a:latin typeface="Times New Roman" panose="02020603050405020304" pitchFamily="18" charset="0"/>
                <a:cs typeface="Times New Roman" panose="02020603050405020304" pitchFamily="18" charset="0"/>
              </a:rPr>
              <a:t>Exhaust </a:t>
            </a:r>
            <a:r>
              <a:rPr lang="en-US" sz="2400" b="1" dirty="0" smtClean="0">
                <a:latin typeface="Times New Roman" panose="02020603050405020304" pitchFamily="18" charset="0"/>
                <a:cs typeface="Times New Roman" panose="02020603050405020304" pitchFamily="18" charset="0"/>
              </a:rPr>
              <a:t>System: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exhaust gas is removed from engine, to the atmosphere by means of an exhaust system. A silencer is normally used in this system to reduce noise level of the engine</a:t>
            </a:r>
            <a:r>
              <a:rPr lang="en-US" sz="2400" dirty="0" smtClean="0">
                <a:latin typeface="Times New Roman" panose="02020603050405020304" pitchFamily="18" charset="0"/>
                <a:cs typeface="Times New Roman" panose="02020603050405020304" pitchFamily="18" charset="0"/>
              </a:rPr>
              <a:t>.</a:t>
            </a:r>
          </a:p>
          <a:p>
            <a:pPr algn="just"/>
            <a:r>
              <a:rPr lang="en-US" sz="2400" b="1" dirty="0" smtClean="0">
                <a:latin typeface="Times New Roman" panose="02020603050405020304" pitchFamily="18" charset="0"/>
                <a:cs typeface="Times New Roman" panose="02020603050405020304" pitchFamily="18" charset="0"/>
              </a:rPr>
              <a:t>Cooling System: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heat produced due to internal combustion, drives the engine. But some parts of this heat raise the temperature of different parts of the engine. High temperature may cause permanent damage to the machine. Hence, it is essential to maintain the overall temperature of the engine to a tolerable level. Cooling system of diesel power station does exactly so</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The cooling system requires a water </a:t>
            </a:r>
            <a:r>
              <a:rPr lang="en-US" sz="2400" dirty="0" smtClean="0">
                <a:latin typeface="Times New Roman" panose="02020603050405020304" pitchFamily="18" charset="0"/>
                <a:cs typeface="Times New Roman" panose="02020603050405020304" pitchFamily="18" charset="0"/>
              </a:rPr>
              <a:t>source, water </a:t>
            </a:r>
            <a:r>
              <a:rPr lang="en-US" sz="2400" dirty="0">
                <a:latin typeface="Times New Roman" panose="02020603050405020304" pitchFamily="18" charset="0"/>
                <a:cs typeface="Times New Roman" panose="02020603050405020304" pitchFamily="18" charset="0"/>
              </a:rPr>
              <a:t>pump and cooling towers. The pump circulates water through cylinder and head jacket. The water takes away heat from the engine and it becomes hot. The hot water is cooled by cooling towers and is re-circulated for cooling.</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7891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67890"/>
          </a:xfrm>
          <a:ln>
            <a:solidFill>
              <a:schemeClr val="tx1">
                <a:lumMod val="95000"/>
                <a:lumOff val="5000"/>
              </a:schemeClr>
            </a:solidFill>
          </a:ln>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Different Components of Diesel Power Station:</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b="1" dirty="0">
                <a:latin typeface="Times New Roman" panose="02020603050405020304" pitchFamily="18" charset="0"/>
                <a:cs typeface="Times New Roman" panose="02020603050405020304" pitchFamily="18" charset="0"/>
              </a:rPr>
              <a:t>Lubricating </a:t>
            </a:r>
            <a:r>
              <a:rPr lang="en-US" b="1" dirty="0" smtClean="0">
                <a:latin typeface="Times New Roman" panose="02020603050405020304" pitchFamily="18" charset="0"/>
                <a:cs typeface="Times New Roman" panose="02020603050405020304" pitchFamily="18" charset="0"/>
              </a:rPr>
              <a:t>System: </a:t>
            </a: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system </a:t>
            </a:r>
            <a:r>
              <a:rPr lang="en-US" dirty="0" smtClean="0">
                <a:latin typeface="Times New Roman" panose="02020603050405020304" pitchFamily="18" charset="0"/>
                <a:cs typeface="Times New Roman" panose="02020603050405020304" pitchFamily="18" charset="0"/>
              </a:rPr>
              <a:t>minimizes </a:t>
            </a:r>
            <a:r>
              <a:rPr lang="en-US" dirty="0">
                <a:latin typeface="Times New Roman" panose="02020603050405020304" pitchFamily="18" charset="0"/>
                <a:cs typeface="Times New Roman" panose="02020603050405020304" pitchFamily="18" charset="0"/>
              </a:rPr>
              <a:t>the wear of rubbing surface of the engine. Here lubricating oil is stored in main lubricating oil tank. This lubricating oil is drawn from the tank by means of oil pump. Then the oil is passed through the oil filter for removing impurities. From the filtering point, this clean lubricating oil is delivered to the different points of the machine where lubrication is required the oil cooler is provided in the system to keep the temperature of the lubricating oil as low as possible.</a:t>
            </a:r>
          </a:p>
          <a:p>
            <a:pPr algn="just"/>
            <a:r>
              <a:rPr lang="en-US" b="1" dirty="0">
                <a:latin typeface="Times New Roman" panose="02020603050405020304" pitchFamily="18" charset="0"/>
                <a:cs typeface="Times New Roman" panose="02020603050405020304" pitchFamily="18" charset="0"/>
              </a:rPr>
              <a:t>Engine Starting </a:t>
            </a:r>
            <a:r>
              <a:rPr lang="en-US" b="1" dirty="0" smtClean="0">
                <a:latin typeface="Times New Roman" panose="02020603050405020304" pitchFamily="18" charset="0"/>
                <a:cs typeface="Times New Roman" panose="02020603050405020304" pitchFamily="18" charset="0"/>
              </a:rPr>
              <a:t>System: </a:t>
            </a: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starting a diesel engine, initial rotation of the engine shaft is required. Until the firing start and the unit runs with its own power. For small </a:t>
            </a:r>
            <a:r>
              <a:rPr lang="en-US" dirty="0" smtClean="0">
                <a:latin typeface="Times New Roman" panose="02020603050405020304" pitchFamily="18" charset="0"/>
                <a:cs typeface="Times New Roman" panose="02020603050405020304" pitchFamily="18" charset="0"/>
              </a:rPr>
              <a:t>station, </a:t>
            </a:r>
            <a:r>
              <a:rPr lang="en-US" dirty="0">
                <a:latin typeface="Times New Roman" panose="02020603050405020304" pitchFamily="18" charset="0"/>
                <a:cs typeface="Times New Roman" panose="02020603050405020304" pitchFamily="18" charset="0"/>
              </a:rPr>
              <a:t>the initial rotation of the shaft is provided by handles but for large diesel power </a:t>
            </a:r>
            <a:r>
              <a:rPr lang="en-US" dirty="0" smtClean="0">
                <a:latin typeface="Times New Roman" panose="02020603050405020304" pitchFamily="18" charset="0"/>
                <a:cs typeface="Times New Roman" panose="02020603050405020304" pitchFamily="18" charset="0"/>
              </a:rPr>
              <a:t>station, compressed </a:t>
            </a:r>
            <a:r>
              <a:rPr lang="en-US" dirty="0">
                <a:latin typeface="Times New Roman" panose="02020603050405020304" pitchFamily="18" charset="0"/>
                <a:cs typeface="Times New Roman" panose="02020603050405020304" pitchFamily="18" charset="0"/>
              </a:rPr>
              <a:t>air is used for starting.</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0772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883</Words>
  <Application>Microsoft Office PowerPoint</Application>
  <PresentationFormat>Widescreen</PresentationFormat>
  <Paragraphs>43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Diesel Power Plant</vt:lpstr>
      <vt:lpstr>Diesel Power Plant</vt:lpstr>
      <vt:lpstr>Advantages</vt:lpstr>
      <vt:lpstr>Disadvantages</vt:lpstr>
      <vt:lpstr>Layout of Diesel Power Plant</vt:lpstr>
      <vt:lpstr>Layout of Diesel Power Plant</vt:lpstr>
      <vt:lpstr>Different Components of Diesel Power Station</vt:lpstr>
      <vt:lpstr>Different Components of Diesel Power Station</vt:lpstr>
      <vt:lpstr>Different Components of Diesel Power Station: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Plant Engineering</dc:title>
  <dc:creator>DIU</dc:creator>
  <cp:lastModifiedBy>DIU</cp:lastModifiedBy>
  <cp:revision>21</cp:revision>
  <dcterms:created xsi:type="dcterms:W3CDTF">2019-02-05T08:48:00Z</dcterms:created>
  <dcterms:modified xsi:type="dcterms:W3CDTF">2020-02-17T10:17:24Z</dcterms:modified>
</cp:coreProperties>
</file>