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6/20/2020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6/20/2020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6/20/2020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6/20/2020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6/20/2020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6/20/2020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6/20/2020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6/20/2020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244334"/>
            <a:ext cx="7924800" cy="830997"/>
          </a:xfrm>
          <a:prstGeom prst="rect">
            <a:avLst/>
          </a:prstGeom>
        </p:spPr>
        <p:txBody>
          <a:bodyPr wrap="square">
            <a:spAutoFit/>
          </a:bodyPr>
          <a:lstStyle/>
          <a:p>
            <a:r>
              <a:rPr lang="en-US" sz="4800" dirty="0" smtClean="0">
                <a:solidFill>
                  <a:srgbClr val="FF0000"/>
                </a:solidFill>
              </a:rPr>
              <a:t>Res sub-</a:t>
            </a:r>
            <a:r>
              <a:rPr lang="en-US" sz="4800" dirty="0" err="1" smtClean="0">
                <a:solidFill>
                  <a:srgbClr val="FF0000"/>
                </a:solidFill>
              </a:rPr>
              <a:t>judice</a:t>
            </a:r>
            <a:r>
              <a:rPr lang="en-US" sz="4800" dirty="0" smtClean="0">
                <a:solidFill>
                  <a:srgbClr val="FF0000"/>
                </a:solidFill>
              </a:rPr>
              <a:t> &amp; Res </a:t>
            </a:r>
            <a:r>
              <a:rPr lang="en-US" sz="4800" dirty="0" err="1" smtClean="0">
                <a:solidFill>
                  <a:srgbClr val="FF0000"/>
                </a:solidFill>
              </a:rPr>
              <a:t>Judicata</a:t>
            </a:r>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143000" y="304800"/>
            <a:ext cx="6705600" cy="1828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accent6"/>
                </a:solidFill>
              </a:rPr>
              <a:t>Suit pending in foreign court</a:t>
            </a:r>
            <a:endParaRPr lang="en-US" sz="3600" dirty="0">
              <a:solidFill>
                <a:schemeClr val="accent6"/>
              </a:solidFill>
            </a:endParaRPr>
          </a:p>
        </p:txBody>
      </p:sp>
      <p:sp>
        <p:nvSpPr>
          <p:cNvPr id="3" name="Rectangle 2"/>
          <p:cNvSpPr/>
          <p:nvPr/>
        </p:nvSpPr>
        <p:spPr>
          <a:xfrm>
            <a:off x="228600" y="2133600"/>
            <a:ext cx="8686800" cy="3733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3200" dirty="0" smtClean="0"/>
              <a:t>The pendency of a suit in a foreign court does not preclude the court in Bangladesh from trying a suit founded on the same cause of action. So the court of Bangladesh may try a subsequently instituted suit if the previously instituted suit is pending in a foreign court</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5-Point Star 2"/>
          <p:cNvSpPr/>
          <p:nvPr/>
        </p:nvSpPr>
        <p:spPr>
          <a:xfrm>
            <a:off x="2209800" y="304800"/>
            <a:ext cx="4267200" cy="14478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r>
              <a:rPr lang="en-US" sz="2400" dirty="0" smtClean="0"/>
              <a:t>Res </a:t>
            </a:r>
            <a:r>
              <a:rPr lang="en-US" sz="2400" dirty="0" err="1" smtClean="0"/>
              <a:t>Judicata</a:t>
            </a:r>
            <a:endParaRPr lang="en-US" sz="2400" dirty="0"/>
          </a:p>
        </p:txBody>
      </p:sp>
      <p:sp>
        <p:nvSpPr>
          <p:cNvPr id="4" name="Oval 3"/>
          <p:cNvSpPr/>
          <p:nvPr/>
        </p:nvSpPr>
        <p:spPr>
          <a:xfrm>
            <a:off x="990600" y="1905000"/>
            <a:ext cx="7467600" cy="426720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400" dirty="0" smtClean="0"/>
              <a:t>“When a matter, whether on a question of fact or law, has been decided between two parties in one suit and the decision is final, either because no appeal was taken to the higher court, or no appeal lies in such case, neither party will be allowed in the future suit between the same parties to canvass the matter again</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362200"/>
            <a:ext cx="8534400" cy="353943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n-US" sz="3200" dirty="0" smtClean="0"/>
              <a:t>Res </a:t>
            </a:r>
            <a:r>
              <a:rPr lang="en-US" sz="3200" dirty="0" err="1" smtClean="0"/>
              <a:t>judicata</a:t>
            </a:r>
            <a:r>
              <a:rPr lang="en-US" sz="3200" dirty="0" smtClean="0"/>
              <a:t> is a Latin expression or term that means matter once adjudicated, cannot be re- adjudicated. The doctrine of res </a:t>
            </a:r>
            <a:r>
              <a:rPr lang="en-US" sz="3200" dirty="0" err="1" smtClean="0"/>
              <a:t>judicata</a:t>
            </a:r>
            <a:r>
              <a:rPr lang="en-US" sz="3200" dirty="0" smtClean="0"/>
              <a:t> technically means that a matter is issue which has already been tried by competent court, then trial between the same parties in respect of the same matter shall not be allowed.</a:t>
            </a:r>
            <a:endParaRPr 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733800"/>
            <a:ext cx="7848600" cy="369332"/>
          </a:xfrm>
          <a:prstGeom prst="rect">
            <a:avLst/>
          </a:prstGeom>
        </p:spPr>
        <p:txBody>
          <a:bodyPr wrap="square">
            <a:spAutoFit/>
          </a:bodyPr>
          <a:lstStyle/>
          <a:p>
            <a:r>
              <a:rPr lang="en-US" dirty="0" smtClean="0"/>
              <a:t>. </a:t>
            </a:r>
          </a:p>
        </p:txBody>
      </p:sp>
      <p:sp>
        <p:nvSpPr>
          <p:cNvPr id="3" name="Right Arrow 2"/>
          <p:cNvSpPr/>
          <p:nvPr/>
        </p:nvSpPr>
        <p:spPr>
          <a:xfrm>
            <a:off x="685800" y="457200"/>
            <a:ext cx="6934200" cy="762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Section – 10 deals with the doctrine of res sub-</a:t>
            </a:r>
            <a:r>
              <a:rPr lang="en-US" dirty="0" err="1" smtClean="0"/>
              <a:t>judice</a:t>
            </a:r>
            <a:r>
              <a:rPr lang="en-US" dirty="0" smtClean="0"/>
              <a:t> </a:t>
            </a:r>
            <a:endParaRPr lang="en-US" dirty="0"/>
          </a:p>
        </p:txBody>
      </p:sp>
      <p:sp>
        <p:nvSpPr>
          <p:cNvPr id="4" name="Right Arrow 3"/>
          <p:cNvSpPr/>
          <p:nvPr/>
        </p:nvSpPr>
        <p:spPr>
          <a:xfrm>
            <a:off x="685800" y="1066800"/>
            <a:ext cx="7010400" cy="68580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Section – 10 deals with the doctrine of res sub-</a:t>
            </a:r>
            <a:r>
              <a:rPr lang="en-US" dirty="0" err="1" smtClean="0"/>
              <a:t>judice</a:t>
            </a:r>
            <a:r>
              <a:rPr lang="en-US" dirty="0" smtClean="0"/>
              <a:t> </a:t>
            </a:r>
            <a:endParaRPr lang="en-US" dirty="0"/>
          </a:p>
        </p:txBody>
      </p:sp>
      <p:sp>
        <p:nvSpPr>
          <p:cNvPr id="5" name="Oval 4"/>
          <p:cNvSpPr/>
          <p:nvPr/>
        </p:nvSpPr>
        <p:spPr>
          <a:xfrm>
            <a:off x="609600" y="1676400"/>
            <a:ext cx="7696200" cy="1905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t>Section -10 provides the rule with regard to stay of suits where things are under consideration or pending adjudication by a court</a:t>
            </a:r>
            <a:endParaRPr lang="en-US" sz="2400" dirty="0"/>
          </a:p>
        </p:txBody>
      </p:sp>
      <p:sp>
        <p:nvSpPr>
          <p:cNvPr id="6" name="Oval 5"/>
          <p:cNvSpPr/>
          <p:nvPr/>
        </p:nvSpPr>
        <p:spPr>
          <a:xfrm>
            <a:off x="609600" y="3733800"/>
            <a:ext cx="7848600" cy="29718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smtClean="0"/>
              <a:t>section-11 provides the rule relates to a matter already adjudicated. It bars the trial of a suit or an issue in which the matter directly and substantially in issue has been adjudicated upon in a former suit. </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0"/>
            <a:ext cx="8610600" cy="1815882"/>
          </a:xfrm>
          <a:prstGeom prst="rect">
            <a:avLst/>
          </a:prstGeom>
        </p:spPr>
        <p:txBody>
          <a:bodyPr wrap="square">
            <a:spAutoFit/>
          </a:bodyPr>
          <a:lstStyle/>
          <a:p>
            <a:pPr algn="ctr"/>
            <a:r>
              <a:rPr lang="en-US" sz="4000" dirty="0" smtClean="0">
                <a:solidFill>
                  <a:srgbClr val="00B050"/>
                </a:solidFill>
              </a:rPr>
              <a:t>Res sub-</a:t>
            </a:r>
            <a:r>
              <a:rPr lang="en-US" sz="4000" dirty="0" err="1" smtClean="0">
                <a:solidFill>
                  <a:srgbClr val="00B050"/>
                </a:solidFill>
              </a:rPr>
              <a:t>judice</a:t>
            </a:r>
            <a:r>
              <a:rPr lang="en-US" sz="4000" dirty="0" smtClean="0">
                <a:solidFill>
                  <a:srgbClr val="00B050"/>
                </a:solidFill>
              </a:rPr>
              <a:t> </a:t>
            </a:r>
            <a:endParaRPr lang="en-US" sz="4000" dirty="0" smtClean="0">
              <a:solidFill>
                <a:srgbClr val="00B050"/>
              </a:solidFill>
            </a:endParaRPr>
          </a:p>
          <a:p>
            <a:r>
              <a:rPr lang="en-US" dirty="0" err="1" smtClean="0"/>
              <a:t>Subjudice</a:t>
            </a:r>
            <a:r>
              <a:rPr lang="en-US" dirty="0" smtClean="0"/>
              <a:t> </a:t>
            </a:r>
            <a:r>
              <a:rPr lang="en-US" dirty="0" smtClean="0"/>
              <a:t>in </a:t>
            </a:r>
            <a:r>
              <a:rPr lang="en-US" dirty="0" err="1" smtClean="0"/>
              <a:t>latin</a:t>
            </a:r>
            <a:r>
              <a:rPr lang="en-US" dirty="0" smtClean="0"/>
              <a:t> means ‘under judgment’. It denotes that a matter or </a:t>
            </a:r>
            <a:r>
              <a:rPr lang="en-US" dirty="0" smtClean="0"/>
              <a:t>suit </a:t>
            </a:r>
            <a:r>
              <a:rPr lang="en-US" dirty="0" smtClean="0"/>
              <a:t>is being considered by court or judge. when two or more </a:t>
            </a:r>
            <a:r>
              <a:rPr lang="en-US" dirty="0" smtClean="0"/>
              <a:t>suits </a:t>
            </a:r>
            <a:r>
              <a:rPr lang="en-US" dirty="0" smtClean="0"/>
              <a:t>are filed between the same parties on the same subject matter, the competent court has power to stay proceeding. However the doctrine of res-</a:t>
            </a:r>
            <a:r>
              <a:rPr lang="en-US" dirty="0" err="1" smtClean="0"/>
              <a:t>subjudice</a:t>
            </a:r>
            <a:r>
              <a:rPr lang="en-US" dirty="0" smtClean="0"/>
              <a:t> means stay of suit. </a:t>
            </a:r>
            <a:r>
              <a:rPr lang="en-US" dirty="0" smtClean="0"/>
              <a:t>This </a:t>
            </a:r>
            <a:r>
              <a:rPr lang="en-US" dirty="0" smtClean="0"/>
              <a:t>rule applies to trial of a suit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720840"/>
            <a:ext cx="8001000" cy="2031325"/>
          </a:xfrm>
          <a:prstGeom prst="rect">
            <a:avLst/>
          </a:prstGeom>
        </p:spPr>
        <p:txBody>
          <a:bodyPr wrap="square">
            <a:spAutoFit/>
          </a:bodyPr>
          <a:lstStyle/>
          <a:p>
            <a:r>
              <a:rPr lang="en-US" dirty="0" smtClean="0"/>
              <a:t>No Court shall proceed with the trial of any suit in which the matter in issue is also directly and substantially in issue in a previously instituted suit between the same parties, or between parties under whom they or any of them claim litigating under the same title where such suit is pending in the same or any other Court in Bangladesh having jurisdiction to grant the relief claimed, or in any Court beyond the limits of Bangladesh established or continued by the Government and having like jurisdiction, or before the Supreme Court.</a:t>
            </a:r>
            <a:endParaRPr lang="en-US" dirty="0"/>
          </a:p>
        </p:txBody>
      </p:sp>
      <p:sp>
        <p:nvSpPr>
          <p:cNvPr id="3" name="Rounded Rectangle 2"/>
          <p:cNvSpPr/>
          <p:nvPr/>
        </p:nvSpPr>
        <p:spPr>
          <a:xfrm>
            <a:off x="381000" y="4114800"/>
            <a:ext cx="8305800" cy="15240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 </a:t>
            </a:r>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 word suit includes an appeal, but it does not include an application for leave to appeal</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828800" y="838200"/>
            <a:ext cx="6019800" cy="914400"/>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Conditions of Res sub-</a:t>
            </a:r>
            <a:r>
              <a:rPr lang="en-US" sz="28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judice</a:t>
            </a:r>
            <a:r>
              <a:rPr lang="en-US"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Rectangle 4"/>
          <p:cNvSpPr/>
          <p:nvPr/>
        </p:nvSpPr>
        <p:spPr>
          <a:xfrm>
            <a:off x="304800" y="1828800"/>
            <a:ext cx="8686800" cy="3139321"/>
          </a:xfrm>
          <a:prstGeom prst="rect">
            <a:avLst/>
          </a:prstGeom>
        </p:spPr>
        <p:txBody>
          <a:bodyPr wrap="square">
            <a:spAutoFit/>
          </a:bodyPr>
          <a:lstStyle/>
          <a:p>
            <a:r>
              <a:rPr lang="en-US" dirty="0" smtClean="0"/>
              <a:t> a) There must be two suits one previously instituted and the other subsequently instituted. </a:t>
            </a:r>
            <a:endParaRPr lang="en-US" dirty="0" smtClean="0"/>
          </a:p>
          <a:p>
            <a:r>
              <a:rPr lang="en-US" dirty="0" smtClean="0"/>
              <a:t>b</a:t>
            </a:r>
            <a:r>
              <a:rPr lang="en-US" dirty="0" smtClean="0"/>
              <a:t>) The matter in issue in the subsequent suit must be directly and substantially in issue in the previous suit</a:t>
            </a:r>
            <a:r>
              <a:rPr lang="en-US" dirty="0" smtClean="0"/>
              <a:t>.</a:t>
            </a:r>
          </a:p>
          <a:p>
            <a:r>
              <a:rPr lang="en-US" dirty="0" smtClean="0"/>
              <a:t> </a:t>
            </a:r>
            <a:r>
              <a:rPr lang="en-US" dirty="0" smtClean="0"/>
              <a:t>c) Both the suits must be between the same parties or their </a:t>
            </a:r>
            <a:r>
              <a:rPr lang="en-US" dirty="0" smtClean="0"/>
              <a:t>representatives</a:t>
            </a:r>
          </a:p>
          <a:p>
            <a:r>
              <a:rPr lang="en-US" dirty="0" smtClean="0"/>
              <a:t> </a:t>
            </a:r>
            <a:r>
              <a:rPr lang="en-US" dirty="0" smtClean="0"/>
              <a:t>d) The previously instituted suit must be pending in the same court in which the subsequent suit is brought or in any other court in Bangladesh or in any court beyond the limits of Bangladesh established or continued by the Government or before the supreme court. </a:t>
            </a:r>
            <a:endParaRPr lang="en-US" dirty="0" smtClean="0"/>
          </a:p>
          <a:p>
            <a:r>
              <a:rPr lang="en-US" dirty="0" smtClean="0"/>
              <a:t>e</a:t>
            </a:r>
            <a:r>
              <a:rPr lang="en-US" dirty="0" smtClean="0"/>
              <a:t>) The court in which the previous suit is instituted must have jurisdiction to grant the relief claimed in the subsequent suit</a:t>
            </a:r>
            <a:r>
              <a:rPr lang="en-US" dirty="0" smtClean="0"/>
              <a:t>.</a:t>
            </a:r>
          </a:p>
          <a:p>
            <a:r>
              <a:rPr lang="en-US" dirty="0" smtClean="0"/>
              <a:t> </a:t>
            </a:r>
            <a:r>
              <a:rPr lang="en-US" dirty="0" smtClean="0"/>
              <a:t>f) Such parties must be litigating under the same title in both the suits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295400" y="1676400"/>
            <a:ext cx="57150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When not apply </a:t>
            </a:r>
            <a:endParaRPr lang="en-US" dirty="0"/>
          </a:p>
        </p:txBody>
      </p:sp>
      <p:sp>
        <p:nvSpPr>
          <p:cNvPr id="3" name="Rectangle 2"/>
          <p:cNvSpPr/>
          <p:nvPr/>
        </p:nvSpPr>
        <p:spPr>
          <a:xfrm>
            <a:off x="609600" y="3733800"/>
            <a:ext cx="8077200" cy="2209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smtClean="0"/>
              <a:t>In a case the Appellate Division that only one plot was common in two suits, but that was not considered as a ground for stay and it was held that the two suits should be tried analogously</a:t>
            </a:r>
            <a:endParaRPr lang="en-US" sz="2400" dirty="0"/>
          </a:p>
        </p:txBody>
      </p:sp>
      <p:sp>
        <p:nvSpPr>
          <p:cNvPr id="4" name="Down Arrow 3"/>
          <p:cNvSpPr/>
          <p:nvPr/>
        </p:nvSpPr>
        <p:spPr>
          <a:xfrm>
            <a:off x="4191000" y="2667000"/>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143000" y="914400"/>
            <a:ext cx="67818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Court cannot apply this section where point at issues are distinct and different,</a:t>
            </a:r>
            <a:endParaRPr lang="en-US" dirty="0"/>
          </a:p>
        </p:txBody>
      </p:sp>
      <p:sp>
        <p:nvSpPr>
          <p:cNvPr id="3" name="Down Arrow 2"/>
          <p:cNvSpPr/>
          <p:nvPr/>
        </p:nvSpPr>
        <p:spPr>
          <a:xfrm>
            <a:off x="4343400" y="1905000"/>
            <a:ext cx="484632"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228600" y="2819400"/>
            <a:ext cx="8763000" cy="25908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3200" dirty="0" smtClean="0"/>
              <a:t>Even </a:t>
            </a:r>
            <a:r>
              <a:rPr lang="en-US" sz="3200" dirty="0" smtClean="0"/>
              <a:t>where there are some issues in common and others are different issues</a:t>
            </a:r>
            <a:r>
              <a:rPr lang="en-US" sz="3200" dirty="0" smtClean="0"/>
              <a:t>.</a:t>
            </a:r>
          </a:p>
          <a:p>
            <a:pPr algn="ctr"/>
            <a:r>
              <a:rPr lang="en-US" sz="3200" dirty="0" smtClean="0"/>
              <a:t> </a:t>
            </a:r>
            <a:r>
              <a:rPr lang="en-US" sz="3200" dirty="0" smtClean="0"/>
              <a:t>This section is also not applicable between the suits where although the parties are same, but the issues are not the same</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28600" y="1143000"/>
            <a:ext cx="8915400" cy="914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Purposes of Res sub-</a:t>
            </a:r>
            <a:r>
              <a:rPr lang="en-US" sz="24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judice</a:t>
            </a:r>
            <a:endParaRPr lang="en-US"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 name="Rectangle 2"/>
          <p:cNvSpPr/>
          <p:nvPr/>
        </p:nvSpPr>
        <p:spPr>
          <a:xfrm>
            <a:off x="0" y="2819400"/>
            <a:ext cx="9144000" cy="25146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sz="2400" dirty="0" smtClean="0"/>
              <a:t>The section -10 intends to protect a person from multiplicity of proceedings and to avoid a conflict of decisions. It also protect the litigant people from unnecessary harassment. </a:t>
            </a:r>
            <a:endParaRPr lang="en-US" sz="2400" dirty="0" smtClean="0"/>
          </a:p>
          <a:p>
            <a:pPr algn="ctr"/>
            <a:r>
              <a:rPr lang="en-US" sz="2400" dirty="0" smtClean="0"/>
              <a:t>It </a:t>
            </a:r>
            <a:r>
              <a:rPr lang="en-US" sz="2400" dirty="0" smtClean="0"/>
              <a:t>also aims to avert (avoid) inconvenience to the parties and gives effect to the rule of res </a:t>
            </a:r>
            <a:r>
              <a:rPr lang="en-US" sz="2400" dirty="0" err="1" smtClean="0"/>
              <a:t>judicata</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81000" y="533400"/>
            <a:ext cx="8229600" cy="990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800" dirty="0" smtClean="0"/>
              <a:t>Inherent power to stay</a:t>
            </a:r>
            <a:endParaRPr lang="en-US" sz="2800" dirty="0"/>
          </a:p>
        </p:txBody>
      </p:sp>
      <p:sp>
        <p:nvSpPr>
          <p:cNvPr id="3" name="Rectangle 2"/>
          <p:cNvSpPr/>
          <p:nvPr/>
        </p:nvSpPr>
        <p:spPr>
          <a:xfrm>
            <a:off x="304800" y="1600200"/>
            <a:ext cx="8686800" cy="4572000"/>
          </a:xfrm>
          <a:prstGeom prst="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US" sz="2000" dirty="0" smtClean="0"/>
              <a:t>Court may use its inherent power to stay of suit. Although the provision of section 10 is mandatory, but this provision has not taken away the court’s inherent power under 151 so as to stay the proceedings on the facts and circumstances of a given case to secure the ends of justice where section 10 is not </a:t>
            </a:r>
            <a:r>
              <a:rPr lang="en-US" sz="2000" dirty="0" smtClean="0"/>
              <a:t>applicable. </a:t>
            </a:r>
            <a:r>
              <a:rPr lang="en-US" sz="2000" dirty="0" smtClean="0"/>
              <a:t>Therefore </a:t>
            </a:r>
            <a:r>
              <a:rPr lang="en-US" sz="2800" dirty="0" smtClean="0">
                <a:solidFill>
                  <a:srgbClr val="FFFF00"/>
                </a:solidFill>
              </a:rPr>
              <a:t>court may use its inherent power to secure the ends of justice when section – 10 is not applicable, even to prevent abuse of process of court, court may stay former suit by applying its inherent power</a:t>
            </a:r>
            <a:endParaRPr lang="en-US" sz="2800" dirty="0">
              <a:solidFill>
                <a:srgbClr val="FFFF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82</TotalTime>
  <Words>690</Words>
  <Application>Microsoft Office PowerPoint</Application>
  <PresentationFormat>On-screen Show (4:3)</PresentationFormat>
  <Paragraphs>32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MOHAMMAD SUFIAN</dc:creator>
  <cp:lastModifiedBy>MOHAMMAD SUFIAN</cp:lastModifiedBy>
  <cp:revision>4</cp:revision>
  <dcterms:created xsi:type="dcterms:W3CDTF">2006-08-16T00:00:00Z</dcterms:created>
  <dcterms:modified xsi:type="dcterms:W3CDTF">2020-06-20T06:11:51Z</dcterms:modified>
</cp:coreProperties>
</file>