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029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qFncRan7vGaQgsuizveEDrxIi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594" y="120"/>
      </p:cViewPr>
      <p:guideLst>
        <p:guide orient="horz" pos="15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2738" y="685800"/>
            <a:ext cx="623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chemeClr val="lt1"/>
            </a:gs>
            <a:gs pos="100000">
              <a:srgbClr val="9E9E9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8"/>
          <p:cNvSpPr/>
          <p:nvPr/>
        </p:nvSpPr>
        <p:spPr>
          <a:xfrm flipH="1">
            <a:off x="2667000" y="0"/>
            <a:ext cx="6477000" cy="5029200"/>
          </a:xfrm>
          <a:prstGeom prst="rect">
            <a:avLst/>
          </a:prstGeom>
          <a:blipFill rotWithShape="1">
            <a:blip r:embed="rId2">
              <a:alphaModFix amt="43000"/>
            </a:blip>
            <a:tile tx="0" ty="0" sx="50000" sy="5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4" name="Google Shape;14;p18"/>
          <p:cNvCxnSpPr/>
          <p:nvPr/>
        </p:nvCxnSpPr>
        <p:spPr>
          <a:xfrm rot="-5400000">
            <a:off x="152400" y="2514600"/>
            <a:ext cx="5029200" cy="0"/>
          </a:xfrm>
          <a:prstGeom prst="straightConnector1">
            <a:avLst/>
          </a:prstGeom>
          <a:noFill/>
          <a:ln w="11425" cap="flat" cmpd="sng">
            <a:solidFill>
              <a:srgbClr val="F9F9F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Google Shape;15;p18"/>
          <p:cNvSpPr txBox="1">
            <a:spLocks noGrp="1"/>
          </p:cNvSpPr>
          <p:nvPr>
            <p:ph type="ctrTitle"/>
          </p:nvPr>
        </p:nvSpPr>
        <p:spPr>
          <a:xfrm>
            <a:off x="3366868" y="391160"/>
            <a:ext cx="5105400" cy="2103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4200"/>
              <a:buFont typeface="Trebuchet MS"/>
              <a:buNone/>
              <a:defRPr sz="4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ubTitle" idx="1"/>
          </p:nvPr>
        </p:nvSpPr>
        <p:spPr>
          <a:xfrm>
            <a:off x="3354442" y="2595900"/>
            <a:ext cx="5114778" cy="807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606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dt" idx="10"/>
          </p:nvPr>
        </p:nvSpPr>
        <p:spPr>
          <a:xfrm>
            <a:off x="5871224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ftr" idx="11"/>
          </p:nvPr>
        </p:nvSpPr>
        <p:spPr>
          <a:xfrm>
            <a:off x="2819400" y="4809160"/>
            <a:ext cx="2927722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7880884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7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body" idx="1"/>
          </p:nvPr>
        </p:nvSpPr>
        <p:spPr>
          <a:xfrm rot="5400000">
            <a:off x="2299716" y="-662278"/>
            <a:ext cx="3553968" cy="72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2039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marL="914400" lvl="1" indent="-32004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29718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marL="2286000" lvl="4" indent="-30861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8"/>
          <p:cNvSpPr txBox="1">
            <a:spLocks noGrp="1"/>
          </p:cNvSpPr>
          <p:nvPr>
            <p:ph type="title"/>
          </p:nvPr>
        </p:nvSpPr>
        <p:spPr>
          <a:xfrm rot="5400000">
            <a:off x="5169641" y="1585193"/>
            <a:ext cx="4291118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body" idx="1"/>
          </p:nvPr>
        </p:nvSpPr>
        <p:spPr>
          <a:xfrm rot="5400000">
            <a:off x="1321541" y="-662936"/>
            <a:ext cx="4291118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2039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marL="914400" lvl="1" indent="-32004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29718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marL="2286000" lvl="4" indent="-30861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dt" idx="10"/>
          </p:nvPr>
        </p:nvSpPr>
        <p:spPr>
          <a:xfrm>
            <a:off x="424281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ftr" idx="11"/>
          </p:nvPr>
        </p:nvSpPr>
        <p:spPr>
          <a:xfrm>
            <a:off x="457200" y="4807915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sldNum" idx="12"/>
          </p:nvPr>
        </p:nvSpPr>
        <p:spPr>
          <a:xfrm>
            <a:off x="6254496" y="4805680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2039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marL="914400" lvl="1" indent="-32004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29718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marL="2286000" lvl="4" indent="-30861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1066800" y="2069348"/>
            <a:ext cx="6255488" cy="998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4200"/>
              <a:buFont typeface="Trebuchet MS"/>
              <a:buNone/>
              <a:defRPr sz="42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1"/>
          </p:nvPr>
        </p:nvSpPr>
        <p:spPr>
          <a:xfrm>
            <a:off x="1066800" y="1397001"/>
            <a:ext cx="6255488" cy="545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>
              <a:spcBef>
                <a:spcPts val="600"/>
              </a:spcBef>
              <a:spcAft>
                <a:spcPts val="0"/>
              </a:spcAft>
              <a:buSzPts val="146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9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dt" idx="10"/>
          </p:nvPr>
        </p:nvSpPr>
        <p:spPr>
          <a:xfrm>
            <a:off x="4724238" y="4808327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ftr" idx="11"/>
          </p:nvPr>
        </p:nvSpPr>
        <p:spPr>
          <a:xfrm>
            <a:off x="1735358" y="4808327"/>
            <a:ext cx="2895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sldNum" idx="12"/>
          </p:nvPr>
        </p:nvSpPr>
        <p:spPr>
          <a:xfrm>
            <a:off x="6733952" y="4807082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4204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body" idx="1"/>
          </p:nvPr>
        </p:nvSpPr>
        <p:spPr>
          <a:xfrm>
            <a:off x="457200" y="1173480"/>
            <a:ext cx="3520440" cy="331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394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marL="914400" lvl="1" indent="-350519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048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marL="2286000" lvl="4" indent="-30861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2"/>
          </p:nvPr>
        </p:nvSpPr>
        <p:spPr>
          <a:xfrm>
            <a:off x="4178808" y="1173480"/>
            <a:ext cx="3520440" cy="331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394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marL="914400" lvl="1" indent="-350519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048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marL="2286000" lvl="4" indent="-30861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4204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38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457200" y="4302760"/>
            <a:ext cx="3520440" cy="335280"/>
          </a:xfrm>
          <a:prstGeom prst="rect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sz="18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080"/>
              <a:buNone/>
              <a:defRPr sz="18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2"/>
          </p:nvPr>
        </p:nvSpPr>
        <p:spPr>
          <a:xfrm>
            <a:off x="4178808" y="4302760"/>
            <a:ext cx="3520440" cy="335280"/>
          </a:xfrm>
          <a:prstGeom prst="rect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sz="1800" b="1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080"/>
              <a:buNone/>
              <a:defRPr sz="18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3"/>
          </p:nvPr>
        </p:nvSpPr>
        <p:spPr>
          <a:xfrm>
            <a:off x="457200" y="1255349"/>
            <a:ext cx="352044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9852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marL="914400" lvl="1" indent="-3302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29718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marL="1828800" lvl="3" indent="-30988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marL="2286000" lvl="4" indent="-29972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body" idx="4"/>
          </p:nvPr>
        </p:nvSpPr>
        <p:spPr>
          <a:xfrm>
            <a:off x="4178808" y="1255349"/>
            <a:ext cx="3520440" cy="301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9852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marL="914400" lvl="1" indent="-3302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29718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marL="1828800" lvl="3" indent="-30988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marL="2286000" lvl="4" indent="-29972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4204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4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5"/>
          <p:cNvSpPr txBox="1">
            <a:spLocks noGrp="1"/>
          </p:cNvSpPr>
          <p:nvPr>
            <p:ph type="title"/>
          </p:nvPr>
        </p:nvSpPr>
        <p:spPr>
          <a:xfrm>
            <a:off x="457200" y="167640"/>
            <a:ext cx="5897880" cy="860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body" idx="1"/>
          </p:nvPr>
        </p:nvSpPr>
        <p:spPr>
          <a:xfrm>
            <a:off x="457200" y="1098105"/>
            <a:ext cx="5897880" cy="44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022"/>
              <a:buNone/>
              <a:defRPr sz="1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6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2"/>
          </p:nvPr>
        </p:nvSpPr>
        <p:spPr>
          <a:xfrm>
            <a:off x="457200" y="1564640"/>
            <a:ext cx="7239000" cy="3205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6936" algn="l">
              <a:spcBef>
                <a:spcPts val="600"/>
              </a:spcBef>
              <a:spcAft>
                <a:spcPts val="0"/>
              </a:spcAft>
              <a:buSzPts val="2336"/>
              <a:buChar char="⦿"/>
              <a:defRPr sz="3200"/>
            </a:lvl1pPr>
            <a:lvl2pPr marL="914400" lvl="1" indent="-370840" algn="l">
              <a:spcBef>
                <a:spcPts val="500"/>
              </a:spcBef>
              <a:spcAft>
                <a:spcPts val="0"/>
              </a:spcAft>
              <a:buSzPts val="2240"/>
              <a:buChar char="◼"/>
              <a:defRPr sz="2800"/>
            </a:lvl2pPr>
            <a:lvl3pPr marL="1371600" lvl="2" indent="-320039" algn="l">
              <a:spcBef>
                <a:spcPts val="400"/>
              </a:spcBef>
              <a:spcAft>
                <a:spcPts val="0"/>
              </a:spcAft>
              <a:buSzPts val="1440"/>
              <a:buChar char="🞆"/>
              <a:defRPr sz="24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000"/>
            </a:lvl4pPr>
            <a:lvl5pPr marL="2286000" lvl="4" indent="-317500" algn="l">
              <a:spcBef>
                <a:spcPts val="400"/>
              </a:spcBef>
              <a:spcAft>
                <a:spcPts val="0"/>
              </a:spcAft>
              <a:buSzPts val="1400"/>
              <a:buChar char="◉"/>
              <a:defRPr sz="20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bg>
      <p:bgPr>
        <a:gradFill>
          <a:gsLst>
            <a:gs pos="0">
              <a:srgbClr val="8D9AA5"/>
            </a:gs>
            <a:gs pos="100000">
              <a:srgbClr val="33414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6"/>
          <p:cNvSpPr/>
          <p:nvPr/>
        </p:nvSpPr>
        <p:spPr>
          <a:xfrm rot="-360000">
            <a:off x="597969" y="736757"/>
            <a:ext cx="4319527" cy="3162554"/>
          </a:xfrm>
          <a:prstGeom prst="rect">
            <a:avLst/>
          </a:prstGeom>
          <a:solidFill>
            <a:srgbClr val="FAFAFA"/>
          </a:solidFill>
          <a:ln w="9525" cap="rnd" cmpd="sng">
            <a:solidFill>
              <a:srgbClr val="EAEAEA"/>
            </a:solidFill>
            <a:prstDash val="solid"/>
            <a:round/>
            <a:headEnd type="none" w="sm" len="sm"/>
            <a:tailEnd type="none" w="sm" len="sm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26"/>
          <p:cNvSpPr/>
          <p:nvPr/>
        </p:nvSpPr>
        <p:spPr>
          <a:xfrm rot="-180000">
            <a:off x="596707" y="732465"/>
            <a:ext cx="4319527" cy="3162554"/>
          </a:xfrm>
          <a:prstGeom prst="rect">
            <a:avLst/>
          </a:prstGeom>
          <a:solidFill>
            <a:srgbClr val="FAFAFA"/>
          </a:solidFill>
          <a:ln w="9525" cap="rnd" cmpd="sng">
            <a:solidFill>
              <a:srgbClr val="EAEAEA"/>
            </a:solidFill>
            <a:prstDash val="solid"/>
            <a:round/>
            <a:headEnd type="none" w="sm" len="sm"/>
            <a:tailEnd type="none" w="sm" len="sm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26"/>
          <p:cNvSpPr txBox="1">
            <a:spLocks noGrp="1"/>
          </p:cNvSpPr>
          <p:nvPr>
            <p:ph type="title"/>
          </p:nvPr>
        </p:nvSpPr>
        <p:spPr>
          <a:xfrm>
            <a:off x="5389098" y="838200"/>
            <a:ext cx="3429000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3000"/>
              <a:buFont typeface="Trebuchet MS"/>
              <a:buNone/>
              <a:defRPr sz="3000" b="1">
                <a:solidFill>
                  <a:srgbClr val="F7F3F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5389098" y="2407998"/>
            <a:ext cx="3429000" cy="1408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75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2"/>
              <a:buFont typeface="Trebuchet MS"/>
              <a:buNone/>
              <a:defRPr sz="1400">
                <a:solidFill>
                  <a:schemeClr val="lt1"/>
                </a:solidFill>
              </a:defRPr>
            </a:lvl1pPr>
            <a:lvl2pPr marL="914400" lvl="1" indent="-289560" algn="l">
              <a:spcBef>
                <a:spcPts val="500"/>
              </a:spcBef>
              <a:spcAft>
                <a:spcPts val="0"/>
              </a:spcAft>
              <a:buSzPts val="960"/>
              <a:buChar char="◼"/>
              <a:defRPr sz="1200"/>
            </a:lvl2pPr>
            <a:lvl3pPr marL="1371600" lvl="2" indent="-266700" algn="l">
              <a:spcBef>
                <a:spcPts val="400"/>
              </a:spcBef>
              <a:spcAft>
                <a:spcPts val="0"/>
              </a:spcAft>
              <a:buSzPts val="600"/>
              <a:buChar char="🞆"/>
              <a:defRPr sz="1000"/>
            </a:lvl3pPr>
            <a:lvl4pPr marL="1828800" lvl="3" indent="-274319" algn="l">
              <a:spcBef>
                <a:spcPts val="180"/>
              </a:spcBef>
              <a:spcAft>
                <a:spcPts val="0"/>
              </a:spcAft>
              <a:buSzPts val="720"/>
              <a:buChar char="⚫"/>
              <a:defRPr sz="900"/>
            </a:lvl4pPr>
            <a:lvl5pPr marL="2286000" lvl="4" indent="-268604" algn="l">
              <a:spcBef>
                <a:spcPts val="400"/>
              </a:spcBef>
              <a:spcAft>
                <a:spcPts val="0"/>
              </a:spcAft>
              <a:buSzPts val="630"/>
              <a:buChar char="◉"/>
              <a:defRPr sz="900"/>
            </a:lvl5pPr>
            <a:lvl6pPr marL="2743200" lvl="5" indent="-320039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2" name="Google Shape;72;p26"/>
          <p:cNvSpPr>
            <a:spLocks noGrp="1"/>
          </p:cNvSpPr>
          <p:nvPr>
            <p:ph type="pic" idx="2"/>
          </p:nvPr>
        </p:nvSpPr>
        <p:spPr>
          <a:xfrm>
            <a:off x="663682" y="763401"/>
            <a:ext cx="4206240" cy="3084576"/>
          </a:xfrm>
          <a:prstGeom prst="rect">
            <a:avLst/>
          </a:prstGeom>
          <a:solidFill>
            <a:srgbClr val="424C53"/>
          </a:solidFill>
          <a:ln w="10795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/>
          <p:nvPr/>
        </p:nvSpPr>
        <p:spPr>
          <a:xfrm flipH="1">
            <a:off x="8153400" y="0"/>
            <a:ext cx="990600" cy="5029200"/>
          </a:xfrm>
          <a:prstGeom prst="rect">
            <a:avLst/>
          </a:prstGeom>
          <a:blipFill rotWithShape="1">
            <a:blip r:embed="rId13">
              <a:alphaModFix amt="43000"/>
            </a:blip>
            <a:tile tx="0" ty="0" sx="50000" sy="5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" name="Google Shape;7;p17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7F3F7"/>
              </a:buClr>
              <a:buSzPts val="3800"/>
              <a:buFont typeface="Trebuchet MS"/>
              <a:buNone/>
              <a:defRPr sz="3800" b="1" i="0" u="none" strike="noStrike" cap="none">
                <a:solidFill>
                  <a:srgbClr val="F7F3F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9123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sz="2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45440" algn="l" rtl="0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1840"/>
              <a:buFont typeface="Noto Sans Symbols"/>
              <a:buChar char="◼"/>
              <a:defRPr sz="2300" b="0" i="0" u="none" strike="noStrike" cap="non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048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🞆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⚫"/>
              <a:defRPr sz="2000" b="0" i="0" u="none" strike="noStrike" cap="non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0861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◉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30200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sz="1600" b="0" i="0" u="none" strike="noStrike" cap="non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dt" idx="10"/>
          </p:nvPr>
        </p:nvSpPr>
        <p:spPr>
          <a:xfrm>
            <a:off x="4245936" y="4809160"/>
            <a:ext cx="2002464" cy="16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ftr" idx="11"/>
          </p:nvPr>
        </p:nvSpPr>
        <p:spPr>
          <a:xfrm>
            <a:off x="457200" y="4809160"/>
            <a:ext cx="3657600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sldNum" idx="12"/>
          </p:nvPr>
        </p:nvSpPr>
        <p:spPr>
          <a:xfrm>
            <a:off x="6251448" y="4807915"/>
            <a:ext cx="588336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228600" y="457200"/>
            <a:ext cx="2147668" cy="302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42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CV </a:t>
            </a:r>
            <a:br>
              <a:rPr lang="en-US">
                <a:solidFill>
                  <a:srgbClr val="14191A"/>
                </a:solidFill>
              </a:rPr>
            </a:br>
            <a:r>
              <a:rPr lang="en-US" b="0">
                <a:solidFill>
                  <a:srgbClr val="14191A"/>
                </a:solidFill>
              </a:rPr>
              <a:t> </a:t>
            </a:r>
            <a:r>
              <a:rPr lang="en-US" sz="2500">
                <a:solidFill>
                  <a:srgbClr val="14191A"/>
                </a:solidFill>
              </a:rPr>
              <a:t>VS.</a:t>
            </a:r>
            <a:r>
              <a:rPr lang="en-US" b="0">
                <a:solidFill>
                  <a:srgbClr val="14191A"/>
                </a:solidFill>
              </a:rPr>
              <a:t> </a:t>
            </a:r>
            <a:r>
              <a:rPr lang="en-US">
                <a:solidFill>
                  <a:srgbClr val="14191A"/>
                </a:solidFill>
              </a:rPr>
              <a:t>RESUME</a:t>
            </a:r>
            <a:endParaRPr>
              <a:solidFill>
                <a:srgbClr val="14191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>
            <a:spLocks noGrp="1"/>
          </p:cNvSpPr>
          <p:nvPr>
            <p:ph type="title"/>
          </p:nvPr>
        </p:nvSpPr>
        <p:spPr>
          <a:xfrm>
            <a:off x="152400" y="15018"/>
            <a:ext cx="8153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100"/>
              <a:buFont typeface="Trebuchet MS"/>
              <a:buNone/>
            </a:pPr>
            <a:r>
              <a:rPr lang="en-US" sz="3100">
                <a:solidFill>
                  <a:srgbClr val="14191A"/>
                </a:solidFill>
              </a:rPr>
              <a:t>‘WHAT SHOULD I INCLUDE IN MY RESUME?’</a:t>
            </a:r>
            <a:endParaRPr sz="3100"/>
          </a:p>
        </p:txBody>
      </p:sp>
      <p:sp>
        <p:nvSpPr>
          <p:cNvPr id="144" name="Google Shape;144;p10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Whatever the format, most resumes include 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a brief summary of skills and experience, followed by a bullet list of previous jobs in reverse chronological order 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a list of degrees earned</a:t>
            </a:r>
            <a:endParaRPr/>
          </a:p>
          <a:p>
            <a:pPr marL="521208" lvl="1" indent="-146812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None/>
            </a:pPr>
            <a:endParaRPr>
              <a:solidFill>
                <a:srgbClr val="14191A"/>
              </a:solidFill>
            </a:endParaRPr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A final section might be added to highlight </a:t>
            </a:r>
            <a:r>
              <a:rPr lang="en-US" u="sng"/>
              <a:t>specific skills</a:t>
            </a:r>
            <a:r>
              <a:rPr lang="en-US"/>
              <a:t>, such as 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fluency in a foreign language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knowledge of computer languages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professionally useful hobbies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professional affiliations 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honors achieved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References</a:t>
            </a:r>
            <a:endParaRPr/>
          </a:p>
          <a:p>
            <a:pPr marL="274320" lvl="0" indent="-189953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>
            <a:spLocks noGrp="1"/>
          </p:cNvSpPr>
          <p:nvPr>
            <p:ph type="title"/>
          </p:nvPr>
        </p:nvSpPr>
        <p:spPr>
          <a:xfrm>
            <a:off x="381000" y="381000"/>
            <a:ext cx="7543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2800"/>
              <a:buFont typeface="Trebuchet MS"/>
              <a:buNone/>
            </a:pPr>
            <a:r>
              <a:rPr lang="en-US" sz="2800">
                <a:solidFill>
                  <a:srgbClr val="14191A"/>
                </a:solidFill>
              </a:rPr>
              <a:t>“WHAT SHOULD I NOT PUT ON A RESUME?”</a:t>
            </a:r>
            <a:br>
              <a:rPr lang="en-US" sz="2800">
                <a:solidFill>
                  <a:srgbClr val="14191A"/>
                </a:solidFill>
              </a:rPr>
            </a:br>
            <a:endParaRPr sz="2800">
              <a:solidFill>
                <a:srgbClr val="14191A"/>
              </a:solidFill>
            </a:endParaRPr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752"/>
              <a:buChar char="⦿"/>
            </a:pPr>
            <a:r>
              <a:rPr lang="en-US" sz="2400"/>
              <a:t>Things that ought to be kept off the page-</a:t>
            </a:r>
            <a:endParaRPr/>
          </a:p>
          <a:p>
            <a:pPr marL="274320" lvl="0" indent="-163068" algn="l" rtl="0">
              <a:spcBef>
                <a:spcPts val="600"/>
              </a:spcBef>
              <a:spcAft>
                <a:spcPts val="0"/>
              </a:spcAft>
              <a:buSzPts val="1752"/>
              <a:buNone/>
            </a:pPr>
            <a:endParaRPr sz="2400"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n-US" sz="1800">
                <a:solidFill>
                  <a:srgbClr val="14191A"/>
                </a:solidFill>
              </a:rPr>
              <a:t>While a potential employer might be able to deduce such information as your age, marital status, and the amount of children you may have via a web search, it isn't relevant for a job application. </a:t>
            </a:r>
            <a:endParaRPr sz="1800">
              <a:solidFill>
                <a:srgbClr val="14191A"/>
              </a:solidFill>
            </a:endParaRPr>
          </a:p>
          <a:p>
            <a:pPr marL="521208" lvl="1" indent="-137159" algn="l" rtl="0">
              <a:spcBef>
                <a:spcPts val="50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1800">
              <a:solidFill>
                <a:srgbClr val="14191A"/>
              </a:solidFill>
            </a:endParaRPr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n-US" sz="1800">
                <a:solidFill>
                  <a:srgbClr val="14191A"/>
                </a:solidFill>
              </a:rPr>
              <a:t>In addition, do not list your current salary, religion, political beliefs, or any personal details (like your hobbies), unless that information is required for the job in question.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>
            <a:spLocks noGrp="1"/>
          </p:cNvSpPr>
          <p:nvPr>
            <p:ph type="title"/>
          </p:nvPr>
        </p:nvSpPr>
        <p:spPr>
          <a:xfrm>
            <a:off x="76200" y="76200"/>
            <a:ext cx="8237387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2600"/>
              <a:buFont typeface="Trebuchet MS"/>
              <a:buNone/>
            </a:pPr>
            <a:r>
              <a:rPr lang="en-US" sz="2600">
                <a:solidFill>
                  <a:srgbClr val="14191A"/>
                </a:solidFill>
              </a:rPr>
              <a:t>“WHAT IF I DO NOT HAVE ANY WORK EXPERIENCE?”</a:t>
            </a:r>
            <a:endParaRPr sz="2600">
              <a:solidFill>
                <a:srgbClr val="14191A"/>
              </a:solidFill>
            </a:endParaRPr>
          </a:p>
        </p:txBody>
      </p:sp>
      <p:sp>
        <p:nvSpPr>
          <p:cNvPr id="156" name="Google Shape;156;p12"/>
          <p:cNvSpPr txBox="1">
            <a:spLocks noGrp="1"/>
          </p:cNvSpPr>
          <p:nvPr>
            <p:ph type="body" idx="1"/>
          </p:nvPr>
        </p:nvSpPr>
        <p:spPr>
          <a:xfrm>
            <a:off x="152400" y="1180237"/>
            <a:ext cx="7772400" cy="3758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You can still create a strong resume even if you do not have any professional work experience. In this case, your resume can include </a:t>
            </a:r>
            <a:endParaRPr sz="2000"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79999"/>
              <a:buChar char="◼"/>
            </a:pPr>
            <a:r>
              <a:rPr lang="en-US" sz="1800">
                <a:solidFill>
                  <a:srgbClr val="14191A"/>
                </a:solidFill>
              </a:rPr>
              <a:t>any volunteer work you have done and </a:t>
            </a:r>
            <a:endParaRPr sz="1800">
              <a:solidFill>
                <a:srgbClr val="14191A"/>
              </a:solidFill>
            </a:endParaRPr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79999"/>
              <a:buChar char="◼"/>
            </a:pPr>
            <a:r>
              <a:rPr lang="en-US" sz="1800">
                <a:solidFill>
                  <a:srgbClr val="14191A"/>
                </a:solidFill>
              </a:rPr>
              <a:t>the responsibilities you had during this time</a:t>
            </a:r>
            <a:endParaRPr/>
          </a:p>
          <a:p>
            <a:pPr marL="274320" lvl="0" indent="-171875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If you are still in academia, you can also list any academic organizations you are a part of and any offices and responsibilities you're holding.</a:t>
            </a:r>
            <a:endParaRPr/>
          </a:p>
          <a:p>
            <a:pPr marL="274320" lvl="0" indent="-195516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0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A fresher resume is the resume of a recent university graduate with little or no work experience. The focus of such a resume is, therefore, more on your assets as a person. It emphasizes your skills and abilities to make up for your lack of experience.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6962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2800"/>
              <a:buFont typeface="Trebuchet MS"/>
              <a:buNone/>
            </a:pPr>
            <a:r>
              <a:rPr lang="en-US" sz="2800" u="sng">
                <a:solidFill>
                  <a:srgbClr val="14191A"/>
                </a:solidFill>
              </a:rPr>
              <a:t>HERE YOU CAN FIND SOME SAMPLE RESUME</a:t>
            </a:r>
            <a:endParaRPr sz="3200"/>
          </a:p>
        </p:txBody>
      </p:sp>
      <p:sp>
        <p:nvSpPr>
          <p:cNvPr id="162" name="Google Shape;162;p13"/>
          <p:cNvSpPr txBox="1">
            <a:spLocks noGrp="1"/>
          </p:cNvSpPr>
          <p:nvPr>
            <p:ph type="body" idx="1"/>
          </p:nvPr>
        </p:nvSpPr>
        <p:spPr>
          <a:xfrm>
            <a:off x="1143000" y="2209800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60"/>
              <a:buNone/>
            </a:pPr>
            <a:r>
              <a:rPr lang="en-US" sz="2000"/>
              <a:t>https://msnlabs.com/img/resume-sample.pdf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CV VS. RESUME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68" name="Google Shape;168;p14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Detailed-oriented vs. Focused:</a:t>
            </a:r>
            <a:endParaRPr/>
          </a:p>
          <a:p>
            <a:pPr marL="758952" lvl="2" indent="-228600" algn="l" rtl="0">
              <a:spcBef>
                <a:spcPts val="400"/>
              </a:spcBef>
              <a:spcAft>
                <a:spcPts val="0"/>
              </a:spcAft>
              <a:buSzPts val="1200"/>
              <a:buFont typeface="Noto Sans Symbols"/>
              <a:buChar char="⮚"/>
            </a:pPr>
            <a:r>
              <a:rPr lang="en-US"/>
              <a:t>Whereas, CV presents a full history of your academic credentials, a resume presents a concise picture of your skills and qualifications for a specific position.</a:t>
            </a:r>
            <a:endParaRPr/>
          </a:p>
          <a:p>
            <a:pPr marL="758952" lvl="2" indent="-152400" algn="l" rtl="0">
              <a:spcBef>
                <a:spcPts val="400"/>
              </a:spcBef>
              <a:spcAft>
                <a:spcPts val="0"/>
              </a:spcAft>
              <a:buSzPts val="1200"/>
              <a:buFont typeface="Noto Sans Symbols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How long it should be?</a:t>
            </a:r>
            <a:endParaRPr/>
          </a:p>
          <a:p>
            <a:pPr marL="758952" lvl="2" indent="-228600" algn="l" rtl="0">
              <a:spcBef>
                <a:spcPts val="400"/>
              </a:spcBef>
              <a:spcAft>
                <a:spcPts val="0"/>
              </a:spcAft>
              <a:buSzPts val="1200"/>
              <a:buFont typeface="Noto Sans Symbols"/>
              <a:buChar char="⮚"/>
            </a:pPr>
            <a:r>
              <a:rPr lang="en-US"/>
              <a:t>The length of a CV is variable. In contrast, the length of a resume tends to be shorter and dictated by years of experience (generally 1-2 pages).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>
            <a:spLocks noGrp="1"/>
          </p:cNvSpPr>
          <p:nvPr>
            <p:ph type="title"/>
          </p:nvPr>
        </p:nvSpPr>
        <p:spPr>
          <a:xfrm>
            <a:off x="1752600" y="1676400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4400"/>
              <a:buFont typeface="Trebuchet MS"/>
              <a:buNone/>
            </a:pPr>
            <a:r>
              <a:rPr lang="en-US" sz="4400">
                <a:solidFill>
                  <a:srgbClr val="14191A"/>
                </a:solidFill>
              </a:rPr>
              <a:t>ANY QUESTION?</a:t>
            </a:r>
            <a:endParaRPr sz="4400">
              <a:solidFill>
                <a:srgbClr val="14191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>
            <a:spLocks noGrp="1"/>
          </p:cNvSpPr>
          <p:nvPr>
            <p:ph type="title"/>
          </p:nvPr>
        </p:nvSpPr>
        <p:spPr>
          <a:xfrm>
            <a:off x="685800" y="1752600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FINAL THOUGHT REFLECTION</a:t>
            </a:r>
            <a:endParaRPr>
              <a:solidFill>
                <a:srgbClr val="14191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SKILL GOALS FOR TODAY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239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CV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360"/>
              <a:buChar char="◼"/>
            </a:pPr>
            <a:r>
              <a:rPr lang="en-US" sz="1700">
                <a:solidFill>
                  <a:srgbClr val="14191A"/>
                </a:solidFill>
              </a:rPr>
              <a:t>Definition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360"/>
              <a:buChar char="◼"/>
            </a:pPr>
            <a:r>
              <a:rPr lang="en-US" sz="1700">
                <a:solidFill>
                  <a:srgbClr val="14191A"/>
                </a:solidFill>
              </a:rPr>
              <a:t>Basic Discussion</a:t>
            </a:r>
            <a:endParaRPr/>
          </a:p>
          <a:p>
            <a:pPr marL="521208" lvl="1" indent="-142240" algn="l" rtl="0">
              <a:spcBef>
                <a:spcPts val="500"/>
              </a:spcBef>
              <a:spcAft>
                <a:spcPts val="0"/>
              </a:spcAft>
              <a:buSzPts val="1360"/>
              <a:buNone/>
            </a:pPr>
            <a:endParaRPr sz="1700">
              <a:solidFill>
                <a:srgbClr val="14191A"/>
              </a:solidFill>
            </a:endParaRPr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Resume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360"/>
              <a:buChar char="◼"/>
            </a:pPr>
            <a:r>
              <a:rPr lang="en-US" sz="1700">
                <a:solidFill>
                  <a:srgbClr val="14191A"/>
                </a:solidFill>
              </a:rPr>
              <a:t>Definition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ts val="1360"/>
              <a:buChar char="◼"/>
            </a:pPr>
            <a:r>
              <a:rPr lang="en-US" sz="1700">
                <a:solidFill>
                  <a:srgbClr val="14191A"/>
                </a:solidFill>
              </a:rPr>
              <a:t>Basic Discussion </a:t>
            </a:r>
            <a:endParaRPr sz="1700">
              <a:solidFill>
                <a:srgbClr val="14191A"/>
              </a:solidFill>
            </a:endParaRPr>
          </a:p>
          <a:p>
            <a:pPr marL="521208" lvl="1" indent="-142240" algn="l" rtl="0">
              <a:spcBef>
                <a:spcPts val="500"/>
              </a:spcBef>
              <a:spcAft>
                <a:spcPts val="0"/>
              </a:spcAft>
              <a:buSzPts val="1360"/>
              <a:buNone/>
            </a:pPr>
            <a:endParaRPr sz="1700">
              <a:solidFill>
                <a:srgbClr val="14191A"/>
              </a:solidFill>
            </a:endParaRPr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CV vs. Resume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WHAT IS A CV?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457200" y="1180238"/>
            <a:ext cx="74676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Clr>
                <a:srgbClr val="5B6973"/>
              </a:buClr>
              <a:buSzPct val="72999"/>
              <a:buChar char="⦿"/>
            </a:pPr>
            <a:r>
              <a:rPr lang="en-US">
                <a:solidFill>
                  <a:srgbClr val="000000"/>
                </a:solidFill>
              </a:rPr>
              <a:t>The curriculum vitae, also known as CV or vita-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Clr>
                <a:srgbClr val="B77BB4"/>
              </a:buClr>
              <a:buSzPct val="79999"/>
              <a:buChar char="◼"/>
            </a:pPr>
            <a:r>
              <a:rPr lang="en-US" sz="2100">
                <a:solidFill>
                  <a:srgbClr val="14191A"/>
                </a:solidFill>
              </a:rPr>
              <a:t>is a document used when applying for jobs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Clr>
                <a:srgbClr val="B77BB4"/>
              </a:buClr>
              <a:buSzPct val="79999"/>
              <a:buChar char="◼"/>
            </a:pPr>
            <a:r>
              <a:rPr lang="en-US" sz="2100">
                <a:solidFill>
                  <a:srgbClr val="14191A"/>
                </a:solidFill>
              </a:rPr>
              <a:t>is a </a:t>
            </a:r>
            <a:r>
              <a:rPr lang="en-US" sz="2100" u="sng">
                <a:solidFill>
                  <a:srgbClr val="14191A"/>
                </a:solidFill>
              </a:rPr>
              <a:t>comprehensive statement </a:t>
            </a:r>
            <a:r>
              <a:rPr lang="en-US" sz="2100">
                <a:solidFill>
                  <a:srgbClr val="14191A"/>
                </a:solidFill>
              </a:rPr>
              <a:t>of your </a:t>
            </a:r>
            <a:r>
              <a:rPr lang="en-US" sz="2100" u="sng">
                <a:solidFill>
                  <a:srgbClr val="14191A"/>
                </a:solidFill>
              </a:rPr>
              <a:t>educational background, teaching, and research experience</a:t>
            </a:r>
            <a:r>
              <a:rPr lang="en-US" sz="2100">
                <a:solidFill>
                  <a:srgbClr val="14191A"/>
                </a:solidFill>
              </a:rPr>
              <a:t> which enables you to successfully present your abilities to potential employers.</a:t>
            </a:r>
            <a:endParaRPr/>
          </a:p>
          <a:p>
            <a:pPr marL="274320" lvl="0" indent="-171875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A good designed CV can entice your potential hiring manager and make yourself two steps ahead than the other candidates.</a:t>
            </a:r>
            <a:endParaRPr/>
          </a:p>
          <a:p>
            <a:pPr marL="274320" lvl="0" indent="-171875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There are no length restrictions for CVs.</a:t>
            </a:r>
            <a:endParaRPr/>
          </a:p>
          <a:p>
            <a:pPr marL="274320" lvl="0" indent="-171875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381000" y="1524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“IS MY CV AN EFFECTIVE ONE?”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381000" y="1180238"/>
            <a:ext cx="7467600" cy="3620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ct val="73000"/>
              <a:buChar char="⦿"/>
            </a:pPr>
            <a:r>
              <a:rPr lang="en-US" sz="2400"/>
              <a:t>Keep in mind that CVs are an individual tool which should be used as your own personal branding and sales pitch. </a:t>
            </a:r>
            <a:endParaRPr sz="2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4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400"/>
              <a:t>You have to be as informative as you can, in the most concise manner possible.</a:t>
            </a:r>
            <a:endParaRPr/>
          </a:p>
          <a:p>
            <a:pPr marL="274320" lvl="0" indent="-188099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4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400"/>
              <a:t>Be direct and specific, use bullet points instead of long sentences where possible.</a:t>
            </a:r>
            <a:endParaRPr sz="2400"/>
          </a:p>
          <a:p>
            <a:pPr marL="274320" lvl="0" indent="-188099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4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400"/>
              <a:t>Try to avoid clichéd phrases such as “team-player” or “diligent”. Instead, focus on the facts; your experience and the unique skills which will make you an excellent candidate for the role.</a:t>
            </a:r>
            <a:endParaRPr/>
          </a:p>
          <a:p>
            <a:pPr marL="274320" lvl="0" indent="-202469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EFFECTIVE CV FORMATTING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Your CV must be well organized and easy to read. Therefore, choose an effective format and be consistent.</a:t>
            </a:r>
            <a:endParaRPr/>
          </a:p>
          <a:p>
            <a:pPr marL="274320" lvl="0" indent="-189953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Use bolds, italics, underlines, and capitalization to draw attention.</a:t>
            </a:r>
            <a:endParaRPr/>
          </a:p>
          <a:p>
            <a:pPr marL="274320" lvl="0" indent="-189953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List all relevant items in reverse chronological order in each section.</a:t>
            </a:r>
            <a:endParaRPr/>
          </a:p>
          <a:p>
            <a:pPr marL="274320" lvl="0" indent="-189953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Strategically place the most important information near the top and/or left side of the page– </a:t>
            </a:r>
            <a:endParaRPr/>
          </a:p>
          <a:p>
            <a:pPr marL="521208" lvl="1" indent="-228600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en-US">
                <a:solidFill>
                  <a:srgbClr val="14191A"/>
                </a:solidFill>
              </a:rPr>
              <a:t>In general, place the name of the position, title, award, or institution on the left side of the page and associated dates on the right.</a:t>
            </a:r>
            <a:endParaRPr/>
          </a:p>
          <a:p>
            <a:pPr marL="521208" lvl="1" indent="-146812" algn="l" rtl="0">
              <a:spcBef>
                <a:spcPts val="500"/>
              </a:spcBef>
              <a:spcAft>
                <a:spcPts val="0"/>
              </a:spcAft>
              <a:buSzPct val="80000"/>
              <a:buFont typeface="Noto Sans Symbols"/>
              <a:buNone/>
            </a:pPr>
            <a:endParaRPr>
              <a:solidFill>
                <a:srgbClr val="14191A"/>
              </a:solidFill>
            </a:endParaRPr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2999"/>
              <a:buChar char="⦿"/>
            </a:pPr>
            <a:r>
              <a:rPr lang="en-US"/>
              <a:t>Use a footer with page numbers and your last name, in case pages get separated.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420"/>
              <a:buFont typeface="Trebuchet MS"/>
              <a:buNone/>
            </a:pPr>
            <a:r>
              <a:rPr lang="en-US" sz="3320">
                <a:solidFill>
                  <a:srgbClr val="14191A"/>
                </a:solidFill>
              </a:rPr>
              <a:t>“WHAT SHOULD I INCLUDE IN MY CV?”</a:t>
            </a:r>
            <a:endParaRPr sz="3320">
              <a:solidFill>
                <a:srgbClr val="14191A"/>
              </a:solidFill>
            </a:endParaRPr>
          </a:p>
        </p:txBody>
      </p:sp>
      <p:sp>
        <p:nvSpPr>
          <p:cNvPr id="120" name="Google Shape;120;p6"/>
          <p:cNvSpPr txBox="1">
            <a:spLocks noGrp="1"/>
          </p:cNvSpPr>
          <p:nvPr>
            <p:ph type="body" idx="1"/>
          </p:nvPr>
        </p:nvSpPr>
        <p:spPr>
          <a:xfrm>
            <a:off x="304800" y="1180238"/>
            <a:ext cx="76200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Name and contact details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Personal Summary (Statement specific to the role you are applying for)</a:t>
            </a:r>
            <a:endParaRPr sz="17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Education details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Personal Achievements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Professional Qualifications &amp; Employment History (if have any)</a:t>
            </a:r>
            <a:endParaRPr sz="17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Continued Professional Development/Further Training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Professional/Personal Skills (both soft &amp; hard)</a:t>
            </a:r>
            <a:endParaRPr sz="17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Hobbies and Interests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241"/>
              <a:buChar char="⦿"/>
            </a:pPr>
            <a:r>
              <a:rPr lang="en-US" sz="1700"/>
              <a:t>References: Available upon request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ct val="100000"/>
              <a:buFont typeface="Trebuchet MS"/>
              <a:buNone/>
            </a:pPr>
            <a:r>
              <a:rPr lang="en-US" u="sng">
                <a:solidFill>
                  <a:srgbClr val="14191A"/>
                </a:solidFill>
              </a:rPr>
              <a:t>HERE YOU CAN FIND SOME SAMPLE CV</a:t>
            </a:r>
            <a:endParaRPr u="sng">
              <a:solidFill>
                <a:srgbClr val="14191A"/>
              </a:solidFill>
            </a:endParaRPr>
          </a:p>
        </p:txBody>
      </p:sp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>
          <a:xfrm>
            <a:off x="609600" y="2057400"/>
            <a:ext cx="77724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314"/>
              <a:buNone/>
            </a:pPr>
            <a:r>
              <a:rPr lang="en-US" sz="1800">
                <a:solidFill>
                  <a:srgbClr val="14191A"/>
                </a:solidFill>
              </a:rPr>
              <a:t>https://grad.illinois.edu/sites/default/files/PDFs/CVsamples.pdf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457200" y="16130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WHAT IS RESUME?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32" name="Google Shape;132;p8"/>
          <p:cNvSpPr txBox="1">
            <a:spLocks noGrp="1"/>
          </p:cNvSpPr>
          <p:nvPr>
            <p:ph type="body" idx="1"/>
          </p:nvPr>
        </p:nvSpPr>
        <p:spPr>
          <a:xfrm>
            <a:off x="228600" y="990600"/>
            <a:ext cx="7696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ct val="73000"/>
              <a:buChar char="⦿"/>
            </a:pPr>
            <a:r>
              <a:rPr lang="en-US" sz="2100"/>
              <a:t>A resume-</a:t>
            </a:r>
            <a:endParaRPr/>
          </a:p>
          <a:p>
            <a:pPr marL="758952" lvl="2" indent="-228600" algn="l" rtl="0">
              <a:spcBef>
                <a:spcPts val="400"/>
              </a:spcBef>
              <a:spcAft>
                <a:spcPts val="0"/>
              </a:spcAft>
              <a:buSzPct val="59999"/>
              <a:buFont typeface="Noto Sans Symbols"/>
              <a:buChar char="⮚"/>
            </a:pPr>
            <a:r>
              <a:rPr lang="en-US" sz="1900"/>
              <a:t>is a formal document that a job applicant creates to itemize their qualifications for a position</a:t>
            </a:r>
            <a:endParaRPr/>
          </a:p>
          <a:p>
            <a:pPr marL="758952" lvl="2" indent="-228600" algn="l" rtl="0">
              <a:spcBef>
                <a:spcPts val="400"/>
              </a:spcBef>
              <a:spcAft>
                <a:spcPts val="0"/>
              </a:spcAft>
              <a:buSzPct val="59999"/>
              <a:buFont typeface="Noto Sans Symbols"/>
              <a:buChar char="⮚"/>
            </a:pPr>
            <a:r>
              <a:rPr lang="en-US" sz="1900"/>
              <a:t>is usually accompanied by a customized cover letter in which the applicant expresses an interest in a specific job or company and draws attention of the employers</a:t>
            </a:r>
            <a:endParaRPr/>
          </a:p>
          <a:p>
            <a:pPr marL="274320" lvl="0" indent="-171875" algn="l" rtl="0">
              <a:spcBef>
                <a:spcPts val="600"/>
              </a:spcBef>
              <a:spcAft>
                <a:spcPts val="0"/>
              </a:spcAft>
              <a:buSzPct val="72999"/>
              <a:buNone/>
            </a:pP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Ultimately, the purpose of a strategically targeted, polished resume is to get you an interview.</a:t>
            </a:r>
            <a:endParaRPr/>
          </a:p>
          <a:p>
            <a:pPr marL="274320" lvl="0" indent="-195516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0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Nowadays, resumes are typically sent by email or as part of an online application.</a:t>
            </a:r>
            <a:endParaRPr/>
          </a:p>
          <a:p>
            <a:pPr marL="274320" lvl="0" indent="-195516" algn="l" rtl="0">
              <a:spcBef>
                <a:spcPts val="600"/>
              </a:spcBef>
              <a:spcAft>
                <a:spcPts val="0"/>
              </a:spcAft>
              <a:buSzPct val="73000"/>
              <a:buNone/>
            </a:pPr>
            <a:endParaRPr sz="20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ct val="73000"/>
              <a:buChar char="⦿"/>
            </a:pPr>
            <a:r>
              <a:rPr lang="en-US" sz="2000"/>
              <a:t>Should be one-page long; max two pages.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title"/>
          </p:nvPr>
        </p:nvSpPr>
        <p:spPr>
          <a:xfrm>
            <a:off x="457200" y="234696"/>
            <a:ext cx="7239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4191A"/>
              </a:buClr>
              <a:buSzPts val="3800"/>
              <a:buFont typeface="Trebuchet MS"/>
              <a:buNone/>
            </a:pPr>
            <a:r>
              <a:rPr lang="en-US">
                <a:solidFill>
                  <a:srgbClr val="14191A"/>
                </a:solidFill>
              </a:rPr>
              <a:t>“WHY DO I NEED A RESUME?”</a:t>
            </a:r>
            <a:endParaRPr>
              <a:solidFill>
                <a:srgbClr val="14191A"/>
              </a:solidFill>
            </a:endParaRPr>
          </a:p>
        </p:txBody>
      </p:sp>
      <p:sp>
        <p:nvSpPr>
          <p:cNvPr id="138" name="Google Shape;138;p9"/>
          <p:cNvSpPr txBox="1">
            <a:spLocks noGrp="1"/>
          </p:cNvSpPr>
          <p:nvPr>
            <p:ph type="body" idx="1"/>
          </p:nvPr>
        </p:nvSpPr>
        <p:spPr>
          <a:xfrm>
            <a:off x="304800" y="1180238"/>
            <a:ext cx="7543800" cy="3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Different jobs ask for different set of skills. Therefore, resume focus on that specific information and skills.</a:t>
            </a:r>
            <a:endParaRPr/>
          </a:p>
          <a:p>
            <a:pPr marL="274320" lvl="0" indent="-181610" algn="l" rtl="0">
              <a:spcBef>
                <a:spcPts val="600"/>
              </a:spcBef>
              <a:spcAft>
                <a:spcPts val="0"/>
              </a:spcAft>
              <a:buSzPts val="1460"/>
              <a:buNone/>
            </a:pPr>
            <a:endParaRPr sz="20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Your resume communicates your qualifications and your brand—who you are and what makes you different—to employers and recruiters. </a:t>
            </a:r>
            <a:endParaRPr sz="2000"/>
          </a:p>
          <a:p>
            <a:pPr marL="274320" lvl="0" indent="-181610" algn="l" rtl="0">
              <a:spcBef>
                <a:spcPts val="600"/>
              </a:spcBef>
              <a:spcAft>
                <a:spcPts val="0"/>
              </a:spcAft>
              <a:buSzPts val="1460"/>
              <a:buNone/>
            </a:pPr>
            <a:endParaRPr sz="2000"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460"/>
              <a:buChar char="⦿"/>
            </a:pPr>
            <a:r>
              <a:rPr lang="en-US" sz="2000"/>
              <a:t>Resume is the first step taken by corporate recruiters and hiring managers to identify candidates who might be invited to interview for a position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pulent">
  <a:themeElements>
    <a:clrScheme name="Composite">
      <a:dk1>
        <a:srgbClr val="000000"/>
      </a:dk1>
      <a:lt1>
        <a:srgbClr val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Office PowerPoint</Application>
  <PresentationFormat>Custom</PresentationFormat>
  <Paragraphs>102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Noto Sans Symbols</vt:lpstr>
      <vt:lpstr>Trebuchet MS</vt:lpstr>
      <vt:lpstr>Opulent</vt:lpstr>
      <vt:lpstr>CV   VS. RESUME</vt:lpstr>
      <vt:lpstr>SKILL GOALS FOR TODAY</vt:lpstr>
      <vt:lpstr>WHAT IS A CV?</vt:lpstr>
      <vt:lpstr>“IS MY CV AN EFFECTIVE ONE?”</vt:lpstr>
      <vt:lpstr>EFFECTIVE CV FORMATTING</vt:lpstr>
      <vt:lpstr>“WHAT SHOULD I INCLUDE IN MY CV?”</vt:lpstr>
      <vt:lpstr>HERE YOU CAN FIND SOME SAMPLE CV</vt:lpstr>
      <vt:lpstr>WHAT IS RESUME?</vt:lpstr>
      <vt:lpstr>“WHY DO I NEED A RESUME?”</vt:lpstr>
      <vt:lpstr>‘WHAT SHOULD I INCLUDE IN MY RESUME?’</vt:lpstr>
      <vt:lpstr>“WHAT SHOULD I NOT PUT ON A RESUME?” </vt:lpstr>
      <vt:lpstr>“WHAT IF I DO NOT HAVE ANY WORK EXPERIENCE?”</vt:lpstr>
      <vt:lpstr>HERE YOU CAN FIND SOME SAMPLE RESUME</vt:lpstr>
      <vt:lpstr>CV VS. RESUME</vt:lpstr>
      <vt:lpstr>ANY QUESTION?</vt:lpstr>
      <vt:lpstr>FINAL THOUGHT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  VS. RESUME</dc:title>
  <dc:creator>Sumaiya Tani</dc:creator>
  <cp:lastModifiedBy>Proma</cp:lastModifiedBy>
  <cp:revision>1</cp:revision>
  <dcterms:created xsi:type="dcterms:W3CDTF">2006-08-16T00:00:00Z</dcterms:created>
  <dcterms:modified xsi:type="dcterms:W3CDTF">2023-10-27T20:10:10Z</dcterms:modified>
</cp:coreProperties>
</file>