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notesMasterIdLst>
    <p:notesMasterId r:id="rId49"/>
  </p:notesMasterIdLst>
  <p:handoutMasterIdLst>
    <p:handoutMasterId r:id="rId50"/>
  </p:handoutMasterIdLst>
  <p:sldIdLst>
    <p:sldId id="303" r:id="rId2"/>
    <p:sldId id="304" r:id="rId3"/>
    <p:sldId id="256" r:id="rId4"/>
    <p:sldId id="258" r:id="rId5"/>
    <p:sldId id="257" r:id="rId6"/>
    <p:sldId id="300" r:id="rId7"/>
    <p:sldId id="259" r:id="rId8"/>
    <p:sldId id="301" r:id="rId9"/>
    <p:sldId id="260" r:id="rId10"/>
    <p:sldId id="261" r:id="rId11"/>
    <p:sldId id="302" r:id="rId12"/>
    <p:sldId id="262" r:id="rId13"/>
    <p:sldId id="263" r:id="rId14"/>
    <p:sldId id="264" r:id="rId15"/>
    <p:sldId id="265" r:id="rId16"/>
    <p:sldId id="266" r:id="rId17"/>
    <p:sldId id="268" r:id="rId18"/>
    <p:sldId id="269" r:id="rId19"/>
    <p:sldId id="270" r:id="rId20"/>
    <p:sldId id="271" r:id="rId21"/>
    <p:sldId id="272" r:id="rId22"/>
    <p:sldId id="273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342F06-01DA-4F02-A4F5-EC4E14FE6E9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F25E13BD-F279-4975-9E45-C738F811D418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Tannins</a:t>
          </a:r>
        </a:p>
      </dgm:t>
    </dgm:pt>
    <dgm:pt modelId="{5D7399C7-58F2-4928-8C22-E38FBF7E067B}" type="parTrans" cxnId="{57A07C16-A574-485F-9DA9-699E2A157F5F}">
      <dgm:prSet/>
      <dgm:spPr/>
    </dgm:pt>
    <dgm:pt modelId="{78D1C418-7D99-4AD5-8874-EE6A7A9CB5D6}" type="sibTrans" cxnId="{57A07C16-A574-485F-9DA9-699E2A157F5F}">
      <dgm:prSet/>
      <dgm:spPr/>
    </dgm:pt>
    <dgm:pt modelId="{5784F298-9F02-42F9-8B31-E0002296CEFA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Hydrolysable tannins</a:t>
          </a:r>
        </a:p>
      </dgm:t>
    </dgm:pt>
    <dgm:pt modelId="{8AD538AF-AD94-4867-BF7A-2EAF219B5578}" type="parTrans" cxnId="{D80506CB-474C-46D6-8745-3306E89D7296}">
      <dgm:prSet/>
      <dgm:spPr/>
    </dgm:pt>
    <dgm:pt modelId="{8E8703C9-84CE-4FD3-B46F-1DE7EA0546AA}" type="sibTrans" cxnId="{D80506CB-474C-46D6-8745-3306E89D7296}">
      <dgm:prSet/>
      <dgm:spPr/>
    </dgm:pt>
    <dgm:pt modelId="{E98DDC23-7C2C-46C7-821D-CDEF0140B1FA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Condensed tannins</a:t>
          </a:r>
        </a:p>
      </dgm:t>
    </dgm:pt>
    <dgm:pt modelId="{9F3964C1-F7C0-49F2-80BD-843F8E0439D1}" type="parTrans" cxnId="{4FD14F89-3399-40D7-A740-818C032E8840}">
      <dgm:prSet/>
      <dgm:spPr/>
    </dgm:pt>
    <dgm:pt modelId="{B1AE613B-99A1-46BF-9DA4-1F5C731AF80F}" type="sibTrans" cxnId="{4FD14F89-3399-40D7-A740-818C032E8840}">
      <dgm:prSet/>
      <dgm:spPr/>
    </dgm:pt>
    <dgm:pt modelId="{B7F07063-F7E3-4A4B-99C0-BCE68FB9A686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Complex tannins</a:t>
          </a:r>
        </a:p>
      </dgm:t>
    </dgm:pt>
    <dgm:pt modelId="{9FB9FA4D-1702-46F3-B913-732B095EDCC7}" type="parTrans" cxnId="{6BB41915-6121-4247-9F08-53897F7F50E8}">
      <dgm:prSet/>
      <dgm:spPr/>
    </dgm:pt>
    <dgm:pt modelId="{C798B33C-41EB-47BB-91AF-2C5EE87B4068}" type="sibTrans" cxnId="{6BB41915-6121-4247-9F08-53897F7F50E8}">
      <dgm:prSet/>
      <dgm:spPr/>
    </dgm:pt>
    <dgm:pt modelId="{AFBBEC4F-FC93-4ECB-9C5E-8E8CB178270D}" type="pres">
      <dgm:prSet presAssocID="{41342F06-01DA-4F02-A4F5-EC4E14FE6E9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C4E5310-813F-445F-B3DC-11CA85E3F0E5}" type="pres">
      <dgm:prSet presAssocID="{F25E13BD-F279-4975-9E45-C738F811D418}" presName="hierRoot1" presStyleCnt="0">
        <dgm:presLayoutVars>
          <dgm:hierBranch/>
        </dgm:presLayoutVars>
      </dgm:prSet>
      <dgm:spPr/>
    </dgm:pt>
    <dgm:pt modelId="{CBFFC8C7-44A8-4FBA-9091-BC69A38B6BB2}" type="pres">
      <dgm:prSet presAssocID="{F25E13BD-F279-4975-9E45-C738F811D418}" presName="rootComposite1" presStyleCnt="0"/>
      <dgm:spPr/>
    </dgm:pt>
    <dgm:pt modelId="{553AEB8F-6B88-4F98-B4DA-0D2EF9DCA825}" type="pres">
      <dgm:prSet presAssocID="{F25E13BD-F279-4975-9E45-C738F811D41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A76F7E-D902-49BF-8172-8C3F9611A44E}" type="pres">
      <dgm:prSet presAssocID="{F25E13BD-F279-4975-9E45-C738F811D41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389CFC9-F80C-4BFF-AFE0-F9415778CB27}" type="pres">
      <dgm:prSet presAssocID="{F25E13BD-F279-4975-9E45-C738F811D418}" presName="hierChild2" presStyleCnt="0"/>
      <dgm:spPr/>
    </dgm:pt>
    <dgm:pt modelId="{C7FD13DD-6C04-4981-8009-D0D361667CA2}" type="pres">
      <dgm:prSet presAssocID="{8AD538AF-AD94-4867-BF7A-2EAF219B5578}" presName="Name35" presStyleLbl="parChTrans1D2" presStyleIdx="0" presStyleCnt="3"/>
      <dgm:spPr/>
    </dgm:pt>
    <dgm:pt modelId="{53738761-7B39-4009-BFC0-CF8BE2A4C6CD}" type="pres">
      <dgm:prSet presAssocID="{5784F298-9F02-42F9-8B31-E0002296CEFA}" presName="hierRoot2" presStyleCnt="0">
        <dgm:presLayoutVars>
          <dgm:hierBranch/>
        </dgm:presLayoutVars>
      </dgm:prSet>
      <dgm:spPr/>
    </dgm:pt>
    <dgm:pt modelId="{0C4F656D-4945-4443-83BD-F5C276326BD7}" type="pres">
      <dgm:prSet presAssocID="{5784F298-9F02-42F9-8B31-E0002296CEFA}" presName="rootComposite" presStyleCnt="0"/>
      <dgm:spPr/>
    </dgm:pt>
    <dgm:pt modelId="{9E0733BE-5529-4FBE-B3C3-4950279039D7}" type="pres">
      <dgm:prSet presAssocID="{5784F298-9F02-42F9-8B31-E0002296CEF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1DDBE6-4868-4254-814B-722041AF4B73}" type="pres">
      <dgm:prSet presAssocID="{5784F298-9F02-42F9-8B31-E0002296CEFA}" presName="rootConnector" presStyleLbl="node2" presStyleIdx="0" presStyleCnt="3"/>
      <dgm:spPr/>
      <dgm:t>
        <a:bodyPr/>
        <a:lstStyle/>
        <a:p>
          <a:endParaRPr lang="en-US"/>
        </a:p>
      </dgm:t>
    </dgm:pt>
    <dgm:pt modelId="{4CEFF18A-BE19-4E25-A754-D25EEF241349}" type="pres">
      <dgm:prSet presAssocID="{5784F298-9F02-42F9-8B31-E0002296CEFA}" presName="hierChild4" presStyleCnt="0"/>
      <dgm:spPr/>
    </dgm:pt>
    <dgm:pt modelId="{E5CA72B1-3881-4141-B65A-04D8BA5ACB7C}" type="pres">
      <dgm:prSet presAssocID="{5784F298-9F02-42F9-8B31-E0002296CEFA}" presName="hierChild5" presStyleCnt="0"/>
      <dgm:spPr/>
    </dgm:pt>
    <dgm:pt modelId="{D7F03FCD-F7EA-49A0-8EE4-F832BF0CAAAE}" type="pres">
      <dgm:prSet presAssocID="{9F3964C1-F7C0-49F2-80BD-843F8E0439D1}" presName="Name35" presStyleLbl="parChTrans1D2" presStyleIdx="1" presStyleCnt="3"/>
      <dgm:spPr/>
    </dgm:pt>
    <dgm:pt modelId="{EFF7C82F-3214-4595-AF4C-1A674922D4EE}" type="pres">
      <dgm:prSet presAssocID="{E98DDC23-7C2C-46C7-821D-CDEF0140B1FA}" presName="hierRoot2" presStyleCnt="0">
        <dgm:presLayoutVars>
          <dgm:hierBranch/>
        </dgm:presLayoutVars>
      </dgm:prSet>
      <dgm:spPr/>
    </dgm:pt>
    <dgm:pt modelId="{7276B139-90C5-49B4-8F29-6875DE265245}" type="pres">
      <dgm:prSet presAssocID="{E98DDC23-7C2C-46C7-821D-CDEF0140B1FA}" presName="rootComposite" presStyleCnt="0"/>
      <dgm:spPr/>
    </dgm:pt>
    <dgm:pt modelId="{9033C7CB-63B9-4E83-A56E-BCC993834286}" type="pres">
      <dgm:prSet presAssocID="{E98DDC23-7C2C-46C7-821D-CDEF0140B1FA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2BEEB1-47E5-40AE-AFF3-563464D09303}" type="pres">
      <dgm:prSet presAssocID="{E98DDC23-7C2C-46C7-821D-CDEF0140B1FA}" presName="rootConnector" presStyleLbl="node2" presStyleIdx="1" presStyleCnt="3"/>
      <dgm:spPr/>
      <dgm:t>
        <a:bodyPr/>
        <a:lstStyle/>
        <a:p>
          <a:endParaRPr lang="en-US"/>
        </a:p>
      </dgm:t>
    </dgm:pt>
    <dgm:pt modelId="{96D87A5F-EF77-4077-96B5-66A2C14BFE59}" type="pres">
      <dgm:prSet presAssocID="{E98DDC23-7C2C-46C7-821D-CDEF0140B1FA}" presName="hierChild4" presStyleCnt="0"/>
      <dgm:spPr/>
    </dgm:pt>
    <dgm:pt modelId="{B857A8C0-75F9-4474-B413-CD6AA1DFC6A4}" type="pres">
      <dgm:prSet presAssocID="{E98DDC23-7C2C-46C7-821D-CDEF0140B1FA}" presName="hierChild5" presStyleCnt="0"/>
      <dgm:spPr/>
    </dgm:pt>
    <dgm:pt modelId="{8D7BB9F2-CB35-48A5-9EA5-8014D80177C0}" type="pres">
      <dgm:prSet presAssocID="{9FB9FA4D-1702-46F3-B913-732B095EDCC7}" presName="Name35" presStyleLbl="parChTrans1D2" presStyleIdx="2" presStyleCnt="3"/>
      <dgm:spPr/>
    </dgm:pt>
    <dgm:pt modelId="{528A8D9A-DFFE-490A-BF35-B0E756291E5F}" type="pres">
      <dgm:prSet presAssocID="{B7F07063-F7E3-4A4B-99C0-BCE68FB9A686}" presName="hierRoot2" presStyleCnt="0">
        <dgm:presLayoutVars>
          <dgm:hierBranch/>
        </dgm:presLayoutVars>
      </dgm:prSet>
      <dgm:spPr/>
    </dgm:pt>
    <dgm:pt modelId="{C84A4EDE-0EFA-4946-A9BE-CE3358924596}" type="pres">
      <dgm:prSet presAssocID="{B7F07063-F7E3-4A4B-99C0-BCE68FB9A686}" presName="rootComposite" presStyleCnt="0"/>
      <dgm:spPr/>
    </dgm:pt>
    <dgm:pt modelId="{18E88B29-977D-4F6B-8B23-BE2885C78968}" type="pres">
      <dgm:prSet presAssocID="{B7F07063-F7E3-4A4B-99C0-BCE68FB9A68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32C52D-C54E-4D62-8BE1-CBA12169A92A}" type="pres">
      <dgm:prSet presAssocID="{B7F07063-F7E3-4A4B-99C0-BCE68FB9A686}" presName="rootConnector" presStyleLbl="node2" presStyleIdx="2" presStyleCnt="3"/>
      <dgm:spPr/>
      <dgm:t>
        <a:bodyPr/>
        <a:lstStyle/>
        <a:p>
          <a:endParaRPr lang="en-US"/>
        </a:p>
      </dgm:t>
    </dgm:pt>
    <dgm:pt modelId="{EFBF9E7F-12C6-4551-B1DE-D26A969BC63C}" type="pres">
      <dgm:prSet presAssocID="{B7F07063-F7E3-4A4B-99C0-BCE68FB9A686}" presName="hierChild4" presStyleCnt="0"/>
      <dgm:spPr/>
    </dgm:pt>
    <dgm:pt modelId="{CD74658E-95F8-4939-B5E8-A06E3483BE1E}" type="pres">
      <dgm:prSet presAssocID="{B7F07063-F7E3-4A4B-99C0-BCE68FB9A686}" presName="hierChild5" presStyleCnt="0"/>
      <dgm:spPr/>
    </dgm:pt>
    <dgm:pt modelId="{1F3DCAE3-7583-4AF3-B0BA-05D0411FB176}" type="pres">
      <dgm:prSet presAssocID="{F25E13BD-F279-4975-9E45-C738F811D418}" presName="hierChild3" presStyleCnt="0"/>
      <dgm:spPr/>
    </dgm:pt>
  </dgm:ptLst>
  <dgm:cxnLst>
    <dgm:cxn modelId="{6BB41915-6121-4247-9F08-53897F7F50E8}" srcId="{F25E13BD-F279-4975-9E45-C738F811D418}" destId="{B7F07063-F7E3-4A4B-99C0-BCE68FB9A686}" srcOrd="2" destOrd="0" parTransId="{9FB9FA4D-1702-46F3-B913-732B095EDCC7}" sibTransId="{C798B33C-41EB-47BB-91AF-2C5EE87B4068}"/>
    <dgm:cxn modelId="{C1BDCAFD-2DC0-4715-9F78-AC2B212734A4}" type="presOf" srcId="{E98DDC23-7C2C-46C7-821D-CDEF0140B1FA}" destId="{642BEEB1-47E5-40AE-AFF3-563464D09303}" srcOrd="1" destOrd="0" presId="urn:microsoft.com/office/officeart/2005/8/layout/orgChart1"/>
    <dgm:cxn modelId="{4FD14F89-3399-40D7-A740-818C032E8840}" srcId="{F25E13BD-F279-4975-9E45-C738F811D418}" destId="{E98DDC23-7C2C-46C7-821D-CDEF0140B1FA}" srcOrd="1" destOrd="0" parTransId="{9F3964C1-F7C0-49F2-80BD-843F8E0439D1}" sibTransId="{B1AE613B-99A1-46BF-9DA4-1F5C731AF80F}"/>
    <dgm:cxn modelId="{2D2F288B-5410-4112-BD2C-C0D87DD09BAE}" type="presOf" srcId="{9F3964C1-F7C0-49F2-80BD-843F8E0439D1}" destId="{D7F03FCD-F7EA-49A0-8EE4-F832BF0CAAAE}" srcOrd="0" destOrd="0" presId="urn:microsoft.com/office/officeart/2005/8/layout/orgChart1"/>
    <dgm:cxn modelId="{D72D92AD-CA28-4D1F-B5C0-DC98D3364312}" type="presOf" srcId="{8AD538AF-AD94-4867-BF7A-2EAF219B5578}" destId="{C7FD13DD-6C04-4981-8009-D0D361667CA2}" srcOrd="0" destOrd="0" presId="urn:microsoft.com/office/officeart/2005/8/layout/orgChart1"/>
    <dgm:cxn modelId="{57A07C16-A574-485F-9DA9-699E2A157F5F}" srcId="{41342F06-01DA-4F02-A4F5-EC4E14FE6E91}" destId="{F25E13BD-F279-4975-9E45-C738F811D418}" srcOrd="0" destOrd="0" parTransId="{5D7399C7-58F2-4928-8C22-E38FBF7E067B}" sibTransId="{78D1C418-7D99-4AD5-8874-EE6A7A9CB5D6}"/>
    <dgm:cxn modelId="{A002FBF6-3020-46F7-AF94-89C685581577}" type="presOf" srcId="{B7F07063-F7E3-4A4B-99C0-BCE68FB9A686}" destId="{18E88B29-977D-4F6B-8B23-BE2885C78968}" srcOrd="0" destOrd="0" presId="urn:microsoft.com/office/officeart/2005/8/layout/orgChart1"/>
    <dgm:cxn modelId="{145BB7B6-F939-434E-A99A-CF2431913757}" type="presOf" srcId="{9FB9FA4D-1702-46F3-B913-732B095EDCC7}" destId="{8D7BB9F2-CB35-48A5-9EA5-8014D80177C0}" srcOrd="0" destOrd="0" presId="urn:microsoft.com/office/officeart/2005/8/layout/orgChart1"/>
    <dgm:cxn modelId="{E30CA02D-85C5-49B9-8C86-F9D4882169FF}" type="presOf" srcId="{5784F298-9F02-42F9-8B31-E0002296CEFA}" destId="{A81DDBE6-4868-4254-814B-722041AF4B73}" srcOrd="1" destOrd="0" presId="urn:microsoft.com/office/officeart/2005/8/layout/orgChart1"/>
    <dgm:cxn modelId="{0C81D449-978E-467E-8C94-1FDC9745F4E0}" type="presOf" srcId="{F25E13BD-F279-4975-9E45-C738F811D418}" destId="{B5A76F7E-D902-49BF-8172-8C3F9611A44E}" srcOrd="1" destOrd="0" presId="urn:microsoft.com/office/officeart/2005/8/layout/orgChart1"/>
    <dgm:cxn modelId="{01E3345E-968E-4FB9-A23F-06FB85C6BE51}" type="presOf" srcId="{5784F298-9F02-42F9-8B31-E0002296CEFA}" destId="{9E0733BE-5529-4FBE-B3C3-4950279039D7}" srcOrd="0" destOrd="0" presId="urn:microsoft.com/office/officeart/2005/8/layout/orgChart1"/>
    <dgm:cxn modelId="{D80506CB-474C-46D6-8745-3306E89D7296}" srcId="{F25E13BD-F279-4975-9E45-C738F811D418}" destId="{5784F298-9F02-42F9-8B31-E0002296CEFA}" srcOrd="0" destOrd="0" parTransId="{8AD538AF-AD94-4867-BF7A-2EAF219B5578}" sibTransId="{8E8703C9-84CE-4FD3-B46F-1DE7EA0546AA}"/>
    <dgm:cxn modelId="{3595DAA7-37D0-447C-8F49-370696BFC6D6}" type="presOf" srcId="{41342F06-01DA-4F02-A4F5-EC4E14FE6E91}" destId="{AFBBEC4F-FC93-4ECB-9C5E-8E8CB178270D}" srcOrd="0" destOrd="0" presId="urn:microsoft.com/office/officeart/2005/8/layout/orgChart1"/>
    <dgm:cxn modelId="{0A5C33EC-91D4-4D5A-A6D0-3C6460118C6B}" type="presOf" srcId="{F25E13BD-F279-4975-9E45-C738F811D418}" destId="{553AEB8F-6B88-4F98-B4DA-0D2EF9DCA825}" srcOrd="0" destOrd="0" presId="urn:microsoft.com/office/officeart/2005/8/layout/orgChart1"/>
    <dgm:cxn modelId="{F5939C02-5628-482E-B4C6-DFCDE0676940}" type="presOf" srcId="{B7F07063-F7E3-4A4B-99C0-BCE68FB9A686}" destId="{5532C52D-C54E-4D62-8BE1-CBA12169A92A}" srcOrd="1" destOrd="0" presId="urn:microsoft.com/office/officeart/2005/8/layout/orgChart1"/>
    <dgm:cxn modelId="{3EC71CB6-02C2-4C8E-8377-A17665FA55AC}" type="presOf" srcId="{E98DDC23-7C2C-46C7-821D-CDEF0140B1FA}" destId="{9033C7CB-63B9-4E83-A56E-BCC993834286}" srcOrd="0" destOrd="0" presId="urn:microsoft.com/office/officeart/2005/8/layout/orgChart1"/>
    <dgm:cxn modelId="{E0727648-40DF-4287-B092-8DC33C7857CF}" type="presParOf" srcId="{AFBBEC4F-FC93-4ECB-9C5E-8E8CB178270D}" destId="{FC4E5310-813F-445F-B3DC-11CA85E3F0E5}" srcOrd="0" destOrd="0" presId="urn:microsoft.com/office/officeart/2005/8/layout/orgChart1"/>
    <dgm:cxn modelId="{5069D0BF-CFC1-4ECC-B1AA-433DFDB81A22}" type="presParOf" srcId="{FC4E5310-813F-445F-B3DC-11CA85E3F0E5}" destId="{CBFFC8C7-44A8-4FBA-9091-BC69A38B6BB2}" srcOrd="0" destOrd="0" presId="urn:microsoft.com/office/officeart/2005/8/layout/orgChart1"/>
    <dgm:cxn modelId="{BA20819A-3C82-4066-BF8A-DBD7576BC754}" type="presParOf" srcId="{CBFFC8C7-44A8-4FBA-9091-BC69A38B6BB2}" destId="{553AEB8F-6B88-4F98-B4DA-0D2EF9DCA825}" srcOrd="0" destOrd="0" presId="urn:microsoft.com/office/officeart/2005/8/layout/orgChart1"/>
    <dgm:cxn modelId="{88223114-7173-4C0D-ADD2-9F925B19D91E}" type="presParOf" srcId="{CBFFC8C7-44A8-4FBA-9091-BC69A38B6BB2}" destId="{B5A76F7E-D902-49BF-8172-8C3F9611A44E}" srcOrd="1" destOrd="0" presId="urn:microsoft.com/office/officeart/2005/8/layout/orgChart1"/>
    <dgm:cxn modelId="{7E548711-C32C-43F4-A120-073A335209C4}" type="presParOf" srcId="{FC4E5310-813F-445F-B3DC-11CA85E3F0E5}" destId="{1389CFC9-F80C-4BFF-AFE0-F9415778CB27}" srcOrd="1" destOrd="0" presId="urn:microsoft.com/office/officeart/2005/8/layout/orgChart1"/>
    <dgm:cxn modelId="{CA7ED0BF-7A41-4D7A-84F8-A337A23BCC01}" type="presParOf" srcId="{1389CFC9-F80C-4BFF-AFE0-F9415778CB27}" destId="{C7FD13DD-6C04-4981-8009-D0D361667CA2}" srcOrd="0" destOrd="0" presId="urn:microsoft.com/office/officeart/2005/8/layout/orgChart1"/>
    <dgm:cxn modelId="{CE8B7A7B-C5D6-4AD2-AC18-5B1B8CA71F7C}" type="presParOf" srcId="{1389CFC9-F80C-4BFF-AFE0-F9415778CB27}" destId="{53738761-7B39-4009-BFC0-CF8BE2A4C6CD}" srcOrd="1" destOrd="0" presId="urn:microsoft.com/office/officeart/2005/8/layout/orgChart1"/>
    <dgm:cxn modelId="{FE5ABA86-3BB7-4629-B8DB-2EDEB43DBCDF}" type="presParOf" srcId="{53738761-7B39-4009-BFC0-CF8BE2A4C6CD}" destId="{0C4F656D-4945-4443-83BD-F5C276326BD7}" srcOrd="0" destOrd="0" presId="urn:microsoft.com/office/officeart/2005/8/layout/orgChart1"/>
    <dgm:cxn modelId="{495A0634-7ED1-4361-9706-7F61359F728B}" type="presParOf" srcId="{0C4F656D-4945-4443-83BD-F5C276326BD7}" destId="{9E0733BE-5529-4FBE-B3C3-4950279039D7}" srcOrd="0" destOrd="0" presId="urn:microsoft.com/office/officeart/2005/8/layout/orgChart1"/>
    <dgm:cxn modelId="{D658A50F-6820-4E35-A883-C34AD8D1417F}" type="presParOf" srcId="{0C4F656D-4945-4443-83BD-F5C276326BD7}" destId="{A81DDBE6-4868-4254-814B-722041AF4B73}" srcOrd="1" destOrd="0" presId="urn:microsoft.com/office/officeart/2005/8/layout/orgChart1"/>
    <dgm:cxn modelId="{60A1F5D4-B0FA-4444-9D73-4613535C3F86}" type="presParOf" srcId="{53738761-7B39-4009-BFC0-CF8BE2A4C6CD}" destId="{4CEFF18A-BE19-4E25-A754-D25EEF241349}" srcOrd="1" destOrd="0" presId="urn:microsoft.com/office/officeart/2005/8/layout/orgChart1"/>
    <dgm:cxn modelId="{08C6C5A4-C887-432A-B051-3660701E2234}" type="presParOf" srcId="{53738761-7B39-4009-BFC0-CF8BE2A4C6CD}" destId="{E5CA72B1-3881-4141-B65A-04D8BA5ACB7C}" srcOrd="2" destOrd="0" presId="urn:microsoft.com/office/officeart/2005/8/layout/orgChart1"/>
    <dgm:cxn modelId="{F07038AC-8CAB-4795-9701-2A5A41A96909}" type="presParOf" srcId="{1389CFC9-F80C-4BFF-AFE0-F9415778CB27}" destId="{D7F03FCD-F7EA-49A0-8EE4-F832BF0CAAAE}" srcOrd="2" destOrd="0" presId="urn:microsoft.com/office/officeart/2005/8/layout/orgChart1"/>
    <dgm:cxn modelId="{60F8D45C-8F98-40AE-B265-D1F5412C5255}" type="presParOf" srcId="{1389CFC9-F80C-4BFF-AFE0-F9415778CB27}" destId="{EFF7C82F-3214-4595-AF4C-1A674922D4EE}" srcOrd="3" destOrd="0" presId="urn:microsoft.com/office/officeart/2005/8/layout/orgChart1"/>
    <dgm:cxn modelId="{255684DC-B3AB-4068-85CE-17EA22A8187D}" type="presParOf" srcId="{EFF7C82F-3214-4595-AF4C-1A674922D4EE}" destId="{7276B139-90C5-49B4-8F29-6875DE265245}" srcOrd="0" destOrd="0" presId="urn:microsoft.com/office/officeart/2005/8/layout/orgChart1"/>
    <dgm:cxn modelId="{438AC9B9-8F13-4FAF-AA83-F1B40A443D3B}" type="presParOf" srcId="{7276B139-90C5-49B4-8F29-6875DE265245}" destId="{9033C7CB-63B9-4E83-A56E-BCC993834286}" srcOrd="0" destOrd="0" presId="urn:microsoft.com/office/officeart/2005/8/layout/orgChart1"/>
    <dgm:cxn modelId="{1D5CC245-5CCD-4882-885E-6B5089AA4133}" type="presParOf" srcId="{7276B139-90C5-49B4-8F29-6875DE265245}" destId="{642BEEB1-47E5-40AE-AFF3-563464D09303}" srcOrd="1" destOrd="0" presId="urn:microsoft.com/office/officeart/2005/8/layout/orgChart1"/>
    <dgm:cxn modelId="{88BC0587-BE1C-4808-9451-EBB507FA4377}" type="presParOf" srcId="{EFF7C82F-3214-4595-AF4C-1A674922D4EE}" destId="{96D87A5F-EF77-4077-96B5-66A2C14BFE59}" srcOrd="1" destOrd="0" presId="urn:microsoft.com/office/officeart/2005/8/layout/orgChart1"/>
    <dgm:cxn modelId="{7F96D7B6-7949-4D75-882F-AD5AF69DB623}" type="presParOf" srcId="{EFF7C82F-3214-4595-AF4C-1A674922D4EE}" destId="{B857A8C0-75F9-4474-B413-CD6AA1DFC6A4}" srcOrd="2" destOrd="0" presId="urn:microsoft.com/office/officeart/2005/8/layout/orgChart1"/>
    <dgm:cxn modelId="{E264365B-5911-4121-8A19-386A198741DE}" type="presParOf" srcId="{1389CFC9-F80C-4BFF-AFE0-F9415778CB27}" destId="{8D7BB9F2-CB35-48A5-9EA5-8014D80177C0}" srcOrd="4" destOrd="0" presId="urn:microsoft.com/office/officeart/2005/8/layout/orgChart1"/>
    <dgm:cxn modelId="{E2FAA3CA-3307-44F2-90D0-7F40C6BB4AEA}" type="presParOf" srcId="{1389CFC9-F80C-4BFF-AFE0-F9415778CB27}" destId="{528A8D9A-DFFE-490A-BF35-B0E756291E5F}" srcOrd="5" destOrd="0" presId="urn:microsoft.com/office/officeart/2005/8/layout/orgChart1"/>
    <dgm:cxn modelId="{1C34E22A-2656-4BE5-B61F-B3436B62687F}" type="presParOf" srcId="{528A8D9A-DFFE-490A-BF35-B0E756291E5F}" destId="{C84A4EDE-0EFA-4946-A9BE-CE3358924596}" srcOrd="0" destOrd="0" presId="urn:microsoft.com/office/officeart/2005/8/layout/orgChart1"/>
    <dgm:cxn modelId="{9F64C65E-895B-4A20-AC17-2E60D263AB6C}" type="presParOf" srcId="{C84A4EDE-0EFA-4946-A9BE-CE3358924596}" destId="{18E88B29-977D-4F6B-8B23-BE2885C78968}" srcOrd="0" destOrd="0" presId="urn:microsoft.com/office/officeart/2005/8/layout/orgChart1"/>
    <dgm:cxn modelId="{C60ACC27-6C5E-4AB2-B5C4-347D09A1CE48}" type="presParOf" srcId="{C84A4EDE-0EFA-4946-A9BE-CE3358924596}" destId="{5532C52D-C54E-4D62-8BE1-CBA12169A92A}" srcOrd="1" destOrd="0" presId="urn:microsoft.com/office/officeart/2005/8/layout/orgChart1"/>
    <dgm:cxn modelId="{807898F7-72EC-41AA-B06D-5111DE50C7B8}" type="presParOf" srcId="{528A8D9A-DFFE-490A-BF35-B0E756291E5F}" destId="{EFBF9E7F-12C6-4551-B1DE-D26A969BC63C}" srcOrd="1" destOrd="0" presId="urn:microsoft.com/office/officeart/2005/8/layout/orgChart1"/>
    <dgm:cxn modelId="{679AB412-4516-489B-8645-A38B01767F1F}" type="presParOf" srcId="{528A8D9A-DFFE-490A-BF35-B0E756291E5F}" destId="{CD74658E-95F8-4939-B5E8-A06E3483BE1E}" srcOrd="2" destOrd="0" presId="urn:microsoft.com/office/officeart/2005/8/layout/orgChart1"/>
    <dgm:cxn modelId="{38FC424A-6EF9-45FB-9CA5-48649CDA6EA1}" type="presParOf" srcId="{FC4E5310-813F-445F-B3DC-11CA85E3F0E5}" destId="{1F3DCAE3-7583-4AF3-B0BA-05D0411FB17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EC68F8-82DC-4E8E-819E-BBF22DEF1BE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509D40A6-813B-4A4B-92FE-55514E65ED91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Hydrolysable tannins</a:t>
          </a:r>
        </a:p>
      </dgm:t>
    </dgm:pt>
    <dgm:pt modelId="{C6727CD5-4F53-416D-990A-37AEBCA19E45}" type="parTrans" cxnId="{E096F275-253B-4777-8D3B-301A9D883325}">
      <dgm:prSet/>
      <dgm:spPr/>
    </dgm:pt>
    <dgm:pt modelId="{02668FE0-2DD5-401E-810F-DDDF2FA1E4A0}" type="sibTrans" cxnId="{E096F275-253B-4777-8D3B-301A9D883325}">
      <dgm:prSet/>
      <dgm:spPr/>
    </dgm:pt>
    <dgm:pt modelId="{769BAA9E-D34A-4092-8F97-6B308179CC75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Gallitannins</a:t>
          </a:r>
        </a:p>
      </dgm:t>
    </dgm:pt>
    <dgm:pt modelId="{13961F88-3EC2-4223-A829-EE385A577338}" type="parTrans" cxnId="{1BC4F662-402F-484B-8B5F-358FA42B4F1C}">
      <dgm:prSet/>
      <dgm:spPr/>
    </dgm:pt>
    <dgm:pt modelId="{58C8805D-6057-43B1-A7A2-E49381AE7FA0}" type="sibTrans" cxnId="{1BC4F662-402F-484B-8B5F-358FA42B4F1C}">
      <dgm:prSet/>
      <dgm:spPr/>
    </dgm:pt>
    <dgm:pt modelId="{3061CEBE-59A3-477F-8051-E95D56D1D5FE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Ellagitannins</a:t>
          </a:r>
        </a:p>
      </dgm:t>
    </dgm:pt>
    <dgm:pt modelId="{3EC56D0D-6902-432B-9CBE-F1C8FF6C6561}" type="parTrans" cxnId="{BA374046-20A8-42BF-B253-F029C0EB0F67}">
      <dgm:prSet/>
      <dgm:spPr/>
    </dgm:pt>
    <dgm:pt modelId="{B402ECDB-C3E9-4AB3-9957-7E547C121CFC}" type="sibTrans" cxnId="{BA374046-20A8-42BF-B253-F029C0EB0F67}">
      <dgm:prSet/>
      <dgm:spPr/>
    </dgm:pt>
    <dgm:pt modelId="{ACC5B063-FC63-4881-85D3-6687BF4003B7}" type="pres">
      <dgm:prSet presAssocID="{A9EC68F8-82DC-4E8E-819E-BBF22DEF1BE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5463085-7354-4BE1-9BED-D5B47AD00F0C}" type="pres">
      <dgm:prSet presAssocID="{509D40A6-813B-4A4B-92FE-55514E65ED91}" presName="hierRoot1" presStyleCnt="0">
        <dgm:presLayoutVars>
          <dgm:hierBranch/>
        </dgm:presLayoutVars>
      </dgm:prSet>
      <dgm:spPr/>
    </dgm:pt>
    <dgm:pt modelId="{FBBE80FD-46B9-4BF3-8B63-BB5FCF95B414}" type="pres">
      <dgm:prSet presAssocID="{509D40A6-813B-4A4B-92FE-55514E65ED91}" presName="rootComposite1" presStyleCnt="0"/>
      <dgm:spPr/>
    </dgm:pt>
    <dgm:pt modelId="{56FA289F-399E-49CB-9632-735BD0855C72}" type="pres">
      <dgm:prSet presAssocID="{509D40A6-813B-4A4B-92FE-55514E65ED9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6219F5-5ADA-40E6-BF6F-CD67336992AF}" type="pres">
      <dgm:prSet presAssocID="{509D40A6-813B-4A4B-92FE-55514E65ED9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3ADD788-93BA-42A2-A609-FD07619857F4}" type="pres">
      <dgm:prSet presAssocID="{509D40A6-813B-4A4B-92FE-55514E65ED91}" presName="hierChild2" presStyleCnt="0"/>
      <dgm:spPr/>
    </dgm:pt>
    <dgm:pt modelId="{0D944FBF-8377-4CAE-AA72-462D3A7CDAB4}" type="pres">
      <dgm:prSet presAssocID="{13961F88-3EC2-4223-A829-EE385A577338}" presName="Name35" presStyleLbl="parChTrans1D2" presStyleIdx="0" presStyleCnt="2"/>
      <dgm:spPr/>
    </dgm:pt>
    <dgm:pt modelId="{2D354130-3CF8-4B02-9A28-4CDD85FA7F63}" type="pres">
      <dgm:prSet presAssocID="{769BAA9E-D34A-4092-8F97-6B308179CC75}" presName="hierRoot2" presStyleCnt="0">
        <dgm:presLayoutVars>
          <dgm:hierBranch/>
        </dgm:presLayoutVars>
      </dgm:prSet>
      <dgm:spPr/>
    </dgm:pt>
    <dgm:pt modelId="{46BC02E1-5CD5-4CF1-AD24-20D47B3787D8}" type="pres">
      <dgm:prSet presAssocID="{769BAA9E-D34A-4092-8F97-6B308179CC75}" presName="rootComposite" presStyleCnt="0"/>
      <dgm:spPr/>
    </dgm:pt>
    <dgm:pt modelId="{4EA41394-0F20-42A0-921C-565B00F5A720}" type="pres">
      <dgm:prSet presAssocID="{769BAA9E-D34A-4092-8F97-6B308179CC75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432D1C-49C2-47DA-B80B-23C94FE419B7}" type="pres">
      <dgm:prSet presAssocID="{769BAA9E-D34A-4092-8F97-6B308179CC75}" presName="rootConnector" presStyleLbl="node2" presStyleIdx="0" presStyleCnt="2"/>
      <dgm:spPr/>
      <dgm:t>
        <a:bodyPr/>
        <a:lstStyle/>
        <a:p>
          <a:endParaRPr lang="en-US"/>
        </a:p>
      </dgm:t>
    </dgm:pt>
    <dgm:pt modelId="{11161A20-5196-4B15-8E5C-834749F77A2D}" type="pres">
      <dgm:prSet presAssocID="{769BAA9E-D34A-4092-8F97-6B308179CC75}" presName="hierChild4" presStyleCnt="0"/>
      <dgm:spPr/>
    </dgm:pt>
    <dgm:pt modelId="{E7FB531B-342B-47C6-A40F-B7E9B0C01E25}" type="pres">
      <dgm:prSet presAssocID="{769BAA9E-D34A-4092-8F97-6B308179CC75}" presName="hierChild5" presStyleCnt="0"/>
      <dgm:spPr/>
    </dgm:pt>
    <dgm:pt modelId="{93CBD78A-5521-4F42-858A-42BD98E8DD3A}" type="pres">
      <dgm:prSet presAssocID="{3EC56D0D-6902-432B-9CBE-F1C8FF6C6561}" presName="Name35" presStyleLbl="parChTrans1D2" presStyleIdx="1" presStyleCnt="2"/>
      <dgm:spPr/>
    </dgm:pt>
    <dgm:pt modelId="{94A40EFA-E535-49EF-B22E-A6031B4E4EBA}" type="pres">
      <dgm:prSet presAssocID="{3061CEBE-59A3-477F-8051-E95D56D1D5FE}" presName="hierRoot2" presStyleCnt="0">
        <dgm:presLayoutVars>
          <dgm:hierBranch/>
        </dgm:presLayoutVars>
      </dgm:prSet>
      <dgm:spPr/>
    </dgm:pt>
    <dgm:pt modelId="{567388FB-E64F-4C6B-859E-48B2CFF66E90}" type="pres">
      <dgm:prSet presAssocID="{3061CEBE-59A3-477F-8051-E95D56D1D5FE}" presName="rootComposite" presStyleCnt="0"/>
      <dgm:spPr/>
    </dgm:pt>
    <dgm:pt modelId="{95DFCF81-2522-4FCE-917D-D0CF38028901}" type="pres">
      <dgm:prSet presAssocID="{3061CEBE-59A3-477F-8051-E95D56D1D5F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FB1572-613B-4502-A7F0-A52B89D267FD}" type="pres">
      <dgm:prSet presAssocID="{3061CEBE-59A3-477F-8051-E95D56D1D5FE}" presName="rootConnector" presStyleLbl="node2" presStyleIdx="1" presStyleCnt="2"/>
      <dgm:spPr/>
      <dgm:t>
        <a:bodyPr/>
        <a:lstStyle/>
        <a:p>
          <a:endParaRPr lang="en-US"/>
        </a:p>
      </dgm:t>
    </dgm:pt>
    <dgm:pt modelId="{B5A71677-829D-4793-8695-E36BDE7025AA}" type="pres">
      <dgm:prSet presAssocID="{3061CEBE-59A3-477F-8051-E95D56D1D5FE}" presName="hierChild4" presStyleCnt="0"/>
      <dgm:spPr/>
    </dgm:pt>
    <dgm:pt modelId="{85393F96-6223-45E7-82C7-DDC3BEA6143C}" type="pres">
      <dgm:prSet presAssocID="{3061CEBE-59A3-477F-8051-E95D56D1D5FE}" presName="hierChild5" presStyleCnt="0"/>
      <dgm:spPr/>
    </dgm:pt>
    <dgm:pt modelId="{2A399880-4207-4C27-9255-D920BAB28B3D}" type="pres">
      <dgm:prSet presAssocID="{509D40A6-813B-4A4B-92FE-55514E65ED91}" presName="hierChild3" presStyleCnt="0"/>
      <dgm:spPr/>
    </dgm:pt>
  </dgm:ptLst>
  <dgm:cxnLst>
    <dgm:cxn modelId="{1BC4F662-402F-484B-8B5F-358FA42B4F1C}" srcId="{509D40A6-813B-4A4B-92FE-55514E65ED91}" destId="{769BAA9E-D34A-4092-8F97-6B308179CC75}" srcOrd="0" destOrd="0" parTransId="{13961F88-3EC2-4223-A829-EE385A577338}" sibTransId="{58C8805D-6057-43B1-A7A2-E49381AE7FA0}"/>
    <dgm:cxn modelId="{BA374046-20A8-42BF-B253-F029C0EB0F67}" srcId="{509D40A6-813B-4A4B-92FE-55514E65ED91}" destId="{3061CEBE-59A3-477F-8051-E95D56D1D5FE}" srcOrd="1" destOrd="0" parTransId="{3EC56D0D-6902-432B-9CBE-F1C8FF6C6561}" sibTransId="{B402ECDB-C3E9-4AB3-9957-7E547C121CFC}"/>
    <dgm:cxn modelId="{7003D7A5-E48D-4A01-AFD0-2E57E9A75313}" type="presOf" srcId="{509D40A6-813B-4A4B-92FE-55514E65ED91}" destId="{126219F5-5ADA-40E6-BF6F-CD67336992AF}" srcOrd="1" destOrd="0" presId="urn:microsoft.com/office/officeart/2005/8/layout/orgChart1"/>
    <dgm:cxn modelId="{5FE9CF01-3D8B-4596-A2F3-5E35B4BEABB1}" type="presOf" srcId="{A9EC68F8-82DC-4E8E-819E-BBF22DEF1BE4}" destId="{ACC5B063-FC63-4881-85D3-6687BF4003B7}" srcOrd="0" destOrd="0" presId="urn:microsoft.com/office/officeart/2005/8/layout/orgChart1"/>
    <dgm:cxn modelId="{C160C13D-25B8-49CE-8C9B-8B72C7CE72E8}" type="presOf" srcId="{769BAA9E-D34A-4092-8F97-6B308179CC75}" destId="{60432D1C-49C2-47DA-B80B-23C94FE419B7}" srcOrd="1" destOrd="0" presId="urn:microsoft.com/office/officeart/2005/8/layout/orgChart1"/>
    <dgm:cxn modelId="{AF020051-062C-437F-8590-ADB6EA245B52}" type="presOf" srcId="{3061CEBE-59A3-477F-8051-E95D56D1D5FE}" destId="{3BFB1572-613B-4502-A7F0-A52B89D267FD}" srcOrd="1" destOrd="0" presId="urn:microsoft.com/office/officeart/2005/8/layout/orgChart1"/>
    <dgm:cxn modelId="{5E6EA819-D241-47E5-98C9-3D25496C53D9}" type="presOf" srcId="{13961F88-3EC2-4223-A829-EE385A577338}" destId="{0D944FBF-8377-4CAE-AA72-462D3A7CDAB4}" srcOrd="0" destOrd="0" presId="urn:microsoft.com/office/officeart/2005/8/layout/orgChart1"/>
    <dgm:cxn modelId="{E096F275-253B-4777-8D3B-301A9D883325}" srcId="{A9EC68F8-82DC-4E8E-819E-BBF22DEF1BE4}" destId="{509D40A6-813B-4A4B-92FE-55514E65ED91}" srcOrd="0" destOrd="0" parTransId="{C6727CD5-4F53-416D-990A-37AEBCA19E45}" sibTransId="{02668FE0-2DD5-401E-810F-DDDF2FA1E4A0}"/>
    <dgm:cxn modelId="{632C5A90-C1D0-4CC7-A9E2-307FFD26939B}" type="presOf" srcId="{3061CEBE-59A3-477F-8051-E95D56D1D5FE}" destId="{95DFCF81-2522-4FCE-917D-D0CF38028901}" srcOrd="0" destOrd="0" presId="urn:microsoft.com/office/officeart/2005/8/layout/orgChart1"/>
    <dgm:cxn modelId="{0A48EBD5-4D24-49C7-83BD-D1387242CC0A}" type="presOf" srcId="{769BAA9E-D34A-4092-8F97-6B308179CC75}" destId="{4EA41394-0F20-42A0-921C-565B00F5A720}" srcOrd="0" destOrd="0" presId="urn:microsoft.com/office/officeart/2005/8/layout/orgChart1"/>
    <dgm:cxn modelId="{D44B2731-2E6E-4F82-AF2F-FD474177FBA6}" type="presOf" srcId="{509D40A6-813B-4A4B-92FE-55514E65ED91}" destId="{56FA289F-399E-49CB-9632-735BD0855C72}" srcOrd="0" destOrd="0" presId="urn:microsoft.com/office/officeart/2005/8/layout/orgChart1"/>
    <dgm:cxn modelId="{115182F3-BBC1-4AE6-BD41-68D58D5047C7}" type="presOf" srcId="{3EC56D0D-6902-432B-9CBE-F1C8FF6C6561}" destId="{93CBD78A-5521-4F42-858A-42BD98E8DD3A}" srcOrd="0" destOrd="0" presId="urn:microsoft.com/office/officeart/2005/8/layout/orgChart1"/>
    <dgm:cxn modelId="{7C350E9F-65C1-49F7-A1C9-BB3C0760DA25}" type="presParOf" srcId="{ACC5B063-FC63-4881-85D3-6687BF4003B7}" destId="{C5463085-7354-4BE1-9BED-D5B47AD00F0C}" srcOrd="0" destOrd="0" presId="urn:microsoft.com/office/officeart/2005/8/layout/orgChart1"/>
    <dgm:cxn modelId="{1D1E62FE-CAF6-4425-BD9B-3B110FBC671A}" type="presParOf" srcId="{C5463085-7354-4BE1-9BED-D5B47AD00F0C}" destId="{FBBE80FD-46B9-4BF3-8B63-BB5FCF95B414}" srcOrd="0" destOrd="0" presId="urn:microsoft.com/office/officeart/2005/8/layout/orgChart1"/>
    <dgm:cxn modelId="{4DD6B57C-8A70-431C-A959-40C0F56FA799}" type="presParOf" srcId="{FBBE80FD-46B9-4BF3-8B63-BB5FCF95B414}" destId="{56FA289F-399E-49CB-9632-735BD0855C72}" srcOrd="0" destOrd="0" presId="urn:microsoft.com/office/officeart/2005/8/layout/orgChart1"/>
    <dgm:cxn modelId="{60CC700E-2314-48BF-ADF6-54827BAA958B}" type="presParOf" srcId="{FBBE80FD-46B9-4BF3-8B63-BB5FCF95B414}" destId="{126219F5-5ADA-40E6-BF6F-CD67336992AF}" srcOrd="1" destOrd="0" presId="urn:microsoft.com/office/officeart/2005/8/layout/orgChart1"/>
    <dgm:cxn modelId="{1FA79C5A-6DDC-4AE6-9998-BDB63AC3EC36}" type="presParOf" srcId="{C5463085-7354-4BE1-9BED-D5B47AD00F0C}" destId="{C3ADD788-93BA-42A2-A609-FD07619857F4}" srcOrd="1" destOrd="0" presId="urn:microsoft.com/office/officeart/2005/8/layout/orgChart1"/>
    <dgm:cxn modelId="{B8207EA0-F121-449E-89AD-850F3468AA88}" type="presParOf" srcId="{C3ADD788-93BA-42A2-A609-FD07619857F4}" destId="{0D944FBF-8377-4CAE-AA72-462D3A7CDAB4}" srcOrd="0" destOrd="0" presId="urn:microsoft.com/office/officeart/2005/8/layout/orgChart1"/>
    <dgm:cxn modelId="{807D4FDB-2FE3-4F20-8906-1519B13F8450}" type="presParOf" srcId="{C3ADD788-93BA-42A2-A609-FD07619857F4}" destId="{2D354130-3CF8-4B02-9A28-4CDD85FA7F63}" srcOrd="1" destOrd="0" presId="urn:microsoft.com/office/officeart/2005/8/layout/orgChart1"/>
    <dgm:cxn modelId="{3AEC7445-2C80-4721-BCBF-740BE1641D65}" type="presParOf" srcId="{2D354130-3CF8-4B02-9A28-4CDD85FA7F63}" destId="{46BC02E1-5CD5-4CF1-AD24-20D47B3787D8}" srcOrd="0" destOrd="0" presId="urn:microsoft.com/office/officeart/2005/8/layout/orgChart1"/>
    <dgm:cxn modelId="{0010C0FC-F85E-43CA-921F-C70C0BDA4A49}" type="presParOf" srcId="{46BC02E1-5CD5-4CF1-AD24-20D47B3787D8}" destId="{4EA41394-0F20-42A0-921C-565B00F5A720}" srcOrd="0" destOrd="0" presId="urn:microsoft.com/office/officeart/2005/8/layout/orgChart1"/>
    <dgm:cxn modelId="{FA478BE1-4B34-4743-AE1F-AB12ADD85692}" type="presParOf" srcId="{46BC02E1-5CD5-4CF1-AD24-20D47B3787D8}" destId="{60432D1C-49C2-47DA-B80B-23C94FE419B7}" srcOrd="1" destOrd="0" presId="urn:microsoft.com/office/officeart/2005/8/layout/orgChart1"/>
    <dgm:cxn modelId="{94FA5224-98A2-4C38-95DD-9FD96CE9C5E9}" type="presParOf" srcId="{2D354130-3CF8-4B02-9A28-4CDD85FA7F63}" destId="{11161A20-5196-4B15-8E5C-834749F77A2D}" srcOrd="1" destOrd="0" presId="urn:microsoft.com/office/officeart/2005/8/layout/orgChart1"/>
    <dgm:cxn modelId="{0F8D3D1C-36A4-4C42-9847-A563FB1C2312}" type="presParOf" srcId="{2D354130-3CF8-4B02-9A28-4CDD85FA7F63}" destId="{E7FB531B-342B-47C6-A40F-B7E9B0C01E25}" srcOrd="2" destOrd="0" presId="urn:microsoft.com/office/officeart/2005/8/layout/orgChart1"/>
    <dgm:cxn modelId="{8A375FD2-C1F4-49B5-8F57-22730C1F39CE}" type="presParOf" srcId="{C3ADD788-93BA-42A2-A609-FD07619857F4}" destId="{93CBD78A-5521-4F42-858A-42BD98E8DD3A}" srcOrd="2" destOrd="0" presId="urn:microsoft.com/office/officeart/2005/8/layout/orgChart1"/>
    <dgm:cxn modelId="{E19D6BE8-3EC2-4D11-A323-DF23AC141B2B}" type="presParOf" srcId="{C3ADD788-93BA-42A2-A609-FD07619857F4}" destId="{94A40EFA-E535-49EF-B22E-A6031B4E4EBA}" srcOrd="3" destOrd="0" presId="urn:microsoft.com/office/officeart/2005/8/layout/orgChart1"/>
    <dgm:cxn modelId="{E42EF218-2971-437F-9D99-D091488E4B23}" type="presParOf" srcId="{94A40EFA-E535-49EF-B22E-A6031B4E4EBA}" destId="{567388FB-E64F-4C6B-859E-48B2CFF66E90}" srcOrd="0" destOrd="0" presId="urn:microsoft.com/office/officeart/2005/8/layout/orgChart1"/>
    <dgm:cxn modelId="{29795096-9F19-4C15-8CE9-8FAF6CCC976C}" type="presParOf" srcId="{567388FB-E64F-4C6B-859E-48B2CFF66E90}" destId="{95DFCF81-2522-4FCE-917D-D0CF38028901}" srcOrd="0" destOrd="0" presId="urn:microsoft.com/office/officeart/2005/8/layout/orgChart1"/>
    <dgm:cxn modelId="{C7B3BC55-4F78-471E-982A-581B56AA9E5A}" type="presParOf" srcId="{567388FB-E64F-4C6B-859E-48B2CFF66E90}" destId="{3BFB1572-613B-4502-A7F0-A52B89D267FD}" srcOrd="1" destOrd="0" presId="urn:microsoft.com/office/officeart/2005/8/layout/orgChart1"/>
    <dgm:cxn modelId="{01B233C9-C222-48CF-B8D7-C4B0043719D9}" type="presParOf" srcId="{94A40EFA-E535-49EF-B22E-A6031B4E4EBA}" destId="{B5A71677-829D-4793-8695-E36BDE7025AA}" srcOrd="1" destOrd="0" presId="urn:microsoft.com/office/officeart/2005/8/layout/orgChart1"/>
    <dgm:cxn modelId="{28ECC935-9412-47BB-BFC4-CEC25A533DE5}" type="presParOf" srcId="{94A40EFA-E535-49EF-B22E-A6031B4E4EBA}" destId="{85393F96-6223-45E7-82C7-DDC3BEA6143C}" srcOrd="2" destOrd="0" presId="urn:microsoft.com/office/officeart/2005/8/layout/orgChart1"/>
    <dgm:cxn modelId="{1FF60393-DF88-458E-A24A-88E30465E1D8}" type="presParOf" srcId="{C5463085-7354-4BE1-9BED-D5B47AD00F0C}" destId="{2A399880-4207-4C27-9255-D920BAB28B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E1C7F6-BAF5-4D68-9F1E-2D7AF11D801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E0526AAA-FAF0-4C5C-8A37-F9EA8D1A2A2D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Tannins</a:t>
          </a:r>
        </a:p>
      </dgm:t>
    </dgm:pt>
    <dgm:pt modelId="{0FE68EE9-AFE3-4521-9368-6177043BD6CF}" type="parTrans" cxnId="{260C38D4-0A4D-4900-B6A9-62CDFEAAF4B1}">
      <dgm:prSet/>
      <dgm:spPr/>
    </dgm:pt>
    <dgm:pt modelId="{0DB15309-5617-4D65-B569-8F996114BC3D}" type="sibTrans" cxnId="{260C38D4-0A4D-4900-B6A9-62CDFEAAF4B1}">
      <dgm:prSet/>
      <dgm:spPr/>
    </dgm:pt>
    <dgm:pt modelId="{A160B7C5-075E-41EE-8E76-28967615A1A5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True tannins</a:t>
          </a:r>
        </a:p>
      </dgm:t>
    </dgm:pt>
    <dgm:pt modelId="{ABDBBDD1-76E1-48F7-9E23-2BBD09734F1A}" type="parTrans" cxnId="{C515F8F4-8A8B-4617-AD5C-DC8E6FC3C21D}">
      <dgm:prSet/>
      <dgm:spPr/>
    </dgm:pt>
    <dgm:pt modelId="{06C6BA14-2EC0-42B8-BA1C-6D0A0FAEC349}" type="sibTrans" cxnId="{C515F8F4-8A8B-4617-AD5C-DC8E6FC3C21D}">
      <dgm:prSet/>
      <dgm:spPr/>
    </dgm:pt>
    <dgm:pt modelId="{C8C037CA-AA3E-4A27-9D30-E4DEE2615908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Pseudo tannins</a:t>
          </a:r>
        </a:p>
      </dgm:t>
    </dgm:pt>
    <dgm:pt modelId="{2E99060E-D6E8-4FAF-9F04-F6C7690006D6}" type="parTrans" cxnId="{23D7763D-4927-4F79-9AB4-92B9E8FADDFB}">
      <dgm:prSet/>
      <dgm:spPr/>
    </dgm:pt>
    <dgm:pt modelId="{9B1BD854-A5BE-4702-A255-B3CA6CA40D07}" type="sibTrans" cxnId="{23D7763D-4927-4F79-9AB4-92B9E8FADDFB}">
      <dgm:prSet/>
      <dgm:spPr/>
    </dgm:pt>
    <dgm:pt modelId="{CC8C16BA-F886-4220-B0CE-6CB10E9DE1A8}" type="pres">
      <dgm:prSet presAssocID="{A4E1C7F6-BAF5-4D68-9F1E-2D7AF11D801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A150AF9-05F6-45F9-9FA3-2F190536EA32}" type="pres">
      <dgm:prSet presAssocID="{E0526AAA-FAF0-4C5C-8A37-F9EA8D1A2A2D}" presName="hierRoot1" presStyleCnt="0">
        <dgm:presLayoutVars>
          <dgm:hierBranch/>
        </dgm:presLayoutVars>
      </dgm:prSet>
      <dgm:spPr/>
    </dgm:pt>
    <dgm:pt modelId="{C55EA34A-037B-4326-8ED8-51034EB08773}" type="pres">
      <dgm:prSet presAssocID="{E0526AAA-FAF0-4C5C-8A37-F9EA8D1A2A2D}" presName="rootComposite1" presStyleCnt="0"/>
      <dgm:spPr/>
    </dgm:pt>
    <dgm:pt modelId="{4D3BF436-CB08-49B8-8B08-CE0E10CCCF4F}" type="pres">
      <dgm:prSet presAssocID="{E0526AAA-FAF0-4C5C-8A37-F9EA8D1A2A2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7E1C18-BA3C-4EDC-952D-2E8EFC745479}" type="pres">
      <dgm:prSet presAssocID="{E0526AAA-FAF0-4C5C-8A37-F9EA8D1A2A2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5F43FAD-5F4B-4427-A7AF-AC3C168E9D1B}" type="pres">
      <dgm:prSet presAssocID="{E0526AAA-FAF0-4C5C-8A37-F9EA8D1A2A2D}" presName="hierChild2" presStyleCnt="0"/>
      <dgm:spPr/>
    </dgm:pt>
    <dgm:pt modelId="{C9509E12-63FC-450A-B361-60ECBC853B3A}" type="pres">
      <dgm:prSet presAssocID="{ABDBBDD1-76E1-48F7-9E23-2BBD09734F1A}" presName="Name35" presStyleLbl="parChTrans1D2" presStyleIdx="0" presStyleCnt="2"/>
      <dgm:spPr/>
    </dgm:pt>
    <dgm:pt modelId="{7DF43946-1490-4643-A978-CA30A7D49A76}" type="pres">
      <dgm:prSet presAssocID="{A160B7C5-075E-41EE-8E76-28967615A1A5}" presName="hierRoot2" presStyleCnt="0">
        <dgm:presLayoutVars>
          <dgm:hierBranch/>
        </dgm:presLayoutVars>
      </dgm:prSet>
      <dgm:spPr/>
    </dgm:pt>
    <dgm:pt modelId="{5541A81F-F68F-4754-8FB0-E8347ECF1899}" type="pres">
      <dgm:prSet presAssocID="{A160B7C5-075E-41EE-8E76-28967615A1A5}" presName="rootComposite" presStyleCnt="0"/>
      <dgm:spPr/>
    </dgm:pt>
    <dgm:pt modelId="{943F32F2-5CE9-40CC-A035-3E898BC51A8E}" type="pres">
      <dgm:prSet presAssocID="{A160B7C5-075E-41EE-8E76-28967615A1A5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A1D2C0-0257-40A8-8EA4-EEF0F31C9C6A}" type="pres">
      <dgm:prSet presAssocID="{A160B7C5-075E-41EE-8E76-28967615A1A5}" presName="rootConnector" presStyleLbl="node2" presStyleIdx="0" presStyleCnt="2"/>
      <dgm:spPr/>
      <dgm:t>
        <a:bodyPr/>
        <a:lstStyle/>
        <a:p>
          <a:endParaRPr lang="en-US"/>
        </a:p>
      </dgm:t>
    </dgm:pt>
    <dgm:pt modelId="{E794FB06-3961-480E-BD79-E26ED3272760}" type="pres">
      <dgm:prSet presAssocID="{A160B7C5-075E-41EE-8E76-28967615A1A5}" presName="hierChild4" presStyleCnt="0"/>
      <dgm:spPr/>
    </dgm:pt>
    <dgm:pt modelId="{5D4A8933-E7D4-4101-A89E-49DC53AF178D}" type="pres">
      <dgm:prSet presAssocID="{A160B7C5-075E-41EE-8E76-28967615A1A5}" presName="hierChild5" presStyleCnt="0"/>
      <dgm:spPr/>
    </dgm:pt>
    <dgm:pt modelId="{3C3C91E9-FBAB-48EA-8297-EE450762039C}" type="pres">
      <dgm:prSet presAssocID="{2E99060E-D6E8-4FAF-9F04-F6C7690006D6}" presName="Name35" presStyleLbl="parChTrans1D2" presStyleIdx="1" presStyleCnt="2"/>
      <dgm:spPr/>
    </dgm:pt>
    <dgm:pt modelId="{4CACBFDA-9264-4436-AFC5-9586A5B7772B}" type="pres">
      <dgm:prSet presAssocID="{C8C037CA-AA3E-4A27-9D30-E4DEE2615908}" presName="hierRoot2" presStyleCnt="0">
        <dgm:presLayoutVars>
          <dgm:hierBranch/>
        </dgm:presLayoutVars>
      </dgm:prSet>
      <dgm:spPr/>
    </dgm:pt>
    <dgm:pt modelId="{EF720F15-F5B3-4B16-AAFE-E26F3BF3AC9E}" type="pres">
      <dgm:prSet presAssocID="{C8C037CA-AA3E-4A27-9D30-E4DEE2615908}" presName="rootComposite" presStyleCnt="0"/>
      <dgm:spPr/>
    </dgm:pt>
    <dgm:pt modelId="{31E822BB-D443-4177-A7B2-BA674EEA738C}" type="pres">
      <dgm:prSet presAssocID="{C8C037CA-AA3E-4A27-9D30-E4DEE261590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66C8D8-AB9F-492C-A1FE-BCC779B59710}" type="pres">
      <dgm:prSet presAssocID="{C8C037CA-AA3E-4A27-9D30-E4DEE2615908}" presName="rootConnector" presStyleLbl="node2" presStyleIdx="1" presStyleCnt="2"/>
      <dgm:spPr/>
      <dgm:t>
        <a:bodyPr/>
        <a:lstStyle/>
        <a:p>
          <a:endParaRPr lang="en-US"/>
        </a:p>
      </dgm:t>
    </dgm:pt>
    <dgm:pt modelId="{AD7DDA28-786B-44DA-8AAD-ED135A3DA424}" type="pres">
      <dgm:prSet presAssocID="{C8C037CA-AA3E-4A27-9D30-E4DEE2615908}" presName="hierChild4" presStyleCnt="0"/>
      <dgm:spPr/>
    </dgm:pt>
    <dgm:pt modelId="{DCD5DBF4-FB51-4CE9-9CF2-C247C01AC924}" type="pres">
      <dgm:prSet presAssocID="{C8C037CA-AA3E-4A27-9D30-E4DEE2615908}" presName="hierChild5" presStyleCnt="0"/>
      <dgm:spPr/>
    </dgm:pt>
    <dgm:pt modelId="{5A521594-F175-4BCA-8DF0-5B86217ECC2C}" type="pres">
      <dgm:prSet presAssocID="{E0526AAA-FAF0-4C5C-8A37-F9EA8D1A2A2D}" presName="hierChild3" presStyleCnt="0"/>
      <dgm:spPr/>
    </dgm:pt>
  </dgm:ptLst>
  <dgm:cxnLst>
    <dgm:cxn modelId="{A36013BB-85FC-445A-A887-CC98ED183CE6}" type="presOf" srcId="{C8C037CA-AA3E-4A27-9D30-E4DEE2615908}" destId="{3566C8D8-AB9F-492C-A1FE-BCC779B59710}" srcOrd="1" destOrd="0" presId="urn:microsoft.com/office/officeart/2005/8/layout/orgChart1"/>
    <dgm:cxn modelId="{84F9ABAC-C581-4051-94D1-3BDC4673B562}" type="presOf" srcId="{A4E1C7F6-BAF5-4D68-9F1E-2D7AF11D801A}" destId="{CC8C16BA-F886-4220-B0CE-6CB10E9DE1A8}" srcOrd="0" destOrd="0" presId="urn:microsoft.com/office/officeart/2005/8/layout/orgChart1"/>
    <dgm:cxn modelId="{260C38D4-0A4D-4900-B6A9-62CDFEAAF4B1}" srcId="{A4E1C7F6-BAF5-4D68-9F1E-2D7AF11D801A}" destId="{E0526AAA-FAF0-4C5C-8A37-F9EA8D1A2A2D}" srcOrd="0" destOrd="0" parTransId="{0FE68EE9-AFE3-4521-9368-6177043BD6CF}" sibTransId="{0DB15309-5617-4D65-B569-8F996114BC3D}"/>
    <dgm:cxn modelId="{F2F74855-DA43-4989-BA6D-274D0853CA84}" type="presOf" srcId="{E0526AAA-FAF0-4C5C-8A37-F9EA8D1A2A2D}" destId="{4D3BF436-CB08-49B8-8B08-CE0E10CCCF4F}" srcOrd="0" destOrd="0" presId="urn:microsoft.com/office/officeart/2005/8/layout/orgChart1"/>
    <dgm:cxn modelId="{23D7763D-4927-4F79-9AB4-92B9E8FADDFB}" srcId="{E0526AAA-FAF0-4C5C-8A37-F9EA8D1A2A2D}" destId="{C8C037CA-AA3E-4A27-9D30-E4DEE2615908}" srcOrd="1" destOrd="0" parTransId="{2E99060E-D6E8-4FAF-9F04-F6C7690006D6}" sibTransId="{9B1BD854-A5BE-4702-A255-B3CA6CA40D07}"/>
    <dgm:cxn modelId="{7F30F8CE-BD9B-421F-BCD5-8C39D99F17EA}" type="presOf" srcId="{A160B7C5-075E-41EE-8E76-28967615A1A5}" destId="{943F32F2-5CE9-40CC-A035-3E898BC51A8E}" srcOrd="0" destOrd="0" presId="urn:microsoft.com/office/officeart/2005/8/layout/orgChart1"/>
    <dgm:cxn modelId="{4A085162-EF0B-4827-A510-505621E57EAC}" type="presOf" srcId="{C8C037CA-AA3E-4A27-9D30-E4DEE2615908}" destId="{31E822BB-D443-4177-A7B2-BA674EEA738C}" srcOrd="0" destOrd="0" presId="urn:microsoft.com/office/officeart/2005/8/layout/orgChart1"/>
    <dgm:cxn modelId="{180942A2-31C4-4CF1-B0FB-D2920912DC37}" type="presOf" srcId="{ABDBBDD1-76E1-48F7-9E23-2BBD09734F1A}" destId="{C9509E12-63FC-450A-B361-60ECBC853B3A}" srcOrd="0" destOrd="0" presId="urn:microsoft.com/office/officeart/2005/8/layout/orgChart1"/>
    <dgm:cxn modelId="{5BCE8EF2-E4DD-46EF-BF80-8E8E6C47BC42}" type="presOf" srcId="{2E99060E-D6E8-4FAF-9F04-F6C7690006D6}" destId="{3C3C91E9-FBAB-48EA-8297-EE450762039C}" srcOrd="0" destOrd="0" presId="urn:microsoft.com/office/officeart/2005/8/layout/orgChart1"/>
    <dgm:cxn modelId="{AA08CFD3-D1AC-4B8D-B747-7AB09EA8C7F4}" type="presOf" srcId="{A160B7C5-075E-41EE-8E76-28967615A1A5}" destId="{D7A1D2C0-0257-40A8-8EA4-EEF0F31C9C6A}" srcOrd="1" destOrd="0" presId="urn:microsoft.com/office/officeart/2005/8/layout/orgChart1"/>
    <dgm:cxn modelId="{03FB8A2F-21CD-4C7A-9676-6F8C31D8F359}" type="presOf" srcId="{E0526AAA-FAF0-4C5C-8A37-F9EA8D1A2A2D}" destId="{317E1C18-BA3C-4EDC-952D-2E8EFC745479}" srcOrd="1" destOrd="0" presId="urn:microsoft.com/office/officeart/2005/8/layout/orgChart1"/>
    <dgm:cxn modelId="{C515F8F4-8A8B-4617-AD5C-DC8E6FC3C21D}" srcId="{E0526AAA-FAF0-4C5C-8A37-F9EA8D1A2A2D}" destId="{A160B7C5-075E-41EE-8E76-28967615A1A5}" srcOrd="0" destOrd="0" parTransId="{ABDBBDD1-76E1-48F7-9E23-2BBD09734F1A}" sibTransId="{06C6BA14-2EC0-42B8-BA1C-6D0A0FAEC349}"/>
    <dgm:cxn modelId="{8ECB182B-BAA5-40DE-AE2C-09E18EC01BC4}" type="presParOf" srcId="{CC8C16BA-F886-4220-B0CE-6CB10E9DE1A8}" destId="{1A150AF9-05F6-45F9-9FA3-2F190536EA32}" srcOrd="0" destOrd="0" presId="urn:microsoft.com/office/officeart/2005/8/layout/orgChart1"/>
    <dgm:cxn modelId="{F2A6C3ED-85DA-4354-B705-2AE9A6EC0BF4}" type="presParOf" srcId="{1A150AF9-05F6-45F9-9FA3-2F190536EA32}" destId="{C55EA34A-037B-4326-8ED8-51034EB08773}" srcOrd="0" destOrd="0" presId="urn:microsoft.com/office/officeart/2005/8/layout/orgChart1"/>
    <dgm:cxn modelId="{3FFAF31B-81C7-493E-B2A3-AEC0EDADDAA2}" type="presParOf" srcId="{C55EA34A-037B-4326-8ED8-51034EB08773}" destId="{4D3BF436-CB08-49B8-8B08-CE0E10CCCF4F}" srcOrd="0" destOrd="0" presId="urn:microsoft.com/office/officeart/2005/8/layout/orgChart1"/>
    <dgm:cxn modelId="{E181F2CF-3815-439B-9340-B4BFB35A9155}" type="presParOf" srcId="{C55EA34A-037B-4326-8ED8-51034EB08773}" destId="{317E1C18-BA3C-4EDC-952D-2E8EFC745479}" srcOrd="1" destOrd="0" presId="urn:microsoft.com/office/officeart/2005/8/layout/orgChart1"/>
    <dgm:cxn modelId="{393DC4FC-CEA6-465A-B835-E3DBDDDBCB14}" type="presParOf" srcId="{1A150AF9-05F6-45F9-9FA3-2F190536EA32}" destId="{75F43FAD-5F4B-4427-A7AF-AC3C168E9D1B}" srcOrd="1" destOrd="0" presId="urn:microsoft.com/office/officeart/2005/8/layout/orgChart1"/>
    <dgm:cxn modelId="{14530A19-90E8-4BFD-92B0-AC1536B7BDCA}" type="presParOf" srcId="{75F43FAD-5F4B-4427-A7AF-AC3C168E9D1B}" destId="{C9509E12-63FC-450A-B361-60ECBC853B3A}" srcOrd="0" destOrd="0" presId="urn:microsoft.com/office/officeart/2005/8/layout/orgChart1"/>
    <dgm:cxn modelId="{0AB8BBBC-DCE4-4669-869B-6DE5AE5DCF36}" type="presParOf" srcId="{75F43FAD-5F4B-4427-A7AF-AC3C168E9D1B}" destId="{7DF43946-1490-4643-A978-CA30A7D49A76}" srcOrd="1" destOrd="0" presId="urn:microsoft.com/office/officeart/2005/8/layout/orgChart1"/>
    <dgm:cxn modelId="{C993EE3C-DE11-4D53-BF10-CBBC7262D614}" type="presParOf" srcId="{7DF43946-1490-4643-A978-CA30A7D49A76}" destId="{5541A81F-F68F-4754-8FB0-E8347ECF1899}" srcOrd="0" destOrd="0" presId="urn:microsoft.com/office/officeart/2005/8/layout/orgChart1"/>
    <dgm:cxn modelId="{C522460B-05B9-45AB-B710-6063FCA80BD5}" type="presParOf" srcId="{5541A81F-F68F-4754-8FB0-E8347ECF1899}" destId="{943F32F2-5CE9-40CC-A035-3E898BC51A8E}" srcOrd="0" destOrd="0" presId="urn:microsoft.com/office/officeart/2005/8/layout/orgChart1"/>
    <dgm:cxn modelId="{D500DDEB-1D06-4A20-80DE-42A0CAEC6186}" type="presParOf" srcId="{5541A81F-F68F-4754-8FB0-E8347ECF1899}" destId="{D7A1D2C0-0257-40A8-8EA4-EEF0F31C9C6A}" srcOrd="1" destOrd="0" presId="urn:microsoft.com/office/officeart/2005/8/layout/orgChart1"/>
    <dgm:cxn modelId="{CC9C4256-4DD1-4243-8AE1-833E22EEB4AB}" type="presParOf" srcId="{7DF43946-1490-4643-A978-CA30A7D49A76}" destId="{E794FB06-3961-480E-BD79-E26ED3272760}" srcOrd="1" destOrd="0" presId="urn:microsoft.com/office/officeart/2005/8/layout/orgChart1"/>
    <dgm:cxn modelId="{FC244FE6-26DB-480B-A061-3566A2A88D76}" type="presParOf" srcId="{7DF43946-1490-4643-A978-CA30A7D49A76}" destId="{5D4A8933-E7D4-4101-A89E-49DC53AF178D}" srcOrd="2" destOrd="0" presId="urn:microsoft.com/office/officeart/2005/8/layout/orgChart1"/>
    <dgm:cxn modelId="{0B091F68-B762-4ADB-94F4-51302F27949C}" type="presParOf" srcId="{75F43FAD-5F4B-4427-A7AF-AC3C168E9D1B}" destId="{3C3C91E9-FBAB-48EA-8297-EE450762039C}" srcOrd="2" destOrd="0" presId="urn:microsoft.com/office/officeart/2005/8/layout/orgChart1"/>
    <dgm:cxn modelId="{591F6D05-7422-4D93-B9BB-2F68F7DBC504}" type="presParOf" srcId="{75F43FAD-5F4B-4427-A7AF-AC3C168E9D1B}" destId="{4CACBFDA-9264-4436-AFC5-9586A5B7772B}" srcOrd="3" destOrd="0" presId="urn:microsoft.com/office/officeart/2005/8/layout/orgChart1"/>
    <dgm:cxn modelId="{7E788F5A-DD4B-47EC-B71F-4330990E0218}" type="presParOf" srcId="{4CACBFDA-9264-4436-AFC5-9586A5B7772B}" destId="{EF720F15-F5B3-4B16-AAFE-E26F3BF3AC9E}" srcOrd="0" destOrd="0" presId="urn:microsoft.com/office/officeart/2005/8/layout/orgChart1"/>
    <dgm:cxn modelId="{EE70C425-06A4-42E6-909D-651969E8189B}" type="presParOf" srcId="{EF720F15-F5B3-4B16-AAFE-E26F3BF3AC9E}" destId="{31E822BB-D443-4177-A7B2-BA674EEA738C}" srcOrd="0" destOrd="0" presId="urn:microsoft.com/office/officeart/2005/8/layout/orgChart1"/>
    <dgm:cxn modelId="{C6886488-4E31-41B6-8403-65803E3DA467}" type="presParOf" srcId="{EF720F15-F5B3-4B16-AAFE-E26F3BF3AC9E}" destId="{3566C8D8-AB9F-492C-A1FE-BCC779B59710}" srcOrd="1" destOrd="0" presId="urn:microsoft.com/office/officeart/2005/8/layout/orgChart1"/>
    <dgm:cxn modelId="{67F60F09-49AA-473B-8118-83DBBD97992D}" type="presParOf" srcId="{4CACBFDA-9264-4436-AFC5-9586A5B7772B}" destId="{AD7DDA28-786B-44DA-8AAD-ED135A3DA424}" srcOrd="1" destOrd="0" presId="urn:microsoft.com/office/officeart/2005/8/layout/orgChart1"/>
    <dgm:cxn modelId="{F3745518-85C8-45FD-9284-A791F2B1C54F}" type="presParOf" srcId="{4CACBFDA-9264-4436-AFC5-9586A5B7772B}" destId="{DCD5DBF4-FB51-4CE9-9CF2-C247C01AC924}" srcOrd="2" destOrd="0" presId="urn:microsoft.com/office/officeart/2005/8/layout/orgChart1"/>
    <dgm:cxn modelId="{BF050759-537E-484F-9258-B47D9097F681}" type="presParOf" srcId="{1A150AF9-05F6-45F9-9FA3-2F190536EA32}" destId="{5A521594-F175-4BCA-8DF0-5B86217ECC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7BB9F2-CB35-48A5-9EA5-8014D80177C0}">
      <dsp:nvSpPr>
        <dsp:cNvPr id="0" name=""/>
        <dsp:cNvSpPr/>
      </dsp:nvSpPr>
      <dsp:spPr>
        <a:xfrm>
          <a:off x="4114800" y="988645"/>
          <a:ext cx="2391601" cy="415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535"/>
              </a:lnTo>
              <a:lnTo>
                <a:pt x="2391601" y="207535"/>
              </a:lnTo>
              <a:lnTo>
                <a:pt x="2391601" y="41507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F03FCD-F7EA-49A0-8EE4-F832BF0CAAAE}">
      <dsp:nvSpPr>
        <dsp:cNvPr id="0" name=""/>
        <dsp:cNvSpPr/>
      </dsp:nvSpPr>
      <dsp:spPr>
        <a:xfrm>
          <a:off x="4069080" y="988645"/>
          <a:ext cx="91440" cy="4150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507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FD13DD-6C04-4981-8009-D0D361667CA2}">
      <dsp:nvSpPr>
        <dsp:cNvPr id="0" name=""/>
        <dsp:cNvSpPr/>
      </dsp:nvSpPr>
      <dsp:spPr>
        <a:xfrm>
          <a:off x="1723198" y="988645"/>
          <a:ext cx="2391601" cy="415071"/>
        </a:xfrm>
        <a:custGeom>
          <a:avLst/>
          <a:gdLst/>
          <a:ahLst/>
          <a:cxnLst/>
          <a:rect l="0" t="0" r="0" b="0"/>
          <a:pathLst>
            <a:path>
              <a:moveTo>
                <a:pt x="2391601" y="0"/>
              </a:moveTo>
              <a:lnTo>
                <a:pt x="2391601" y="207535"/>
              </a:lnTo>
              <a:lnTo>
                <a:pt x="0" y="207535"/>
              </a:lnTo>
              <a:lnTo>
                <a:pt x="0" y="41507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3AEB8F-6B88-4F98-B4DA-0D2EF9DCA825}">
      <dsp:nvSpPr>
        <dsp:cNvPr id="0" name=""/>
        <dsp:cNvSpPr/>
      </dsp:nvSpPr>
      <dsp:spPr>
        <a:xfrm>
          <a:off x="3126534" y="380"/>
          <a:ext cx="1976530" cy="988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800" b="0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Tannins</a:t>
          </a:r>
        </a:p>
      </dsp:txBody>
      <dsp:txXfrm>
        <a:off x="3126534" y="380"/>
        <a:ext cx="1976530" cy="988265"/>
      </dsp:txXfrm>
    </dsp:sp>
    <dsp:sp modelId="{9E0733BE-5529-4FBE-B3C3-4950279039D7}">
      <dsp:nvSpPr>
        <dsp:cNvPr id="0" name=""/>
        <dsp:cNvSpPr/>
      </dsp:nvSpPr>
      <dsp:spPr>
        <a:xfrm>
          <a:off x="734932" y="1403716"/>
          <a:ext cx="1976530" cy="988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800" b="0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Hydrolysable tannins</a:t>
          </a:r>
        </a:p>
      </dsp:txBody>
      <dsp:txXfrm>
        <a:off x="734932" y="1403716"/>
        <a:ext cx="1976530" cy="988265"/>
      </dsp:txXfrm>
    </dsp:sp>
    <dsp:sp modelId="{9033C7CB-63B9-4E83-A56E-BCC993834286}">
      <dsp:nvSpPr>
        <dsp:cNvPr id="0" name=""/>
        <dsp:cNvSpPr/>
      </dsp:nvSpPr>
      <dsp:spPr>
        <a:xfrm>
          <a:off x="3126534" y="1403716"/>
          <a:ext cx="1976530" cy="988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800" b="0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Condensed tannins</a:t>
          </a:r>
        </a:p>
      </dsp:txBody>
      <dsp:txXfrm>
        <a:off x="3126534" y="1403716"/>
        <a:ext cx="1976530" cy="988265"/>
      </dsp:txXfrm>
    </dsp:sp>
    <dsp:sp modelId="{18E88B29-977D-4F6B-8B23-BE2885C78968}">
      <dsp:nvSpPr>
        <dsp:cNvPr id="0" name=""/>
        <dsp:cNvSpPr/>
      </dsp:nvSpPr>
      <dsp:spPr>
        <a:xfrm>
          <a:off x="5518136" y="1403716"/>
          <a:ext cx="1976530" cy="988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800" b="0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Complex tannins</a:t>
          </a:r>
        </a:p>
      </dsp:txBody>
      <dsp:txXfrm>
        <a:off x="5518136" y="1403716"/>
        <a:ext cx="1976530" cy="9882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CBD78A-5521-4F42-858A-42BD98E8DD3A}">
      <dsp:nvSpPr>
        <dsp:cNvPr id="0" name=""/>
        <dsp:cNvSpPr/>
      </dsp:nvSpPr>
      <dsp:spPr>
        <a:xfrm>
          <a:off x="4114800" y="687073"/>
          <a:ext cx="829615" cy="2879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982"/>
              </a:lnTo>
              <a:lnTo>
                <a:pt x="829615" y="143982"/>
              </a:lnTo>
              <a:lnTo>
                <a:pt x="829615" y="28796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944FBF-8377-4CAE-AA72-462D3A7CDAB4}">
      <dsp:nvSpPr>
        <dsp:cNvPr id="0" name=""/>
        <dsp:cNvSpPr/>
      </dsp:nvSpPr>
      <dsp:spPr>
        <a:xfrm>
          <a:off x="3285184" y="687073"/>
          <a:ext cx="829615" cy="287965"/>
        </a:xfrm>
        <a:custGeom>
          <a:avLst/>
          <a:gdLst/>
          <a:ahLst/>
          <a:cxnLst/>
          <a:rect l="0" t="0" r="0" b="0"/>
          <a:pathLst>
            <a:path>
              <a:moveTo>
                <a:pt x="829615" y="0"/>
              </a:moveTo>
              <a:lnTo>
                <a:pt x="829615" y="143982"/>
              </a:lnTo>
              <a:lnTo>
                <a:pt x="0" y="143982"/>
              </a:lnTo>
              <a:lnTo>
                <a:pt x="0" y="28796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FA289F-399E-49CB-9632-735BD0855C72}">
      <dsp:nvSpPr>
        <dsp:cNvPr id="0" name=""/>
        <dsp:cNvSpPr/>
      </dsp:nvSpPr>
      <dsp:spPr>
        <a:xfrm>
          <a:off x="3429167" y="1440"/>
          <a:ext cx="1371265" cy="685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Hydrolysable tannins</a:t>
          </a:r>
        </a:p>
      </dsp:txBody>
      <dsp:txXfrm>
        <a:off x="3429167" y="1440"/>
        <a:ext cx="1371265" cy="685632"/>
      </dsp:txXfrm>
    </dsp:sp>
    <dsp:sp modelId="{4EA41394-0F20-42A0-921C-565B00F5A720}">
      <dsp:nvSpPr>
        <dsp:cNvPr id="0" name=""/>
        <dsp:cNvSpPr/>
      </dsp:nvSpPr>
      <dsp:spPr>
        <a:xfrm>
          <a:off x="2599552" y="975038"/>
          <a:ext cx="1371265" cy="685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Gallitannins</a:t>
          </a:r>
        </a:p>
      </dsp:txBody>
      <dsp:txXfrm>
        <a:off x="2599552" y="975038"/>
        <a:ext cx="1371265" cy="685632"/>
      </dsp:txXfrm>
    </dsp:sp>
    <dsp:sp modelId="{95DFCF81-2522-4FCE-917D-D0CF38028901}">
      <dsp:nvSpPr>
        <dsp:cNvPr id="0" name=""/>
        <dsp:cNvSpPr/>
      </dsp:nvSpPr>
      <dsp:spPr>
        <a:xfrm>
          <a:off x="4258782" y="975038"/>
          <a:ext cx="1371265" cy="685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Ellagitannins</a:t>
          </a:r>
        </a:p>
      </dsp:txBody>
      <dsp:txXfrm>
        <a:off x="4258782" y="975038"/>
        <a:ext cx="1371265" cy="6856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3C91E9-FBAB-48EA-8297-EE450762039C}">
      <dsp:nvSpPr>
        <dsp:cNvPr id="0" name=""/>
        <dsp:cNvSpPr/>
      </dsp:nvSpPr>
      <dsp:spPr>
        <a:xfrm>
          <a:off x="3543300" y="787413"/>
          <a:ext cx="951212" cy="330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086"/>
              </a:lnTo>
              <a:lnTo>
                <a:pt x="951212" y="165086"/>
              </a:lnTo>
              <a:lnTo>
                <a:pt x="951212" y="33017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509E12-63FC-450A-B361-60ECBC853B3A}">
      <dsp:nvSpPr>
        <dsp:cNvPr id="0" name=""/>
        <dsp:cNvSpPr/>
      </dsp:nvSpPr>
      <dsp:spPr>
        <a:xfrm>
          <a:off x="2592087" y="787413"/>
          <a:ext cx="951212" cy="330173"/>
        </a:xfrm>
        <a:custGeom>
          <a:avLst/>
          <a:gdLst/>
          <a:ahLst/>
          <a:cxnLst/>
          <a:rect l="0" t="0" r="0" b="0"/>
          <a:pathLst>
            <a:path>
              <a:moveTo>
                <a:pt x="951212" y="0"/>
              </a:moveTo>
              <a:lnTo>
                <a:pt x="951212" y="165086"/>
              </a:lnTo>
              <a:lnTo>
                <a:pt x="0" y="165086"/>
              </a:lnTo>
              <a:lnTo>
                <a:pt x="0" y="33017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BF436-CB08-49B8-8B08-CE0E10CCCF4F}">
      <dsp:nvSpPr>
        <dsp:cNvPr id="0" name=""/>
        <dsp:cNvSpPr/>
      </dsp:nvSpPr>
      <dsp:spPr>
        <a:xfrm>
          <a:off x="2757173" y="1287"/>
          <a:ext cx="1572252" cy="786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500" b="0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Tannins</a:t>
          </a:r>
        </a:p>
      </dsp:txBody>
      <dsp:txXfrm>
        <a:off x="2757173" y="1287"/>
        <a:ext cx="1572252" cy="786126"/>
      </dsp:txXfrm>
    </dsp:sp>
    <dsp:sp modelId="{943F32F2-5CE9-40CC-A035-3E898BC51A8E}">
      <dsp:nvSpPr>
        <dsp:cNvPr id="0" name=""/>
        <dsp:cNvSpPr/>
      </dsp:nvSpPr>
      <dsp:spPr>
        <a:xfrm>
          <a:off x="1805960" y="1117586"/>
          <a:ext cx="1572252" cy="786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500" b="0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True tannins</a:t>
          </a:r>
        </a:p>
      </dsp:txBody>
      <dsp:txXfrm>
        <a:off x="1805960" y="1117586"/>
        <a:ext cx="1572252" cy="786126"/>
      </dsp:txXfrm>
    </dsp:sp>
    <dsp:sp modelId="{31E822BB-D443-4177-A7B2-BA674EEA738C}">
      <dsp:nvSpPr>
        <dsp:cNvPr id="0" name=""/>
        <dsp:cNvSpPr/>
      </dsp:nvSpPr>
      <dsp:spPr>
        <a:xfrm>
          <a:off x="3708386" y="1117586"/>
          <a:ext cx="1572252" cy="786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500" b="0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Pseudo tannins</a:t>
          </a:r>
        </a:p>
      </dsp:txBody>
      <dsp:txXfrm>
        <a:off x="3708386" y="1117586"/>
        <a:ext cx="1572252" cy="786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681EA5-6548-4486-ACDC-9308A908B62A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D0ABC6-866D-435C-AA1D-2A3ED4BD51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06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99B3DF-BF17-423A-806D-836540FB61D7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30575"/>
            <a:ext cx="7435850" cy="3154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E616E-44B9-4E4D-81E7-5EFBCC1AB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3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E616E-44B9-4E4D-81E7-5EFBCC1AB99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778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486B5EA-1B1B-4678-8151-EE961BBD8C78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B41A59E-2725-4EFE-9DF5-0208F7D9C5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33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B5EA-1B1B-4678-8151-EE961BBD8C78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A59E-2725-4EFE-9DF5-0208F7D9C5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18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B5EA-1B1B-4678-8151-EE961BBD8C78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A59E-2725-4EFE-9DF5-0208F7D9C5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71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B5EA-1B1B-4678-8151-EE961BBD8C78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A59E-2725-4EFE-9DF5-0208F7D9C5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6791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B5EA-1B1B-4678-8151-EE961BBD8C78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A59E-2725-4EFE-9DF5-0208F7D9C5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67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B5EA-1B1B-4678-8151-EE961BBD8C78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A59E-2725-4EFE-9DF5-0208F7D9C5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81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B5EA-1B1B-4678-8151-EE961BBD8C78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A59E-2725-4EFE-9DF5-0208F7D9C5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818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B5EA-1B1B-4678-8151-EE961BBD8C78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A59E-2725-4EFE-9DF5-0208F7D9C5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53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B5EA-1B1B-4678-8151-EE961BBD8C78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A59E-2725-4EFE-9DF5-0208F7D9C5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13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457200"/>
            <a:ext cx="10972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DC6BB8E1-B7C7-4535-B696-8920C0B11D84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88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0B5733F3-CEC0-4228-BA8E-7EF17D0D1BB5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04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B5EA-1B1B-4678-8151-EE961BBD8C78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A59E-2725-4EFE-9DF5-0208F7D9C5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65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B5EA-1B1B-4678-8151-EE961BBD8C78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A59E-2725-4EFE-9DF5-0208F7D9C5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485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B5EA-1B1B-4678-8151-EE961BBD8C78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A59E-2725-4EFE-9DF5-0208F7D9C5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78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B5EA-1B1B-4678-8151-EE961BBD8C78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A59E-2725-4EFE-9DF5-0208F7D9C5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74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B5EA-1B1B-4678-8151-EE961BBD8C78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A59E-2725-4EFE-9DF5-0208F7D9C5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31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B5EA-1B1B-4678-8151-EE961BBD8C78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A59E-2725-4EFE-9DF5-0208F7D9C5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22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B5EA-1B1B-4678-8151-EE961BBD8C78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A59E-2725-4EFE-9DF5-0208F7D9C5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83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B5EA-1B1B-4678-8151-EE961BBD8C78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A59E-2725-4EFE-9DF5-0208F7D9C5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45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1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6B5EA-1B1B-4678-8151-EE961BBD8C78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1A59E-2725-4EFE-9DF5-0208F7D9C5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301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  <p:sldLayoutId id="2147483900" r:id="rId19"/>
  </p:sldLayoutIdLst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237" y="0"/>
            <a:ext cx="7534276" cy="6811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041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539" y="309719"/>
            <a:ext cx="10515600" cy="787564"/>
          </a:xfrm>
        </p:spPr>
        <p:txBody>
          <a:bodyPr/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Tannins - Tanning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69606" y="1375154"/>
            <a:ext cx="105257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700" dirty="0" smtClean="0"/>
              <a:t>The combination between tannins and macromolecules is established by hydrophobic interactions and hydrogen bonds between the phenolic groups of tannins and the proteins or other polymers.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700" dirty="0" smtClean="0"/>
              <a:t>Other types of linkages (irreversible) must also be involved to ensure the lasting stability of the combination  between tannins and collagen structures.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700" dirty="0" smtClean="0"/>
              <a:t>These include the covalent bonds established after oxidation of the phenols to </a:t>
            </a:r>
            <a:r>
              <a:rPr lang="en-US" sz="2700" dirty="0" err="1" smtClean="0"/>
              <a:t>quinones</a:t>
            </a:r>
            <a:r>
              <a:rPr lang="en-US" sz="27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94483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9539" y="408195"/>
            <a:ext cx="10515600" cy="787564"/>
          </a:xfrm>
        </p:spPr>
        <p:txBody>
          <a:bodyPr/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Tannins - Tanning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4945"/>
            <a:ext cx="10515600" cy="3632649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The condition necessary for the formation of these linkages is the tannin’s molecular weight must fall within a well defined range. If it is too high, the molecule cannot insert itself into the </a:t>
            </a:r>
            <a:r>
              <a:rPr lang="en-US" sz="3200" dirty="0" err="1" smtClean="0"/>
              <a:t>interfibrillar</a:t>
            </a:r>
            <a:r>
              <a:rPr lang="en-US" sz="3200" dirty="0" smtClean="0"/>
              <a:t> spaces of the macromolecule. If it is too low, the molecule can insert itself but cannot form enough bonds to stabilize the combination.</a:t>
            </a:r>
          </a:p>
          <a:p>
            <a:pPr algn="just"/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Tannins - </a:t>
            </a:r>
            <a:r>
              <a:rPr lang="en-US" b="1" i="1" dirty="0" smtClean="0">
                <a:solidFill>
                  <a:srgbClr val="FF0000"/>
                </a:solidFill>
              </a:rPr>
              <a:t>Definition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199" y="1690688"/>
            <a:ext cx="1092239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dirty="0" smtClean="0"/>
              <a:t>“Water-soluble </a:t>
            </a:r>
            <a:r>
              <a:rPr lang="en-US" sz="3000" dirty="0" err="1" smtClean="0"/>
              <a:t>phenolics</a:t>
            </a:r>
            <a:r>
              <a:rPr lang="en-US" sz="3000" dirty="0" smtClean="0"/>
              <a:t> of molecular weight between 500 and 3000, which, in addition to displaying the classic reactions of phenols, can precipitate alkaloids, </a:t>
            </a:r>
            <a:r>
              <a:rPr lang="en-US" sz="3000" dirty="0" err="1" smtClean="0"/>
              <a:t>gelatine</a:t>
            </a:r>
            <a:r>
              <a:rPr lang="en-US" sz="3000" dirty="0" smtClean="0"/>
              <a:t>, and other proteins.”</a:t>
            </a:r>
          </a:p>
          <a:p>
            <a:pPr algn="just"/>
            <a:r>
              <a:rPr lang="en-US" sz="3000" dirty="0" smtClean="0"/>
              <a:t>A more recent definition of tannins: “Phenolic natural products that precipitate proteins from their aqueous solutions”.</a:t>
            </a:r>
          </a:p>
          <a:p>
            <a:pPr algn="just"/>
            <a:endParaRPr lang="en-US" sz="3000" dirty="0"/>
          </a:p>
          <a:p>
            <a:pPr algn="just"/>
            <a:endParaRPr lang="en-US" sz="3000" dirty="0" smtClean="0"/>
          </a:p>
          <a:p>
            <a:pPr algn="just"/>
            <a:r>
              <a:rPr lang="en-US" sz="3000" dirty="0" smtClean="0"/>
              <a:t>Tannic Acid </a:t>
            </a:r>
          </a:p>
          <a:p>
            <a:pPr algn="just"/>
            <a:endParaRPr lang="en-US" sz="3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8204" y="4150317"/>
            <a:ext cx="4683968" cy="2427864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3249637" y="4965896"/>
            <a:ext cx="2349305" cy="450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078616" cy="964262"/>
          </a:xfrm>
        </p:spPr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True Tannins </a:t>
            </a:r>
            <a:r>
              <a:rPr lang="en-US" b="1" i="1" dirty="0" err="1">
                <a:solidFill>
                  <a:srgbClr val="FF0000"/>
                </a:solidFill>
              </a:rPr>
              <a:t>Vs</a:t>
            </a:r>
            <a:r>
              <a:rPr lang="en-US" b="1" i="1" dirty="0">
                <a:solidFill>
                  <a:srgbClr val="FF0000"/>
                </a:solidFill>
              </a:rPr>
              <a:t> Pseudo-Tannins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45063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True tannins: Molecular weights of 1000-5000. e.g. –Tannic acid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Pseudo-tannins: Gallic acid, </a:t>
            </a:r>
            <a:r>
              <a:rPr lang="en-US" dirty="0" err="1" smtClean="0"/>
              <a:t>catechins</a:t>
            </a:r>
            <a:r>
              <a:rPr lang="en-US" dirty="0" smtClean="0"/>
              <a:t> and </a:t>
            </a:r>
            <a:r>
              <a:rPr lang="en-US" dirty="0" err="1" smtClean="0"/>
              <a:t>chlorogenic</a:t>
            </a:r>
            <a:r>
              <a:rPr lang="en-US" dirty="0" smtClean="0"/>
              <a:t> acid are similar phenolic compounds have a low molecular weight.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209" y="1329388"/>
            <a:ext cx="4471114" cy="494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014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914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Tannin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181" y="1634704"/>
            <a:ext cx="10999237" cy="4351338"/>
          </a:xfrm>
        </p:spPr>
        <p:txBody>
          <a:bodyPr>
            <a:noAutofit/>
          </a:bodyPr>
          <a:lstStyle/>
          <a:p>
            <a:pPr algn="just"/>
            <a:r>
              <a:rPr lang="en-US" sz="3000" dirty="0" smtClean="0"/>
              <a:t>Tannins are of wide occurrence in plants and are usually found in greatest quantity in dead or dying cells. </a:t>
            </a:r>
          </a:p>
          <a:p>
            <a:pPr algn="just"/>
            <a:r>
              <a:rPr lang="en-US" sz="3000" dirty="0" smtClean="0"/>
              <a:t>They exert an inhibitory effect on many enzymes due to protein precipitation and, hence, may contribute a protective function in barks and heartwoods.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5895036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Tannin Incompatibilities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Clove and cinnamon contain tannins and also other principal therapeutic constituents. </a:t>
            </a:r>
          </a:p>
          <a:p>
            <a:pPr marL="0" indent="0" algn="just">
              <a:buNone/>
            </a:pPr>
            <a:r>
              <a:rPr lang="en-US" dirty="0" smtClean="0"/>
              <a:t>This may complicate extraction or produce </a:t>
            </a:r>
            <a:r>
              <a:rPr lang="en-US" dirty="0" err="1" smtClean="0"/>
              <a:t>imcompatibilities</a:t>
            </a:r>
            <a:r>
              <a:rPr lang="en-US" dirty="0" smtClean="0"/>
              <a:t> with other drugs.</a:t>
            </a:r>
          </a:p>
          <a:p>
            <a:pPr marL="0" indent="0" algn="just">
              <a:buNone/>
            </a:pPr>
            <a:r>
              <a:rPr lang="en-US" dirty="0" smtClean="0"/>
              <a:t>E.g. Many alkaloids for example are precipitated by tannins.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227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Tannin Extraction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27149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Tannins are extracted using water and </a:t>
            </a:r>
            <a:r>
              <a:rPr lang="en-US" dirty="0" smtClean="0"/>
              <a:t>acetone.</a:t>
            </a:r>
          </a:p>
          <a:p>
            <a:pPr algn="just"/>
            <a:r>
              <a:rPr lang="en-US" dirty="0" smtClean="0"/>
              <a:t>Optimal </a:t>
            </a:r>
            <a:r>
              <a:rPr lang="en-US" dirty="0"/>
              <a:t>yields are obtained from </a:t>
            </a:r>
            <a:r>
              <a:rPr lang="en-US" dirty="0" smtClean="0"/>
              <a:t>fresh tissues </a:t>
            </a:r>
            <a:r>
              <a:rPr lang="en-US" dirty="0"/>
              <a:t>or freeze-dried tissues.</a:t>
            </a:r>
          </a:p>
          <a:p>
            <a:pPr algn="just"/>
            <a:r>
              <a:rPr lang="en-US" dirty="0" smtClean="0"/>
              <a:t>Optimal </a:t>
            </a:r>
            <a:r>
              <a:rPr lang="en-US" dirty="0"/>
              <a:t>yields are not obtained from dried </a:t>
            </a:r>
            <a:r>
              <a:rPr lang="en-US" dirty="0" smtClean="0"/>
              <a:t>tissues </a:t>
            </a:r>
            <a:r>
              <a:rPr lang="en-US" dirty="0"/>
              <a:t>(tannins are </a:t>
            </a:r>
            <a:r>
              <a:rPr lang="en-US" dirty="0" smtClean="0"/>
              <a:t>irreversibly </a:t>
            </a:r>
            <a:r>
              <a:rPr lang="en-US" dirty="0"/>
              <a:t>combined </a:t>
            </a:r>
            <a:r>
              <a:rPr lang="en-US" dirty="0" smtClean="0"/>
              <a:t>with other </a:t>
            </a:r>
            <a:r>
              <a:rPr lang="en-US" dirty="0"/>
              <a:t>polymers</a:t>
            </a:r>
            <a:r>
              <a:rPr lang="en-US" dirty="0" smtClean="0"/>
              <a:t>).</a:t>
            </a:r>
          </a:p>
          <a:p>
            <a:pPr algn="just"/>
            <a:r>
              <a:rPr lang="en-US" dirty="0" smtClean="0"/>
              <a:t>After eliminating the acetone (distillation), the pigments and lipids are removed from the aqueous solution by a solvent extraction.</a:t>
            </a:r>
          </a:p>
          <a:p>
            <a:pPr algn="just"/>
            <a:r>
              <a:rPr lang="en-US" dirty="0" smtClean="0"/>
              <a:t>Ethyl acetate extraction of the aqueous solution separates the </a:t>
            </a:r>
            <a:r>
              <a:rPr lang="en-US" dirty="0" err="1" smtClean="0"/>
              <a:t>dimeric</a:t>
            </a:r>
            <a:r>
              <a:rPr lang="en-US" dirty="0"/>
              <a:t> </a:t>
            </a:r>
            <a:r>
              <a:rPr lang="en-US" dirty="0" err="1" smtClean="0"/>
              <a:t>proanthrocyanidins</a:t>
            </a:r>
            <a:r>
              <a:rPr lang="en-US" dirty="0" smtClean="0"/>
              <a:t> and most </a:t>
            </a:r>
            <a:r>
              <a:rPr lang="en-US" dirty="0" err="1" smtClean="0"/>
              <a:t>gallotannins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Polymeric </a:t>
            </a:r>
            <a:r>
              <a:rPr lang="en-US" dirty="0" err="1" smtClean="0"/>
              <a:t>proanthrocyanidins</a:t>
            </a:r>
            <a:r>
              <a:rPr lang="en-US" dirty="0" smtClean="0"/>
              <a:t> and high molecular weight </a:t>
            </a:r>
            <a:r>
              <a:rPr lang="en-US" dirty="0" err="1" smtClean="0"/>
              <a:t>gallotannins</a:t>
            </a:r>
            <a:r>
              <a:rPr lang="en-US" dirty="0" smtClean="0"/>
              <a:t> remain in the aqueous phase.</a:t>
            </a:r>
          </a:p>
        </p:txBody>
      </p:sp>
    </p:spTree>
    <p:extLst>
      <p:ext uri="{BB962C8B-B14F-4D97-AF65-F5344CB8AC3E}">
        <p14:creationId xmlns:p14="http://schemas.microsoft.com/office/powerpoint/2010/main" val="40117432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Tannin </a:t>
            </a:r>
            <a:r>
              <a:rPr lang="en-US" b="1" i="1" dirty="0" smtClean="0">
                <a:solidFill>
                  <a:srgbClr val="FF0000"/>
                </a:solidFill>
              </a:rPr>
              <a:t>Extraction…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5739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To obtain pure compounds, the appropriate chromatographic techniques are used (most often one of the gel filtrations).</a:t>
            </a:r>
          </a:p>
          <a:p>
            <a:pPr algn="just"/>
            <a:r>
              <a:rPr lang="en-US" sz="3200" dirty="0" smtClean="0"/>
              <a:t>Followed by reverse-phase chromatography (in water and alcohol, or water, alcohol and acetone mixtures).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52639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Medicinal Properties of Tannins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Therapeutic/medicinal activities result due to the astringency properties.</a:t>
            </a:r>
          </a:p>
          <a:p>
            <a:pPr algn="just"/>
            <a:r>
              <a:rPr lang="en-US" dirty="0" smtClean="0"/>
              <a:t>Tannin containing herbs (drugs) will precipitate proteins.</a:t>
            </a:r>
          </a:p>
          <a:p>
            <a:pPr algn="just"/>
            <a:r>
              <a:rPr lang="en-US" dirty="0" smtClean="0"/>
              <a:t>Externally: waterproof the external layers of the skin and mucosa:  Protect underlying layers.</a:t>
            </a:r>
          </a:p>
          <a:p>
            <a:pPr algn="just"/>
            <a:r>
              <a:rPr lang="en-US" dirty="0" smtClean="0"/>
              <a:t>Vasoconstrictor effects – on small superficial vessels.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338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Medicinal Properties of Tannins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Limits fluid loss – enhance tissue regeneration in superficial wounds and burns</a:t>
            </a:r>
          </a:p>
          <a:p>
            <a:r>
              <a:rPr lang="en-US" dirty="0" smtClean="0"/>
              <a:t>Internally:  Anti-</a:t>
            </a:r>
            <a:r>
              <a:rPr lang="en-US" dirty="0" err="1" smtClean="0"/>
              <a:t>diarrhoeal</a:t>
            </a:r>
            <a:endParaRPr lang="en-US" dirty="0" smtClean="0"/>
          </a:p>
          <a:p>
            <a:r>
              <a:rPr lang="en-US" dirty="0" smtClean="0"/>
              <a:t>Anti-septic effects (anti-bacterial/anti-fungal)  used to Rx infectious </a:t>
            </a:r>
            <a:r>
              <a:rPr lang="en-US" dirty="0" err="1" smtClean="0"/>
              <a:t>diarrhoeas</a:t>
            </a:r>
            <a:r>
              <a:rPr lang="en-US" dirty="0" smtClean="0"/>
              <a:t> and dermatitis.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068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573" y="0"/>
            <a:ext cx="6834188" cy="683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606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Anti-oxidant Activity of Tannins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Hydrolysable tannins (more so than condensed tannins) are free-radical scavengers.</a:t>
            </a:r>
          </a:p>
          <a:p>
            <a:r>
              <a:rPr lang="en-US" dirty="0" smtClean="0"/>
              <a:t>Inhibit superoxide ion formation.</a:t>
            </a:r>
          </a:p>
          <a:p>
            <a:r>
              <a:rPr lang="en-US" dirty="0" smtClean="0"/>
              <a:t>Some inhibit </a:t>
            </a:r>
            <a:r>
              <a:rPr lang="en-US" dirty="0" err="1" smtClean="0"/>
              <a:t>lipoxygenase</a:t>
            </a:r>
            <a:endParaRPr lang="en-US" dirty="0" smtClean="0"/>
          </a:p>
          <a:p>
            <a:r>
              <a:rPr lang="en-US" dirty="0" smtClean="0"/>
              <a:t>They do not inhibit </a:t>
            </a:r>
            <a:r>
              <a:rPr lang="en-US" dirty="0" err="1" smtClean="0"/>
              <a:t>cyclo-oxygenase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Anti-oxidant </a:t>
            </a:r>
            <a:r>
              <a:rPr lang="en-US" dirty="0" err="1" smtClean="0"/>
              <a:t>flavonols</a:t>
            </a:r>
            <a:r>
              <a:rPr lang="en-US" dirty="0" smtClean="0"/>
              <a:t> and </a:t>
            </a:r>
            <a:r>
              <a:rPr lang="en-US" dirty="0" err="1" smtClean="0"/>
              <a:t>proanthrocyanidins</a:t>
            </a:r>
            <a:r>
              <a:rPr lang="en-US" dirty="0" smtClean="0"/>
              <a:t> from grape juice and wine are widely considered to be the main principles responsible for the preventative effect of CVD.</a:t>
            </a:r>
          </a:p>
        </p:txBody>
      </p:sp>
    </p:spTree>
    <p:extLst>
      <p:ext uri="{BB962C8B-B14F-4D97-AF65-F5344CB8AC3E}">
        <p14:creationId xmlns:p14="http://schemas.microsoft.com/office/powerpoint/2010/main" val="2331180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Enzymatic Inhibition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Tannins may act as enzyme inhibitors.</a:t>
            </a:r>
          </a:p>
          <a:p>
            <a:r>
              <a:rPr lang="en-US" dirty="0" smtClean="0"/>
              <a:t>They block 5-lipoxygenase, inhibit angiotensin converting enzyme, </a:t>
            </a:r>
            <a:r>
              <a:rPr lang="en-US" dirty="0" err="1" smtClean="0"/>
              <a:t>hyaluronidase</a:t>
            </a:r>
            <a:r>
              <a:rPr lang="en-US" dirty="0" smtClean="0"/>
              <a:t> activation, </a:t>
            </a:r>
            <a:r>
              <a:rPr lang="en-US" dirty="0" err="1" smtClean="0"/>
              <a:t>glucosyltransferases</a:t>
            </a:r>
            <a:r>
              <a:rPr lang="en-US" dirty="0" smtClean="0"/>
              <a:t> (of microorganisms involved in cavity formation).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681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New (Hydrolysable) Tannin </a:t>
            </a:r>
            <a:br>
              <a:rPr lang="en-US" b="1" i="1" dirty="0">
                <a:solidFill>
                  <a:srgbClr val="FF0000"/>
                </a:solidFill>
              </a:rPr>
            </a:br>
            <a:r>
              <a:rPr lang="en-US" b="1" i="1" dirty="0">
                <a:solidFill>
                  <a:srgbClr val="FF0000"/>
                </a:solidFill>
              </a:rPr>
              <a:t>Potential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Tannins, including </a:t>
            </a:r>
            <a:r>
              <a:rPr lang="en-US" dirty="0" err="1" smtClean="0"/>
              <a:t>gallo</a:t>
            </a:r>
            <a:r>
              <a:rPr lang="en-US" dirty="0" smtClean="0"/>
              <a:t> and </a:t>
            </a:r>
            <a:r>
              <a:rPr lang="en-US" dirty="0" err="1" smtClean="0"/>
              <a:t>ellagic</a:t>
            </a:r>
            <a:r>
              <a:rPr lang="en-US" dirty="0" smtClean="0"/>
              <a:t>  acid (</a:t>
            </a:r>
            <a:r>
              <a:rPr lang="en-US" dirty="0" err="1" smtClean="0"/>
              <a:t>epigallitannins</a:t>
            </a:r>
            <a:r>
              <a:rPr lang="en-US" dirty="0" smtClean="0"/>
              <a:t>), are inhibitors of HIV replication.</a:t>
            </a:r>
          </a:p>
          <a:p>
            <a:r>
              <a:rPr lang="en-US" dirty="0" smtClean="0"/>
              <a:t>1,3,4-Tri-O-galloylquinic acid </a:t>
            </a:r>
          </a:p>
          <a:p>
            <a:r>
              <a:rPr lang="en-US" dirty="0" smtClean="0"/>
              <a:t>3,5-di-O-galloyl-shikimic acid, </a:t>
            </a:r>
          </a:p>
          <a:p>
            <a:r>
              <a:rPr lang="en-US" dirty="0" smtClean="0"/>
              <a:t>3,4,5-tri-O-galloylshikimic acid </a:t>
            </a:r>
          </a:p>
          <a:p>
            <a:r>
              <a:rPr lang="en-US" dirty="0" err="1" smtClean="0"/>
              <a:t>punicalin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Punicalagin</a:t>
            </a:r>
            <a:r>
              <a:rPr lang="en-US" dirty="0"/>
              <a:t> </a:t>
            </a:r>
            <a:r>
              <a:rPr lang="en-US" dirty="0" smtClean="0"/>
              <a:t>inhibited HIV replication in infected H9 lymphocytes with little cytotoxicity. </a:t>
            </a:r>
          </a:p>
          <a:p>
            <a:r>
              <a:rPr lang="en-US" dirty="0" smtClean="0"/>
              <a:t>Two compounds, </a:t>
            </a:r>
            <a:r>
              <a:rPr lang="en-US" dirty="0" err="1" smtClean="0"/>
              <a:t>punicalin</a:t>
            </a:r>
            <a:r>
              <a:rPr lang="en-US" dirty="0" smtClean="0"/>
              <a:t> and </a:t>
            </a:r>
            <a:r>
              <a:rPr lang="en-US" dirty="0" err="1" smtClean="0"/>
              <a:t>punicacortein</a:t>
            </a:r>
            <a:r>
              <a:rPr lang="en-US" dirty="0" smtClean="0"/>
              <a:t> C, inhibited purified HIV reverse Transcriptase.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776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378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Physical Properties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589314" y="1709349"/>
            <a:ext cx="8229600" cy="4525963"/>
          </a:xfrm>
        </p:spPr>
        <p:txBody>
          <a:bodyPr/>
          <a:lstStyle/>
          <a:p>
            <a:pPr algn="l">
              <a:buFont typeface="Wingdings" panose="05000000000000000000" pitchFamily="2" charset="2"/>
              <a:buNone/>
            </a:pP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Color: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dirty="0" smtClean="0">
                <a:latin typeface="+mj-lt"/>
                <a:cs typeface="Times New Roman" panose="02020603050405020304" pitchFamily="18" charset="0"/>
              </a:rPr>
              <a:t>Dark brown or reddish brown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Taste: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dirty="0" smtClean="0">
                <a:latin typeface="+mj-lt"/>
                <a:cs typeface="Times New Roman" panose="02020603050405020304" pitchFamily="18" charset="0"/>
              </a:rPr>
              <a:t>Puckering taste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State: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dirty="0" smtClean="0">
                <a:latin typeface="+mj-lt"/>
                <a:cs typeface="Times New Roman" panose="02020603050405020304" pitchFamily="18" charset="0"/>
              </a:rPr>
              <a:t>Non-crystalline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Solubility: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dirty="0" smtClean="0">
                <a:latin typeface="+mj-lt"/>
                <a:cs typeface="Times New Roman" panose="02020603050405020304" pitchFamily="18" charset="0"/>
              </a:rPr>
              <a:t>Soluble in water, alcohol, dilute alkalis, </a:t>
            </a:r>
            <a:r>
              <a:rPr lang="en-US" sz="2400" dirty="0" err="1" smtClean="0">
                <a:latin typeface="+mj-lt"/>
                <a:cs typeface="Times New Roman" panose="02020603050405020304" pitchFamily="18" charset="0"/>
              </a:rPr>
              <a:t>glycerols</a:t>
            </a:r>
            <a:r>
              <a:rPr lang="en-US" sz="2400" dirty="0" smtClean="0">
                <a:latin typeface="+mj-lt"/>
                <a:cs typeface="Times New Roman" panose="02020603050405020304" pitchFamily="18" charset="0"/>
              </a:rPr>
              <a:t> and acetone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7756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99457" y="55173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Chemical properties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2438400"/>
            <a:ext cx="8229600" cy="2552700"/>
          </a:xfrm>
        </p:spPr>
        <p:txBody>
          <a:bodyPr>
            <a:noAutofit/>
          </a:bodyPr>
          <a:lstStyle/>
          <a:p>
            <a:pPr algn="l">
              <a:buFont typeface="Wingdings" panose="05000000000000000000" pitchFamily="2" charset="2"/>
              <a:buNone/>
            </a:pPr>
            <a:r>
              <a:rPr lang="en-US" sz="2400" dirty="0">
                <a:latin typeface="+mj-lt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+mj-lt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) Precipitation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dirty="0">
                <a:latin typeface="+mj-lt"/>
                <a:cs typeface="Times New Roman" panose="02020603050405020304" pitchFamily="18" charset="0"/>
              </a:rPr>
              <a:t>(ii) Anti-oxidizing properties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dirty="0">
                <a:latin typeface="+mj-lt"/>
                <a:cs typeface="Times New Roman" panose="02020603050405020304" pitchFamily="18" charset="0"/>
              </a:rPr>
              <a:t>(iii) Astringent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dirty="0">
                <a:latin typeface="+mj-lt"/>
                <a:cs typeface="Times New Roman" panose="02020603050405020304" pitchFamily="18" charset="0"/>
              </a:rPr>
              <a:t>(iv) Carcinogenicity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dirty="0">
                <a:latin typeface="+mj-lt"/>
                <a:cs typeface="Times New Roman" panose="02020603050405020304" pitchFamily="18" charset="0"/>
              </a:rPr>
              <a:t>(v) Reaction with salts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dirty="0">
                <a:latin typeface="+mj-lt"/>
                <a:cs typeface="Times New Roman" panose="02020603050405020304" pitchFamily="18" charset="0"/>
              </a:rPr>
              <a:t>(vi) Reaction with potassium </a:t>
            </a:r>
            <a:r>
              <a:rPr lang="en-US" sz="2400" dirty="0" err="1">
                <a:latin typeface="+mj-lt"/>
                <a:cs typeface="Times New Roman" panose="02020603050405020304" pitchFamily="18" charset="0"/>
              </a:rPr>
              <a:t>ferricyanide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 and ammonia</a:t>
            </a:r>
          </a:p>
          <a:p>
            <a:pPr algn="l">
              <a:buFont typeface="Wingdings" panose="05000000000000000000" pitchFamily="2" charset="2"/>
              <a:buNone/>
            </a:pPr>
            <a:endParaRPr lang="en-US" sz="24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525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8229600" cy="1066800"/>
          </a:xfrm>
        </p:spPr>
        <p:txBody>
          <a:bodyPr/>
          <a:lstStyle/>
          <a:p>
            <a:r>
              <a:rPr lang="en-US" sz="4000" b="1" dirty="0">
                <a:latin typeface="Garamond" panose="02020404030301010803" pitchFamily="18" charset="0"/>
              </a:rPr>
              <a:t>(</a:t>
            </a:r>
            <a:r>
              <a:rPr lang="en-US" sz="4000" b="1" dirty="0" err="1">
                <a:latin typeface="Garamond" panose="02020404030301010803" pitchFamily="18" charset="0"/>
              </a:rPr>
              <a:t>i</a:t>
            </a:r>
            <a:r>
              <a:rPr lang="en-US" sz="4000" b="1" dirty="0">
                <a:latin typeface="Garamond" panose="02020404030301010803" pitchFamily="18" charset="0"/>
              </a:rPr>
              <a:t>) Precipitation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1295400"/>
            <a:ext cx="6324600" cy="28194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Tannins have ability to precipitate solutions of;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sz="2400" i="1" dirty="0">
                <a:solidFill>
                  <a:srgbClr val="8D09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Gelatin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sz="2400" i="1" dirty="0">
                <a:solidFill>
                  <a:srgbClr val="8D09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Alkaloids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sz="2400" i="1" dirty="0">
                <a:solidFill>
                  <a:srgbClr val="8D09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Glycosides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sz="2400" i="1" dirty="0">
                <a:solidFill>
                  <a:srgbClr val="8D09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Heavy metals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sz="2400" i="1" dirty="0">
                <a:solidFill>
                  <a:srgbClr val="8D09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Proteins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057400" y="3962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4000" b="1" dirty="0">
                <a:latin typeface="Garamond" panose="02020404030301010803" pitchFamily="18" charset="0"/>
              </a:rPr>
              <a:t>(ii) Anti-oxidizing properties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981200" y="52578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accumulation of OH group on small size nucleus, these agents have anti-oxidant nature. </a:t>
            </a:r>
          </a:p>
        </p:txBody>
      </p:sp>
    </p:spTree>
    <p:extLst>
      <p:ext uri="{BB962C8B-B14F-4D97-AF65-F5344CB8AC3E}">
        <p14:creationId xmlns:p14="http://schemas.microsoft.com/office/powerpoint/2010/main" val="627894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97017"/>
            <a:ext cx="10515600" cy="1325563"/>
          </a:xfrm>
        </p:spPr>
        <p:txBody>
          <a:bodyPr/>
          <a:lstStyle/>
          <a:p>
            <a:r>
              <a:rPr lang="en-US" sz="4000" b="1">
                <a:latin typeface="Garamond" panose="02020404030301010803" pitchFamily="18" charset="0"/>
              </a:rPr>
              <a:t>(iii) Astringent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377820" y="1931923"/>
            <a:ext cx="9700727" cy="72072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dirty="0">
                <a:latin typeface="+mj-lt"/>
                <a:cs typeface="Times New Roman" panose="02020603050405020304" pitchFamily="18" charset="0"/>
              </a:rPr>
              <a:t>Tannins have property to react with protein of mucous  </a:t>
            </a:r>
            <a:r>
              <a:rPr lang="en-US" sz="2400" dirty="0" smtClean="0">
                <a:latin typeface="+mj-lt"/>
                <a:cs typeface="Times New Roman" panose="02020603050405020304" pitchFamily="18" charset="0"/>
              </a:rPr>
              <a:t>membrane 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and </a:t>
            </a:r>
            <a:r>
              <a:rPr lang="en-US" sz="2400" dirty="0" smtClean="0">
                <a:latin typeface="+mj-lt"/>
                <a:cs typeface="Times New Roman" panose="02020603050405020304" pitchFamily="18" charset="0"/>
              </a:rPr>
              <a:t>cause precipitation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878633" y="27432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4000" b="1" dirty="0">
                <a:latin typeface="Garamond" panose="02020404030301010803" pitchFamily="18" charset="0"/>
              </a:rPr>
              <a:t>(iv) Carcinogenicity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377820" y="4235320"/>
            <a:ext cx="997598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dirty="0">
                <a:latin typeface="+mj-lt"/>
                <a:cs typeface="Times New Roman" panose="02020603050405020304" pitchFamily="18" charset="0"/>
              </a:rPr>
              <a:t>Prolong use of  tannin containing plant material is hazardous because it causes cancer. Habitual use of Areca catechu can cause oral and </a:t>
            </a:r>
            <a:r>
              <a:rPr lang="en-US" sz="2400" dirty="0" smtClean="0">
                <a:latin typeface="+mj-lt"/>
                <a:cs typeface="Times New Roman" panose="02020603050405020304" pitchFamily="18" charset="0"/>
              </a:rPr>
              <a:t>esophageal 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cancer.</a:t>
            </a:r>
          </a:p>
        </p:txBody>
      </p:sp>
    </p:spTree>
    <p:extLst>
      <p:ext uri="{BB962C8B-B14F-4D97-AF65-F5344CB8AC3E}">
        <p14:creationId xmlns:p14="http://schemas.microsoft.com/office/powerpoint/2010/main" val="2507028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latin typeface="Garamond" panose="02020404030301010803" pitchFamily="18" charset="0"/>
              </a:rPr>
              <a:t>(v) Reaction with salts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133600" y="34290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4000" b="1">
                <a:latin typeface="Garamond" panose="02020404030301010803" pitchFamily="18" charset="0"/>
              </a:rPr>
              <a:t>(vi) Reaction with potassium ferricyanide and ammonia</a:t>
            </a:r>
          </a:p>
        </p:txBody>
      </p:sp>
      <p:pic>
        <p:nvPicPr>
          <p:cNvPr id="2868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1447800"/>
            <a:ext cx="7827963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105400"/>
            <a:ext cx="8991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4214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09396" y="41592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Importance of tannins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2362200" y="1676400"/>
            <a:ext cx="2590800" cy="235585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b="1" dirty="0"/>
              <a:t>Medicinal Uses:</a:t>
            </a:r>
          </a:p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Antidote</a:t>
            </a:r>
          </a:p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Antiseptic</a:t>
            </a:r>
          </a:p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Algicidals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Astringents</a:t>
            </a:r>
          </a:p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Anti-carcinogenic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362200" y="4267200"/>
            <a:ext cx="25908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buFont typeface="Wingdings" panose="05000000000000000000" pitchFamily="2" charset="2"/>
              <a:buNone/>
            </a:pPr>
            <a:r>
              <a:rPr lang="en-US" sz="2400" b="1"/>
              <a:t>Industrial Uses: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Ink manufacture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Vegetable tanning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Preservatives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5715000" y="2590801"/>
            <a:ext cx="4343400" cy="235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b="1"/>
              <a:t>Biological Activities:</a:t>
            </a:r>
          </a:p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Inhibition of lipid per oxidation</a:t>
            </a:r>
          </a:p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Decrease in blood urea nitrogen content</a:t>
            </a:r>
          </a:p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Inhibition of plasmin</a:t>
            </a:r>
          </a:p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Lipolysis in fat cells</a:t>
            </a:r>
          </a:p>
        </p:txBody>
      </p:sp>
    </p:spTree>
    <p:extLst>
      <p:ext uri="{BB962C8B-B14F-4D97-AF65-F5344CB8AC3E}">
        <p14:creationId xmlns:p14="http://schemas.microsoft.com/office/powerpoint/2010/main" val="1706523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/>
          </p:nvPr>
        </p:nvSpPr>
        <p:spPr>
          <a:xfrm>
            <a:off x="1981200" y="1963738"/>
            <a:ext cx="8229600" cy="844550"/>
          </a:xfrm>
        </p:spPr>
        <p:txBody>
          <a:bodyPr>
            <a:normAutofit fontScale="92500" lnSpcReduction="10000"/>
          </a:bodyPr>
          <a:lstStyle/>
          <a:p>
            <a:pPr algn="l"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Based on identity of phenolic nuclei involved and on the way they are joined.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62400" y="304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Chemical Classification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981200" y="3160713"/>
          <a:ext cx="8229600" cy="2392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4601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4038" y="2436813"/>
            <a:ext cx="8123853" cy="1303596"/>
          </a:xfrm>
        </p:spPr>
        <p:txBody>
          <a:bodyPr>
            <a:normAutofit/>
          </a:bodyPr>
          <a:lstStyle/>
          <a:p>
            <a:r>
              <a:rPr lang="en-US" sz="8000" b="1" i="1" dirty="0" smtClean="0">
                <a:solidFill>
                  <a:srgbClr val="FF0000"/>
                </a:solidFill>
              </a:rPr>
              <a:t>Tannins</a:t>
            </a:r>
            <a:endParaRPr lang="en-US" sz="8000" b="1" i="1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1236" y="1285954"/>
            <a:ext cx="4098883" cy="437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796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latin typeface="Garamond" panose="02020404030301010803" pitchFamily="18" charset="0"/>
              </a:rPr>
              <a:t>(i) Hydrolysable tannins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524000"/>
            <a:ext cx="7086600" cy="3124200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These tannins are hydrolyzed by enzymes or acids.</a:t>
            </a:r>
          </a:p>
          <a:p>
            <a:pPr algn="l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400" i="1">
              <a:solidFill>
                <a:srgbClr val="8D091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/>
              <a:t>Precursors:</a:t>
            </a:r>
          </a:p>
          <a:p>
            <a:pPr algn="l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i="1">
                <a:solidFill>
                  <a:srgbClr val="8D09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Phenolic acid (Gallic acid, Ellagic acid)</a:t>
            </a:r>
          </a:p>
          <a:p>
            <a:pPr algn="l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i="1">
                <a:solidFill>
                  <a:srgbClr val="8D09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Glucose residue</a:t>
            </a:r>
          </a:p>
          <a:p>
            <a:pPr algn="l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Between phenolic acids and glucose sugar, there is ester linkage</a:t>
            </a:r>
          </a:p>
        </p:txBody>
      </p:sp>
      <p:pic>
        <p:nvPicPr>
          <p:cNvPr id="3584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495800"/>
            <a:ext cx="60198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97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/>
          </p:nvPr>
        </p:nvSpPr>
        <p:spPr>
          <a:xfrm>
            <a:off x="1981200" y="555626"/>
            <a:ext cx="7086600" cy="422275"/>
          </a:xfrm>
        </p:spPr>
        <p:txBody>
          <a:bodyPr/>
          <a:lstStyle/>
          <a:p>
            <a:pPr algn="l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/>
              <a:t>Properties:</a:t>
            </a:r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47800"/>
            <a:ext cx="63246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2057400" y="35814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buFont typeface="Wingdings" panose="05000000000000000000" pitchFamily="2" charset="2"/>
              <a:buNone/>
            </a:pPr>
            <a:r>
              <a:rPr lang="en-US" sz="2400" b="1"/>
              <a:t>Types: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828800" y="4205288"/>
          <a:ext cx="8229600" cy="166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12697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001" name="Group 65"/>
          <p:cNvGraphicFramePr>
            <a:graphicFrameLocks noGrp="1"/>
          </p:cNvGraphicFramePr>
          <p:nvPr>
            <p:ph/>
          </p:nvPr>
        </p:nvGraphicFramePr>
        <p:xfrm>
          <a:off x="1981200" y="457201"/>
          <a:ext cx="8305800" cy="6199315"/>
        </p:xfrm>
        <a:graphic>
          <a:graphicData uri="http://schemas.openxmlformats.org/drawingml/2006/table">
            <a:tbl>
              <a:tblPr rtl="1"/>
              <a:tblGrid>
                <a:gridCol w="2971800"/>
                <a:gridCol w="3048000"/>
                <a:gridCol w="2286000"/>
              </a:tblGrid>
              <a:tr h="795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Ellagitannins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Gallitannins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Pomegranate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Eucalyptus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Rhubarb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Clove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Hamamelis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Occurrence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0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Upon acid hydrolysis of Ellagitannins, Ellagic acid is produces.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Upon acid hydrolysis of Gallitannins, Gallic acid is produces.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Hydrolysis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16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Slowly soluble in water.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Present in plants in open and ring forms as Hexa hydroxy diphenic acid.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Rapidly soluble in water.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Free Gallic acid, in plant, is converted to gluco Gallitannins.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883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latin typeface="Garamond" panose="02020404030301010803" pitchFamily="18" charset="0"/>
              </a:rPr>
              <a:t>(ii) Condensed tannins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752600"/>
            <a:ext cx="8001000" cy="274320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These tannins are derivatives of Flavonoid, catechin, flavonol-3-4-diol.</a:t>
            </a:r>
          </a:p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400" i="1">
              <a:solidFill>
                <a:srgbClr val="8D091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b="1"/>
              <a:t>Precursors:</a:t>
            </a:r>
          </a:p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Flavonoid</a:t>
            </a:r>
          </a:p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Catechin</a:t>
            </a:r>
          </a:p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Flavonol-3-4-diol</a:t>
            </a:r>
          </a:p>
        </p:txBody>
      </p:sp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438400"/>
            <a:ext cx="5943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3802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/>
          </p:nvPr>
        </p:nvSpPr>
        <p:spPr>
          <a:xfrm>
            <a:off x="2057400" y="838201"/>
            <a:ext cx="7086600" cy="422275"/>
          </a:xfrm>
        </p:spPr>
        <p:txBody>
          <a:bodyPr/>
          <a:lstStyle/>
          <a:p>
            <a:pPr algn="l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/>
              <a:t>Properties: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2057400" y="4724400"/>
            <a:ext cx="1752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buFont typeface="Wingdings" panose="05000000000000000000" pitchFamily="2" charset="2"/>
              <a:buNone/>
            </a:pPr>
            <a:r>
              <a:rPr lang="en-US" sz="2400" b="1"/>
              <a:t>Examples: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Hamamelis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Cinchona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Cinnamon</a:t>
            </a: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2057400" y="1447800"/>
            <a:ext cx="8001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When heated with acids, these are self condensated, polymerized and converted to insoluble red colored complexes, called </a:t>
            </a:r>
            <a:r>
              <a:rPr lang="en-US" sz="2400" i="1">
                <a:solidFill>
                  <a:srgbClr val="8D09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Phlobaphenes.</a:t>
            </a:r>
            <a:endParaRPr lang="en-US" sz="24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4046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514600"/>
            <a:ext cx="7086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588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latin typeface="Garamond" panose="02020404030301010803" pitchFamily="18" charset="0"/>
              </a:rPr>
              <a:t>(iii) Complex tannins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752600"/>
            <a:ext cx="8001000" cy="274320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These tannins are mixtures of both, hydrolysable and condensed tannins</a:t>
            </a:r>
          </a:p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400" i="1">
              <a:solidFill>
                <a:srgbClr val="8D091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b="1"/>
              <a:t>Examples:</a:t>
            </a:r>
          </a:p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Tea</a:t>
            </a:r>
          </a:p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Quercus</a:t>
            </a:r>
          </a:p>
          <a:p>
            <a:pPr algn="l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Castanea</a:t>
            </a:r>
          </a:p>
        </p:txBody>
      </p:sp>
    </p:spTree>
    <p:extLst>
      <p:ext uri="{BB962C8B-B14F-4D97-AF65-F5344CB8AC3E}">
        <p14:creationId xmlns:p14="http://schemas.microsoft.com/office/powerpoint/2010/main" val="531017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/>
          </p:nvPr>
        </p:nvSpPr>
        <p:spPr>
          <a:xfrm>
            <a:off x="1981200" y="1543050"/>
            <a:ext cx="8229600" cy="2465388"/>
          </a:xfrm>
        </p:spPr>
        <p:txBody>
          <a:bodyPr>
            <a:normAutofit fontScale="77500" lnSpcReduction="20000"/>
          </a:bodyPr>
          <a:lstStyle/>
          <a:p>
            <a:pPr algn="l"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Tannin is a substance which is detected qualitatively by </a:t>
            </a:r>
            <a:r>
              <a:rPr lang="en-US" sz="2400" i="1" dirty="0">
                <a:solidFill>
                  <a:srgbClr val="8D09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tanning test (The Gold beater’s skin test)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quantitatively by its adsorption on standard hide powder.</a:t>
            </a:r>
          </a:p>
          <a:p>
            <a:pPr algn="l">
              <a:buFont typeface="Wingdings" panose="05000000000000000000" pitchFamily="2" charset="2"/>
              <a:buNone/>
            </a:pPr>
            <a:endParaRPr lang="en-US" sz="2400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 upon this, tannins are of two types;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 tannins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Pseudo tannins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62400" y="304800"/>
            <a:ext cx="8229600" cy="1143000"/>
          </a:xfrm>
        </p:spPr>
        <p:txBody>
          <a:bodyPr/>
          <a:lstStyle/>
          <a:p>
            <a:r>
              <a:rPr lang="en-US" b="1"/>
              <a:t>2nd Classification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2667000" y="4724400"/>
          <a:ext cx="70866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3358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28" name="Group 24"/>
          <p:cNvGraphicFramePr>
            <a:graphicFrameLocks noGrp="1"/>
          </p:cNvGraphicFramePr>
          <p:nvPr>
            <p:ph/>
          </p:nvPr>
        </p:nvGraphicFramePr>
        <p:xfrm>
          <a:off x="1981200" y="1963738"/>
          <a:ext cx="8229600" cy="3832226"/>
        </p:xfrm>
        <a:graphic>
          <a:graphicData uri="http://schemas.openxmlformats.org/drawingml/2006/table">
            <a:tbl>
              <a:tblPr rtl="1"/>
              <a:tblGrid>
                <a:gridCol w="4114800"/>
                <a:gridCol w="4114800"/>
              </a:tblGrid>
              <a:tr h="661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Pseudo tannins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 tannins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4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Phenolic compounds of plant origin that don't convert animal hide to leather but do give positive Gold beater’s skin test, are called pseudo tannins.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Polyhydroxy phenolic compounds which convert animal hide to leather by precipitating proteins and give positive Gold beater’s skin test, are called true tannins.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6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Molecular weight is less than true tannins.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Molecular weight is 1000-5000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596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Identification tests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28801"/>
            <a:ext cx="8229600" cy="4530725"/>
          </a:xfrm>
        </p:spPr>
        <p:txBody>
          <a:bodyPr/>
          <a:lstStyle/>
          <a:p>
            <a:pPr algn="l">
              <a:buFont typeface="Wingdings" panose="05000000000000000000" pitchFamily="2" charset="2"/>
              <a:buNone/>
            </a:pPr>
            <a:r>
              <a:rPr lang="en-US" b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Color reaction: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Tannins give color reaction with iron.</a:t>
            </a:r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971800"/>
            <a:ext cx="71628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104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Identification tests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Matchstick test:</a:t>
            </a:r>
          </a:p>
          <a:p>
            <a:pPr algn="l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 matchstick in plant extract.</a:t>
            </a:r>
          </a:p>
          <a:p>
            <a:pPr algn="l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Dry it.</a:t>
            </a:r>
          </a:p>
          <a:p>
            <a:pPr algn="l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Moisten it with hydrochloric acid. And warm near flame.</a:t>
            </a:r>
          </a:p>
          <a:p>
            <a:pPr algn="l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Wood will turn pink or red in color due to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phloroglucinol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Gelatin test:</a:t>
            </a:r>
          </a:p>
          <a:p>
            <a:pPr algn="l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of tannin (0.5%-1%) precipitates 1% solution of gelatin containing 10% sodium chloride.</a:t>
            </a:r>
          </a:p>
        </p:txBody>
      </p:sp>
    </p:spTree>
    <p:extLst>
      <p:ext uri="{BB962C8B-B14F-4D97-AF65-F5344CB8AC3E}">
        <p14:creationId xmlns:p14="http://schemas.microsoft.com/office/powerpoint/2010/main" val="2125692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3158"/>
            <a:ext cx="10515600" cy="1143259"/>
          </a:xfrm>
        </p:spPr>
        <p:txBody>
          <a:bodyPr>
            <a:normAutofit/>
          </a:bodyPr>
          <a:lstStyle/>
          <a:p>
            <a:pPr algn="ctr"/>
            <a:r>
              <a:rPr lang="en-US" sz="5000" b="1" i="1" dirty="0">
                <a:solidFill>
                  <a:srgbClr val="FF0000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6416"/>
            <a:ext cx="10486292" cy="4934045"/>
          </a:xfrm>
        </p:spPr>
        <p:txBody>
          <a:bodyPr>
            <a:noAutofit/>
          </a:bodyPr>
          <a:lstStyle/>
          <a:p>
            <a:pPr algn="just"/>
            <a:r>
              <a:rPr lang="en-US" sz="3500" dirty="0" smtClean="0"/>
              <a:t>Tannins are secondary metabolites of plants, non-nitrogenous, phenolic in nature. </a:t>
            </a:r>
          </a:p>
          <a:p>
            <a:pPr algn="just"/>
            <a:r>
              <a:rPr lang="en-US" sz="3500" dirty="0" smtClean="0"/>
              <a:t>They have a property to tan animal skin to convert to leather or hide. </a:t>
            </a:r>
          </a:p>
          <a:p>
            <a:pPr algn="just"/>
            <a:r>
              <a:rPr lang="en-US" sz="3500" dirty="0" smtClean="0"/>
              <a:t>Conversion imparts resistance to water, heat, abrasives. </a:t>
            </a:r>
          </a:p>
          <a:p>
            <a:pPr algn="just"/>
            <a:r>
              <a:rPr lang="en-US" sz="3500" dirty="0" smtClean="0"/>
              <a:t>They can be extracted using water-acetone/alcohol mixture. </a:t>
            </a:r>
          </a:p>
          <a:p>
            <a:pPr algn="just"/>
            <a:r>
              <a:rPr lang="en-US" sz="3500" dirty="0" smtClean="0"/>
              <a:t>They have a property to precipitate gelatin &amp; heavy metals.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87701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Identification tests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76401"/>
            <a:ext cx="8229600" cy="45259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en-US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Phenazone</a:t>
            </a:r>
            <a:r>
              <a:rPr lang="en-US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test: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5ml of aqueous extract of drug.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0.5grams of sodium acid phosphate.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Warm it and cool.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Filter solution.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filtrate, add 2%solution of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Phenazone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Tannins will be precipitated.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Precipitates will be bulky and colored.</a:t>
            </a:r>
          </a:p>
          <a:p>
            <a:pPr algn="just">
              <a:buFont typeface="Wingdings" panose="05000000000000000000" pitchFamily="2" charset="2"/>
              <a:buNone/>
            </a:pP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174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1371600"/>
          </a:xfrm>
        </p:spPr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Identification tests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28800"/>
            <a:ext cx="8229600" cy="47244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Gold beater’s skin test: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i="1" dirty="0">
                <a:solidFill>
                  <a:srgbClr val="8D09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Gold beater’s skin is a membrane prepared from intestine of Ox and I behaves similarly to un tanned skin.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400" i="1" dirty="0">
              <a:solidFill>
                <a:srgbClr val="8D091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Soak a small piece of Gold beater’s skin in 2% hydrochloric acid.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Rinse it with distilled water.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 it in solution to be tested for 5 minutes.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Wash in water and transfer to 1% solution of ferrous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sulphate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Black or brown color of skin indicates presence of tannins.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 quantitative test and +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ive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only for true tannins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734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Identification tests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747905"/>
            <a:ext cx="8229600" cy="4525963"/>
          </a:xfrm>
        </p:spPr>
        <p:txBody>
          <a:bodyPr/>
          <a:lstStyle/>
          <a:p>
            <a:pPr algn="l">
              <a:buFont typeface="Wingdings" panose="05000000000000000000" pitchFamily="2" charset="2"/>
              <a:buNone/>
            </a:pPr>
            <a:r>
              <a:rPr lang="en-US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Catechin</a:t>
            </a:r>
            <a:r>
              <a:rPr lang="en-US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test: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Catechin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heated with acid produce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phloroglucinol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Phloroglucinol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detected with matchstick test.</a:t>
            </a:r>
          </a:p>
          <a:p>
            <a:pPr algn="l">
              <a:buFont typeface="Wingdings" panose="05000000000000000000" pitchFamily="2" charset="2"/>
              <a:buNone/>
            </a:pP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None/>
            </a:pPr>
            <a:r>
              <a:rPr lang="en-US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for </a:t>
            </a:r>
            <a:r>
              <a:rPr lang="en-US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chlorogenic</a:t>
            </a:r>
            <a:r>
              <a:rPr lang="en-US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acid: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 extract containing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chlorogenic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acid with aqueous ammonia and expose it to air. Green color will appear gradually.</a:t>
            </a:r>
          </a:p>
          <a:p>
            <a:pPr algn="l">
              <a:buFont typeface="Wingdings" panose="05000000000000000000" pitchFamily="2" charset="2"/>
              <a:buNone/>
            </a:pP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None/>
            </a:pP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832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Catechu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1453660"/>
            <a:ext cx="4974102" cy="505968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b="1" dirty="0"/>
              <a:t>Botanical origin: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Uncaria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gambir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b="1" dirty="0"/>
              <a:t>Family: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Rubiaceae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b="1" dirty="0"/>
              <a:t>Part used: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Dried aqueous extract from leaves and young twigs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b="1" dirty="0"/>
              <a:t>Collection: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Boil leaves and twigs in water. Evaporate to a pasty consistency. Paste is put in cubes and dried in sun.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7351" name="Picture 7" descr="220px-Koeh-2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286000"/>
            <a:ext cx="2895600" cy="340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8924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762000"/>
            <a:ext cx="4038600" cy="5334000"/>
          </a:xfrm>
        </p:spPr>
        <p:txBody>
          <a:bodyPr>
            <a:normAutofit fontScale="92500" lnSpcReduction="20000"/>
          </a:bodyPr>
          <a:lstStyle/>
          <a:p>
            <a:pPr algn="l">
              <a:buFont typeface="Wingdings" panose="05000000000000000000" pitchFamily="2" charset="2"/>
              <a:buNone/>
            </a:pPr>
            <a:r>
              <a:rPr lang="en-US" sz="2400" b="1" dirty="0"/>
              <a:t>Constituents: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Catechin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Catechutannic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acid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Catechu red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Quercitin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Gambir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flourescin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None/>
            </a:pP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None/>
            </a:pPr>
            <a:r>
              <a:rPr lang="en-US" sz="2400" b="1" dirty="0"/>
              <a:t>Uses: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Astringent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Dying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Tanning industry</a:t>
            </a:r>
          </a:p>
          <a:p>
            <a:pPr algn="l">
              <a:buFont typeface="Wingdings" panose="05000000000000000000" pitchFamily="2" charset="2"/>
              <a:buNone/>
            </a:pP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514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1143000"/>
          </a:xfrm>
        </p:spPr>
        <p:txBody>
          <a:bodyPr/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Nutt </a:t>
            </a:r>
            <a:r>
              <a:rPr lang="en-US" b="1" i="1" dirty="0">
                <a:solidFill>
                  <a:srgbClr val="FF0000"/>
                </a:solidFill>
              </a:rPr>
              <a:t>gall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4600" y="1981200"/>
            <a:ext cx="3276600" cy="4038600"/>
          </a:xfrm>
        </p:spPr>
        <p:txBody>
          <a:bodyPr>
            <a:normAutofit fontScale="92500" lnSpcReduction="10000"/>
          </a:bodyPr>
          <a:lstStyle/>
          <a:p>
            <a:pPr algn="l">
              <a:buFont typeface="Wingdings" panose="05000000000000000000" pitchFamily="2" charset="2"/>
              <a:buNone/>
            </a:pPr>
            <a:r>
              <a:rPr lang="en-US" sz="2400" b="1"/>
              <a:t>Botanical origin: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Quercus infectoria</a:t>
            </a:r>
          </a:p>
          <a:p>
            <a:pPr algn="l">
              <a:buFont typeface="Wingdings" panose="05000000000000000000" pitchFamily="2" charset="2"/>
              <a:buNone/>
            </a:pPr>
            <a:endParaRPr lang="en-US" sz="24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None/>
            </a:pPr>
            <a:r>
              <a:rPr lang="en-US" sz="2400" b="1"/>
              <a:t>Family: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Fagaceae </a:t>
            </a:r>
          </a:p>
          <a:p>
            <a:pPr algn="l">
              <a:buFont typeface="Wingdings" panose="05000000000000000000" pitchFamily="2" charset="2"/>
              <a:buNone/>
            </a:pPr>
            <a:endParaRPr lang="en-US" sz="24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None/>
            </a:pPr>
            <a:r>
              <a:rPr lang="en-US" sz="2400" b="1"/>
              <a:t>Part used: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Galls obtained from twigs</a:t>
            </a:r>
          </a:p>
          <a:p>
            <a:pPr algn="l">
              <a:buFont typeface="Wingdings" panose="05000000000000000000" pitchFamily="2" charset="2"/>
              <a:buNone/>
            </a:pPr>
            <a:endParaRPr lang="en-US" sz="24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9399" name="Picture 7" descr="90px-Quercus_liban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981200"/>
            <a:ext cx="32766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6632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914399" y="597159"/>
            <a:ext cx="10468947" cy="5803641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anose="05000000000000000000" pitchFamily="2" charset="2"/>
              <a:buNone/>
            </a:pPr>
            <a:r>
              <a:rPr lang="en-US" sz="2400" b="1" dirty="0"/>
              <a:t>Formation of galls: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sz="2400" dirty="0">
                <a:latin typeface="+mj-lt"/>
                <a:cs typeface="Times New Roman" panose="02020603050405020304" pitchFamily="18" charset="0"/>
              </a:rPr>
              <a:t>Galls are pathological outgrowth formed on twigs of tree. Galls arise due to deposition of eggs by small insect </a:t>
            </a:r>
            <a:r>
              <a:rPr lang="en-US" sz="2400" b="1" i="1" dirty="0" err="1">
                <a:latin typeface="+mj-lt"/>
                <a:cs typeface="Times New Roman" panose="02020603050405020304" pitchFamily="18" charset="0"/>
              </a:rPr>
              <a:t>Adleria</a:t>
            </a:r>
            <a:r>
              <a:rPr lang="en-US" sz="2400" b="1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+mj-lt"/>
                <a:cs typeface="Times New Roman" panose="02020603050405020304" pitchFamily="18" charset="0"/>
              </a:rPr>
              <a:t>galactinctoria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.</a:t>
            </a:r>
            <a:endParaRPr lang="en-US" sz="2400" dirty="0">
              <a:latin typeface="+mj-lt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en-US" sz="2400" b="1" dirty="0">
              <a:latin typeface="+mj-lt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n-US" sz="2400" b="1" dirty="0">
                <a:latin typeface="+mj-lt"/>
                <a:cs typeface="Times New Roman" panose="02020603050405020304" pitchFamily="18" charset="0"/>
              </a:rPr>
              <a:t>Steps </a:t>
            </a: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are:</a:t>
            </a:r>
            <a:endParaRPr lang="en-US" sz="2400" b="1" dirty="0">
              <a:latin typeface="+mj-lt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+mj-lt"/>
                <a:cs typeface="Times New Roman" panose="02020603050405020304" pitchFamily="18" charset="0"/>
              </a:rPr>
              <a:t>Early summers, insects lay eggs on twigs</a:t>
            </a:r>
          </a:p>
          <a:p>
            <a:pPr algn="just"/>
            <a:r>
              <a:rPr lang="en-US" sz="2400" dirty="0">
                <a:latin typeface="+mj-lt"/>
                <a:cs typeface="Times New Roman" panose="02020603050405020304" pitchFamily="18" charset="0"/>
              </a:rPr>
              <a:t>Larvae come out from eggs and enter soft epidermis.</a:t>
            </a:r>
          </a:p>
          <a:p>
            <a:pPr algn="just"/>
            <a:r>
              <a:rPr lang="en-US" sz="2400" dirty="0">
                <a:latin typeface="+mj-lt"/>
                <a:cs typeface="Times New Roman" panose="02020603050405020304" pitchFamily="18" charset="0"/>
              </a:rPr>
              <a:t>Larvae secretes enzyme that stimulates abnormal growth around larvae.</a:t>
            </a:r>
          </a:p>
          <a:p>
            <a:pPr algn="just"/>
            <a:r>
              <a:rPr lang="en-US" sz="2400" dirty="0">
                <a:latin typeface="+mj-lt"/>
                <a:cs typeface="Times New Roman" panose="02020603050405020304" pitchFamily="18" charset="0"/>
              </a:rPr>
              <a:t>Starch in the tissue gets converted to sugars and stimulate cell division.</a:t>
            </a:r>
          </a:p>
          <a:p>
            <a:pPr algn="just"/>
            <a:r>
              <a:rPr lang="en-US" sz="2400" dirty="0">
                <a:latin typeface="+mj-lt"/>
                <a:cs typeface="Times New Roman" panose="02020603050405020304" pitchFamily="18" charset="0"/>
              </a:rPr>
              <a:t>Disappearance of starch causes cell shrinkage</a:t>
            </a:r>
            <a:r>
              <a:rPr lang="en-US" sz="2400" dirty="0" smtClean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+mj-lt"/>
                <a:cs typeface="Times New Roman" panose="02020603050405020304" pitchFamily="18" charset="0"/>
              </a:rPr>
              <a:t>Central cavity is formed in which larvae and pupae grows. Larvae remains in gall for 5-6months.</a:t>
            </a:r>
          </a:p>
          <a:p>
            <a:pPr algn="just"/>
            <a:r>
              <a:rPr lang="en-US" sz="2400" dirty="0">
                <a:latin typeface="+mj-lt"/>
                <a:cs typeface="Times New Roman" panose="02020603050405020304" pitchFamily="18" charset="0"/>
              </a:rPr>
              <a:t>Mature insect bores the covering of gall and escapes away. Galls are collected before escaping of insect.</a:t>
            </a:r>
          </a:p>
          <a:p>
            <a:pPr algn="just">
              <a:buFont typeface="Wingdings" panose="05000000000000000000" pitchFamily="2" charset="2"/>
              <a:buNone/>
            </a:pPr>
            <a:endParaRPr lang="en-US" sz="24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68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156996" y="709127"/>
            <a:ext cx="10375640" cy="576631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600" b="1" dirty="0" smtClean="0"/>
              <a:t>Constituents:</a:t>
            </a:r>
          </a:p>
          <a:p>
            <a:pPr>
              <a:buNone/>
            </a:pPr>
            <a:r>
              <a:rPr lang="en-US" sz="2600" dirty="0" smtClean="0">
                <a:latin typeface="+mj-lt"/>
                <a:cs typeface="Times New Roman" panose="02020603050405020304" pitchFamily="18" charset="0"/>
              </a:rPr>
              <a:t>Tannic acid</a:t>
            </a:r>
          </a:p>
          <a:p>
            <a:pPr>
              <a:buNone/>
            </a:pPr>
            <a:r>
              <a:rPr lang="en-US" sz="2600" dirty="0" smtClean="0">
                <a:latin typeface="+mj-lt"/>
                <a:cs typeface="Times New Roman" panose="02020603050405020304" pitchFamily="18" charset="0"/>
              </a:rPr>
              <a:t>Gallic acid</a:t>
            </a:r>
          </a:p>
          <a:p>
            <a:pPr>
              <a:buNone/>
            </a:pPr>
            <a:r>
              <a:rPr lang="en-US" sz="2600" dirty="0" err="1" smtClean="0">
                <a:latin typeface="+mj-lt"/>
                <a:cs typeface="Times New Roman" panose="02020603050405020304" pitchFamily="18" charset="0"/>
              </a:rPr>
              <a:t>Ellagic</a:t>
            </a:r>
            <a:r>
              <a:rPr lang="en-US" sz="2600" dirty="0" smtClean="0">
                <a:latin typeface="+mj-lt"/>
                <a:cs typeface="Times New Roman" panose="02020603050405020304" pitchFamily="18" charset="0"/>
              </a:rPr>
              <a:t> acid</a:t>
            </a:r>
          </a:p>
          <a:p>
            <a:pPr>
              <a:buNone/>
            </a:pPr>
            <a:r>
              <a:rPr lang="en-US" sz="2600" dirty="0" err="1" smtClean="0">
                <a:latin typeface="+mj-lt"/>
                <a:cs typeface="Times New Roman" panose="02020603050405020304" pitchFamily="18" charset="0"/>
              </a:rPr>
              <a:t>Roburic</a:t>
            </a:r>
            <a:r>
              <a:rPr lang="en-US" sz="2600" dirty="0" smtClean="0">
                <a:latin typeface="+mj-lt"/>
                <a:cs typeface="Times New Roman" panose="02020603050405020304" pitchFamily="18" charset="0"/>
              </a:rPr>
              <a:t> acid</a:t>
            </a:r>
          </a:p>
          <a:p>
            <a:pPr>
              <a:buNone/>
            </a:pPr>
            <a:r>
              <a:rPr lang="en-US" sz="2600" dirty="0" err="1" smtClean="0">
                <a:latin typeface="+mj-lt"/>
                <a:cs typeface="Times New Roman" panose="02020603050405020304" pitchFamily="18" charset="0"/>
              </a:rPr>
              <a:t>Syringic</a:t>
            </a:r>
            <a:r>
              <a:rPr lang="en-US" sz="2600" dirty="0" smtClean="0">
                <a:latin typeface="+mj-lt"/>
                <a:cs typeface="Times New Roman" panose="02020603050405020304" pitchFamily="18" charset="0"/>
              </a:rPr>
              <a:t> acid</a:t>
            </a:r>
          </a:p>
          <a:p>
            <a:pPr>
              <a:buNone/>
            </a:pPr>
            <a:r>
              <a:rPr lang="en-US" sz="2600" dirty="0" smtClean="0">
                <a:latin typeface="+mj-lt"/>
                <a:cs typeface="Times New Roman" panose="02020603050405020304" pitchFamily="18" charset="0"/>
              </a:rPr>
              <a:t>Calcium oxalate crystals</a:t>
            </a:r>
          </a:p>
          <a:p>
            <a:pPr>
              <a:buNone/>
            </a:pPr>
            <a:endParaRPr lang="en-US" sz="2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600" b="1" dirty="0" smtClean="0"/>
              <a:t>Uses:</a:t>
            </a:r>
          </a:p>
          <a:p>
            <a:pPr>
              <a:buNone/>
            </a:pPr>
            <a:r>
              <a:rPr lang="en-US" sz="2600" dirty="0" err="1">
                <a:latin typeface="+mj-lt"/>
                <a:cs typeface="Times New Roman" panose="02020603050405020304" pitchFamily="18" charset="0"/>
              </a:rPr>
              <a:t>Haemostatic</a:t>
            </a:r>
            <a:endParaRPr lang="en-US" sz="2600" dirty="0">
              <a:latin typeface="+mj-lt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600" dirty="0">
                <a:latin typeface="+mj-lt"/>
                <a:cs typeface="Times New Roman" panose="02020603050405020304" pitchFamily="18" charset="0"/>
              </a:rPr>
              <a:t>Antidote for </a:t>
            </a:r>
            <a:r>
              <a:rPr lang="en-US" sz="2600" dirty="0" err="1">
                <a:latin typeface="+mj-lt"/>
                <a:cs typeface="Times New Roman" panose="02020603050405020304" pitchFamily="18" charset="0"/>
              </a:rPr>
              <a:t>alkaloidal</a:t>
            </a:r>
            <a:r>
              <a:rPr lang="en-US" sz="2600" dirty="0">
                <a:latin typeface="+mj-lt"/>
                <a:cs typeface="Times New Roman" panose="02020603050405020304" pitchFamily="18" charset="0"/>
              </a:rPr>
              <a:t> poisoning</a:t>
            </a:r>
          </a:p>
          <a:p>
            <a:pPr>
              <a:buNone/>
            </a:pPr>
            <a:r>
              <a:rPr lang="en-US" sz="2600" dirty="0">
                <a:latin typeface="+mj-lt"/>
                <a:cs typeface="Times New Roman" panose="02020603050405020304" pitchFamily="18" charset="0"/>
              </a:rPr>
              <a:t>Astringent</a:t>
            </a:r>
          </a:p>
          <a:p>
            <a:pPr algn="l">
              <a:buFont typeface="Wingdings" panose="05000000000000000000" pitchFamily="2" charset="2"/>
              <a:buNone/>
            </a:pPr>
            <a:endParaRPr lang="en-US" sz="24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35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1015"/>
            <a:ext cx="10458157" cy="1012875"/>
          </a:xfrm>
        </p:spPr>
        <p:txBody>
          <a:bodyPr>
            <a:noAutofit/>
          </a:bodyPr>
          <a:lstStyle/>
          <a:p>
            <a:pPr algn="ctr"/>
            <a:r>
              <a:rPr lang="en-US" sz="5000" b="1" i="1" dirty="0" smtClean="0">
                <a:solidFill>
                  <a:srgbClr val="FF0000"/>
                </a:solidFill>
              </a:rPr>
              <a:t/>
            </a:r>
            <a:br>
              <a:rPr lang="en-US" sz="5000" b="1" i="1" dirty="0" smtClean="0">
                <a:solidFill>
                  <a:srgbClr val="FF0000"/>
                </a:solidFill>
              </a:rPr>
            </a:br>
            <a:r>
              <a:rPr lang="en-US" sz="5000" b="1" i="1" dirty="0" smtClean="0">
                <a:solidFill>
                  <a:srgbClr val="FF0000"/>
                </a:solidFill>
              </a:rPr>
              <a:t>Introduction ….</a:t>
            </a:r>
            <a:r>
              <a:rPr lang="en-US" sz="5000" b="1" i="1" dirty="0">
                <a:solidFill>
                  <a:srgbClr val="FF0000"/>
                </a:solidFill>
              </a:rPr>
              <a:t/>
            </a:r>
            <a:br>
              <a:rPr lang="en-US" sz="5000" b="1" i="1" dirty="0">
                <a:solidFill>
                  <a:srgbClr val="FF0000"/>
                </a:solidFill>
              </a:rPr>
            </a:br>
            <a:endParaRPr lang="en-US" sz="5000" b="1" i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10547" y="1194318"/>
            <a:ext cx="10943253" cy="2564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0070C0"/>
                </a:solidFill>
              </a:rPr>
              <a:t>Tannins: </a:t>
            </a:r>
            <a:r>
              <a:rPr lang="en-US" sz="3200" dirty="0" smtClean="0"/>
              <a:t>Pale yellow to light brown-red amorphous substances widely distributed in plants and used chiefly in tanning leather, dyeing fabric, and making ink.</a:t>
            </a:r>
          </a:p>
          <a:p>
            <a:pPr algn="just"/>
            <a:r>
              <a:rPr lang="en-US" sz="3200" dirty="0" smtClean="0"/>
              <a:t>Their solutions are acid and have an astringent taste.</a:t>
            </a:r>
          </a:p>
          <a:p>
            <a:pPr algn="just"/>
            <a:r>
              <a:rPr lang="en-US" sz="3200" dirty="0" smtClean="0"/>
              <a:t>They are isolated from oak bark, sumac, and galls.</a:t>
            </a:r>
          </a:p>
        </p:txBody>
      </p:sp>
    </p:spTree>
    <p:extLst>
      <p:ext uri="{BB962C8B-B14F-4D97-AF65-F5344CB8AC3E}">
        <p14:creationId xmlns:p14="http://schemas.microsoft.com/office/powerpoint/2010/main" val="1474976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211015"/>
            <a:ext cx="10458157" cy="1012875"/>
          </a:xfrm>
        </p:spPr>
        <p:txBody>
          <a:bodyPr>
            <a:noAutofit/>
          </a:bodyPr>
          <a:lstStyle/>
          <a:p>
            <a:pPr algn="ctr"/>
            <a:r>
              <a:rPr lang="en-US" sz="5000" b="1" i="1" dirty="0" smtClean="0">
                <a:solidFill>
                  <a:srgbClr val="FF0000"/>
                </a:solidFill>
              </a:rPr>
              <a:t/>
            </a:r>
            <a:br>
              <a:rPr lang="en-US" sz="5000" b="1" i="1" dirty="0" smtClean="0">
                <a:solidFill>
                  <a:srgbClr val="FF0000"/>
                </a:solidFill>
              </a:rPr>
            </a:br>
            <a:r>
              <a:rPr lang="en-US" sz="5000" b="1" i="1" dirty="0" smtClean="0">
                <a:solidFill>
                  <a:srgbClr val="FF0000"/>
                </a:solidFill>
              </a:rPr>
              <a:t>Introduction ….</a:t>
            </a:r>
            <a:r>
              <a:rPr lang="en-US" sz="5000" b="1" i="1" dirty="0">
                <a:solidFill>
                  <a:srgbClr val="FF0000"/>
                </a:solidFill>
              </a:rPr>
              <a:t/>
            </a:r>
            <a:br>
              <a:rPr lang="en-US" sz="5000" b="1" i="1" dirty="0">
                <a:solidFill>
                  <a:srgbClr val="FF0000"/>
                </a:solidFill>
              </a:rPr>
            </a:br>
            <a:endParaRPr lang="en-US" sz="50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1066"/>
            <a:ext cx="10515600" cy="4351338"/>
          </a:xfrm>
        </p:spPr>
        <p:txBody>
          <a:bodyPr/>
          <a:lstStyle/>
          <a:p>
            <a:pPr algn="just"/>
            <a:r>
              <a:rPr lang="en-US" dirty="0" smtClean="0"/>
              <a:t>Tannins give tea astringency, </a:t>
            </a:r>
            <a:r>
              <a:rPr lang="en-US" dirty="0" err="1" smtClean="0"/>
              <a:t>colour</a:t>
            </a:r>
            <a:r>
              <a:rPr lang="en-US" dirty="0" smtClean="0"/>
              <a:t>, and </a:t>
            </a:r>
            <a:r>
              <a:rPr lang="en-US" dirty="0" err="1" smtClean="0"/>
              <a:t>flavour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Tannins are used industrially to clarify wine and beer, reduce viscosity of oil-well drilling mud, and they have also had medical uses</a:t>
            </a:r>
          </a:p>
          <a:p>
            <a:pPr algn="just"/>
            <a:r>
              <a:rPr lang="en-US" dirty="0" smtClean="0"/>
              <a:t>Tannins are mainly found in the cell vacuoles or in the cuticle (here cells don’t interfere with plant processes: only after death and cell breakdown so they become active in metabolic processes). </a:t>
            </a:r>
          </a:p>
          <a:p>
            <a:pPr algn="just"/>
            <a:r>
              <a:rPr lang="en-US" dirty="0" smtClean="0"/>
              <a:t>Tannins are </a:t>
            </a:r>
            <a:r>
              <a:rPr lang="en-US" dirty="0" err="1" smtClean="0"/>
              <a:t>phenolic</a:t>
            </a:r>
            <a:r>
              <a:rPr lang="en-US" dirty="0" smtClean="0"/>
              <a:t> glycosides.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3772" y="1582547"/>
            <a:ext cx="10972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500" dirty="0" smtClean="0"/>
              <a:t>Historically</a:t>
            </a:r>
            <a:r>
              <a:rPr lang="en-US" sz="3500" dirty="0"/>
              <a:t>, the importance of tannin-containing drugs is </a:t>
            </a:r>
            <a:r>
              <a:rPr lang="en-US" sz="3500" dirty="0" smtClean="0"/>
              <a:t>linked </a:t>
            </a:r>
            <a:r>
              <a:rPr lang="en-US" sz="3500" dirty="0"/>
              <a:t>to their tanning properties (ability to transform </a:t>
            </a:r>
            <a:r>
              <a:rPr lang="en-US" sz="3500" dirty="0" smtClean="0"/>
              <a:t>fresh </a:t>
            </a:r>
            <a:r>
              <a:rPr lang="en-US" sz="3500" dirty="0"/>
              <a:t>hides into leather).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500" dirty="0" smtClean="0"/>
              <a:t>Today</a:t>
            </a:r>
            <a:r>
              <a:rPr lang="en-US" sz="3500" dirty="0"/>
              <a:t>, tanning is achieved with mineral compounds, but </a:t>
            </a:r>
            <a:r>
              <a:rPr lang="en-US" sz="3500" dirty="0" smtClean="0"/>
              <a:t>for </a:t>
            </a:r>
            <a:r>
              <a:rPr lang="en-US" sz="3500" dirty="0"/>
              <a:t>several millennia, it had required exclusively the used </a:t>
            </a:r>
            <a:r>
              <a:rPr lang="en-US" sz="3500" dirty="0" smtClean="0"/>
              <a:t>of </a:t>
            </a:r>
            <a:r>
              <a:rPr lang="en-US" sz="3500" dirty="0"/>
              <a:t>plant products. 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351695"/>
            <a:ext cx="10458157" cy="1012875"/>
          </a:xfrm>
        </p:spPr>
        <p:txBody>
          <a:bodyPr>
            <a:noAutofit/>
          </a:bodyPr>
          <a:lstStyle/>
          <a:p>
            <a:pPr algn="ctr"/>
            <a:r>
              <a:rPr lang="en-US" sz="5000" b="1" i="1" dirty="0" smtClean="0">
                <a:solidFill>
                  <a:srgbClr val="FF0000"/>
                </a:solidFill>
              </a:rPr>
              <a:t/>
            </a:r>
            <a:br>
              <a:rPr lang="en-US" sz="5000" b="1" i="1" dirty="0" smtClean="0">
                <a:solidFill>
                  <a:srgbClr val="FF0000"/>
                </a:solidFill>
              </a:rPr>
            </a:br>
            <a:r>
              <a:rPr lang="en-US" sz="5000" b="1" i="1" dirty="0" smtClean="0">
                <a:solidFill>
                  <a:srgbClr val="FF0000"/>
                </a:solidFill>
              </a:rPr>
              <a:t>Introduction ….</a:t>
            </a:r>
            <a:r>
              <a:rPr lang="en-US" sz="5000" b="1" i="1" dirty="0">
                <a:solidFill>
                  <a:srgbClr val="FF0000"/>
                </a:solidFill>
              </a:rPr>
              <a:t/>
            </a:r>
            <a:br>
              <a:rPr lang="en-US" sz="5000" b="1" i="1" dirty="0">
                <a:solidFill>
                  <a:srgbClr val="FF0000"/>
                </a:solidFill>
              </a:rPr>
            </a:br>
            <a:endParaRPr lang="en-US" sz="5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42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763"/>
            <a:ext cx="10458157" cy="1012875"/>
          </a:xfrm>
        </p:spPr>
        <p:txBody>
          <a:bodyPr>
            <a:noAutofit/>
          </a:bodyPr>
          <a:lstStyle/>
          <a:p>
            <a:pPr algn="ctr"/>
            <a:r>
              <a:rPr lang="en-US" sz="5000" b="1" i="1" dirty="0" smtClean="0">
                <a:solidFill>
                  <a:srgbClr val="FF0000"/>
                </a:solidFill>
              </a:rPr>
              <a:t/>
            </a:r>
            <a:br>
              <a:rPr lang="en-US" sz="5000" b="1" i="1" dirty="0" smtClean="0">
                <a:solidFill>
                  <a:srgbClr val="FF0000"/>
                </a:solidFill>
              </a:rPr>
            </a:br>
            <a:r>
              <a:rPr lang="en-US" sz="5000" b="1" i="1" dirty="0" smtClean="0">
                <a:solidFill>
                  <a:srgbClr val="FF0000"/>
                </a:solidFill>
              </a:rPr>
              <a:t>Introduction ….</a:t>
            </a:r>
            <a:r>
              <a:rPr lang="en-US" sz="5000" b="1" i="1" dirty="0">
                <a:solidFill>
                  <a:srgbClr val="FF0000"/>
                </a:solidFill>
              </a:rPr>
              <a:t/>
            </a:r>
            <a:br>
              <a:rPr lang="en-US" sz="5000" b="1" i="1" dirty="0">
                <a:solidFill>
                  <a:srgbClr val="FF0000"/>
                </a:solidFill>
              </a:rPr>
            </a:br>
            <a:endParaRPr lang="en-US" sz="50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3081"/>
            <a:ext cx="10515600" cy="2915200"/>
          </a:xfrm>
        </p:spPr>
        <p:txBody>
          <a:bodyPr/>
          <a:lstStyle/>
          <a:p>
            <a:pPr marL="457200" indent="-457200" algn="just"/>
            <a:r>
              <a:rPr lang="en-US" dirty="0" smtClean="0"/>
              <a:t>These included chestnut tree tannin (</a:t>
            </a:r>
            <a:r>
              <a:rPr lang="en-US" i="1" dirty="0" err="1" smtClean="0"/>
              <a:t>Castanea</a:t>
            </a:r>
            <a:r>
              <a:rPr lang="en-US" i="1" dirty="0" smtClean="0"/>
              <a:t> sativa </a:t>
            </a:r>
            <a:r>
              <a:rPr lang="en-US" dirty="0" smtClean="0"/>
              <a:t>L.), oak tannin  (</a:t>
            </a:r>
            <a:r>
              <a:rPr lang="en-US" i="1" dirty="0" err="1" smtClean="0"/>
              <a:t>Quercus</a:t>
            </a:r>
            <a:r>
              <a:rPr lang="en-US" i="1" dirty="0" smtClean="0"/>
              <a:t> </a:t>
            </a:r>
            <a:r>
              <a:rPr lang="en-US" i="1" dirty="0" err="1" smtClean="0"/>
              <a:t>robar</a:t>
            </a:r>
            <a:r>
              <a:rPr lang="en-US" i="1" dirty="0" smtClean="0"/>
              <a:t> </a:t>
            </a:r>
            <a:r>
              <a:rPr lang="en-US" dirty="0" smtClean="0"/>
              <a:t>L) in Europe, but also, in other parts of the world, tannins from </a:t>
            </a:r>
            <a:r>
              <a:rPr lang="en-US" dirty="0" err="1" smtClean="0"/>
              <a:t>Anacardiacea</a:t>
            </a:r>
            <a:r>
              <a:rPr lang="en-US" dirty="0" smtClean="0"/>
              <a:t> (</a:t>
            </a:r>
            <a:r>
              <a:rPr lang="en-US" dirty="0" err="1" smtClean="0"/>
              <a:t>Quebracho</a:t>
            </a:r>
            <a:r>
              <a:rPr lang="en-US" dirty="0" smtClean="0"/>
              <a:t> – </a:t>
            </a:r>
            <a:r>
              <a:rPr lang="en-US" dirty="0" err="1" smtClean="0"/>
              <a:t>Schinopsis</a:t>
            </a:r>
            <a:r>
              <a:rPr lang="en-US" dirty="0" smtClean="0"/>
              <a:t> </a:t>
            </a:r>
            <a:r>
              <a:rPr lang="en-US" dirty="0" err="1" smtClean="0"/>
              <a:t>spp</a:t>
            </a:r>
            <a:r>
              <a:rPr lang="en-US" dirty="0" smtClean="0"/>
              <a:t>), sumacs (</a:t>
            </a:r>
            <a:r>
              <a:rPr lang="en-US" dirty="0" err="1" smtClean="0"/>
              <a:t>Rhus</a:t>
            </a:r>
            <a:r>
              <a:rPr lang="en-US" dirty="0" smtClean="0"/>
              <a:t> </a:t>
            </a:r>
            <a:r>
              <a:rPr lang="en-US" dirty="0" err="1" smtClean="0"/>
              <a:t>spp</a:t>
            </a:r>
            <a:r>
              <a:rPr lang="en-US" dirty="0" smtClean="0"/>
              <a:t>), </a:t>
            </a:r>
          </a:p>
          <a:p>
            <a:pPr marL="457200" indent="-457200" algn="just"/>
            <a:r>
              <a:rPr lang="en-US" dirty="0" smtClean="0"/>
              <a:t>Legumes (acacias – Acacia </a:t>
            </a:r>
            <a:r>
              <a:rPr lang="en-US" dirty="0" err="1" smtClean="0"/>
              <a:t>spp</a:t>
            </a:r>
            <a:r>
              <a:rPr lang="en-US" dirty="0" smtClean="0"/>
              <a:t>) or </a:t>
            </a:r>
            <a:r>
              <a:rPr lang="en-US" dirty="0" err="1" smtClean="0"/>
              <a:t>Combretaceae</a:t>
            </a:r>
            <a:r>
              <a:rPr lang="en-US" dirty="0" smtClean="0"/>
              <a:t> (</a:t>
            </a:r>
            <a:r>
              <a:rPr lang="en-US" dirty="0" err="1" smtClean="0"/>
              <a:t>myrobalans</a:t>
            </a:r>
            <a:r>
              <a:rPr lang="en-US" dirty="0" smtClean="0"/>
              <a:t> – </a:t>
            </a:r>
            <a:r>
              <a:rPr lang="en-US" dirty="0" err="1" smtClean="0"/>
              <a:t>Terminalia</a:t>
            </a:r>
            <a:r>
              <a:rPr lang="en-US" dirty="0" smtClean="0"/>
              <a:t> </a:t>
            </a:r>
            <a:r>
              <a:rPr lang="en-US" dirty="0" err="1" smtClean="0"/>
              <a:t>spp</a:t>
            </a:r>
            <a:r>
              <a:rPr lang="en-US" dirty="0" smtClean="0"/>
              <a:t>).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000" b="1" i="1" dirty="0">
                <a:solidFill>
                  <a:srgbClr val="FF0000"/>
                </a:solidFill>
              </a:rPr>
              <a:t>Tannins - Tanning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consequence of tanning: formation of bonds between the collagen </a:t>
            </a:r>
            <a:r>
              <a:rPr lang="en-US" dirty="0" err="1" smtClean="0"/>
              <a:t>fibres</a:t>
            </a:r>
            <a:r>
              <a:rPr lang="en-US" dirty="0" smtClean="0"/>
              <a:t> of the hide (imparts resistance to water, heat and abrasion.)</a:t>
            </a:r>
          </a:p>
          <a:p>
            <a:pPr algn="just"/>
            <a:r>
              <a:rPr lang="en-US" dirty="0" smtClean="0"/>
              <a:t>This capability of tannins to combine with macromolecules explains why they precipitate cellulose, </a:t>
            </a:r>
            <a:r>
              <a:rPr lang="en-US" dirty="0" err="1" smtClean="0"/>
              <a:t>pectins</a:t>
            </a:r>
            <a:r>
              <a:rPr lang="en-US" dirty="0" smtClean="0"/>
              <a:t> and proteins; it also explain their characteristic  astringency and tartness: by precipitating the glycoproteins contained in saliva, tannins make the latter lose its lubricating power.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749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261</TotalTime>
  <Words>2038</Words>
  <Application>Microsoft Office PowerPoint</Application>
  <PresentationFormat>Widescreen</PresentationFormat>
  <Paragraphs>294</Paragraphs>
  <Slides>47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5" baseType="lpstr">
      <vt:lpstr>Arial</vt:lpstr>
      <vt:lpstr>Calibri</vt:lpstr>
      <vt:lpstr>Garamond</vt:lpstr>
      <vt:lpstr>Times New Roman</vt:lpstr>
      <vt:lpstr>Trebuchet MS</vt:lpstr>
      <vt:lpstr>Tw Cen MT</vt:lpstr>
      <vt:lpstr>Wingdings</vt:lpstr>
      <vt:lpstr>Circuit</vt:lpstr>
      <vt:lpstr>PowerPoint Presentation</vt:lpstr>
      <vt:lpstr>PowerPoint Presentation</vt:lpstr>
      <vt:lpstr>Tannins</vt:lpstr>
      <vt:lpstr>Introduction</vt:lpstr>
      <vt:lpstr> Introduction …. </vt:lpstr>
      <vt:lpstr> Introduction …. </vt:lpstr>
      <vt:lpstr> Introduction …. </vt:lpstr>
      <vt:lpstr> Introduction …. </vt:lpstr>
      <vt:lpstr>Tannins - Tanning</vt:lpstr>
      <vt:lpstr>Tannins - Tanning</vt:lpstr>
      <vt:lpstr>Tannins - Tanning</vt:lpstr>
      <vt:lpstr>Tannins - Definition</vt:lpstr>
      <vt:lpstr>True Tannins Vs Pseudo-Tannins</vt:lpstr>
      <vt:lpstr>Tannin Function</vt:lpstr>
      <vt:lpstr>Tannin Incompatibilities</vt:lpstr>
      <vt:lpstr>Tannin Extraction</vt:lpstr>
      <vt:lpstr>Tannin Extraction…</vt:lpstr>
      <vt:lpstr>Medicinal Properties of Tannins</vt:lpstr>
      <vt:lpstr>Medicinal Properties of Tannins</vt:lpstr>
      <vt:lpstr>Anti-oxidant Activity of Tannins</vt:lpstr>
      <vt:lpstr>Enzymatic Inhibition Action</vt:lpstr>
      <vt:lpstr>New (Hydrolysable) Tannin  Potential</vt:lpstr>
      <vt:lpstr>Physical Properties</vt:lpstr>
      <vt:lpstr>Chemical properties</vt:lpstr>
      <vt:lpstr>(i) Precipitation</vt:lpstr>
      <vt:lpstr>(iii) Astringent</vt:lpstr>
      <vt:lpstr>(v) Reaction with salts</vt:lpstr>
      <vt:lpstr>Importance of tannins</vt:lpstr>
      <vt:lpstr>Chemical Classification</vt:lpstr>
      <vt:lpstr>(i) Hydrolysable tannins</vt:lpstr>
      <vt:lpstr>PowerPoint Presentation</vt:lpstr>
      <vt:lpstr>PowerPoint Presentation</vt:lpstr>
      <vt:lpstr>(ii) Condensed tannins</vt:lpstr>
      <vt:lpstr>PowerPoint Presentation</vt:lpstr>
      <vt:lpstr>(iii) Complex tannins</vt:lpstr>
      <vt:lpstr>2nd Classification</vt:lpstr>
      <vt:lpstr>PowerPoint Presentation</vt:lpstr>
      <vt:lpstr>Identification tests</vt:lpstr>
      <vt:lpstr>Identification tests</vt:lpstr>
      <vt:lpstr>Identification tests</vt:lpstr>
      <vt:lpstr>Identification tests</vt:lpstr>
      <vt:lpstr>Identification tests</vt:lpstr>
      <vt:lpstr>Catechu</vt:lpstr>
      <vt:lpstr>PowerPoint Presentation</vt:lpstr>
      <vt:lpstr>Nutt gall</vt:lpstr>
      <vt:lpstr>PowerPoint Presentation</vt:lpstr>
      <vt:lpstr>PowerPoint Presentation</vt:lpstr>
    </vt:vector>
  </TitlesOfParts>
  <Company>HEAVEN KILLERS RELEASE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Shahna Sharmin</dc:creator>
  <cp:lastModifiedBy>Arifur Rahman</cp:lastModifiedBy>
  <cp:revision>57</cp:revision>
  <cp:lastPrinted>2015-04-16T07:17:13Z</cp:lastPrinted>
  <dcterms:created xsi:type="dcterms:W3CDTF">2015-03-31T07:08:57Z</dcterms:created>
  <dcterms:modified xsi:type="dcterms:W3CDTF">2016-09-21T02:01:20Z</dcterms:modified>
</cp:coreProperties>
</file>