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6" r:id="rId2"/>
    <p:sldId id="257" r:id="rId3"/>
    <p:sldId id="258" r:id="rId4"/>
    <p:sldId id="259" r:id="rId5"/>
    <p:sldId id="260" r:id="rId6"/>
    <p:sldId id="261" r:id="rId7"/>
    <p:sldId id="262" r:id="rId8"/>
    <p:sldId id="263" r:id="rId9"/>
    <p:sldId id="265" r:id="rId10"/>
    <p:sldId id="267" r:id="rId11"/>
    <p:sldId id="271" r:id="rId12"/>
    <p:sldId id="272" r:id="rId13"/>
    <p:sldId id="273" r:id="rId14"/>
    <p:sldId id="274" r:id="rId15"/>
    <p:sldId id="275" r:id="rId16"/>
    <p:sldId id="278" r:id="rId17"/>
    <p:sldId id="279" r:id="rId18"/>
    <p:sldId id="280" r:id="rId19"/>
    <p:sldId id="281" r:id="rId20"/>
    <p:sldId id="283" r:id="rId21"/>
    <p:sldId id="28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C19EB9-E73C-4C37-AC9A-7C45E08869FE}"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5F9D8-243A-449F-A664-80A409E2536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3415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C19EB9-E73C-4C37-AC9A-7C45E08869FE}"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354231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C19EB9-E73C-4C37-AC9A-7C45E08869FE}"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184915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C19EB9-E73C-4C37-AC9A-7C45E08869FE}"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377902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19EB9-E73C-4C37-AC9A-7C45E08869FE}"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5F9D8-243A-449F-A664-80A409E2536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2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C19EB9-E73C-4C37-AC9A-7C45E08869FE}"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290136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C19EB9-E73C-4C37-AC9A-7C45E08869FE}"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742777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C19EB9-E73C-4C37-AC9A-7C45E08869FE}"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219228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9C19EB9-E73C-4C37-AC9A-7C45E08869FE}" type="datetimeFigureOut">
              <a:rPr lang="en-US" smtClean="0"/>
              <a:t>12/2/2021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614950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9C19EB9-E73C-4C37-AC9A-7C45E08869FE}" type="datetimeFigureOut">
              <a:rPr lang="en-US" smtClean="0"/>
              <a:t>12/2/2021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495F9D8-243A-449F-A664-80A409E2536A}" type="slidenum">
              <a:rPr lang="en-US" smtClean="0"/>
              <a:t>‹#›</a:t>
            </a:fld>
            <a:endParaRPr lang="en-US"/>
          </a:p>
        </p:txBody>
      </p:sp>
    </p:spTree>
    <p:extLst>
      <p:ext uri="{BB962C8B-B14F-4D97-AF65-F5344CB8AC3E}">
        <p14:creationId xmlns:p14="http://schemas.microsoft.com/office/powerpoint/2010/main" val="2284468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19EB9-E73C-4C37-AC9A-7C45E08869FE}"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95F9D8-243A-449F-A664-80A409E2536A}" type="slidenum">
              <a:rPr lang="en-US" smtClean="0"/>
              <a:t>‹#›</a:t>
            </a:fld>
            <a:endParaRPr lang="en-US"/>
          </a:p>
        </p:txBody>
      </p:sp>
    </p:spTree>
    <p:extLst>
      <p:ext uri="{BB962C8B-B14F-4D97-AF65-F5344CB8AC3E}">
        <p14:creationId xmlns:p14="http://schemas.microsoft.com/office/powerpoint/2010/main" val="290680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9C19EB9-E73C-4C37-AC9A-7C45E08869FE}" type="datetimeFigureOut">
              <a:rPr lang="en-US" smtClean="0"/>
              <a:t>12/2/2021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495F9D8-243A-449F-A664-80A409E2536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3281340"/>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9453" y="169326"/>
            <a:ext cx="9144000" cy="2387600"/>
          </a:xfrm>
        </p:spPr>
        <p:txBody>
          <a:bodyPr>
            <a:normAutofit/>
          </a:bodyPr>
          <a:lstStyle/>
          <a:p>
            <a:pPr algn="ctr"/>
            <a:r>
              <a:rPr lang="en-US" sz="5400" b="1" dirty="0" smtClean="0">
                <a:solidFill>
                  <a:schemeClr val="accent2">
                    <a:lumMod val="60000"/>
                    <a:lumOff val="40000"/>
                  </a:schemeClr>
                </a:solidFill>
                <a:effectLst>
                  <a:outerShdw blurRad="38100" dist="38100" dir="2700000" algn="tl">
                    <a:srgbClr val="000000">
                      <a:alpha val="43137"/>
                    </a:srgbClr>
                  </a:outerShdw>
                </a:effectLst>
              </a:rPr>
              <a:t>NUTRITION CARE PROCESS</a:t>
            </a:r>
            <a:endParaRPr lang="en-US" sz="5400" b="1" dirty="0">
              <a:solidFill>
                <a:schemeClr val="accent2">
                  <a:lumMod val="60000"/>
                  <a:lumOff val="4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Autofit/>
          </a:bodyPr>
          <a:lstStyle/>
          <a:p>
            <a:pPr algn="ctr"/>
            <a:r>
              <a:rPr lang="en-US" sz="1800" b="1" dirty="0"/>
              <a:t>Sharmin Sultana</a:t>
            </a:r>
          </a:p>
          <a:p>
            <a:pPr algn="ctr"/>
            <a:r>
              <a:rPr lang="en-US" sz="1800" b="1" dirty="0"/>
              <a:t>Research associate</a:t>
            </a:r>
          </a:p>
          <a:p>
            <a:pPr algn="ctr"/>
            <a:r>
              <a:rPr lang="en-US" sz="1800" b="1" dirty="0"/>
              <a:t>Department  of Public Health</a:t>
            </a:r>
          </a:p>
          <a:p>
            <a:pPr algn="ctr"/>
            <a:r>
              <a:rPr lang="en-US" sz="1800" b="1" dirty="0"/>
              <a:t>Daffodil International University</a:t>
            </a:r>
          </a:p>
        </p:txBody>
      </p:sp>
    </p:spTree>
    <p:extLst>
      <p:ext uri="{BB962C8B-B14F-4D97-AF65-F5344CB8AC3E}">
        <p14:creationId xmlns:p14="http://schemas.microsoft.com/office/powerpoint/2010/main" val="4289295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34096"/>
            <a:ext cx="10058400" cy="1455312"/>
          </a:xfrm>
        </p:spPr>
        <p:txBody>
          <a:bodyPr>
            <a:noAutofit/>
          </a:bodyPr>
          <a:lstStyle/>
          <a:p>
            <a:r>
              <a:rPr lang="en-US" sz="4000" b="1" dirty="0">
                <a:solidFill>
                  <a:schemeClr val="accent2">
                    <a:lumMod val="60000"/>
                    <a:lumOff val="40000"/>
                  </a:schemeClr>
                </a:solidFill>
              </a:rPr>
              <a:t>Terminology for Nutrition Diagnosis is organized in three domains (categories): </a:t>
            </a:r>
            <a:r>
              <a:rPr lang="en-US" sz="4000" dirty="0">
                <a:solidFill>
                  <a:srgbClr val="0070C0"/>
                </a:solidFill>
              </a:rPr>
              <a:t/>
            </a:r>
            <a:br>
              <a:rPr lang="en-US" sz="4000" dirty="0">
                <a:solidFill>
                  <a:srgbClr val="0070C0"/>
                </a:solidFill>
              </a:rPr>
            </a:br>
            <a:endParaRPr lang="en-US" sz="4000" dirty="0">
              <a:solidFill>
                <a:srgbClr val="0070C0"/>
              </a:solidFill>
            </a:endParaRPr>
          </a:p>
        </p:txBody>
      </p:sp>
      <p:sp>
        <p:nvSpPr>
          <p:cNvPr id="3" name="Content Placeholder 2"/>
          <p:cNvSpPr>
            <a:spLocks noGrp="1"/>
          </p:cNvSpPr>
          <p:nvPr>
            <p:ph idx="1"/>
          </p:nvPr>
        </p:nvSpPr>
        <p:spPr/>
        <p:txBody>
          <a:bodyPr>
            <a:noAutofit/>
          </a:bodyPr>
          <a:lstStyle/>
          <a:p>
            <a:pPr marL="0" indent="0">
              <a:buNone/>
            </a:pPr>
            <a:r>
              <a:rPr lang="en-US" sz="3200" dirty="0">
                <a:solidFill>
                  <a:schemeClr val="accent2">
                    <a:lumMod val="60000"/>
                    <a:lumOff val="40000"/>
                  </a:schemeClr>
                </a:solidFill>
              </a:rPr>
              <a:t>Intake</a:t>
            </a:r>
            <a:r>
              <a:rPr lang="en-US" sz="3200" dirty="0"/>
              <a:t/>
            </a:r>
            <a:br>
              <a:rPr lang="en-US" sz="3200" dirty="0"/>
            </a:br>
            <a:r>
              <a:rPr lang="en-US" sz="3200" dirty="0"/>
              <a:t>Too much or too little of a food </a:t>
            </a:r>
            <a:r>
              <a:rPr lang="en-US" sz="3200" dirty="0" smtClean="0"/>
              <a:t>or nutrient </a:t>
            </a:r>
            <a:r>
              <a:rPr lang="en-US" sz="3200" dirty="0"/>
              <a:t>compared to actual or estimated needs</a:t>
            </a:r>
            <a:br>
              <a:rPr lang="en-US" sz="3200" dirty="0"/>
            </a:br>
            <a:r>
              <a:rPr lang="en-US" sz="3200" dirty="0">
                <a:solidFill>
                  <a:schemeClr val="accent2">
                    <a:lumMod val="60000"/>
                    <a:lumOff val="40000"/>
                  </a:schemeClr>
                </a:solidFill>
              </a:rPr>
              <a:t>Clinical</a:t>
            </a:r>
            <a:r>
              <a:rPr lang="en-US" sz="3200" dirty="0"/>
              <a:t/>
            </a:r>
            <a:br>
              <a:rPr lang="en-US" sz="3200" dirty="0"/>
            </a:br>
            <a:r>
              <a:rPr lang="en-US" sz="3200" dirty="0"/>
              <a:t>Nutrition problems that relate to medical or physical conditions</a:t>
            </a:r>
            <a:br>
              <a:rPr lang="en-US" sz="3200" dirty="0"/>
            </a:br>
            <a:r>
              <a:rPr lang="en-US" sz="3200" dirty="0">
                <a:solidFill>
                  <a:schemeClr val="accent2">
                    <a:lumMod val="60000"/>
                    <a:lumOff val="40000"/>
                  </a:schemeClr>
                </a:solidFill>
              </a:rPr>
              <a:t>Behavioral-Environmental</a:t>
            </a:r>
            <a:r>
              <a:rPr lang="en-US" sz="3200" dirty="0"/>
              <a:t/>
            </a:r>
            <a:br>
              <a:rPr lang="en-US" sz="3200" dirty="0"/>
            </a:br>
            <a:r>
              <a:rPr lang="en-US" sz="3200" dirty="0"/>
              <a:t>Knowledge, attitudes, beliefs, physical environment, access to food, or food safety</a:t>
            </a:r>
            <a:br>
              <a:rPr lang="en-US" sz="3200" dirty="0"/>
            </a:br>
            <a:endParaRPr lang="en-US" sz="3200" dirty="0"/>
          </a:p>
        </p:txBody>
      </p:sp>
    </p:spTree>
    <p:extLst>
      <p:ext uri="{BB962C8B-B14F-4D97-AF65-F5344CB8AC3E}">
        <p14:creationId xmlns:p14="http://schemas.microsoft.com/office/powerpoint/2010/main" val="291434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2">
                    <a:lumMod val="60000"/>
                    <a:lumOff val="40000"/>
                  </a:schemeClr>
                </a:solidFill>
              </a:rPr>
              <a:t>NCP Step 3: Nutrition Intervention </a:t>
            </a:r>
            <a:r>
              <a:rPr lang="en-US" b="1" dirty="0">
                <a:solidFill>
                  <a:srgbClr val="00B0F0"/>
                </a:solidFill>
              </a:rPr>
              <a:t/>
            </a:r>
            <a:br>
              <a:rPr lang="en-US" b="1" dirty="0">
                <a:solidFill>
                  <a:srgbClr val="00B0F0"/>
                </a:solidFill>
              </a:rPr>
            </a:br>
            <a:endParaRPr lang="en-US" b="1" dirty="0">
              <a:solidFill>
                <a:srgbClr val="00B0F0"/>
              </a:solidFill>
            </a:endParaRPr>
          </a:p>
        </p:txBody>
      </p:sp>
      <p:sp>
        <p:nvSpPr>
          <p:cNvPr id="3" name="Content Placeholder 2"/>
          <p:cNvSpPr>
            <a:spLocks noGrp="1"/>
          </p:cNvSpPr>
          <p:nvPr>
            <p:ph idx="1"/>
          </p:nvPr>
        </p:nvSpPr>
        <p:spPr/>
        <p:txBody>
          <a:bodyPr>
            <a:normAutofit/>
          </a:bodyPr>
          <a:lstStyle/>
          <a:p>
            <a:r>
              <a:rPr lang="en-US" sz="2800" dirty="0">
                <a:solidFill>
                  <a:schemeClr val="accent2">
                    <a:lumMod val="60000"/>
                    <a:lumOff val="40000"/>
                  </a:schemeClr>
                </a:solidFill>
              </a:rPr>
              <a:t>Definition</a:t>
            </a:r>
            <a:r>
              <a:rPr lang="en-US" sz="2800" dirty="0" smtClean="0">
                <a:solidFill>
                  <a:schemeClr val="accent2">
                    <a:lumMod val="60000"/>
                    <a:lumOff val="40000"/>
                  </a:schemeClr>
                </a:solidFill>
              </a:rPr>
              <a:t>:</a:t>
            </a:r>
          </a:p>
          <a:p>
            <a:r>
              <a:rPr lang="en-US" sz="2800" dirty="0" smtClean="0"/>
              <a:t> A </a:t>
            </a:r>
            <a:r>
              <a:rPr lang="en-US" sz="2800" dirty="0"/>
              <a:t>nutrition intervention is a purposely planned action(s) designed with the intent of changing a nutrition-related behavior, risk factor, environmental condition, or aspect of health status to resolve or improve the identified nutrition diagnosis(</a:t>
            </a:r>
            <a:r>
              <a:rPr lang="en-US" sz="2800" dirty="0" err="1"/>
              <a:t>es</a:t>
            </a:r>
            <a:r>
              <a:rPr lang="en-US" sz="2800" dirty="0"/>
              <a:t>) or nutrition problem(s). </a:t>
            </a:r>
            <a:br>
              <a:rPr lang="en-US" sz="2800" dirty="0"/>
            </a:br>
            <a:endParaRPr lang="en-US" sz="2800" dirty="0"/>
          </a:p>
        </p:txBody>
      </p:sp>
    </p:spTree>
    <p:extLst>
      <p:ext uri="{BB962C8B-B14F-4D97-AF65-F5344CB8AC3E}">
        <p14:creationId xmlns:p14="http://schemas.microsoft.com/office/powerpoint/2010/main" val="607920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2">
                    <a:lumMod val="60000"/>
                    <a:lumOff val="40000"/>
                  </a:schemeClr>
                </a:solidFill>
              </a:rPr>
              <a:t>Determining a nutrition intervention: </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normAutofit/>
          </a:bodyPr>
          <a:lstStyle/>
          <a:p>
            <a:r>
              <a:rPr lang="en-US" sz="3600" dirty="0"/>
              <a:t>The nutrition diagnosis and its etiology drive the selection of a nutrition intervention. The nutrition intervention is typically directed toward resolving the nutrition diagnosis(</a:t>
            </a:r>
            <a:r>
              <a:rPr lang="en-US" sz="3600" dirty="0" err="1"/>
              <a:t>es</a:t>
            </a:r>
            <a:r>
              <a:rPr lang="en-US" sz="3600" dirty="0"/>
              <a:t>) by altering or eliminating the nutrition etiology(</a:t>
            </a:r>
            <a:r>
              <a:rPr lang="en-US" sz="3600" dirty="0" err="1"/>
              <a:t>ies</a:t>
            </a:r>
            <a:r>
              <a:rPr lang="en-US" sz="3600" dirty="0"/>
              <a:t>). </a:t>
            </a:r>
          </a:p>
        </p:txBody>
      </p:sp>
    </p:spTree>
    <p:extLst>
      <p:ext uri="{BB962C8B-B14F-4D97-AF65-F5344CB8AC3E}">
        <p14:creationId xmlns:p14="http://schemas.microsoft.com/office/powerpoint/2010/main" val="226447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658107"/>
          </a:xfrm>
        </p:spPr>
        <p:txBody>
          <a:bodyPr>
            <a:noAutofit/>
          </a:bodyPr>
          <a:lstStyle/>
          <a:p>
            <a:r>
              <a:rPr lang="en-US" sz="3600" b="1" dirty="0">
                <a:solidFill>
                  <a:schemeClr val="accent2">
                    <a:lumMod val="60000"/>
                    <a:lumOff val="40000"/>
                  </a:schemeClr>
                </a:solidFill>
              </a:rPr>
              <a:t>Terminology for Nutrition Intervention is organized in five domains (categories): </a:t>
            </a:r>
            <a:br>
              <a:rPr lang="en-US" sz="3600" b="1" dirty="0">
                <a:solidFill>
                  <a:schemeClr val="accent2">
                    <a:lumMod val="60000"/>
                    <a:lumOff val="40000"/>
                  </a:schemeClr>
                </a:solidFill>
              </a:rPr>
            </a:br>
            <a:endParaRPr lang="en-US" sz="3600" b="1" dirty="0">
              <a:solidFill>
                <a:schemeClr val="accent2">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US" sz="2800" dirty="0">
                <a:solidFill>
                  <a:schemeClr val="accent2">
                    <a:lumMod val="60000"/>
                    <a:lumOff val="40000"/>
                  </a:schemeClr>
                </a:solidFill>
              </a:rPr>
              <a:t>Food </a:t>
            </a:r>
            <a:r>
              <a:rPr lang="en-US" sz="2800" dirty="0" smtClean="0">
                <a:solidFill>
                  <a:schemeClr val="accent2">
                    <a:lumMod val="60000"/>
                    <a:lumOff val="40000"/>
                  </a:schemeClr>
                </a:solidFill>
              </a:rPr>
              <a:t>and/or Nutrient </a:t>
            </a:r>
            <a:r>
              <a:rPr lang="en-US" sz="2800" dirty="0">
                <a:solidFill>
                  <a:schemeClr val="accent2">
                    <a:lumMod val="60000"/>
                    <a:lumOff val="40000"/>
                  </a:schemeClr>
                </a:solidFill>
              </a:rPr>
              <a:t>Delivery</a:t>
            </a:r>
            <a:br>
              <a:rPr lang="en-US" sz="2800" dirty="0">
                <a:solidFill>
                  <a:schemeClr val="accent2">
                    <a:lumMod val="60000"/>
                    <a:lumOff val="40000"/>
                  </a:schemeClr>
                </a:solidFill>
              </a:rPr>
            </a:br>
            <a:r>
              <a:rPr lang="en-US" sz="2800" dirty="0"/>
              <a:t>Customized approach for food/nutrient provision</a:t>
            </a:r>
            <a:r>
              <a:rPr lang="en-US" sz="2800" dirty="0" smtClean="0"/>
              <a:t>.</a:t>
            </a:r>
          </a:p>
          <a:p>
            <a:pPr marL="0" indent="0">
              <a:buNone/>
            </a:pPr>
            <a:r>
              <a:rPr lang="en-US" sz="2800" dirty="0"/>
              <a:t/>
            </a:r>
            <a:br>
              <a:rPr lang="en-US" sz="2800" dirty="0"/>
            </a:br>
            <a:r>
              <a:rPr lang="en-US" sz="2800" dirty="0" smtClean="0">
                <a:solidFill>
                  <a:schemeClr val="accent2">
                    <a:lumMod val="60000"/>
                    <a:lumOff val="40000"/>
                  </a:schemeClr>
                </a:solidFill>
              </a:rPr>
              <a:t>Nutrition Education</a:t>
            </a:r>
          </a:p>
          <a:p>
            <a:pPr marL="0" indent="0">
              <a:buNone/>
            </a:pPr>
            <a:r>
              <a:rPr lang="en-US" sz="2800" dirty="0"/>
              <a:t>A formal process to instruct or train a client in a skill or to impart knowledge to help clients voluntarily manage or modify food, nutrition, and physical activity choices and behavior to maintain or improve health</a:t>
            </a:r>
            <a:br>
              <a:rPr lang="en-US" sz="2800" dirty="0"/>
            </a:br>
            <a:r>
              <a:rPr lang="en-US" sz="2800" dirty="0"/>
              <a:t/>
            </a:r>
            <a:br>
              <a:rPr lang="en-US" sz="2800" dirty="0"/>
            </a:br>
            <a:endParaRPr lang="en-US" sz="2800" dirty="0"/>
          </a:p>
        </p:txBody>
      </p:sp>
    </p:spTree>
    <p:extLst>
      <p:ext uri="{BB962C8B-B14F-4D97-AF65-F5344CB8AC3E}">
        <p14:creationId xmlns:p14="http://schemas.microsoft.com/office/powerpoint/2010/main" val="191201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smtClean="0">
                <a:solidFill>
                  <a:schemeClr val="accent2">
                    <a:lumMod val="60000"/>
                    <a:lumOff val="40000"/>
                  </a:schemeClr>
                </a:solidFill>
              </a:rPr>
              <a:t>Nutrition Counseling</a:t>
            </a:r>
          </a:p>
          <a:p>
            <a:r>
              <a:rPr lang="en-US" sz="2800" dirty="0"/>
              <a:t>A supportive process, characterized by a collaborative counselor-client relationship, to establish food, nutrition and physical activity priorities, goals, and action plans that acknowledge and foster responsibility for self-care to treat an existing condition and promote health</a:t>
            </a:r>
            <a:br>
              <a:rPr lang="en-US" sz="2800" dirty="0"/>
            </a:br>
            <a:endParaRPr lang="en-US" sz="2800" dirty="0"/>
          </a:p>
        </p:txBody>
      </p:sp>
    </p:spTree>
    <p:extLst>
      <p:ext uri="{BB962C8B-B14F-4D97-AF65-F5344CB8AC3E}">
        <p14:creationId xmlns:p14="http://schemas.microsoft.com/office/powerpoint/2010/main" val="1626270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800" dirty="0">
                <a:solidFill>
                  <a:schemeClr val="accent2">
                    <a:lumMod val="60000"/>
                    <a:lumOff val="40000"/>
                  </a:schemeClr>
                </a:solidFill>
              </a:rPr>
              <a:t>Coordination of Nutrition Care</a:t>
            </a:r>
            <a:br>
              <a:rPr lang="en-US" sz="2800" dirty="0">
                <a:solidFill>
                  <a:schemeClr val="accent2">
                    <a:lumMod val="60000"/>
                    <a:lumOff val="40000"/>
                  </a:schemeClr>
                </a:solidFill>
              </a:rPr>
            </a:br>
            <a:r>
              <a:rPr lang="en-US" sz="2800" dirty="0"/>
              <a:t>Consultation with, referral to, or coordination of nutrition care with other health care providers, institutions, or agencies that can assist in treating or </a:t>
            </a:r>
            <a:r>
              <a:rPr lang="en-US" sz="2800" dirty="0" smtClean="0"/>
              <a:t>managing nutrition-related problems</a:t>
            </a:r>
          </a:p>
          <a:p>
            <a:pPr marL="0" indent="0">
              <a:buNone/>
            </a:pPr>
            <a:r>
              <a:rPr lang="en-US" dirty="0"/>
              <a:t/>
            </a:r>
            <a:br>
              <a:rPr lang="en-US" dirty="0"/>
            </a:br>
            <a:r>
              <a:rPr lang="en-US" sz="2800" dirty="0">
                <a:solidFill>
                  <a:schemeClr val="accent2">
                    <a:lumMod val="60000"/>
                    <a:lumOff val="40000"/>
                  </a:schemeClr>
                </a:solidFill>
              </a:rPr>
              <a:t>Population Based Nutrition </a:t>
            </a:r>
            <a:r>
              <a:rPr lang="en-US" sz="2800" dirty="0" smtClean="0">
                <a:solidFill>
                  <a:schemeClr val="accent2">
                    <a:lumMod val="60000"/>
                    <a:lumOff val="40000"/>
                  </a:schemeClr>
                </a:solidFill>
              </a:rPr>
              <a:t>Action</a:t>
            </a:r>
          </a:p>
          <a:p>
            <a:pPr marL="0" indent="0">
              <a:buNone/>
            </a:pPr>
            <a:r>
              <a:rPr lang="en-US" sz="2800" dirty="0"/>
              <a:t>Interventions designed to improve the nutritional well-being of a population.</a:t>
            </a:r>
            <a:br>
              <a:rPr lang="en-US" sz="2800" dirty="0"/>
            </a:br>
            <a:r>
              <a:rPr lang="en-US" sz="2800" dirty="0"/>
              <a:t/>
            </a:r>
            <a:br>
              <a:rPr lang="en-US" sz="2800" dirty="0"/>
            </a:br>
            <a:endParaRPr lang="en-US" sz="2800" dirty="0"/>
          </a:p>
        </p:txBody>
      </p:sp>
    </p:spTree>
    <p:extLst>
      <p:ext uri="{BB962C8B-B14F-4D97-AF65-F5344CB8AC3E}">
        <p14:creationId xmlns:p14="http://schemas.microsoft.com/office/powerpoint/2010/main" val="2768626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2">
                    <a:lumMod val="60000"/>
                    <a:lumOff val="40000"/>
                  </a:schemeClr>
                </a:solidFill>
              </a:rPr>
              <a:t>NCP Step 4: Nutrition Monitoring and Evaluation </a:t>
            </a:r>
            <a:r>
              <a:rPr lang="en-US" sz="4000" b="1" dirty="0">
                <a:solidFill>
                  <a:srgbClr val="00B0F0"/>
                </a:solidFill>
              </a:rPr>
              <a:t/>
            </a:r>
            <a:br>
              <a:rPr lang="en-US" sz="4000" b="1" dirty="0">
                <a:solidFill>
                  <a:srgbClr val="00B0F0"/>
                </a:solidFill>
              </a:rPr>
            </a:br>
            <a:endParaRPr lang="en-US" sz="4000" b="1" dirty="0">
              <a:solidFill>
                <a:srgbClr val="00B0F0"/>
              </a:solidFill>
            </a:endParaRPr>
          </a:p>
        </p:txBody>
      </p:sp>
      <p:sp>
        <p:nvSpPr>
          <p:cNvPr id="3" name="Content Placeholder 2"/>
          <p:cNvSpPr>
            <a:spLocks noGrp="1"/>
          </p:cNvSpPr>
          <p:nvPr>
            <p:ph idx="1"/>
          </p:nvPr>
        </p:nvSpPr>
        <p:spPr/>
        <p:txBody>
          <a:bodyPr>
            <a:normAutofit/>
          </a:bodyPr>
          <a:lstStyle/>
          <a:p>
            <a:r>
              <a:rPr lang="en-US" dirty="0">
                <a:solidFill>
                  <a:schemeClr val="accent2">
                    <a:lumMod val="60000"/>
                    <a:lumOff val="40000"/>
                  </a:schemeClr>
                </a:solidFill>
              </a:rPr>
              <a:t>Definition</a:t>
            </a:r>
            <a:r>
              <a:rPr lang="en-US" dirty="0" smtClean="0">
                <a:solidFill>
                  <a:schemeClr val="accent2">
                    <a:lumMod val="60000"/>
                    <a:lumOff val="40000"/>
                  </a:schemeClr>
                </a:solidFill>
              </a:rPr>
              <a:t>:</a:t>
            </a:r>
          </a:p>
          <a:p>
            <a:r>
              <a:rPr lang="en-US" sz="2800" dirty="0" smtClean="0"/>
              <a:t>The </a:t>
            </a:r>
            <a:r>
              <a:rPr lang="en-US" sz="2800" dirty="0"/>
              <a:t>purpose of nutrition monitoring and evaluation is to determine and measure the amount of progress made for the nutrition intervention and whether the nutrition related goals/expected outcomes are being met. The aim is to promote more uniformity within the dietetics profession in assessing the effectiveness of nutrition intervention. Nutrition Monitoring and Evaluation identifies outcomes/indicators relevant to the diagnosis and nutrition intervention plans and goals.</a:t>
            </a:r>
            <a:br>
              <a:rPr lang="en-US" sz="2800" dirty="0"/>
            </a:br>
            <a:endParaRPr lang="en-US" sz="2800" dirty="0"/>
          </a:p>
        </p:txBody>
      </p:sp>
    </p:spTree>
    <p:extLst>
      <p:ext uri="{BB962C8B-B14F-4D97-AF65-F5344CB8AC3E}">
        <p14:creationId xmlns:p14="http://schemas.microsoft.com/office/powerpoint/2010/main" val="2196997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During the first interaction, appropriate outcomes/indicators are selected to be monitored and evaluated at the next interaction. During subsequent interactions, these outcomes/indicators are used to demonstrate the amount of progress made and whether the goals or expected outcomes are being met. Factors to consider when selecting indicators are the medical diagnosis, health care outcomes, client goals, nutrition quality management goals, practice setting, client population, and disease state and/or severity. </a:t>
            </a:r>
            <a:br>
              <a:rPr lang="en-US" sz="2800" dirty="0"/>
            </a:br>
            <a:endParaRPr lang="en-US" sz="2800" dirty="0"/>
          </a:p>
        </p:txBody>
      </p:sp>
    </p:spTree>
    <p:extLst>
      <p:ext uri="{BB962C8B-B14F-4D97-AF65-F5344CB8AC3E}">
        <p14:creationId xmlns:p14="http://schemas.microsoft.com/office/powerpoint/2010/main" val="26704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chemeClr val="accent2">
                    <a:lumMod val="60000"/>
                    <a:lumOff val="40000"/>
                  </a:schemeClr>
                </a:solidFill>
              </a:rPr>
              <a:t>Terminology for Nutrition Monitoring and Evaluation is organized in four domains (categories)</a:t>
            </a:r>
            <a:br>
              <a:rPr lang="en-US" sz="3200" b="1" dirty="0">
                <a:solidFill>
                  <a:schemeClr val="accent2">
                    <a:lumMod val="60000"/>
                    <a:lumOff val="40000"/>
                  </a:schemeClr>
                </a:solidFill>
              </a:rPr>
            </a:br>
            <a:endParaRPr lang="en-US" sz="3200" b="1"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a:t>Food/Nutrition-Related History Outcomes</a:t>
            </a:r>
            <a:br>
              <a:rPr lang="en-US" dirty="0"/>
            </a:br>
            <a:r>
              <a:rPr lang="en-US" dirty="0"/>
              <a:t>Anthropometric Measurement Outcomes</a:t>
            </a:r>
            <a:br>
              <a:rPr lang="en-US" dirty="0"/>
            </a:br>
            <a:r>
              <a:rPr lang="en-US" dirty="0"/>
              <a:t/>
            </a:r>
            <a:br>
              <a:rPr lang="en-US" dirty="0"/>
            </a:br>
            <a:r>
              <a:rPr lang="en-US" dirty="0"/>
              <a:t>Biochemical Data, Medical Tests, and Procedures</a:t>
            </a:r>
          </a:p>
          <a:p>
            <a:r>
              <a:rPr lang="en-US" dirty="0"/>
              <a:t>Nutrition focused physical findings</a:t>
            </a:r>
          </a:p>
          <a:p>
            <a:endParaRPr lang="en-US" dirty="0"/>
          </a:p>
        </p:txBody>
      </p:sp>
    </p:spTree>
    <p:extLst>
      <p:ext uri="{BB962C8B-B14F-4D97-AF65-F5344CB8AC3E}">
        <p14:creationId xmlns:p14="http://schemas.microsoft.com/office/powerpoint/2010/main" val="1659084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chemeClr val="accent2">
                    <a:lumMod val="60000"/>
                    <a:lumOff val="40000"/>
                  </a:schemeClr>
                </a:solidFill>
              </a:rPr>
              <a:t>Collection and Use of Nutrition Monitoring and Evaluation Outcome Data:</a:t>
            </a:r>
            <a:br>
              <a:rPr lang="en-US" sz="3600" b="1" dirty="0">
                <a:solidFill>
                  <a:schemeClr val="accent2">
                    <a:lumMod val="60000"/>
                    <a:lumOff val="40000"/>
                  </a:schemeClr>
                </a:solidFill>
              </a:rPr>
            </a:br>
            <a:endParaRPr lang="en-US" sz="3600" b="1" dirty="0">
              <a:solidFill>
                <a:schemeClr val="accent2">
                  <a:lumMod val="60000"/>
                  <a:lumOff val="40000"/>
                </a:schemeClr>
              </a:solidFill>
            </a:endParaRPr>
          </a:p>
        </p:txBody>
      </p:sp>
      <p:sp>
        <p:nvSpPr>
          <p:cNvPr id="3" name="Content Placeholder 2"/>
          <p:cNvSpPr>
            <a:spLocks noGrp="1"/>
          </p:cNvSpPr>
          <p:nvPr>
            <p:ph idx="1"/>
          </p:nvPr>
        </p:nvSpPr>
        <p:spPr/>
        <p:txBody>
          <a:bodyPr>
            <a:noAutofit/>
          </a:bodyPr>
          <a:lstStyle/>
          <a:p>
            <a:r>
              <a:rPr lang="en-US" sz="2400" dirty="0"/>
              <a:t>This step consists of three components: monitoring, measuring, and evaluating the changes in nutrition care indicators. Practitioners monitor by providing evidence that the nutrition intervention is or is not changing the client’s behavior or status. They measure outcomes by gathering data for outcomes/indicators. Finally, nutrition and dietetics practitioners compare the current findings with previous status, nutrition intervention goals, and/or reference standards and evaluate the overall impact of the nutrition intervention on the client’s nutrition diagnosis(</a:t>
            </a:r>
            <a:r>
              <a:rPr lang="en-US" sz="2400" dirty="0" err="1"/>
              <a:t>es</a:t>
            </a:r>
            <a:r>
              <a:rPr lang="en-US" sz="2400" dirty="0"/>
              <a:t>) and health outcomes. The use of standardized indicators and criteria increases the validity and reliability of outcome data collection, communication, an aggregation of data for reporting outcomes of the nutrition and dietetics practitioner’s interventions.</a:t>
            </a:r>
            <a:br>
              <a:rPr lang="en-US" sz="2400" dirty="0"/>
            </a:br>
            <a:endParaRPr lang="en-US" sz="2400" dirty="0"/>
          </a:p>
        </p:txBody>
      </p:sp>
    </p:spTree>
    <p:extLst>
      <p:ext uri="{BB962C8B-B14F-4D97-AF65-F5344CB8AC3E}">
        <p14:creationId xmlns:p14="http://schemas.microsoft.com/office/powerpoint/2010/main" val="3910444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98490"/>
            <a:ext cx="10058400" cy="938870"/>
          </a:xfrm>
        </p:spPr>
        <p:txBody>
          <a:bodyPr>
            <a:normAutofit fontScale="90000"/>
          </a:bodyPr>
          <a:lstStyle/>
          <a:p>
            <a:r>
              <a:rPr lang="en-US" b="1" cap="all" dirty="0">
                <a:solidFill>
                  <a:schemeClr val="accent2">
                    <a:lumMod val="60000"/>
                    <a:lumOff val="40000"/>
                  </a:schemeClr>
                </a:solidFill>
              </a:rPr>
              <a:t/>
            </a:r>
            <a:br>
              <a:rPr lang="en-US" b="1" cap="all" dirty="0">
                <a:solidFill>
                  <a:schemeClr val="accent2">
                    <a:lumMod val="60000"/>
                    <a:lumOff val="40000"/>
                  </a:schemeClr>
                </a:solidFill>
              </a:rPr>
            </a:br>
            <a:endParaRPr lang="en-US" dirty="0">
              <a:solidFill>
                <a:schemeClr val="accent2">
                  <a:lumMod val="60000"/>
                  <a:lumOff val="40000"/>
                </a:schemeClr>
              </a:solidFill>
            </a:endParaRPr>
          </a:p>
        </p:txBody>
      </p:sp>
      <p:sp>
        <p:nvSpPr>
          <p:cNvPr id="3" name="Content Placeholder 2"/>
          <p:cNvSpPr>
            <a:spLocks noGrp="1"/>
          </p:cNvSpPr>
          <p:nvPr>
            <p:ph idx="1"/>
          </p:nvPr>
        </p:nvSpPr>
        <p:spPr>
          <a:xfrm>
            <a:off x="1097280" y="1639672"/>
            <a:ext cx="10058400" cy="4023360"/>
          </a:xfrm>
        </p:spPr>
        <p:txBody>
          <a:bodyPr>
            <a:normAutofit fontScale="92500" lnSpcReduction="10000"/>
          </a:bodyPr>
          <a:lstStyle/>
          <a:p>
            <a:pPr marL="0" indent="0">
              <a:buNone/>
            </a:pPr>
            <a:endParaRPr lang="en-US" dirty="0"/>
          </a:p>
          <a:p>
            <a:pPr marL="0" indent="0">
              <a:buNone/>
            </a:pPr>
            <a:r>
              <a:rPr lang="en-US" sz="3200" dirty="0"/>
              <a:t/>
            </a:r>
            <a:br>
              <a:rPr lang="en-US" sz="3200" dirty="0"/>
            </a:br>
            <a:r>
              <a:rPr lang="en-US" sz="3600" dirty="0"/>
              <a:t>The Nutrition Care Process (NCP) is designed to improve the consistency and quality of individualized care for patients/clients or groups and the predictability of the patient/client outcomes. It is not intended to standardize nutrition care for each patient/client, but to establish a standardized process for providing care. </a:t>
            </a:r>
            <a:br>
              <a:rPr lang="en-US" sz="3600" dirty="0"/>
            </a:br>
            <a:endParaRPr lang="en-US" sz="3600" dirty="0"/>
          </a:p>
        </p:txBody>
      </p:sp>
    </p:spTree>
    <p:extLst>
      <p:ext uri="{BB962C8B-B14F-4D97-AF65-F5344CB8AC3E}">
        <p14:creationId xmlns:p14="http://schemas.microsoft.com/office/powerpoint/2010/main" val="160681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solidFill>
                  <a:schemeClr val="accent2">
                    <a:lumMod val="60000"/>
                    <a:lumOff val="40000"/>
                  </a:schemeClr>
                </a:solidFill>
              </a:rPr>
              <a:t>References:</a:t>
            </a:r>
          </a:p>
          <a:p>
            <a:r>
              <a:rPr lang="en-US" b="1" i="1" dirty="0"/>
              <a:t>The Academy of Nutrition and Dietetics Health Informatics Infrastructure (</a:t>
            </a:r>
            <a:r>
              <a:rPr lang="en-US" b="1" i="1" dirty="0" smtClean="0"/>
              <a:t>ANDHI)</a:t>
            </a:r>
            <a:endParaRPr lang="en-US" b="1" i="1" dirty="0"/>
          </a:p>
        </p:txBody>
      </p:sp>
    </p:spTree>
    <p:extLst>
      <p:ext uri="{BB962C8B-B14F-4D97-AF65-F5344CB8AC3E}">
        <p14:creationId xmlns:p14="http://schemas.microsoft.com/office/powerpoint/2010/main" val="85200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096213"/>
          </a:xfrm>
          <a:prstGeom prst="rect">
            <a:avLst/>
          </a:prstGeom>
        </p:spPr>
      </p:pic>
    </p:spTree>
    <p:extLst>
      <p:ext uri="{BB962C8B-B14F-4D97-AF65-F5344CB8AC3E}">
        <p14:creationId xmlns:p14="http://schemas.microsoft.com/office/powerpoint/2010/main" val="921343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01521"/>
            <a:ext cx="10058400" cy="1403797"/>
          </a:xfrm>
        </p:spPr>
        <p:txBody>
          <a:bodyPr>
            <a:noAutofit/>
          </a:bodyPr>
          <a:lstStyle/>
          <a:p>
            <a:r>
              <a:rPr lang="en-US" sz="3600" b="1" dirty="0">
                <a:solidFill>
                  <a:schemeClr val="accent2">
                    <a:lumMod val="60000"/>
                    <a:lumOff val="40000"/>
                  </a:schemeClr>
                </a:solidFill>
              </a:rPr>
              <a:t>There are four steps in the process:</a:t>
            </a:r>
            <a:br>
              <a:rPr lang="en-US" sz="3600" b="1" dirty="0">
                <a:solidFill>
                  <a:schemeClr val="accent2">
                    <a:lumMod val="60000"/>
                    <a:lumOff val="40000"/>
                  </a:schemeClr>
                </a:solidFill>
              </a:rPr>
            </a:br>
            <a:r>
              <a:rPr lang="en-US" sz="3600" b="1" dirty="0">
                <a:solidFill>
                  <a:schemeClr val="accent2">
                    <a:lumMod val="60000"/>
                    <a:lumOff val="40000"/>
                  </a:schemeClr>
                </a:solidFill>
              </a:rPr>
              <a:t/>
            </a:r>
            <a:br>
              <a:rPr lang="en-US" sz="3600" b="1" dirty="0">
                <a:solidFill>
                  <a:schemeClr val="accent2">
                    <a:lumMod val="60000"/>
                    <a:lumOff val="40000"/>
                  </a:schemeClr>
                </a:solidFill>
              </a:rPr>
            </a:br>
            <a:endParaRPr lang="en-US" sz="3600" b="1" dirty="0">
              <a:solidFill>
                <a:schemeClr val="accent2">
                  <a:lumMod val="60000"/>
                  <a:lumOff val="40000"/>
                </a:schemeClr>
              </a:solidFill>
            </a:endParaRPr>
          </a:p>
        </p:txBody>
      </p:sp>
      <p:sp>
        <p:nvSpPr>
          <p:cNvPr id="3" name="Content Placeholder 2"/>
          <p:cNvSpPr>
            <a:spLocks noGrp="1"/>
          </p:cNvSpPr>
          <p:nvPr>
            <p:ph idx="1"/>
          </p:nvPr>
        </p:nvSpPr>
        <p:spPr/>
        <p:txBody>
          <a:bodyPr>
            <a:normAutofit/>
          </a:bodyPr>
          <a:lstStyle/>
          <a:p>
            <a:r>
              <a:rPr lang="en-US" sz="3600" dirty="0"/>
              <a:t>Nutrition Assessment</a:t>
            </a:r>
          </a:p>
          <a:p>
            <a:r>
              <a:rPr lang="en-US" sz="3600" dirty="0"/>
              <a:t>Nutrition Diagnosis</a:t>
            </a:r>
          </a:p>
          <a:p>
            <a:r>
              <a:rPr lang="en-US" sz="3600" dirty="0"/>
              <a:t>Nutrition Intervention</a:t>
            </a:r>
          </a:p>
          <a:p>
            <a:r>
              <a:rPr lang="en-US" sz="3600" dirty="0"/>
              <a:t>Nutrition Monitoring and Evaluation</a:t>
            </a:r>
          </a:p>
          <a:p>
            <a:pPr marL="0" indent="0">
              <a:buNone/>
            </a:pPr>
            <a:r>
              <a:rPr lang="en-US" sz="3600" dirty="0"/>
              <a:t/>
            </a:r>
            <a:br>
              <a:rPr lang="en-US" sz="3600" dirty="0"/>
            </a:br>
            <a:endParaRPr lang="en-US" sz="3600" dirty="0"/>
          </a:p>
        </p:txBody>
      </p:sp>
    </p:spTree>
    <p:extLst>
      <p:ext uri="{BB962C8B-B14F-4D97-AF65-F5344CB8AC3E}">
        <p14:creationId xmlns:p14="http://schemas.microsoft.com/office/powerpoint/2010/main" val="1333631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92427"/>
            <a:ext cx="10058400" cy="1365161"/>
          </a:xfrm>
        </p:spPr>
        <p:txBody>
          <a:bodyPr>
            <a:normAutofit/>
          </a:bodyPr>
          <a:lstStyle/>
          <a:p>
            <a:r>
              <a:rPr lang="en-US" b="1" dirty="0">
                <a:solidFill>
                  <a:schemeClr val="accent2">
                    <a:lumMod val="60000"/>
                    <a:lumOff val="40000"/>
                  </a:schemeClr>
                </a:solidFill>
              </a:rPr>
              <a:t>NCP Step 1: Nutrition Assessment </a:t>
            </a:r>
            <a:r>
              <a:rPr lang="en-US" b="1" dirty="0">
                <a:solidFill>
                  <a:srgbClr val="00B0F0"/>
                </a:solidFill>
              </a:rPr>
              <a:t/>
            </a:r>
            <a:br>
              <a:rPr lang="en-US" b="1" dirty="0">
                <a:solidFill>
                  <a:srgbClr val="00B0F0"/>
                </a:solidFill>
              </a:rPr>
            </a:br>
            <a:endParaRPr lang="en-US" b="1" dirty="0">
              <a:solidFill>
                <a:srgbClr val="00B0F0"/>
              </a:solidFill>
            </a:endParaRPr>
          </a:p>
        </p:txBody>
      </p:sp>
      <p:sp>
        <p:nvSpPr>
          <p:cNvPr id="3" name="Content Placeholder 2"/>
          <p:cNvSpPr>
            <a:spLocks noGrp="1"/>
          </p:cNvSpPr>
          <p:nvPr>
            <p:ph idx="1"/>
          </p:nvPr>
        </p:nvSpPr>
        <p:spPr/>
        <p:txBody>
          <a:bodyPr>
            <a:normAutofit/>
          </a:bodyPr>
          <a:lstStyle/>
          <a:p>
            <a:pPr marL="0" indent="0">
              <a:buNone/>
            </a:pPr>
            <a:r>
              <a:rPr lang="en-US" sz="2800" b="1" dirty="0">
                <a:solidFill>
                  <a:schemeClr val="accent2">
                    <a:lumMod val="60000"/>
                    <a:lumOff val="40000"/>
                  </a:schemeClr>
                </a:solidFill>
              </a:rPr>
              <a:t>Purpose</a:t>
            </a:r>
            <a:r>
              <a:rPr lang="en-US" sz="2800" b="1" dirty="0" smtClean="0">
                <a:solidFill>
                  <a:schemeClr val="accent2">
                    <a:lumMod val="60000"/>
                    <a:lumOff val="40000"/>
                  </a:schemeClr>
                </a:solidFill>
              </a:rPr>
              <a:t>:</a:t>
            </a:r>
          </a:p>
          <a:p>
            <a:r>
              <a:rPr lang="en-US" sz="2400" dirty="0" smtClean="0"/>
              <a:t> </a:t>
            </a:r>
            <a:r>
              <a:rPr lang="en-US" sz="2400" dirty="0"/>
              <a:t>Nutrition Assessment is a systematic approach to collect, classify, and synthesize important and relevant data needed to identify nutrition-related problems and their causes. This step also includes reassessment for comparing and re-evaluating data from the previous interaction to the next and collection of new data that may lead to new or revised nutrition diagnoses based on the client’s status or situation It is an ongoing, dynamic process that involves initial data collection and continual reassessment and analysis of the </a:t>
            </a:r>
            <a:r>
              <a:rPr lang="en-US" sz="2400" dirty="0" smtClean="0"/>
              <a:t>client’s </a:t>
            </a:r>
            <a:r>
              <a:rPr lang="en-US" sz="2400" dirty="0"/>
              <a:t>status compared to accepted standards, recommendations, and/or goals. </a:t>
            </a:r>
            <a:br>
              <a:rPr lang="en-US" sz="2400" dirty="0"/>
            </a:br>
            <a:endParaRPr lang="en-US" sz="2400" dirty="0"/>
          </a:p>
        </p:txBody>
      </p:sp>
    </p:spTree>
    <p:extLst>
      <p:ext uri="{BB962C8B-B14F-4D97-AF65-F5344CB8AC3E}">
        <p14:creationId xmlns:p14="http://schemas.microsoft.com/office/powerpoint/2010/main" val="2327167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accent2">
                    <a:lumMod val="60000"/>
                    <a:lumOff val="40000"/>
                  </a:schemeClr>
                </a:solidFill>
              </a:rPr>
              <a:t>Finding Nutritional assessment data</a:t>
            </a:r>
            <a:endParaRPr lang="en-US" sz="4400" b="1" dirty="0">
              <a:solidFill>
                <a:schemeClr val="accent2">
                  <a:lumMod val="60000"/>
                  <a:lumOff val="40000"/>
                </a:schemeClr>
              </a:solidFill>
            </a:endParaRPr>
          </a:p>
        </p:txBody>
      </p:sp>
      <p:sp>
        <p:nvSpPr>
          <p:cNvPr id="3" name="Content Placeholder 2"/>
          <p:cNvSpPr>
            <a:spLocks noGrp="1"/>
          </p:cNvSpPr>
          <p:nvPr>
            <p:ph idx="1"/>
          </p:nvPr>
        </p:nvSpPr>
        <p:spPr/>
        <p:txBody>
          <a:bodyPr>
            <a:normAutofit/>
          </a:bodyPr>
          <a:lstStyle/>
          <a:p>
            <a:r>
              <a:rPr lang="en-US" sz="3200" dirty="0"/>
              <a:t>For individuals, data can come directly from the patient/client through interview, observation and measurements, a health record, and the referring </a:t>
            </a:r>
            <a:r>
              <a:rPr lang="en-US" sz="3200" dirty="0" smtClean="0"/>
              <a:t>health </a:t>
            </a:r>
            <a:r>
              <a:rPr lang="en-US" sz="3200" dirty="0"/>
              <a:t>care provider. For population groups, data from surveys, administrative data sets, and epidemiological or research studies are used.</a:t>
            </a:r>
            <a:br>
              <a:rPr lang="en-US" sz="3200" dirty="0"/>
            </a:br>
            <a:endParaRPr lang="en-US" sz="3200" dirty="0"/>
          </a:p>
        </p:txBody>
      </p:sp>
    </p:spTree>
    <p:extLst>
      <p:ext uri="{BB962C8B-B14F-4D97-AF65-F5344CB8AC3E}">
        <p14:creationId xmlns:p14="http://schemas.microsoft.com/office/powerpoint/2010/main" val="2661531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chemeClr val="accent2">
                    <a:lumMod val="60000"/>
                    <a:lumOff val="40000"/>
                  </a:schemeClr>
                </a:solidFill>
              </a:rPr>
              <a:t>Terminology for nutrition assessment is organized in five domains (categories): </a:t>
            </a:r>
            <a:br>
              <a:rPr lang="en-US" sz="3600" b="1" dirty="0">
                <a:solidFill>
                  <a:schemeClr val="accent2">
                    <a:lumMod val="60000"/>
                    <a:lumOff val="40000"/>
                  </a:schemeClr>
                </a:solidFill>
              </a:rPr>
            </a:br>
            <a:endParaRPr lang="en-US" sz="3600" b="1"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sz="3200" dirty="0">
                <a:solidFill>
                  <a:schemeClr val="accent2">
                    <a:lumMod val="60000"/>
                    <a:lumOff val="40000"/>
                  </a:schemeClr>
                </a:solidFill>
              </a:rPr>
              <a:t>Food/Nutrition-Related </a:t>
            </a:r>
            <a:r>
              <a:rPr lang="en-US" sz="3200" dirty="0" smtClean="0">
                <a:solidFill>
                  <a:schemeClr val="accent2">
                    <a:lumMod val="60000"/>
                    <a:lumOff val="40000"/>
                  </a:schemeClr>
                </a:solidFill>
              </a:rPr>
              <a:t>History</a:t>
            </a:r>
          </a:p>
          <a:p>
            <a:pPr marL="0" indent="0">
              <a:buNone/>
            </a:pPr>
            <a:r>
              <a:rPr lang="en-US" sz="3200" dirty="0"/>
              <a:t/>
            </a:r>
            <a:br>
              <a:rPr lang="en-US" sz="3200" dirty="0"/>
            </a:br>
            <a:r>
              <a:rPr lang="en-US" sz="3200" dirty="0"/>
              <a:t>Food and </a:t>
            </a:r>
            <a:r>
              <a:rPr lang="en-US" sz="3200" dirty="0" smtClean="0"/>
              <a:t>nutrient intake</a:t>
            </a:r>
            <a:r>
              <a:rPr lang="en-US" sz="3200" dirty="0"/>
              <a:t>, food and nutrient administration, medication, complementary/alternative medicine use, knowledge/beliefs, food and </a:t>
            </a:r>
            <a:r>
              <a:rPr lang="en-US" sz="3200" dirty="0" smtClean="0"/>
              <a:t>supplies availability</a:t>
            </a:r>
            <a:r>
              <a:rPr lang="en-US" sz="3200" dirty="0"/>
              <a:t>, physical activity, </a:t>
            </a:r>
            <a:r>
              <a:rPr lang="en-US" sz="3200" dirty="0" smtClean="0"/>
              <a:t>nutrition quality </a:t>
            </a:r>
            <a:r>
              <a:rPr lang="en-US" sz="3200" dirty="0"/>
              <a:t>of life</a:t>
            </a:r>
            <a:br>
              <a:rPr lang="en-US" sz="3200" dirty="0"/>
            </a:br>
            <a:endParaRPr lang="en-US" sz="3200" dirty="0"/>
          </a:p>
        </p:txBody>
      </p:sp>
    </p:spTree>
    <p:extLst>
      <p:ext uri="{BB962C8B-B14F-4D97-AF65-F5344CB8AC3E}">
        <p14:creationId xmlns:p14="http://schemas.microsoft.com/office/powerpoint/2010/main" val="131210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solidFill>
                  <a:schemeClr val="accent2">
                    <a:lumMod val="60000"/>
                    <a:lumOff val="40000"/>
                  </a:schemeClr>
                </a:solidFill>
              </a:rPr>
              <a:t>Anthropometric Measurements</a:t>
            </a:r>
            <a:r>
              <a:rPr lang="en-US" sz="3200" dirty="0"/>
              <a:t/>
            </a:r>
            <a:br>
              <a:rPr lang="en-US" sz="3200" dirty="0"/>
            </a:br>
            <a:r>
              <a:rPr lang="en-US" sz="3200" dirty="0"/>
              <a:t>Height, weight, body mass index (BMI), growth pattern indices/percentile ranks, and weight </a:t>
            </a:r>
            <a:r>
              <a:rPr lang="en-US" sz="3200" dirty="0" smtClean="0"/>
              <a:t>history</a:t>
            </a:r>
          </a:p>
          <a:p>
            <a:r>
              <a:rPr lang="en-US" sz="3200" dirty="0" smtClean="0">
                <a:solidFill>
                  <a:schemeClr val="accent2">
                    <a:lumMod val="60000"/>
                    <a:lumOff val="40000"/>
                  </a:schemeClr>
                </a:solidFill>
              </a:rPr>
              <a:t>Biochemical </a:t>
            </a:r>
            <a:r>
              <a:rPr lang="en-US" sz="3200" dirty="0">
                <a:solidFill>
                  <a:schemeClr val="accent2">
                    <a:lumMod val="60000"/>
                    <a:lumOff val="40000"/>
                  </a:schemeClr>
                </a:solidFill>
              </a:rPr>
              <a:t>Data, Medical Tests, and </a:t>
            </a:r>
            <a:r>
              <a:rPr lang="en-US" sz="3200" dirty="0" smtClean="0">
                <a:solidFill>
                  <a:schemeClr val="accent2">
                    <a:lumMod val="60000"/>
                    <a:lumOff val="40000"/>
                  </a:schemeClr>
                </a:solidFill>
              </a:rPr>
              <a:t>Procedures</a:t>
            </a:r>
          </a:p>
          <a:p>
            <a:pPr marL="0" indent="0">
              <a:buNone/>
            </a:pPr>
            <a:r>
              <a:rPr lang="en-US" sz="3200" dirty="0"/>
              <a:t>Lab data (e.g., electrolytes, glucose) and tests (</a:t>
            </a:r>
            <a:r>
              <a:rPr lang="en-US" sz="3200" dirty="0" err="1"/>
              <a:t>eg</a:t>
            </a:r>
            <a:r>
              <a:rPr lang="en-US" sz="3200" dirty="0"/>
              <a:t>, gastric emptying time, resting metabolic rate)</a:t>
            </a:r>
            <a:br>
              <a:rPr lang="en-US" sz="3200" dirty="0"/>
            </a:br>
            <a:r>
              <a:rPr lang="en-US" sz="3200" dirty="0"/>
              <a:t/>
            </a:r>
            <a:br>
              <a:rPr lang="en-US" sz="3200" dirty="0"/>
            </a:br>
            <a:endParaRPr lang="en-US" sz="3200" dirty="0"/>
          </a:p>
        </p:txBody>
      </p:sp>
    </p:spTree>
    <p:extLst>
      <p:ext uri="{BB962C8B-B14F-4D97-AF65-F5344CB8AC3E}">
        <p14:creationId xmlns:p14="http://schemas.microsoft.com/office/powerpoint/2010/main" val="3096336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smtClean="0">
                <a:solidFill>
                  <a:schemeClr val="accent2">
                    <a:lumMod val="60000"/>
                    <a:lumOff val="40000"/>
                  </a:schemeClr>
                </a:solidFill>
              </a:rPr>
              <a:t>Nutrition focused physical findings</a:t>
            </a:r>
          </a:p>
          <a:p>
            <a:pPr marL="0" indent="0">
              <a:buNone/>
            </a:pPr>
            <a:r>
              <a:rPr lang="en-US" sz="3200" dirty="0"/>
              <a:t>Physical appearance, muscle and fat wasting, swallow function</a:t>
            </a:r>
            <a:r>
              <a:rPr lang="en-US" sz="3200" dirty="0" smtClean="0"/>
              <a:t>, </a:t>
            </a:r>
            <a:r>
              <a:rPr lang="en-US" sz="3200" dirty="0" smtClean="0"/>
              <a:t>appetite.</a:t>
            </a:r>
            <a:endParaRPr lang="en-US" sz="3200" dirty="0" smtClean="0"/>
          </a:p>
          <a:p>
            <a:r>
              <a:rPr lang="en-US" sz="3200" dirty="0" smtClean="0">
                <a:solidFill>
                  <a:schemeClr val="accent2">
                    <a:lumMod val="60000"/>
                    <a:lumOff val="40000"/>
                  </a:schemeClr>
                </a:solidFill>
              </a:rPr>
              <a:t>Client History</a:t>
            </a:r>
          </a:p>
          <a:p>
            <a:pPr marL="0" indent="0">
              <a:buNone/>
            </a:pPr>
            <a:r>
              <a:rPr lang="en-US" sz="3200" dirty="0"/>
              <a:t>Personal history, medical/health/family history, treatments and complementary/alternative medicine use, and social </a:t>
            </a:r>
            <a:r>
              <a:rPr lang="en-US" sz="3200" dirty="0" smtClean="0"/>
              <a:t>history. </a:t>
            </a:r>
            <a:r>
              <a:rPr lang="en-US" dirty="0"/>
              <a:t/>
            </a:r>
            <a:br>
              <a:rPr lang="en-US" dirty="0"/>
            </a:br>
            <a:endParaRPr lang="en-US" dirty="0"/>
          </a:p>
        </p:txBody>
      </p:sp>
    </p:spTree>
    <p:extLst>
      <p:ext uri="{BB962C8B-B14F-4D97-AF65-F5344CB8AC3E}">
        <p14:creationId xmlns:p14="http://schemas.microsoft.com/office/powerpoint/2010/main" val="1033046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b="1" dirty="0">
                <a:solidFill>
                  <a:schemeClr val="accent2">
                    <a:lumMod val="60000"/>
                    <a:lumOff val="40000"/>
                  </a:schemeClr>
                </a:solidFill>
              </a:rPr>
              <a:t>NCP Step 2: Nutrition Diagnosis </a:t>
            </a:r>
            <a:r>
              <a:rPr lang="nl-NL" b="1" dirty="0">
                <a:solidFill>
                  <a:srgbClr val="00B0F0"/>
                </a:solidFill>
              </a:rPr>
              <a:t/>
            </a:r>
            <a:br>
              <a:rPr lang="nl-NL" b="1" dirty="0">
                <a:solidFill>
                  <a:srgbClr val="00B0F0"/>
                </a:solidFill>
              </a:rPr>
            </a:br>
            <a:endParaRPr lang="en-US" b="1" dirty="0">
              <a:solidFill>
                <a:srgbClr val="00B0F0"/>
              </a:solidFill>
            </a:endParaRPr>
          </a:p>
        </p:txBody>
      </p:sp>
      <p:sp>
        <p:nvSpPr>
          <p:cNvPr id="3" name="Content Placeholder 2"/>
          <p:cNvSpPr>
            <a:spLocks noGrp="1"/>
          </p:cNvSpPr>
          <p:nvPr>
            <p:ph idx="1"/>
          </p:nvPr>
        </p:nvSpPr>
        <p:spPr/>
        <p:txBody>
          <a:bodyPr>
            <a:normAutofit/>
          </a:bodyPr>
          <a:lstStyle/>
          <a:p>
            <a:r>
              <a:rPr lang="en-US" sz="3200" dirty="0">
                <a:solidFill>
                  <a:schemeClr val="accent2">
                    <a:lumMod val="60000"/>
                    <a:lumOff val="40000"/>
                  </a:schemeClr>
                </a:solidFill>
              </a:rPr>
              <a:t>Purpose:</a:t>
            </a:r>
            <a:r>
              <a:rPr lang="en-US" sz="3200" dirty="0"/>
              <a:t> </a:t>
            </a:r>
            <a:br>
              <a:rPr lang="en-US" sz="3200" dirty="0"/>
            </a:br>
            <a:r>
              <a:rPr lang="en-US" sz="3200" dirty="0"/>
              <a:t>Nutrition Diagnosis is a nutrition and dietetics practitioner’s identification and labeling of an existing nutrition problem(s) that the practitioner is responsible for treating. Nutrition diagnoses (</a:t>
            </a:r>
            <a:r>
              <a:rPr lang="en-US" sz="3200" dirty="0" err="1"/>
              <a:t>eg</a:t>
            </a:r>
            <a:r>
              <a:rPr lang="en-US" sz="3200" dirty="0"/>
              <a:t>, inconsistent carbohydrate intake) are different from medical diagnoses (</a:t>
            </a:r>
            <a:r>
              <a:rPr lang="en-US" sz="3200" dirty="0" err="1"/>
              <a:t>eg</a:t>
            </a:r>
            <a:r>
              <a:rPr lang="en-US" sz="3200" dirty="0"/>
              <a:t>, diabetes).</a:t>
            </a:r>
            <a:br>
              <a:rPr lang="en-US" sz="3200" dirty="0"/>
            </a:br>
            <a:endParaRPr lang="en-US" sz="3200" dirty="0"/>
          </a:p>
        </p:txBody>
      </p:sp>
    </p:spTree>
    <p:extLst>
      <p:ext uri="{BB962C8B-B14F-4D97-AF65-F5344CB8AC3E}">
        <p14:creationId xmlns:p14="http://schemas.microsoft.com/office/powerpoint/2010/main" val="3732751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167</TotalTime>
  <Words>737</Words>
  <Application>Microsoft Office PowerPoint</Application>
  <PresentationFormat>Widescreen</PresentationFormat>
  <Paragraphs>58</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Calibri</vt:lpstr>
      <vt:lpstr>Calibri Light</vt:lpstr>
      <vt:lpstr>Retrospect</vt:lpstr>
      <vt:lpstr>NUTRITION CARE PROCESS</vt:lpstr>
      <vt:lpstr> </vt:lpstr>
      <vt:lpstr>There are four steps in the process:  </vt:lpstr>
      <vt:lpstr>NCP Step 1: Nutrition Assessment  </vt:lpstr>
      <vt:lpstr>Finding Nutritional assessment data</vt:lpstr>
      <vt:lpstr>Terminology for nutrition assessment is organized in five domains (categories):  </vt:lpstr>
      <vt:lpstr>PowerPoint Presentation</vt:lpstr>
      <vt:lpstr>PowerPoint Presentation</vt:lpstr>
      <vt:lpstr>NCP Step 2: Nutrition Diagnosis  </vt:lpstr>
      <vt:lpstr>Terminology for Nutrition Diagnosis is organized in three domains (categories):  </vt:lpstr>
      <vt:lpstr>NCP Step 3: Nutrition Intervention  </vt:lpstr>
      <vt:lpstr>Determining a nutrition intervention:  </vt:lpstr>
      <vt:lpstr>Terminology for Nutrition Intervention is organized in five domains (categories):  </vt:lpstr>
      <vt:lpstr>PowerPoint Presentation</vt:lpstr>
      <vt:lpstr>PowerPoint Presentation</vt:lpstr>
      <vt:lpstr>NCP Step 4: Nutrition Monitoring and Evaluation  </vt:lpstr>
      <vt:lpstr>PowerPoint Presentation</vt:lpstr>
      <vt:lpstr>Terminology for Nutrition Monitoring and Evaluation is organized in four domains (categories) </vt:lpstr>
      <vt:lpstr>Collection and Use of Nutrition Monitoring and Evaluation Outcome Data: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CARE PRACTICES</dc:title>
  <dc:creator>admin</dc:creator>
  <cp:lastModifiedBy>Sharmin Sultana</cp:lastModifiedBy>
  <cp:revision>30</cp:revision>
  <dcterms:created xsi:type="dcterms:W3CDTF">2020-12-14T05:42:38Z</dcterms:created>
  <dcterms:modified xsi:type="dcterms:W3CDTF">2021-12-02T15:57:10Z</dcterms:modified>
</cp:coreProperties>
</file>