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9" r:id="rId3"/>
    <p:sldId id="393" r:id="rId4"/>
    <p:sldId id="344" r:id="rId5"/>
    <p:sldId id="370" r:id="rId6"/>
    <p:sldId id="382" r:id="rId7"/>
    <p:sldId id="385" r:id="rId8"/>
    <p:sldId id="372" r:id="rId9"/>
    <p:sldId id="373" r:id="rId10"/>
    <p:sldId id="374" r:id="rId11"/>
    <p:sldId id="395" r:id="rId12"/>
    <p:sldId id="356" r:id="rId13"/>
    <p:sldId id="391" r:id="rId14"/>
    <p:sldId id="348" r:id="rId15"/>
    <p:sldId id="392" r:id="rId16"/>
    <p:sldId id="358" r:id="rId17"/>
    <p:sldId id="386" r:id="rId18"/>
    <p:sldId id="394" r:id="rId19"/>
    <p:sldId id="384" r:id="rId20"/>
    <p:sldId id="387" r:id="rId21"/>
    <p:sldId id="388" r:id="rId22"/>
    <p:sldId id="353" r:id="rId23"/>
    <p:sldId id="389" r:id="rId24"/>
    <p:sldId id="390" r:id="rId25"/>
    <p:sldId id="377" r:id="rId26"/>
    <p:sldId id="379" r:id="rId27"/>
    <p:sldId id="380" r:id="rId28"/>
    <p:sldId id="341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00"/>
    <a:srgbClr val="800000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91" autoAdjust="0"/>
    <p:restoredTop sz="94660"/>
  </p:normalViewPr>
  <p:slideViewPr>
    <p:cSldViewPr>
      <p:cViewPr varScale="1">
        <p:scale>
          <a:sx n="74" d="100"/>
          <a:sy n="74" d="100"/>
        </p:scale>
        <p:origin x="10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1.xml"/><Relationship Id="rId18" Type="http://schemas.openxmlformats.org/officeDocument/2006/relationships/slide" Target="slides/slide26.xml"/><Relationship Id="rId3" Type="http://schemas.openxmlformats.org/officeDocument/2006/relationships/slide" Target="slides/slide5.xml"/><Relationship Id="rId7" Type="http://schemas.openxmlformats.org/officeDocument/2006/relationships/slide" Target="slides/slide12.xml"/><Relationship Id="rId12" Type="http://schemas.openxmlformats.org/officeDocument/2006/relationships/slide" Target="slides/slide20.xml"/><Relationship Id="rId17" Type="http://schemas.openxmlformats.org/officeDocument/2006/relationships/slide" Target="slides/slide25.xml"/><Relationship Id="rId2" Type="http://schemas.openxmlformats.org/officeDocument/2006/relationships/slide" Target="slides/slide4.xml"/><Relationship Id="rId16" Type="http://schemas.openxmlformats.org/officeDocument/2006/relationships/slide" Target="slides/slide24.xml"/><Relationship Id="rId20" Type="http://schemas.openxmlformats.org/officeDocument/2006/relationships/slide" Target="slides/slide28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9.xml"/><Relationship Id="rId5" Type="http://schemas.openxmlformats.org/officeDocument/2006/relationships/slide" Target="slides/slide7.xml"/><Relationship Id="rId15" Type="http://schemas.openxmlformats.org/officeDocument/2006/relationships/slide" Target="slides/slide23.xml"/><Relationship Id="rId10" Type="http://schemas.openxmlformats.org/officeDocument/2006/relationships/slide" Target="slides/slide17.xml"/><Relationship Id="rId19" Type="http://schemas.openxmlformats.org/officeDocument/2006/relationships/slide" Target="slides/slide27.xml"/><Relationship Id="rId4" Type="http://schemas.openxmlformats.org/officeDocument/2006/relationships/slide" Target="slides/slide6.xml"/><Relationship Id="rId9" Type="http://schemas.openxmlformats.org/officeDocument/2006/relationships/slide" Target="slides/slide16.xml"/><Relationship Id="rId14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/>
              <a:t>CSI 121 - SPL Notes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1716F8C-88CF-43DE-83CB-FA4A19AE89F0}" type="datetime4">
              <a:rPr lang="en-US"/>
              <a:pPr/>
              <a:t>December 3, 2019</a:t>
            </a:fld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14005C6-2EBC-4EF2-AAD5-31058A675C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6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/>
              <a:t>CSI 121 - SPL Notes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CE1BC73-51D5-4934-BE84-07FD0586C2EE}" type="datetime4">
              <a:rPr lang="en-US"/>
              <a:pPr/>
              <a:t>December 3, 2019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1C5662E-D1C8-43E4-9009-3145F5EE3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48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CSI 121 - SPL Notes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1291B96-C549-4243-9A97-03FE83745F2F}" type="datetime4">
              <a:rPr lang="en-US"/>
              <a:pPr/>
              <a:t>December 3,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EF3D1-D2A4-42D3-84D0-673912C1400B}" type="slidenum">
              <a:rPr lang="en-US"/>
              <a:pPr/>
              <a:t>1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82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E956F-81D7-471C-A86D-5D07A74224D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9.1.3.5 Creating 8 Subnets (continued)</a:t>
            </a:r>
          </a:p>
        </p:txBody>
      </p:sp>
    </p:spTree>
    <p:extLst>
      <p:ext uri="{BB962C8B-B14F-4D97-AF65-F5344CB8AC3E}">
        <p14:creationId xmlns:p14="http://schemas.microsoft.com/office/powerpoint/2010/main" val="351826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CSI 121 - SPL Notes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A8F0AD2-3DC7-4239-B8AB-B829045CF1D0}" type="datetime4">
              <a:rPr lang="en-US"/>
              <a:pPr/>
              <a:t>December 3, 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1BCD2-3637-44C3-BD50-C9F533DE4677}" type="slidenum">
              <a:rPr lang="en-US"/>
              <a:pPr/>
              <a:t>5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981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0662" indent="-296408" defTabSz="936981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5634" indent="-237127" defTabSz="936981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9887" indent="-237127" defTabSz="936981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4141" indent="-237127" defTabSz="936981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8395" indent="-237127" algn="ctr" defTabSz="93698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2648" indent="-237127" algn="ctr" defTabSz="93698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6902" indent="-237127" algn="ctr" defTabSz="93698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1155" indent="-237127" algn="ctr" defTabSz="93698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CB8B7B-A862-E446-99E3-A3C8F6158C07}" type="slidenum">
              <a:rPr lang="en-US" sz="800"/>
              <a:pPr/>
              <a:t>6</a:t>
            </a:fld>
            <a:endParaRPr lang="en-US" sz="800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Section </a:t>
            </a:r>
            <a:r>
              <a:rPr lang="en-US" dirty="0" smtClean="0"/>
              <a:t>8.1.2.1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981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0662" indent="-296408" defTabSz="936981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5634" indent="-237127" defTabSz="936981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9887" indent="-237127" defTabSz="936981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4141" indent="-237127" defTabSz="936981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8395" indent="-237127" algn="ctr" defTabSz="93698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2648" indent="-237127" algn="ctr" defTabSz="93698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6902" indent="-237127" algn="ctr" defTabSz="93698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1155" indent="-237127" algn="ctr" defTabSz="93698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D0A88C-0B63-DF4B-BFCD-075DA185B799}" type="slidenum">
              <a:rPr lang="en-US" sz="800"/>
              <a:pPr/>
              <a:t>7</a:t>
            </a:fld>
            <a:endParaRPr lang="en-US" sz="8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Section </a:t>
            </a:r>
            <a:r>
              <a:rPr lang="en-US" dirty="0" smtClean="0"/>
              <a:t>8.1.2.5 and 8.1.2.6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9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E9C86-8F91-408C-8823-75B6B5CDDFF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 Subnetting an IPv4 Network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9.1.1 Network Segmentation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9.1.1.1 Reasons for Subnetting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9.1.1.2 Communication Between Subnets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37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981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0662" indent="-296408" defTabSz="936981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5634" indent="-237127" defTabSz="936981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9887" indent="-237127" defTabSz="936981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4141" indent="-237127" defTabSz="936981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8395" indent="-237127" algn="ctr" defTabSz="93698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2648" indent="-237127" algn="ctr" defTabSz="93698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6902" indent="-237127" algn="ctr" defTabSz="93698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1155" indent="-237127" algn="ctr" defTabSz="93698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19</a:t>
            </a:fld>
            <a:endParaRPr lang="en-US" sz="8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Section </a:t>
            </a:r>
            <a:r>
              <a:rPr lang="en-US" dirty="0" smtClean="0"/>
              <a:t>8.1.2.2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52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9632B-D415-4B22-A41C-D8D30044A1E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9.1.3.2 Subnets in Use</a:t>
            </a:r>
          </a:p>
        </p:txBody>
      </p:sp>
    </p:spTree>
    <p:extLst>
      <p:ext uri="{BB962C8B-B14F-4D97-AF65-F5344CB8AC3E}">
        <p14:creationId xmlns:p14="http://schemas.microsoft.com/office/powerpoint/2010/main" val="4131481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5ECFE-8202-4570-9C5E-C91F7F8D8D3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9.1.4 Determining the Subnet Mask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9.1.4.1 Subnetting based on Host Requirements</a:t>
            </a:r>
          </a:p>
        </p:txBody>
      </p:sp>
    </p:spTree>
    <p:extLst>
      <p:ext uri="{BB962C8B-B14F-4D97-AF65-F5344CB8AC3E}">
        <p14:creationId xmlns:p14="http://schemas.microsoft.com/office/powerpoint/2010/main" val="490520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3B567-8C46-4FE6-9447-CEEAB1203A0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9.1.3.5 Creating 8 subnets</a:t>
            </a:r>
          </a:p>
        </p:txBody>
      </p:sp>
    </p:spTree>
    <p:extLst>
      <p:ext uri="{BB962C8B-B14F-4D97-AF65-F5344CB8AC3E}">
        <p14:creationId xmlns:p14="http://schemas.microsoft.com/office/powerpoint/2010/main" val="353344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15" name="Rectangle 1027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16" name="Rectangle 1028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4517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981200"/>
            <a:ext cx="7543800" cy="39624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dt" sz="half" idx="2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FCCA54-B92A-4483-8B02-808C5F6F8FFA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64520" name="Rectangle 1032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IP Addressing and Subnetting</a:t>
            </a:r>
          </a:p>
        </p:txBody>
      </p:sp>
      <p:sp>
        <p:nvSpPr>
          <p:cNvPr id="64521" name="Rectangle 10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19C299-A054-4C46-8077-75D152273E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22" name="Rectangle 1034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4523" name="Oval 1035"/>
          <p:cNvSpPr>
            <a:spLocks noChangeArrowheads="1"/>
          </p:cNvSpPr>
          <p:nvPr/>
        </p:nvSpPr>
        <p:spPr bwMode="auto">
          <a:xfrm>
            <a:off x="4419600" y="9906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4524" name="Rectangle 1036"/>
          <p:cNvSpPr>
            <a:spLocks noChangeArrowheads="1"/>
          </p:cNvSpPr>
          <p:nvPr/>
        </p:nvSpPr>
        <p:spPr bwMode="auto">
          <a:xfrm rot="-5400000">
            <a:off x="4457700" y="-2933700"/>
            <a:ext cx="228600" cy="9144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build="p" autoUpdateAnimBg="0" advAuto="0"/>
      <p:bldP spid="64518" grpId="0" build="p" autoUpdateAnimBg="0" advAuto="0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45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452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13391-C40F-4553-8DC5-C09EBEB39834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IP Addressing and Subnetting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BC4C-53EE-49B5-9334-7FA2B9B30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98438"/>
            <a:ext cx="207645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8438"/>
            <a:ext cx="607695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32FD6-3F96-49EF-9E2D-65F722AE4EF4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IP Addressing and Subnetting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EB5F4-3BF4-4B7F-9A72-DA7D712799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8438"/>
            <a:ext cx="758825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66825"/>
            <a:ext cx="4076700" cy="4905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266825"/>
            <a:ext cx="407670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3795713"/>
            <a:ext cx="407670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3BCB3B-6A74-444C-93C2-B0CC3C60D59F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IP Addressing and Subnetting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0175C9-0B83-4291-AC12-720E55DEE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8438"/>
            <a:ext cx="758825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66825"/>
            <a:ext cx="4076700" cy="4905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66825"/>
            <a:ext cx="4076700" cy="4905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2AAFD0-1649-4E55-8174-52015B9616E3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IP Addressing and Subnetting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F40A87-0B74-4E9D-865E-1C5218218D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D1587-8F0D-429A-8BDF-16732346F90B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IP Addressing and Subnetting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66EDA-F400-408C-B716-6E5E22AC3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5BBBD-602B-4E43-A864-6195EB630CC6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IP Addressing and Subnetting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3C48D-3F71-4570-936F-4A677DADD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6825"/>
            <a:ext cx="40767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66825"/>
            <a:ext cx="40767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D0EF-7F86-44AC-A9E3-B3C961050AE6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IP Addressing and Subnetting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933BF-47EB-41F3-80FD-F1BDA1C5A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1A7B63-023E-457D-8465-451144FB213B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IP Addressing and Subnetting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61E7C-A19A-42B0-89E8-BEC437B78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B4F60E-C52A-45CE-8D5A-0B5A1B399817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IP Addressing and Subnetting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42099-BCD8-41EC-8BF6-8F90D9BD0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0D785-4B80-48BE-97BF-82EF0610B064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IP Addressing and Subnetting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C19DA-52A4-47DD-8938-CEB48B502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88F24-806D-4AB9-BF14-E261A8F15BD5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IP Addressing and Subnetting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2C5D7-AADF-45DA-B7E2-D9C63A437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016579-A93E-4BBF-8D82-DCF526BEE087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IP Addressing and Subnetting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4BF81-AAEE-4CBC-BE6C-0D3A25C84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val 2"/>
          <p:cNvSpPr>
            <a:spLocks noChangeArrowheads="1"/>
          </p:cNvSpPr>
          <p:nvPr/>
        </p:nvSpPr>
        <p:spPr bwMode="auto">
          <a:xfrm>
            <a:off x="1981200" y="4572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8329613" y="733425"/>
            <a:ext cx="720725" cy="531813"/>
            <a:chOff x="5247" y="462"/>
            <a:chExt cx="454" cy="335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auto">
            <a:xfrm rot="10800000" flipH="1">
              <a:off x="5564" y="462"/>
              <a:ext cx="137" cy="335"/>
            </a:xfrm>
            <a:prstGeom prst="parallelogram">
              <a:avLst>
                <a:gd name="adj" fmla="val 5295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auto">
            <a:xfrm rot="10800000" flipH="1">
              <a:off x="5407" y="462"/>
              <a:ext cx="138" cy="335"/>
            </a:xfrm>
            <a:prstGeom prst="parallelogram">
              <a:avLst>
                <a:gd name="adj" fmla="val 5295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494" name="AutoShape 6"/>
            <p:cNvSpPr>
              <a:spLocks noChangeArrowheads="1"/>
            </p:cNvSpPr>
            <p:nvPr/>
          </p:nvSpPr>
          <p:spPr bwMode="auto">
            <a:xfrm rot="10800000" flipH="1">
              <a:off x="5247" y="462"/>
              <a:ext cx="138" cy="335"/>
            </a:xfrm>
            <a:prstGeom prst="parallelogram">
              <a:avLst>
                <a:gd name="adj" fmla="val 5295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3495" name="Group 7"/>
          <p:cNvGrpSpPr>
            <a:grpSpLocks/>
          </p:cNvGrpSpPr>
          <p:nvPr/>
        </p:nvGrpSpPr>
        <p:grpSpPr bwMode="auto">
          <a:xfrm>
            <a:off x="77788" y="6040438"/>
            <a:ext cx="531812" cy="727075"/>
            <a:chOff x="49" y="3805"/>
            <a:chExt cx="335" cy="458"/>
          </a:xfrm>
        </p:grpSpPr>
        <p:sp>
          <p:nvSpPr>
            <p:cNvPr id="63496" name="AutoShape 8"/>
            <p:cNvSpPr>
              <a:spLocks noChangeArrowheads="1"/>
            </p:cNvSpPr>
            <p:nvPr/>
          </p:nvSpPr>
          <p:spPr bwMode="auto">
            <a:xfrm rot="5400000" flipH="1">
              <a:off x="148" y="3706"/>
              <a:ext cx="137" cy="335"/>
            </a:xfrm>
            <a:prstGeom prst="parallelogram">
              <a:avLst>
                <a:gd name="adj" fmla="val 5295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497" name="AutoShape 9"/>
            <p:cNvSpPr>
              <a:spLocks noChangeArrowheads="1"/>
            </p:cNvSpPr>
            <p:nvPr/>
          </p:nvSpPr>
          <p:spPr bwMode="auto">
            <a:xfrm rot="5400000" flipH="1">
              <a:off x="148" y="3869"/>
              <a:ext cx="138" cy="335"/>
            </a:xfrm>
            <a:prstGeom prst="parallelogram">
              <a:avLst>
                <a:gd name="adj" fmla="val 5295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498" name="AutoShape 10"/>
            <p:cNvSpPr>
              <a:spLocks noChangeArrowheads="1"/>
            </p:cNvSpPr>
            <p:nvPr/>
          </p:nvSpPr>
          <p:spPr bwMode="auto">
            <a:xfrm rot="5400000" flipH="1">
              <a:off x="148" y="4026"/>
              <a:ext cx="138" cy="335"/>
            </a:xfrm>
            <a:prstGeom prst="parallelogram">
              <a:avLst>
                <a:gd name="adj" fmla="val 5295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6825"/>
            <a:ext cx="83058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fld id="{1D558202-1D44-45AE-9385-7F8F49A9DD51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r>
              <a:rPr lang="en-US"/>
              <a:t>IP Addressing and Subnetting</a:t>
            </a:r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fld id="{D9C36E60-B266-452B-8DE0-737A6CEC68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227013" y="0"/>
            <a:ext cx="2286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504" name="AutoShape 16"/>
          <p:cNvSpPr>
            <a:spLocks noChangeArrowheads="1"/>
          </p:cNvSpPr>
          <p:nvPr/>
        </p:nvSpPr>
        <p:spPr bwMode="auto">
          <a:xfrm flipH="1">
            <a:off x="304800" y="914400"/>
            <a:ext cx="8839200" cy="228600"/>
          </a:xfrm>
          <a:prstGeom prst="homePlate">
            <a:avLst>
              <a:gd name="adj" fmla="val 67846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1981200" y="21796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3506" name="Group 18"/>
          <p:cNvGrpSpPr>
            <a:grpSpLocks/>
          </p:cNvGrpSpPr>
          <p:nvPr/>
        </p:nvGrpSpPr>
        <p:grpSpPr bwMode="auto">
          <a:xfrm>
            <a:off x="77788" y="5903913"/>
            <a:ext cx="533400" cy="749300"/>
            <a:chOff x="49" y="3719"/>
            <a:chExt cx="336" cy="472"/>
          </a:xfrm>
        </p:grpSpPr>
        <p:sp>
          <p:nvSpPr>
            <p:cNvPr id="63507" name="AutoShape 19"/>
            <p:cNvSpPr>
              <a:spLocks noChangeArrowheads="1"/>
            </p:cNvSpPr>
            <p:nvPr/>
          </p:nvSpPr>
          <p:spPr bwMode="auto">
            <a:xfrm rot="-5400000">
              <a:off x="143" y="3626"/>
              <a:ext cx="150" cy="335"/>
            </a:xfrm>
            <a:prstGeom prst="parallelogram">
              <a:avLst>
                <a:gd name="adj" fmla="val 5295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508" name="AutoShape 20"/>
            <p:cNvSpPr>
              <a:spLocks noChangeArrowheads="1"/>
            </p:cNvSpPr>
            <p:nvPr/>
          </p:nvSpPr>
          <p:spPr bwMode="auto">
            <a:xfrm rot="-5400000">
              <a:off x="141" y="3786"/>
              <a:ext cx="151" cy="335"/>
            </a:xfrm>
            <a:prstGeom prst="parallelogram">
              <a:avLst>
                <a:gd name="adj" fmla="val 5295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509" name="AutoShape 21"/>
            <p:cNvSpPr>
              <a:spLocks noChangeArrowheads="1"/>
            </p:cNvSpPr>
            <p:nvPr/>
          </p:nvSpPr>
          <p:spPr bwMode="auto">
            <a:xfrm rot="-5400000">
              <a:off x="142" y="3948"/>
              <a:ext cx="150" cy="336"/>
            </a:xfrm>
            <a:prstGeom prst="parallelogram">
              <a:avLst>
                <a:gd name="adj" fmla="val 5295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5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98438"/>
            <a:ext cx="7588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63511" name="Group 23"/>
          <p:cNvGrpSpPr>
            <a:grpSpLocks/>
          </p:cNvGrpSpPr>
          <p:nvPr/>
        </p:nvGrpSpPr>
        <p:grpSpPr bwMode="auto">
          <a:xfrm>
            <a:off x="8189913" y="731838"/>
            <a:ext cx="739775" cy="533400"/>
            <a:chOff x="5159" y="461"/>
            <a:chExt cx="466" cy="336"/>
          </a:xfrm>
        </p:grpSpPr>
        <p:sp>
          <p:nvSpPr>
            <p:cNvPr id="63512" name="AutoShape 24"/>
            <p:cNvSpPr>
              <a:spLocks noChangeArrowheads="1"/>
            </p:cNvSpPr>
            <p:nvPr/>
          </p:nvSpPr>
          <p:spPr bwMode="auto">
            <a:xfrm>
              <a:off x="5475" y="462"/>
              <a:ext cx="150" cy="335"/>
            </a:xfrm>
            <a:prstGeom prst="parallelogram">
              <a:avLst>
                <a:gd name="adj" fmla="val 5295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513" name="AutoShape 25"/>
            <p:cNvSpPr>
              <a:spLocks noChangeArrowheads="1"/>
            </p:cNvSpPr>
            <p:nvPr/>
          </p:nvSpPr>
          <p:spPr bwMode="auto">
            <a:xfrm>
              <a:off x="5318" y="462"/>
              <a:ext cx="151" cy="335"/>
            </a:xfrm>
            <a:prstGeom prst="parallelogram">
              <a:avLst>
                <a:gd name="adj" fmla="val 5295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514" name="AutoShape 26"/>
            <p:cNvSpPr>
              <a:spLocks noChangeArrowheads="1"/>
            </p:cNvSpPr>
            <p:nvPr/>
          </p:nvSpPr>
          <p:spPr bwMode="auto">
            <a:xfrm>
              <a:off x="5159" y="461"/>
              <a:ext cx="150" cy="336"/>
            </a:xfrm>
            <a:prstGeom prst="parallelogram">
              <a:avLst>
                <a:gd name="adj" fmla="val 5295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9" grpId="0" build="p" bldLvl="4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349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349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349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349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349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349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349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349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349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349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</p:tmplLst>
      </p:bldP>
      <p:bldP spid="63510" grpId="0" build="p" autoUpdateAnimBg="0" advAuto="0"/>
    </p:bld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Monotype Sorts" pitchFamily="2" charset="2"/>
        <a:buChar char="b"/>
        <a:defRPr kumimoji="1" sz="24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kumimoji="1" sz="20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kumimoji="1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kumimoji="1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kumimoji="1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kumimoji="1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kumimoji="1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kumimoji="1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kumimoji="1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14600"/>
            <a:ext cx="7772400" cy="914400"/>
          </a:xfrm>
        </p:spPr>
        <p:txBody>
          <a:bodyPr/>
          <a:lstStyle/>
          <a:p>
            <a:r>
              <a:rPr lang="en-US" dirty="0"/>
              <a:t>IP Addressing and </a:t>
            </a:r>
            <a:r>
              <a:rPr lang="en-US" dirty="0" err="1"/>
              <a:t>Subnetting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70DE-8284-4A36-914A-4813DA6277EB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Addressing and Subnetting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9036-B759-485A-8724-5C4BF287060B}" type="slidenum">
              <a:rPr lang="en-US"/>
              <a:pPr/>
              <a:t>10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Broadcast Address</a:t>
            </a:r>
          </a:p>
        </p:txBody>
      </p:sp>
      <p:graphicFrame>
        <p:nvGraphicFramePr>
          <p:cNvPr id="171016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066800" y="1066800"/>
          <a:ext cx="7315200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2" name="Bitmap Image" r:id="rId3" imgW="4723810" imgH="3368332" progId="PBrush">
                  <p:embed/>
                </p:oleObj>
              </mc:Choice>
              <mc:Fallback>
                <p:oleObj name="Bitmap Image" r:id="rId3" imgW="4723810" imgH="3368332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315200" cy="521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49" y="200025"/>
            <a:ext cx="7588250" cy="685800"/>
          </a:xfrm>
        </p:spPr>
        <p:txBody>
          <a:bodyPr/>
          <a:lstStyle/>
          <a:p>
            <a:r>
              <a:rPr lang="en-GB" dirty="0" smtClean="0"/>
              <a:t>Practice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have the IP address 176.89.21.201</a:t>
            </a:r>
          </a:p>
          <a:p>
            <a:r>
              <a:rPr lang="en-GB" dirty="0" smtClean="0"/>
              <a:t>Find the followings:</a:t>
            </a:r>
          </a:p>
          <a:p>
            <a:r>
              <a:rPr lang="en-GB" dirty="0" err="1" smtClean="0"/>
              <a:t>i</a:t>
            </a:r>
            <a:r>
              <a:rPr lang="en-GB" dirty="0" smtClean="0"/>
              <a:t>) the subnet mask, </a:t>
            </a:r>
          </a:p>
          <a:p>
            <a:r>
              <a:rPr lang="en-GB" dirty="0" smtClean="0"/>
              <a:t>ii) network address</a:t>
            </a:r>
          </a:p>
          <a:p>
            <a:r>
              <a:rPr lang="en-GB" dirty="0" smtClean="0"/>
              <a:t>iii) broadcast address</a:t>
            </a:r>
          </a:p>
          <a:p>
            <a:r>
              <a:rPr lang="en-GB" dirty="0" smtClean="0"/>
              <a:t>iv) first host address and last host address of given IP.</a:t>
            </a:r>
          </a:p>
          <a:p>
            <a:r>
              <a:rPr lang="en-GB" dirty="0"/>
              <a:t>v</a:t>
            </a:r>
            <a:r>
              <a:rPr lang="en-GB" dirty="0" smtClean="0"/>
              <a:t>) Determine the no. of usable host 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1587-8F0D-429A-8BDF-16732346F90B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 Addressing and Subnetting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EDA-F400-408C-B716-6E5E22AC34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5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61E6-BE04-48B0-8286-12700DEB928E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Addressing and Subnetting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4CAF-4040-435C-B860-010C7F7596D3}" type="slidenum">
              <a:rPr lang="en-US"/>
              <a:pPr/>
              <a:t>12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and Private IP Addresses</a:t>
            </a:r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459788" cy="3581400"/>
          </a:xfrm>
          <a:noFill/>
          <a:ln/>
        </p:spPr>
        <p:txBody>
          <a:bodyPr/>
          <a:lstStyle/>
          <a:p>
            <a:pPr marL="304800" indent="-304800" defTabSz="814388">
              <a:lnSpc>
                <a:spcPct val="125000"/>
              </a:lnSpc>
              <a:spcAft>
                <a:spcPct val="20000"/>
              </a:spcAft>
            </a:pPr>
            <a:r>
              <a:rPr lang="en-US" sz="2000" dirty="0"/>
              <a:t>No two machines that connect to a public network can have the same IP address because </a:t>
            </a:r>
            <a:r>
              <a:rPr lang="en-US" sz="2000" dirty="0">
                <a:solidFill>
                  <a:srgbClr val="FF3300"/>
                </a:solidFill>
              </a:rPr>
              <a:t>public IP addresses are global and standardized</a:t>
            </a:r>
            <a:r>
              <a:rPr lang="en-US" sz="2000" dirty="0"/>
              <a:t>.</a:t>
            </a:r>
          </a:p>
          <a:p>
            <a:pPr marL="304800" indent="-304800" defTabSz="814388">
              <a:lnSpc>
                <a:spcPct val="125000"/>
              </a:lnSpc>
              <a:spcAft>
                <a:spcPct val="20000"/>
              </a:spcAft>
            </a:pPr>
            <a:r>
              <a:rPr lang="en-US" sz="2000" dirty="0" smtClean="0"/>
              <a:t>Assigned by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F3300"/>
                </a:solidFill>
              </a:rPr>
              <a:t>Internet Assigned Numbers Authority (IANA)</a:t>
            </a:r>
            <a:r>
              <a:rPr lang="en-US" sz="2000" dirty="0"/>
              <a:t>. </a:t>
            </a:r>
          </a:p>
          <a:p>
            <a:pPr marL="304800" indent="-304800" defTabSz="814388">
              <a:lnSpc>
                <a:spcPct val="125000"/>
              </a:lnSpc>
              <a:spcAft>
                <a:spcPct val="20000"/>
              </a:spcAft>
            </a:pPr>
            <a:r>
              <a:rPr lang="en-US" sz="2000" dirty="0" smtClean="0"/>
              <a:t>Private </a:t>
            </a:r>
            <a:r>
              <a:rPr lang="en-US" sz="2000" dirty="0"/>
              <a:t>networks that are </a:t>
            </a:r>
            <a:r>
              <a:rPr lang="en-US" sz="2000" dirty="0">
                <a:solidFill>
                  <a:srgbClr val="FF3300"/>
                </a:solidFill>
              </a:rPr>
              <a:t>not connected to the Internet</a:t>
            </a:r>
            <a:r>
              <a:rPr lang="en-US" sz="2000" dirty="0"/>
              <a:t> may use any host addresses, as long as each host within the private network is unique. </a:t>
            </a:r>
            <a:endParaRPr lang="en-US" sz="2000" dirty="0" smtClean="0"/>
          </a:p>
          <a:p>
            <a:pPr marL="304800" indent="-304800" defTabSz="814388">
              <a:lnSpc>
                <a:spcPct val="125000"/>
              </a:lnSpc>
              <a:spcAft>
                <a:spcPct val="20000"/>
              </a:spcAft>
            </a:pPr>
            <a:r>
              <a:rPr lang="en-US" sz="2000" dirty="0" smtClean="0"/>
              <a:t>Connecting a network using private addresses to the Internet requires translation of the private addresses to public addresses using </a:t>
            </a:r>
            <a:r>
              <a:rPr lang="en-US" sz="2000" dirty="0" smtClean="0">
                <a:solidFill>
                  <a:srgbClr val="FF3300"/>
                </a:solidFill>
              </a:rPr>
              <a:t>Network Address Translation (NAT)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4724400"/>
            <a:ext cx="5860472" cy="1371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6972"/>
            <a:ext cx="7588250" cy="685800"/>
          </a:xfrm>
        </p:spPr>
        <p:txBody>
          <a:bodyPr/>
          <a:lstStyle/>
          <a:p>
            <a:r>
              <a:rPr lang="en-US" sz="2800" dirty="0" smtClean="0"/>
              <a:t>Connection between Private and Public IP Address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1524000"/>
            <a:ext cx="6851649" cy="4191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1587-8F0D-429A-8BDF-16732346F90B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 Addressing and Subnetting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EDA-F400-408C-B716-6E5E22AC34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4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D170-ECE2-4D21-B1B0-84ACE717D653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Addressing and Subnetting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766A-4CF7-43ED-AB0A-40A0956D8F01}" type="slidenum">
              <a:rPr lang="en-US"/>
              <a:pPr/>
              <a:t>14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Public and Private IP Addresses (contd.)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457200" y="12192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 IP addresses can be intermixed with public IP addresses. This will conserve the number of addresses used for internal connections. </a:t>
            </a:r>
          </a:p>
        </p:txBody>
      </p:sp>
      <p:graphicFrame>
        <p:nvGraphicFramePr>
          <p:cNvPr id="142346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1752600" y="1981200"/>
          <a:ext cx="5924550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2" name="Bitmap Image" r:id="rId3" imgW="5923810" imgH="4219048" progId="PBrush">
                  <p:embed/>
                </p:oleObj>
              </mc:Choice>
              <mc:Fallback>
                <p:oleObj name="Bitmap Image" r:id="rId3" imgW="5923810" imgH="4219048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5924550" cy="421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Private </a:t>
            </a:r>
            <a:r>
              <a:rPr lang="en-US" dirty="0"/>
              <a:t>IP </a:t>
            </a:r>
            <a:r>
              <a:rPr lang="en-US" dirty="0" err="1" smtClean="0"/>
              <a:t>Addressess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7" y="1318419"/>
            <a:ext cx="7203583" cy="4495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</p:spPr>
        <p:txBody>
          <a:bodyPr/>
          <a:lstStyle/>
          <a:p>
            <a:fld id="{41AD1587-8F0D-429A-8BDF-16732346F90B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 Addressing and Subnetting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EDA-F400-408C-B716-6E5E22AC34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67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C488-5C68-4712-9C96-4A12D0F76C66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Addressing and Subnetting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025A-0BA4-4F24-BB6D-AF055DBA0376}" type="slidenum">
              <a:rPr lang="en-US"/>
              <a:pPr/>
              <a:t>16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Subnetting</a:t>
            </a:r>
          </a:p>
        </p:txBody>
      </p:sp>
      <p:sp>
        <p:nvSpPr>
          <p:cNvPr id="153628" name="Rectangle 2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8458200" cy="1524000"/>
          </a:xfrm>
          <a:noFill/>
          <a:ln/>
        </p:spPr>
        <p:txBody>
          <a:bodyPr/>
          <a:lstStyle/>
          <a:p>
            <a:pPr marL="288925" indent="-288925" defTabSz="814388"/>
            <a:r>
              <a:rPr lang="en-US" sz="2800" dirty="0"/>
              <a:t>To create a subnet address, a network administrator </a:t>
            </a:r>
            <a:r>
              <a:rPr lang="en-US" sz="2800" u="sng" dirty="0">
                <a:solidFill>
                  <a:srgbClr val="FF3300"/>
                </a:solidFill>
              </a:rPr>
              <a:t>borrows bits</a:t>
            </a:r>
            <a:r>
              <a:rPr lang="en-US" sz="2800" dirty="0"/>
              <a:t> from the host field and designates them as the subnet field.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38400" y="3124200"/>
            <a:ext cx="4953000" cy="2590800"/>
            <a:chOff x="533400" y="1143000"/>
            <a:chExt cx="8172450" cy="5119688"/>
          </a:xfrm>
        </p:grpSpPr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4343402" y="3657600"/>
              <a:ext cx="1427164" cy="1338263"/>
              <a:chOff x="2208" y="2160"/>
              <a:chExt cx="1248" cy="1104"/>
            </a:xfrm>
          </p:grpSpPr>
          <p:sp>
            <p:nvSpPr>
              <p:cNvPr id="26" name="AutoShape 37"/>
              <p:cNvSpPr>
                <a:spLocks noChangeArrowheads="1"/>
              </p:cNvSpPr>
              <p:nvPr/>
            </p:nvSpPr>
            <p:spPr bwMode="auto">
              <a:xfrm>
                <a:off x="2832" y="2160"/>
                <a:ext cx="528" cy="528"/>
              </a:xfrm>
              <a:prstGeom prst="flowChartSummingJunction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" name="AutoShape 38"/>
              <p:cNvSpPr>
                <a:spLocks noChangeArrowheads="1"/>
              </p:cNvSpPr>
              <p:nvPr/>
            </p:nvSpPr>
            <p:spPr bwMode="auto">
              <a:xfrm rot="-76603">
                <a:off x="2208" y="2304"/>
                <a:ext cx="528" cy="240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AutoShape 39"/>
              <p:cNvSpPr>
                <a:spLocks noChangeArrowheads="1"/>
              </p:cNvSpPr>
              <p:nvPr/>
            </p:nvSpPr>
            <p:spPr bwMode="auto">
              <a:xfrm rot="3587675">
                <a:off x="3072" y="2880"/>
                <a:ext cx="528" cy="240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6684965" y="2578100"/>
              <a:ext cx="2020888" cy="3200400"/>
              <a:chOff x="3648" y="1200"/>
              <a:chExt cx="1767" cy="2642"/>
            </a:xfrm>
          </p:grpSpPr>
          <p:pic>
            <p:nvPicPr>
              <p:cNvPr id="22" name="Picture 41" descr="bd05011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72" y="3048"/>
                <a:ext cx="855" cy="794"/>
              </a:xfrm>
              <a:prstGeom prst="rect">
                <a:avLst/>
              </a:prstGeom>
              <a:noFill/>
            </p:spPr>
          </p:pic>
          <p:pic>
            <p:nvPicPr>
              <p:cNvPr id="23" name="Picture 42" descr="bd05011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72" y="2112"/>
                <a:ext cx="855" cy="794"/>
              </a:xfrm>
              <a:prstGeom prst="rect">
                <a:avLst/>
              </a:prstGeom>
              <a:noFill/>
            </p:spPr>
          </p:pic>
          <p:pic>
            <p:nvPicPr>
              <p:cNvPr id="24" name="Picture 43" descr="bd05011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48" y="1440"/>
                <a:ext cx="855" cy="794"/>
              </a:xfrm>
              <a:prstGeom prst="rect">
                <a:avLst/>
              </a:prstGeom>
              <a:noFill/>
            </p:spPr>
          </p:pic>
          <p:pic>
            <p:nvPicPr>
              <p:cNvPr id="25" name="Picture 44" descr="bd05011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60" y="1200"/>
                <a:ext cx="855" cy="794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2921001" y="5010152"/>
              <a:ext cx="3340102" cy="1252539"/>
              <a:chOff x="1200" y="3024"/>
              <a:chExt cx="2919" cy="1034"/>
            </a:xfrm>
          </p:grpSpPr>
          <p:pic>
            <p:nvPicPr>
              <p:cNvPr id="19" name="Picture 46" descr="bd05011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64" y="3264"/>
                <a:ext cx="855" cy="794"/>
              </a:xfrm>
              <a:prstGeom prst="rect">
                <a:avLst/>
              </a:prstGeom>
              <a:noFill/>
            </p:spPr>
          </p:pic>
          <p:pic>
            <p:nvPicPr>
              <p:cNvPr id="20" name="Picture 47" descr="bd05011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04" y="3264"/>
                <a:ext cx="855" cy="794"/>
              </a:xfrm>
              <a:prstGeom prst="rect">
                <a:avLst/>
              </a:prstGeom>
              <a:noFill/>
            </p:spPr>
          </p:pic>
          <p:pic>
            <p:nvPicPr>
              <p:cNvPr id="21" name="Picture 48" descr="bd05011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00" y="3024"/>
                <a:ext cx="855" cy="794"/>
              </a:xfrm>
              <a:prstGeom prst="rect">
                <a:avLst/>
              </a:prstGeom>
              <a:noFill/>
            </p:spPr>
          </p:pic>
        </p:grpSp>
        <p:pic>
          <p:nvPicPr>
            <p:cNvPr id="14" name="Picture 50" descr="bd0501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143000"/>
              <a:ext cx="1633538" cy="1517650"/>
            </a:xfrm>
            <a:prstGeom prst="rect">
              <a:avLst/>
            </a:prstGeom>
            <a:noFill/>
          </p:spPr>
        </p:pic>
        <p:sp>
          <p:nvSpPr>
            <p:cNvPr id="15" name="Text Box 51"/>
            <p:cNvSpPr txBox="1">
              <a:spLocks noChangeArrowheads="1"/>
            </p:cNvSpPr>
            <p:nvPr/>
          </p:nvSpPr>
          <p:spPr bwMode="auto">
            <a:xfrm>
              <a:off x="6472238" y="4616450"/>
              <a:ext cx="1511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latin typeface="Arial" charset="0"/>
                </a:rPr>
                <a:t>IP Address</a:t>
              </a:r>
            </a:p>
          </p:txBody>
        </p:sp>
        <p:grpSp>
          <p:nvGrpSpPr>
            <p:cNvPr id="16" name="Group 52"/>
            <p:cNvGrpSpPr>
              <a:grpSpLocks/>
            </p:cNvGrpSpPr>
            <p:nvPr/>
          </p:nvGrpSpPr>
          <p:grpSpPr bwMode="auto">
            <a:xfrm>
              <a:off x="1854200" y="2578101"/>
              <a:ext cx="1701801" cy="1279526"/>
              <a:chOff x="624" y="1488"/>
              <a:chExt cx="1488" cy="1056"/>
            </a:xfrm>
          </p:grpSpPr>
          <p:sp>
            <p:nvSpPr>
              <p:cNvPr id="17" name="AutoShape 53"/>
              <p:cNvSpPr>
                <a:spLocks noChangeArrowheads="1"/>
              </p:cNvSpPr>
              <p:nvPr/>
            </p:nvSpPr>
            <p:spPr bwMode="auto">
              <a:xfrm rot="2706956">
                <a:off x="480" y="1632"/>
                <a:ext cx="528" cy="240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AutoShape 54" descr="Newsprint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104" cy="768"/>
              </a:xfrm>
              <a:prstGeom prst="cloudCallout">
                <a:avLst>
                  <a:gd name="adj1" fmla="val -28532"/>
                  <a:gd name="adj2" fmla="val 35676"/>
                </a:avLst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Reasons for Subnetting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219201"/>
            <a:ext cx="8204200" cy="5105399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b="1" dirty="0" smtClean="0"/>
              <a:t>Large networks need to be segmented into smaller sub-networks, creating smaller groups of devices and services in order to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75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Control traffic by containing broadcast traffic within </a:t>
            </a:r>
            <a:r>
              <a:rPr lang="en-US" sz="2000" dirty="0" err="1" smtClean="0">
                <a:solidFill>
                  <a:schemeClr val="tx1"/>
                </a:solidFill>
              </a:rPr>
              <a:t>subnetwork</a:t>
            </a:r>
            <a:r>
              <a:rPr lang="en-US" sz="2000" dirty="0" smtClean="0">
                <a:solidFill>
                  <a:schemeClr val="tx1"/>
                </a:solidFill>
              </a:rPr>
              <a:t> </a:t>
            </a:r>
          </a:p>
          <a:p>
            <a:pPr eaLnBrk="1" hangingPunct="1">
              <a:lnSpc>
                <a:spcPct val="75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Reduce overall network traffic and improve network performance</a:t>
            </a: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Subnetting</a:t>
            </a:r>
            <a:r>
              <a:rPr lang="en-US" dirty="0" smtClean="0"/>
              <a:t> - process of segmenting a network into multiple smaller network spaces called </a:t>
            </a:r>
            <a:r>
              <a:rPr lang="en-US" dirty="0" err="1" smtClean="0"/>
              <a:t>subnetworks</a:t>
            </a:r>
            <a:r>
              <a:rPr lang="en-US" dirty="0" smtClean="0"/>
              <a:t> or </a:t>
            </a:r>
            <a:r>
              <a:rPr lang="en-US" b="1" dirty="0" smtClean="0"/>
              <a:t>Subnets.</a:t>
            </a:r>
          </a:p>
          <a:p>
            <a:pPr eaLnBrk="1" hangingPunct="1">
              <a:lnSpc>
                <a:spcPct val="75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>
              <a:lnSpc>
                <a:spcPct val="75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b="1" dirty="0" smtClean="0"/>
              <a:t>Communication Between Subnets</a:t>
            </a:r>
          </a:p>
          <a:p>
            <a:pPr eaLnBrk="1" hangingPunct="1">
              <a:lnSpc>
                <a:spcPct val="75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 router is necessary for devices on different networks and subnets to communicate. </a:t>
            </a:r>
          </a:p>
          <a:p>
            <a:pPr eaLnBrk="1" hangingPunct="1">
              <a:lnSpc>
                <a:spcPct val="75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Each router interface must have an IPv4 host address that belongs to the network or subnet that the router interface is connected to.</a:t>
            </a:r>
          </a:p>
          <a:p>
            <a:pPr eaLnBrk="1" hangingPunct="1">
              <a:lnSpc>
                <a:spcPct val="75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Devices on a network and subnet use the router interface attached to their LAN as their default gateway.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D65F-F1A1-4A25-9416-FDE5AD61763D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EDA-F400-408C-B716-6E5E22AC34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 Addressing and Subnetting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49" y="200025"/>
            <a:ext cx="7588250" cy="685800"/>
          </a:xfrm>
        </p:spPr>
        <p:txBody>
          <a:bodyPr/>
          <a:lstStyle/>
          <a:p>
            <a:r>
              <a:rPr lang="en-GB" dirty="0" smtClean="0"/>
              <a:t>Practice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have the IP address 176.89.21.201, this network is </a:t>
            </a:r>
            <a:r>
              <a:rPr lang="en-GB" dirty="0" err="1" smtClean="0"/>
              <a:t>subnetted</a:t>
            </a:r>
            <a:r>
              <a:rPr lang="en-GB" dirty="0" smtClean="0"/>
              <a:t> by 9 bits.</a:t>
            </a:r>
          </a:p>
          <a:p>
            <a:r>
              <a:rPr lang="en-GB" dirty="0" smtClean="0"/>
              <a:t>Find the followings:</a:t>
            </a:r>
          </a:p>
          <a:p>
            <a:r>
              <a:rPr lang="en-GB" dirty="0" err="1" smtClean="0"/>
              <a:t>i</a:t>
            </a:r>
            <a:r>
              <a:rPr lang="en-GB" dirty="0" smtClean="0"/>
              <a:t>) the subnet mask, network address, broadcast address, first host address and last host address of given IP.</a:t>
            </a:r>
          </a:p>
          <a:p>
            <a:r>
              <a:rPr lang="en-GB" dirty="0" smtClean="0"/>
              <a:t>ii) Determine the no. of subnet and no. of usable host per subnet.</a:t>
            </a:r>
          </a:p>
          <a:p>
            <a:r>
              <a:rPr lang="en-GB" dirty="0" smtClean="0"/>
              <a:t>iii) Determine the available IP range of subnet number 126</a:t>
            </a:r>
          </a:p>
          <a:p>
            <a:r>
              <a:rPr lang="en-GB" dirty="0" smtClean="0"/>
              <a:t>iv) To which subnet and host number the following IP belong to: 176.89.201.101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1587-8F0D-429A-8BDF-16732346F90B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 Addressing and Subnetting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EDA-F400-408C-B716-6E5E22AC34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02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355095" cy="43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Prefix (</a:t>
            </a:r>
            <a:r>
              <a:rPr lang="en-US" dirty="0" smtClean="0">
                <a:solidFill>
                  <a:srgbClr val="FF0000"/>
                </a:solidFill>
              </a:rPr>
              <a:t>Slash Notation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E69D-F5CC-4E50-BB14-5C50052792B2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EDA-F400-408C-B716-6E5E22AC348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 Addressing and Subnetting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954B-A2CB-4FCD-B30E-82BCE20C864B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Addressing and Subnetting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DEAA-AE5F-4E78-80A1-736A21258634}" type="slidenum">
              <a:rPr lang="en-US"/>
              <a:pPr/>
              <a:t>2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Addressing</a:t>
            </a:r>
          </a:p>
        </p:txBody>
      </p:sp>
      <p:sp>
        <p:nvSpPr>
          <p:cNvPr id="165907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1"/>
            <a:ext cx="8305800" cy="2209800"/>
          </a:xfrm>
          <a:noFill/>
          <a:ln/>
        </p:spPr>
        <p:txBody>
          <a:bodyPr/>
          <a:lstStyle/>
          <a:p>
            <a:pPr marL="288925" indent="-288925" defTabSz="814388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dirty="0"/>
              <a:t>An IP address is a </a:t>
            </a:r>
            <a:r>
              <a:rPr lang="en-US" dirty="0">
                <a:solidFill>
                  <a:srgbClr val="FF9900"/>
                </a:solidFill>
              </a:rPr>
              <a:t>32-bit</a:t>
            </a:r>
            <a:r>
              <a:rPr lang="en-US" dirty="0"/>
              <a:t> sequence of 1s and 0s.</a:t>
            </a:r>
          </a:p>
          <a:p>
            <a:pPr marL="288925" indent="-288925" defTabSz="814388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dirty="0"/>
              <a:t>To make the IP address easier to use, the address is usually written as four decimal numbers separated by </a:t>
            </a:r>
            <a:r>
              <a:rPr lang="en-US" dirty="0" smtClean="0"/>
              <a:t>periods (</a:t>
            </a:r>
            <a:r>
              <a:rPr lang="en-US" dirty="0" smtClean="0">
                <a:solidFill>
                  <a:srgbClr val="FF9900"/>
                </a:solidFill>
              </a:rPr>
              <a:t>dotted decimal format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165908" name="Picture 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t="13321" b="24515"/>
          <a:stretch>
            <a:fillRect/>
          </a:stretch>
        </p:blipFill>
        <p:spPr>
          <a:xfrm>
            <a:off x="1295400" y="3657600"/>
            <a:ext cx="6858000" cy="1317625"/>
          </a:xfrm>
          <a:noFill/>
          <a:ln/>
        </p:spPr>
      </p:pic>
      <p:pic>
        <p:nvPicPr>
          <p:cNvPr id="165910" name="Picture 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5029200"/>
            <a:ext cx="6858000" cy="7858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 l="37482" t="31548" r="41658" b="47620"/>
          <a:stretch>
            <a:fillRect/>
          </a:stretch>
        </p:blipFill>
        <p:spPr bwMode="auto">
          <a:xfrm>
            <a:off x="533400" y="2362200"/>
            <a:ext cx="4616450" cy="259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print"/>
          <a:srcRect l="27020" t="27332" r="40073" b="32788"/>
          <a:stretch>
            <a:fillRect/>
          </a:stretch>
        </p:blipFill>
        <p:spPr bwMode="auto">
          <a:xfrm>
            <a:off x="5257800" y="1295400"/>
            <a:ext cx="3354652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5" cstate="print"/>
          <a:srcRect l="25793" t="27133" r="41522" b="33978"/>
          <a:stretch>
            <a:fillRect/>
          </a:stretch>
        </p:blipFill>
        <p:spPr bwMode="auto">
          <a:xfrm>
            <a:off x="5257800" y="3886200"/>
            <a:ext cx="3381375" cy="2262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762000" y="1524000"/>
            <a:ext cx="2786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Subnet 0</a:t>
            </a:r>
          </a:p>
          <a:p>
            <a:pPr algn="l">
              <a:lnSpc>
                <a:spcPct val="150000"/>
              </a:lnSpc>
            </a:pPr>
            <a:r>
              <a:rPr lang="en-US" sz="1600" b="1" dirty="0"/>
              <a:t>Network 192.168.1.</a:t>
            </a:r>
            <a:r>
              <a:rPr lang="en-US" sz="1600" b="1" dirty="0">
                <a:solidFill>
                  <a:srgbClr val="FFFF00"/>
                </a:solidFill>
              </a:rPr>
              <a:t>0-127</a:t>
            </a:r>
            <a:r>
              <a:rPr lang="en-US" sz="1600" b="1" dirty="0"/>
              <a:t>/</a:t>
            </a:r>
            <a:r>
              <a:rPr lang="en-US" sz="1600" b="1" dirty="0">
                <a:cs typeface="Courier New" pitchFamily="49" charset="0"/>
              </a:rPr>
              <a:t>2</a:t>
            </a:r>
            <a:r>
              <a:rPr lang="en-US" sz="1600" b="1" dirty="0"/>
              <a:t>5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762000" y="5029200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dirty="0"/>
              <a:t>Subnet 1</a:t>
            </a:r>
          </a:p>
          <a:p>
            <a:pPr algn="l">
              <a:lnSpc>
                <a:spcPct val="150000"/>
              </a:lnSpc>
            </a:pPr>
            <a:r>
              <a:rPr lang="en-US" sz="1600" b="1" dirty="0"/>
              <a:t>Network 192.168.1.</a:t>
            </a:r>
            <a:r>
              <a:rPr lang="en-US" sz="1600" b="1" dirty="0">
                <a:solidFill>
                  <a:srgbClr val="FFFF00"/>
                </a:solidFill>
              </a:rPr>
              <a:t>128-255</a:t>
            </a:r>
            <a:r>
              <a:rPr lang="en-US" sz="1600" b="1" dirty="0"/>
              <a:t>/25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6110-F3A7-4E1D-911D-A275CD26A2D5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EDA-F400-408C-B716-6E5E22AC348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 Addressing and Subnetting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Subnets in Use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4732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b="1" dirty="0" smtClean="0"/>
              <a:t>There are </a:t>
            </a:r>
            <a:r>
              <a:rPr lang="en-US" b="1" dirty="0" smtClean="0">
                <a:solidFill>
                  <a:srgbClr val="FF0000"/>
                </a:solidFill>
              </a:rPr>
              <a:t>two considerations </a:t>
            </a:r>
            <a:r>
              <a:rPr lang="en-US" b="1" dirty="0" smtClean="0"/>
              <a:t>when planning subnets:</a:t>
            </a:r>
          </a:p>
          <a:p>
            <a:pPr marL="0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Number of Subnets required</a:t>
            </a:r>
          </a:p>
          <a:p>
            <a:pPr marL="0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 Number of Host addresses required</a:t>
            </a:r>
          </a:p>
          <a:p>
            <a:pPr marL="0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Formula to determine number of useable hosts </a:t>
            </a:r>
          </a:p>
          <a:p>
            <a:pPr marL="338137" lvl="1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			</a:t>
            </a:r>
            <a:r>
              <a:rPr lang="en-US" sz="2400" b="1" dirty="0" smtClean="0">
                <a:solidFill>
                  <a:srgbClr val="FF0000"/>
                </a:solidFill>
              </a:rPr>
              <a:t>2^n-2</a:t>
            </a:r>
          </a:p>
          <a:p>
            <a:pPr marL="338137" lvl="1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  <a:cs typeface="+mn-cs"/>
              </a:rPr>
              <a:t>2^n</a:t>
            </a:r>
            <a:r>
              <a:rPr lang="en-US" dirty="0" smtClean="0">
                <a:ea typeface="+mn-ea"/>
                <a:cs typeface="+mn-cs"/>
              </a:rPr>
              <a:t>  (where n is </a:t>
            </a:r>
            <a:r>
              <a:rPr lang="en-US" smtClean="0">
                <a:ea typeface="+mn-ea"/>
                <a:cs typeface="+mn-cs"/>
              </a:rPr>
              <a:t>the number </a:t>
            </a:r>
            <a:r>
              <a:rPr lang="en-US" dirty="0" smtClean="0">
                <a:ea typeface="+mn-ea"/>
                <a:cs typeface="+mn-cs"/>
              </a:rPr>
              <a:t>of host bits remaining) is used to calculate the number of hosts</a:t>
            </a:r>
          </a:p>
          <a:p>
            <a:pPr marL="338137" lvl="1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  <a:cs typeface="+mn-cs"/>
              </a:rPr>
              <a:t>-2  </a:t>
            </a:r>
            <a:r>
              <a:rPr lang="en-US" dirty="0" smtClean="0">
                <a:ea typeface="+mn-ea"/>
                <a:cs typeface="+mn-cs"/>
              </a:rPr>
              <a:t>Subnetwork ID and broadcast address cannot be used on each subnet </a:t>
            </a:r>
          </a:p>
          <a:p>
            <a:pPr marL="0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marL="338137" lvl="1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070-05A2-4BE9-A25D-D82DF2950872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EDA-F400-408C-B716-6E5E22AC34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 Addressing and Subnetting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188" y="198438"/>
            <a:ext cx="8151812" cy="685800"/>
          </a:xfrm>
        </p:spPr>
        <p:txBody>
          <a:bodyPr/>
          <a:lstStyle/>
          <a:p>
            <a:r>
              <a:rPr lang="en-US" dirty="0" err="1" smtClean="0"/>
              <a:t>Subnetting</a:t>
            </a:r>
            <a:r>
              <a:rPr lang="en-US" dirty="0" smtClean="0"/>
              <a:t> based on </a:t>
            </a:r>
            <a:r>
              <a:rPr lang="en-US" dirty="0" smtClean="0">
                <a:solidFill>
                  <a:srgbClr val="FF0000"/>
                </a:solidFill>
              </a:rPr>
              <a:t>Host Requirements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63EF-EECA-415C-951D-281725046287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Addressing and Subnetting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E6C0-EAF6-4A4E-9A0E-DD20B0D840D1}" type="slidenum">
              <a:rPr lang="en-US"/>
              <a:pPr/>
              <a:t>22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8438"/>
            <a:ext cx="8228012" cy="685800"/>
          </a:xfrm>
        </p:spPr>
        <p:txBody>
          <a:bodyPr/>
          <a:lstStyle/>
          <a:p>
            <a:r>
              <a:rPr lang="en-US"/>
              <a:t>Magic Formulas</a:t>
            </a:r>
            <a:endParaRPr lang="en-US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47481" name="Rectangle 25"/>
          <p:cNvSpPr>
            <a:spLocks noChangeArrowheads="1"/>
          </p:cNvSpPr>
          <p:nvPr/>
        </p:nvSpPr>
        <p:spPr bwMode="auto">
          <a:xfrm>
            <a:off x="4724400" y="1295400"/>
            <a:ext cx="41910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</a:pPr>
            <a:r>
              <a:rPr kumimoji="1"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Number of Usable Hosts/Subnet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</a:pPr>
            <a:r>
              <a:rPr kumimoji="1" lang="en-US" sz="4000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1" lang="en-US" sz="4000" u="sng" baseline="30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h-n</a:t>
            </a:r>
            <a:r>
              <a:rPr kumimoji="1" lang="en-US" sz="4000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2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</a:pPr>
            <a:r>
              <a:rPr kumimoji="1"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1" lang="en-US" sz="2000" b="1" baseline="30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8-0</a:t>
            </a:r>
            <a:r>
              <a:rPr kumimoji="1"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- 2 = 256 - 2 = 254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</a:pPr>
            <a:r>
              <a:rPr kumimoji="1"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1" lang="en-US" sz="2000" b="1" baseline="30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8-1</a:t>
            </a:r>
            <a:r>
              <a:rPr kumimoji="1"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- 2 = </a:t>
            </a:r>
            <a:r>
              <a:rPr kumimoji="1" lang="en-U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128 </a:t>
            </a:r>
            <a:r>
              <a:rPr kumimoji="1"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- 2 = </a:t>
            </a:r>
            <a:r>
              <a:rPr kumimoji="1" lang="en-U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126</a:t>
            </a:r>
            <a:endParaRPr kumimoji="1" lang="en-US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</a:pPr>
            <a:r>
              <a:rPr kumimoji="1"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1" lang="en-US" sz="2000" b="1" baseline="30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8-2</a:t>
            </a:r>
            <a:r>
              <a:rPr kumimoji="1"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- 2 = </a:t>
            </a:r>
            <a:r>
              <a:rPr kumimoji="1" lang="en-U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64 </a:t>
            </a:r>
            <a:r>
              <a:rPr kumimoji="1"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- 2 = </a:t>
            </a:r>
            <a:r>
              <a:rPr kumimoji="1" lang="en-U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62</a:t>
            </a:r>
            <a:endParaRPr kumimoji="1" lang="en-US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</a:pPr>
            <a:r>
              <a:rPr kumimoji="1"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1" lang="en-US" sz="2000" b="1" baseline="30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8-3</a:t>
            </a:r>
            <a:r>
              <a:rPr kumimoji="1"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- 2 = </a:t>
            </a:r>
            <a:r>
              <a:rPr kumimoji="1" lang="en-U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 </a:t>
            </a:r>
            <a:r>
              <a:rPr kumimoji="1"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- 2 = </a:t>
            </a:r>
            <a:r>
              <a:rPr kumimoji="1" lang="en-U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</a:t>
            </a:r>
            <a:endParaRPr kumimoji="1"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82" name="Text Box 26"/>
          <p:cNvSpPr txBox="1">
            <a:spLocks noChangeArrowheads="1"/>
          </p:cNvSpPr>
          <p:nvPr/>
        </p:nvSpPr>
        <p:spPr bwMode="auto">
          <a:xfrm>
            <a:off x="1524000" y="4800600"/>
            <a:ext cx="6454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latin typeface="Comic Sans MS" pitchFamily="66" charset="0"/>
              </a:rPr>
              <a:t>n = # borrowed bits</a:t>
            </a:r>
          </a:p>
          <a:p>
            <a:pPr eaLnBrk="1" hangingPunct="1"/>
            <a:r>
              <a:rPr lang="en-US" sz="2800" b="1">
                <a:latin typeface="Comic Sans MS" pitchFamily="66" charset="0"/>
              </a:rPr>
              <a:t>h = # bits available in host address</a:t>
            </a:r>
          </a:p>
        </p:txBody>
      </p:sp>
      <p:sp>
        <p:nvSpPr>
          <p:cNvPr id="147483" name="Rectangle 27"/>
          <p:cNvSpPr>
            <a:spLocks noChangeArrowheads="1"/>
          </p:cNvSpPr>
          <p:nvPr/>
        </p:nvSpPr>
        <p:spPr bwMode="auto">
          <a:xfrm>
            <a:off x="609600" y="1295400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</a:pPr>
            <a:r>
              <a:rPr kumimoji="1"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Number of Usable Subnets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</a:pPr>
            <a:endParaRPr kumimoji="1" lang="en-US" sz="1800" baseline="30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</a:pPr>
            <a:r>
              <a:rPr kumimoji="1" lang="en-US" sz="3600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1" lang="en-US" sz="3600" u="sng" baseline="30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kumimoji="1" lang="en-US" sz="3600" u="sng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</a:pPr>
            <a:r>
              <a:rPr kumimoji="1" lang="en-US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1" lang="en-US" sz="1800" b="1" baseline="30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</a:t>
            </a:r>
            <a:r>
              <a:rPr kumimoji="1" lang="en-US" sz="1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kumimoji="1" lang="en-US" sz="1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kumimoji="1" lang="en-US" sz="18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</a:pPr>
            <a:r>
              <a:rPr kumimoji="1" lang="en-US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1" lang="en-US" sz="1800" b="1" baseline="30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kumimoji="1" lang="en-US" sz="1800" b="1" baseline="30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1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2</a:t>
            </a:r>
            <a:endParaRPr kumimoji="1" lang="en-US" sz="18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</a:pPr>
            <a:r>
              <a:rPr kumimoji="1" lang="en-US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1" lang="en-US" sz="1800" b="1" baseline="30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kumimoji="1" lang="en-US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1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4</a:t>
            </a:r>
            <a:endParaRPr kumimoji="1" lang="en-US" sz="18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Monotype Sorts" pitchFamily="2" charset="2"/>
              <a:buNone/>
            </a:pPr>
            <a:r>
              <a:rPr kumimoji="1" lang="en-US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1" lang="en-US" sz="1800" b="1" baseline="30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kumimoji="1" lang="en-US" sz="1800" b="1" baseline="30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1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8</a:t>
            </a:r>
            <a:endParaRPr kumimoji="1" lang="en-US" sz="18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1"/>
            <a:ext cx="8216900" cy="381000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Borrowing 3 bits to Create 8 Subnets.  </a:t>
            </a:r>
            <a:r>
              <a:rPr lang="en-US" altLang="ja-JP" b="1" dirty="0" smtClean="0">
                <a:ea typeface="ＭＳ Ｐゴシック" pitchFamily="34" charset="-128"/>
                <a:cs typeface="Arial" charset="0"/>
              </a:rPr>
              <a:t>2</a:t>
            </a:r>
            <a:r>
              <a:rPr lang="en-US" altLang="ja-JP" b="1" baseline="30000" dirty="0" smtClean="0">
                <a:ea typeface="ＭＳ Ｐゴシック" pitchFamily="34" charset="-128"/>
                <a:cs typeface="Arial" charset="0"/>
              </a:rPr>
              <a:t>3 </a:t>
            </a:r>
            <a:r>
              <a:rPr lang="en-US" altLang="ja-JP" b="1" dirty="0" smtClean="0">
                <a:ea typeface="ＭＳ Ｐゴシック" pitchFamily="34" charset="-128"/>
                <a:cs typeface="Arial" charset="0"/>
              </a:rPr>
              <a:t>= 8 subnets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 l="32350" t="26785" r="29723" b="25992"/>
          <a:stretch>
            <a:fillRect/>
          </a:stretch>
        </p:blipFill>
        <p:spPr bwMode="auto">
          <a:xfrm>
            <a:off x="1600200" y="1828800"/>
            <a:ext cx="5943600" cy="41596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8524-55CC-4E31-8810-5B7C510540B8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EDA-F400-408C-B716-6E5E22AC348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 Addressing and Subnetting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Creating 8 Subnets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 l="32486" t="27927" r="30814" b="25645"/>
          <a:stretch>
            <a:fillRect/>
          </a:stretch>
        </p:blipFill>
        <p:spPr bwMode="auto">
          <a:xfrm>
            <a:off x="609600" y="1600200"/>
            <a:ext cx="5140507" cy="365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 cstate="print"/>
          <a:srcRect l="39265" t="28374" r="36722" b="26587"/>
          <a:stretch>
            <a:fillRect/>
          </a:stretch>
        </p:blipFill>
        <p:spPr bwMode="auto">
          <a:xfrm>
            <a:off x="5867400" y="1600200"/>
            <a:ext cx="3124200" cy="3294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7870-53B0-469A-B2A4-BE3236E69D24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EDA-F400-408C-B716-6E5E22AC348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 Addressing and Subnetting</a:t>
            </a:r>
            <a:endParaRPr lang="en-US"/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611188" y="198438"/>
            <a:ext cx="7588250" cy="68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Creating 8 Subnets ( contd. )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0F9A-BF90-46AD-BC5E-EA3E48C9581A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Addressing and Subnetting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D60A-DFBC-4CF6-9D07-A9A55ABA399B}" type="slidenum">
              <a:rPr lang="en-US"/>
              <a:pPr/>
              <a:t>25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Up Subnets</a:t>
            </a:r>
          </a:p>
        </p:txBody>
      </p:sp>
      <p:pic>
        <p:nvPicPr>
          <p:cNvPr id="186372" name="Picture 4" descr="bd0501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2362200"/>
            <a:ext cx="1295400" cy="1203325"/>
          </a:xfrm>
          <a:prstGeom prst="rect">
            <a:avLst/>
          </a:prstGeom>
          <a:noFill/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1222375" y="3662363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FFFF99"/>
                </a:solidFill>
                <a:latin typeface="Comic Sans MS" pitchFamily="66" charset="0"/>
              </a:rPr>
              <a:t>200.200.200.10</a:t>
            </a:r>
          </a:p>
        </p:txBody>
      </p:sp>
      <p:grpSp>
        <p:nvGrpSpPr>
          <p:cNvPr id="186374" name="Group 6"/>
          <p:cNvGrpSpPr>
            <a:grpSpLocks/>
          </p:cNvGrpSpPr>
          <p:nvPr/>
        </p:nvGrpSpPr>
        <p:grpSpPr bwMode="auto">
          <a:xfrm>
            <a:off x="3584575" y="1447800"/>
            <a:ext cx="5559425" cy="4121150"/>
            <a:chOff x="2016" y="1152"/>
            <a:chExt cx="3502" cy="2596"/>
          </a:xfrm>
        </p:grpSpPr>
        <p:grpSp>
          <p:nvGrpSpPr>
            <p:cNvPr id="186375" name="Group 7"/>
            <p:cNvGrpSpPr>
              <a:grpSpLocks/>
            </p:cNvGrpSpPr>
            <p:nvPr/>
          </p:nvGrpSpPr>
          <p:grpSpPr bwMode="auto">
            <a:xfrm>
              <a:off x="3264" y="1152"/>
              <a:ext cx="2254" cy="2596"/>
              <a:chOff x="3264" y="1152"/>
              <a:chExt cx="2254" cy="2596"/>
            </a:xfrm>
          </p:grpSpPr>
          <p:pic>
            <p:nvPicPr>
              <p:cNvPr id="186376" name="Picture 8" descr="bd05011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60" y="1152"/>
                <a:ext cx="816" cy="758"/>
              </a:xfrm>
              <a:prstGeom prst="rect">
                <a:avLst/>
              </a:prstGeom>
              <a:noFill/>
            </p:spPr>
          </p:pic>
          <p:pic>
            <p:nvPicPr>
              <p:cNvPr id="186377" name="Picture 9" descr="bd05011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64" y="2112"/>
                <a:ext cx="816" cy="758"/>
              </a:xfrm>
              <a:prstGeom prst="rect">
                <a:avLst/>
              </a:prstGeom>
              <a:noFill/>
            </p:spPr>
          </p:pic>
          <p:pic>
            <p:nvPicPr>
              <p:cNvPr id="186378" name="Picture 10" descr="bd05011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64" y="2976"/>
                <a:ext cx="816" cy="758"/>
              </a:xfrm>
              <a:prstGeom prst="rect">
                <a:avLst/>
              </a:prstGeom>
              <a:noFill/>
            </p:spPr>
          </p:pic>
          <p:pic>
            <p:nvPicPr>
              <p:cNvPr id="186379" name="Picture 11" descr="bd05011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68" y="1536"/>
                <a:ext cx="816" cy="758"/>
              </a:xfrm>
              <a:prstGeom prst="rect">
                <a:avLst/>
              </a:prstGeom>
              <a:noFill/>
            </p:spPr>
          </p:pic>
          <p:pic>
            <p:nvPicPr>
              <p:cNvPr id="186380" name="Picture 12" descr="bd05011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68" y="2544"/>
                <a:ext cx="816" cy="758"/>
              </a:xfrm>
              <a:prstGeom prst="rect">
                <a:avLst/>
              </a:prstGeom>
              <a:noFill/>
            </p:spPr>
          </p:pic>
          <p:sp>
            <p:nvSpPr>
              <p:cNvPr id="186381" name="Text Box 13"/>
              <p:cNvSpPr txBox="1">
                <a:spLocks noChangeArrowheads="1"/>
              </p:cNvSpPr>
              <p:nvPr/>
            </p:nvSpPr>
            <p:spPr bwMode="auto">
              <a:xfrm>
                <a:off x="4464" y="3460"/>
                <a:ext cx="105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1">
                    <a:solidFill>
                      <a:srgbClr val="FFFF99"/>
                    </a:solidFill>
                    <a:latin typeface="Comic Sans MS" pitchFamily="66" charset="0"/>
                  </a:rPr>
                  <a:t>5 Subnets</a:t>
                </a:r>
              </a:p>
            </p:txBody>
          </p:sp>
        </p:grpSp>
        <p:sp>
          <p:nvSpPr>
            <p:cNvPr id="186382" name="Line 14"/>
            <p:cNvSpPr>
              <a:spLocks noChangeShapeType="1"/>
            </p:cNvSpPr>
            <p:nvPr/>
          </p:nvSpPr>
          <p:spPr bwMode="auto">
            <a:xfrm flipV="1">
              <a:off x="2064" y="1584"/>
              <a:ext cx="105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6383" name="Line 15"/>
            <p:cNvSpPr>
              <a:spLocks noChangeShapeType="1"/>
            </p:cNvSpPr>
            <p:nvPr/>
          </p:nvSpPr>
          <p:spPr bwMode="auto">
            <a:xfrm>
              <a:off x="2016" y="240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6384" name="Line 16"/>
            <p:cNvSpPr>
              <a:spLocks noChangeShapeType="1"/>
            </p:cNvSpPr>
            <p:nvPr/>
          </p:nvSpPr>
          <p:spPr bwMode="auto">
            <a:xfrm>
              <a:off x="2064" y="2832"/>
              <a:ext cx="100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6385" name="Line 17"/>
            <p:cNvSpPr>
              <a:spLocks noChangeShapeType="1"/>
            </p:cNvSpPr>
            <p:nvPr/>
          </p:nvSpPr>
          <p:spPr bwMode="auto">
            <a:xfrm flipV="1">
              <a:off x="2160" y="2016"/>
              <a:ext cx="192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6386" name="Line 18"/>
            <p:cNvSpPr>
              <a:spLocks noChangeShapeType="1"/>
            </p:cNvSpPr>
            <p:nvPr/>
          </p:nvSpPr>
          <p:spPr bwMode="auto">
            <a:xfrm>
              <a:off x="2160" y="2592"/>
              <a:ext cx="206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765175" y="4665663"/>
            <a:ext cx="4524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000">
                <a:latin typeface="Comic Sans MS" pitchFamily="66" charset="0"/>
              </a:rPr>
              <a:t>What is the Subnet Mask?</a:t>
            </a:r>
          </a:p>
          <a:p>
            <a:pPr eaLnBrk="1" hangingPunct="1">
              <a:buFontTx/>
              <a:buChar char="•"/>
            </a:pPr>
            <a:r>
              <a:rPr lang="en-US" sz="2000">
                <a:latin typeface="Comic Sans MS" pitchFamily="66" charset="0"/>
              </a:rPr>
              <a:t>What are the Network Addresses?</a:t>
            </a:r>
          </a:p>
          <a:p>
            <a:pPr eaLnBrk="1" hangingPunct="1">
              <a:buFontTx/>
              <a:buChar char="•"/>
            </a:pPr>
            <a:r>
              <a:rPr lang="en-US" sz="2000">
                <a:latin typeface="Comic Sans MS" pitchFamily="66" charset="0"/>
              </a:rPr>
              <a:t>What is the Broadcast Domain</a:t>
            </a:r>
          </a:p>
          <a:p>
            <a:pPr eaLnBrk="1" hangingPunct="1">
              <a:buFontTx/>
              <a:buChar char="•"/>
            </a:pPr>
            <a:r>
              <a:rPr lang="en-US" sz="2000" b="1">
                <a:solidFill>
                  <a:srgbClr val="FFFF99"/>
                </a:solidFill>
                <a:latin typeface="Comic Sans MS" pitchFamily="66" charset="0"/>
              </a:rPr>
              <a:t>What IP Addresses are available?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EE9D-18B4-4EA5-9A1F-3D5809555C53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Addressing and Subnetting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C065-E71B-459F-8CBB-B00FD57F7DAF}" type="slidenum">
              <a:rPr lang="en-US"/>
              <a:pPr/>
              <a:t>26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1 </a:t>
            </a:r>
          </a:p>
        </p:txBody>
      </p:sp>
      <p:pic>
        <p:nvPicPr>
          <p:cNvPr id="188419" name="Picture 3" descr="bd072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3467100" cy="2479675"/>
          </a:xfrm>
          <a:prstGeom prst="rect">
            <a:avLst/>
          </a:prstGeom>
          <a:noFill/>
        </p:spPr>
      </p:pic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3352800" y="3962400"/>
            <a:ext cx="2551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FF99"/>
                </a:solidFill>
                <a:latin typeface="Arial" charset="0"/>
              </a:rPr>
              <a:t>128.16.32.13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533400" y="4648200"/>
            <a:ext cx="51514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>
                <a:latin typeface="Arial" charset="0"/>
              </a:rPr>
              <a:t>What is the Subnet Mask?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charset="0"/>
              </a:rPr>
              <a:t>What are the Network Addresses?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charset="0"/>
              </a:rPr>
              <a:t>What is the Broadcast Domain</a:t>
            </a:r>
          </a:p>
          <a:p>
            <a:pPr eaLnBrk="1" hangingPunct="1">
              <a:buFontTx/>
              <a:buChar char="•"/>
            </a:pPr>
            <a:r>
              <a:rPr lang="en-US" b="1">
                <a:solidFill>
                  <a:srgbClr val="FFFF99"/>
                </a:solidFill>
                <a:latin typeface="Arial" charset="0"/>
              </a:rPr>
              <a:t>What IP Addresses are available?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6019800" y="5257800"/>
            <a:ext cx="284638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FFFF99"/>
                </a:solidFill>
              </a:rPr>
              <a:t>* Needs 500 Subnets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0368-E686-4A02-AA7B-D80995F6B627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Addressing and Subnetting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16E4-C6FE-4167-927B-C662D99DEBFE}" type="slidenum">
              <a:rPr lang="en-US"/>
              <a:pPr/>
              <a:t>27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2</a:t>
            </a:r>
          </a:p>
        </p:txBody>
      </p:sp>
      <p:pic>
        <p:nvPicPr>
          <p:cNvPr id="190471" name="Picture 7" descr="bd072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3467100" cy="2479675"/>
          </a:xfrm>
          <a:prstGeom prst="rect">
            <a:avLst/>
          </a:prstGeom>
          <a:noFill/>
        </p:spPr>
      </p:pic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685800" y="1447800"/>
            <a:ext cx="3340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FF99"/>
                </a:solidFill>
                <a:latin typeface="Arial" charset="0"/>
              </a:rPr>
              <a:t>175.116.23.13/21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609600" y="2286000"/>
            <a:ext cx="440372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FontTx/>
              <a:buAutoNum type="arabicPeriod"/>
            </a:pPr>
            <a:r>
              <a:rPr lang="en-US" sz="1800" dirty="0">
                <a:latin typeface="Comic Sans MS" pitchFamily="66" charset="0"/>
              </a:rPr>
              <a:t>What is the Subnet Mask?</a:t>
            </a:r>
          </a:p>
          <a:p>
            <a:pPr marL="457200" indent="-457200" eaLnBrk="1" hangingPunct="1">
              <a:lnSpc>
                <a:spcPct val="125000"/>
              </a:lnSpc>
              <a:buFontTx/>
              <a:buAutoNum type="arabicPeriod"/>
            </a:pPr>
            <a:r>
              <a:rPr lang="en-US" sz="1800" dirty="0">
                <a:latin typeface="Comic Sans MS" pitchFamily="66" charset="0"/>
              </a:rPr>
              <a:t>What are the Network Addresses?</a:t>
            </a:r>
          </a:p>
          <a:p>
            <a:pPr marL="457200" indent="-457200" eaLnBrk="1" hangingPunct="1">
              <a:lnSpc>
                <a:spcPct val="125000"/>
              </a:lnSpc>
              <a:buFontTx/>
              <a:buAutoNum type="arabicPeriod"/>
            </a:pPr>
            <a:r>
              <a:rPr lang="en-US" sz="1800" dirty="0">
                <a:latin typeface="Comic Sans MS" pitchFamily="66" charset="0"/>
              </a:rPr>
              <a:t>What is the Broadcast Domain</a:t>
            </a:r>
          </a:p>
          <a:p>
            <a:pPr marL="457200" indent="-457200" eaLnBrk="1" hangingPunct="1">
              <a:lnSpc>
                <a:spcPct val="125000"/>
              </a:lnSpc>
              <a:buFontTx/>
              <a:buAutoNum type="arabicPeriod"/>
            </a:pPr>
            <a:r>
              <a:rPr lang="en-US" sz="1800" dirty="0">
                <a:latin typeface="Comic Sans MS" pitchFamily="66" charset="0"/>
              </a:rPr>
              <a:t>What IP Addresses are available?</a:t>
            </a:r>
          </a:p>
          <a:p>
            <a:pPr marL="457200" indent="-457200" eaLnBrk="1" hangingPunct="1">
              <a:lnSpc>
                <a:spcPct val="125000"/>
              </a:lnSpc>
              <a:buFontTx/>
              <a:buAutoNum type="arabicPeriod"/>
            </a:pPr>
            <a:r>
              <a:rPr lang="en-US" sz="1800" dirty="0">
                <a:latin typeface="Comic Sans MS" pitchFamily="66" charset="0"/>
              </a:rPr>
              <a:t>Subnet:</a:t>
            </a:r>
          </a:p>
          <a:p>
            <a:pPr marL="914400" lvl="1" indent="-457200" eaLnBrk="1" hangingPunct="1">
              <a:lnSpc>
                <a:spcPct val="125000"/>
              </a:lnSpc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At least 500 host/subnet</a:t>
            </a:r>
          </a:p>
          <a:p>
            <a:pPr marL="457200" indent="-457200" eaLnBrk="1" hangingPunct="1">
              <a:lnSpc>
                <a:spcPct val="125000"/>
              </a:lnSpc>
              <a:buFontTx/>
              <a:buAutoNum type="arabicPeriod"/>
            </a:pPr>
            <a:r>
              <a:rPr lang="en-US" sz="1800" dirty="0">
                <a:latin typeface="Comic Sans MS" pitchFamily="66" charset="0"/>
              </a:rPr>
              <a:t>175.116.200.15?</a:t>
            </a:r>
          </a:p>
          <a:p>
            <a:pPr marL="457200" indent="-457200" eaLnBrk="1" hangingPunct="1">
              <a:lnSpc>
                <a:spcPct val="125000"/>
              </a:lnSpc>
              <a:buFontTx/>
              <a:buAutoNum type="arabicPeriod"/>
            </a:pPr>
            <a:r>
              <a:rPr lang="en-US" sz="1800" dirty="0">
                <a:latin typeface="Comic Sans MS" pitchFamily="66" charset="0"/>
              </a:rPr>
              <a:t>?</a:t>
            </a:r>
          </a:p>
          <a:p>
            <a:pPr marL="457200" indent="-457200" eaLnBrk="1" hangingPunct="1">
              <a:lnSpc>
                <a:spcPct val="125000"/>
              </a:lnSpc>
              <a:buFontTx/>
              <a:buAutoNum type="arabicPeriod"/>
            </a:pPr>
            <a:r>
              <a:rPr lang="en-US" sz="1800" dirty="0">
                <a:latin typeface="Comic Sans MS" pitchFamily="66" charset="0"/>
              </a:rPr>
              <a:t>?</a:t>
            </a:r>
          </a:p>
          <a:p>
            <a:pPr marL="457200" indent="-457200" eaLnBrk="1" hangingPunct="1">
              <a:lnSpc>
                <a:spcPct val="125000"/>
              </a:lnSpc>
              <a:buFontTx/>
              <a:buAutoNum type="arabicPeriod"/>
            </a:pPr>
            <a:r>
              <a:rPr lang="en-US" sz="1800" dirty="0">
                <a:latin typeface="Comic Sans MS" pitchFamily="66" charset="0"/>
              </a:rPr>
              <a:t>?</a:t>
            </a:r>
          </a:p>
          <a:p>
            <a:pPr marL="457200" indent="-457200" eaLnBrk="1" hangingPunct="1">
              <a:lnSpc>
                <a:spcPct val="125000"/>
              </a:lnSpc>
              <a:buFontTx/>
              <a:buAutoNum type="arabicPeriod"/>
            </a:pPr>
            <a:r>
              <a:rPr lang="en-US" sz="1800" dirty="0"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5AE6-7E1D-4BDB-B011-D62255250364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Addressing and Subnetting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AF40-69B7-4BC0-8C7A-690B7DAD9084}" type="slidenum">
              <a:rPr lang="en-US"/>
              <a:pPr/>
              <a:t>28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IPV4 and IPV6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CB3B-6A74-444C-93C2-B0CC3C60D59F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 Addressing and Subnetting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75C9-0B83-4291-AC12-720E55DEE8E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7203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295400"/>
            <a:ext cx="72326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08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A8AC-19B2-4DE3-84CF-53C8BCE5C02A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Addressing and Subnetting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907-6274-4257-B85E-407425FE19C1}" type="slidenum">
              <a:rPr lang="en-US"/>
              <a:pPr/>
              <a:t>4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and Binary Conversion</a:t>
            </a:r>
          </a:p>
        </p:txBody>
      </p:sp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5344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743200"/>
            <a:ext cx="53340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343400"/>
            <a:ext cx="533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4CD8-9B1C-4D13-8965-4158DAB18E28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Addressing and Subnetting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6EE1-CA4C-4A73-81DF-53D874AF0585}" type="slidenum">
              <a:rPr lang="en-US"/>
              <a:pPr/>
              <a:t>5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V4 Addressing</a:t>
            </a:r>
          </a:p>
        </p:txBody>
      </p:sp>
      <p:pic>
        <p:nvPicPr>
          <p:cNvPr id="166947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715000"/>
            <a:ext cx="4267200" cy="54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1458" r="2515" b="5212"/>
          <a:stretch>
            <a:fillRect/>
          </a:stretch>
        </p:blipFill>
        <p:spPr bwMode="auto">
          <a:xfrm>
            <a:off x="1066800" y="1332411"/>
            <a:ext cx="7315200" cy="438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143000"/>
            <a:ext cx="831864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rgbClr val="FFFF99"/>
                </a:solidFill>
              </a:rPr>
              <a:t>To define the network and host portions of an address, a devices use a separate 32-bit pattern called a </a:t>
            </a:r>
            <a:r>
              <a:rPr lang="en-US" b="1" dirty="0">
                <a:solidFill>
                  <a:srgbClr val="FF0000"/>
                </a:solidFill>
              </a:rPr>
              <a:t>subnet </a:t>
            </a:r>
            <a:r>
              <a:rPr lang="en-US" b="1" dirty="0" smtClean="0">
                <a:solidFill>
                  <a:srgbClr val="FF0000"/>
                </a:solidFill>
              </a:rPr>
              <a:t>mask</a:t>
            </a: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rgbClr val="FFFF99"/>
                </a:solidFill>
              </a:rPr>
              <a:t>T</a:t>
            </a:r>
            <a:r>
              <a:rPr lang="en-US" b="1" dirty="0" smtClean="0">
                <a:solidFill>
                  <a:srgbClr val="FFFF99"/>
                </a:solidFill>
              </a:rPr>
              <a:t>he </a:t>
            </a:r>
            <a:r>
              <a:rPr lang="en-US" b="1" dirty="0">
                <a:solidFill>
                  <a:srgbClr val="FFFF99"/>
                </a:solidFill>
              </a:rPr>
              <a:t>subnet mask does not actually contain the network or host portion of an IPv4 address, it just says where to look for </a:t>
            </a:r>
            <a:r>
              <a:rPr lang="en-US" b="1" dirty="0" smtClean="0">
                <a:solidFill>
                  <a:srgbClr val="FF0000"/>
                </a:solidFill>
              </a:rPr>
              <a:t>network Part </a:t>
            </a:r>
            <a:r>
              <a:rPr lang="en-US" b="1" dirty="0">
                <a:solidFill>
                  <a:srgbClr val="FFFF99"/>
                </a:solidFill>
              </a:rPr>
              <a:t>in a given IPv4 address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5334000" cy="313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Two Parts: </a:t>
            </a:r>
            <a:r>
              <a:rPr lang="en-US" dirty="0" smtClean="0"/>
              <a:t>Network and Host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8716-7B1B-45E2-BDD2-18632AC3A6D4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EDA-F400-408C-B716-6E5E22AC34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 Addressing and Subnetting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924800" cy="413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562600"/>
            <a:ext cx="7567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1 AND 1 =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/>
              <a:t>    1 AND 0 =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   0 AND 1 =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   0 AND 0 =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03F2-F7ED-4010-B3B9-1A37E7DE3891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EDA-F400-408C-B716-6E5E22AC34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 Addressing and Subnetting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Bit-wise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Operation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32D8-6916-419F-91BF-8BF4C5D26B24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Addressing and Subnetting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A85E-9547-4FEB-B514-BE3792304406}" type="slidenum">
              <a:rPr lang="en-US"/>
              <a:pPr/>
              <a:t>8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Reserved IP Addresses</a:t>
            </a:r>
          </a:p>
        </p:txBody>
      </p:sp>
      <p:sp>
        <p:nvSpPr>
          <p:cNvPr id="1689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8305800" cy="2619375"/>
          </a:xfrm>
          <a:noFill/>
          <a:ln/>
        </p:spPr>
        <p:txBody>
          <a:bodyPr/>
          <a:lstStyle/>
          <a:p>
            <a:pPr marL="381000" indent="-381000" defTabSz="814388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Font typeface="Monotype Sorts" pitchFamily="2" charset="2"/>
              <a:buAutoNum type="arabicPeriod"/>
            </a:pPr>
            <a:r>
              <a:rPr lang="en-US" sz="2000"/>
              <a:t>Certain host addresses are reserved and cannot be assigned to devices on a network.</a:t>
            </a:r>
          </a:p>
          <a:p>
            <a:pPr marL="381000" indent="-381000" defTabSz="814388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Font typeface="Monotype Sorts" pitchFamily="2" charset="2"/>
              <a:buAutoNum type="arabicPeriod"/>
            </a:pPr>
            <a:r>
              <a:rPr lang="en-US" sz="2000"/>
              <a:t>An IP address that has </a:t>
            </a:r>
            <a:r>
              <a:rPr lang="en-US" sz="2000">
                <a:solidFill>
                  <a:srgbClr val="FF3300"/>
                </a:solidFill>
              </a:rPr>
              <a:t>binary 0s in all host bit positions</a:t>
            </a:r>
            <a:r>
              <a:rPr lang="en-US" sz="2000"/>
              <a:t> is reserved for the network address. </a:t>
            </a:r>
          </a:p>
          <a:p>
            <a:pPr marL="381000" indent="-381000" defTabSz="814388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Font typeface="Monotype Sorts" pitchFamily="2" charset="2"/>
              <a:buAutoNum type="arabicPeriod"/>
            </a:pPr>
            <a:r>
              <a:rPr lang="en-US" sz="2000"/>
              <a:t>An IP address that has </a:t>
            </a:r>
            <a:r>
              <a:rPr lang="en-US" sz="2000">
                <a:solidFill>
                  <a:srgbClr val="FF3300"/>
                </a:solidFill>
              </a:rPr>
              <a:t>binary 1s in all host bit positions</a:t>
            </a:r>
            <a:r>
              <a:rPr lang="en-US" sz="2000"/>
              <a:t> is reserved for the broadcast address. </a:t>
            </a:r>
          </a:p>
        </p:txBody>
      </p:sp>
      <p:pic>
        <p:nvPicPr>
          <p:cNvPr id="16896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3581400"/>
            <a:ext cx="5334000" cy="27066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46B3-3161-4E8E-BB2F-1E669C869A1E}" type="datetime4">
              <a:rPr lang="en-US" smtClean="0"/>
              <a:t>December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Addressing and Subnetting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6E82-4399-419C-9652-0A6017445F34}" type="slidenum">
              <a:rPr lang="en-US"/>
              <a:pPr/>
              <a:t>9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Address</a:t>
            </a:r>
          </a:p>
        </p:txBody>
      </p:sp>
      <p:graphicFrame>
        <p:nvGraphicFramePr>
          <p:cNvPr id="169992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800" y="1214438"/>
          <a:ext cx="8001000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8" name="Bitmap Image" r:id="rId3" imgW="4778154" imgH="3337849" progId="PBrush">
                  <p:embed/>
                </p:oleObj>
              </mc:Choice>
              <mc:Fallback>
                <p:oleObj name="Bitmap Image" r:id="rId3" imgW="4778154" imgH="3337849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4438"/>
                        <a:ext cx="8001000" cy="509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1">
  <a:themeElements>
    <a:clrScheme name="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FFFF99"/>
      </a:hlink>
      <a:folHlink>
        <a:srgbClr val="1C6D9A"/>
      </a:folHlink>
    </a:clrScheme>
    <a:fontScheme name="CS1">
      <a:majorFont>
        <a:latin typeface="Impac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S1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Designs\CS1.pot</Template>
  <TotalTime>2828</TotalTime>
  <Words>1009</Words>
  <Application>Microsoft Office PowerPoint</Application>
  <PresentationFormat>On-screen Show (4:3)</PresentationFormat>
  <Paragraphs>241</Paragraphs>
  <Slides>28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ＭＳ Ｐゴシック</vt:lpstr>
      <vt:lpstr>Arial</vt:lpstr>
      <vt:lpstr>Arial Narrow</vt:lpstr>
      <vt:lpstr>Comic Sans MS</vt:lpstr>
      <vt:lpstr>Courier New</vt:lpstr>
      <vt:lpstr>Impact</vt:lpstr>
      <vt:lpstr>Monotype Sorts</vt:lpstr>
      <vt:lpstr>Times New Roman</vt:lpstr>
      <vt:lpstr>Verdana</vt:lpstr>
      <vt:lpstr>Wingdings</vt:lpstr>
      <vt:lpstr>CS1</vt:lpstr>
      <vt:lpstr>Bitmap Image</vt:lpstr>
      <vt:lpstr>IP Addressing and Subnetting</vt:lpstr>
      <vt:lpstr>IP Addressing</vt:lpstr>
      <vt:lpstr>IPV4 and IPV6</vt:lpstr>
      <vt:lpstr>Decimal and Binary Conversion</vt:lpstr>
      <vt:lpstr>IP V4 Addressing</vt:lpstr>
      <vt:lpstr>Two Parts: Network and Host </vt:lpstr>
      <vt:lpstr>Bit-wise AND Operation</vt:lpstr>
      <vt:lpstr>Reserved IP Addresses</vt:lpstr>
      <vt:lpstr>Network Address</vt:lpstr>
      <vt:lpstr>Broadcast Address</vt:lpstr>
      <vt:lpstr>Practice Problem</vt:lpstr>
      <vt:lpstr>Public and Private IP Addresses</vt:lpstr>
      <vt:lpstr>Connection between Private and Public IP Address</vt:lpstr>
      <vt:lpstr>Public and Private IP Addresses (contd.)</vt:lpstr>
      <vt:lpstr>Public Vs Private IP Addressess</vt:lpstr>
      <vt:lpstr>Introduction to Subnetting</vt:lpstr>
      <vt:lpstr>Reasons for Subnetting</vt:lpstr>
      <vt:lpstr>Practice Problem</vt:lpstr>
      <vt:lpstr>Examining Prefix (Slash Notation)</vt:lpstr>
      <vt:lpstr>Subnets in Use</vt:lpstr>
      <vt:lpstr>Subnetting based on Host Requirements</vt:lpstr>
      <vt:lpstr>Magic Formulas</vt:lpstr>
      <vt:lpstr>Example: Creating 8 Subnets</vt:lpstr>
      <vt:lpstr>Example: Creating 8 Subnets ( contd. )</vt:lpstr>
      <vt:lpstr>Set Up Subnets</vt:lpstr>
      <vt:lpstr>Example – 1 </vt:lpstr>
      <vt:lpstr>Example – 2</vt:lpstr>
      <vt:lpstr>Questions????</vt:lpstr>
    </vt:vector>
  </TitlesOfParts>
  <Company>Villanova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 Computer Systems</dc:title>
  <dc:creator>John Lewis</dc:creator>
  <cp:lastModifiedBy>DIU-EEE</cp:lastModifiedBy>
  <cp:revision>219</cp:revision>
  <cp:lastPrinted>1999-08-24T14:44:27Z</cp:lastPrinted>
  <dcterms:created xsi:type="dcterms:W3CDTF">1999-08-16T14:47:17Z</dcterms:created>
  <dcterms:modified xsi:type="dcterms:W3CDTF">2019-12-03T08:16:45Z</dcterms:modified>
</cp:coreProperties>
</file>