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sldIdLst>
    <p:sldId id="256" r:id="rId3"/>
    <p:sldId id="265" r:id="rId4"/>
    <p:sldId id="269" r:id="rId5"/>
    <p:sldId id="270" r:id="rId6"/>
    <p:sldId id="271" r:id="rId7"/>
    <p:sldId id="272" r:id="rId8"/>
    <p:sldId id="273" r:id="rId9"/>
    <p:sldId id="274" r:id="rId10"/>
    <p:sldId id="275" r:id="rId11"/>
    <p:sldId id="277" r:id="rId12"/>
    <p:sldId id="278" r:id="rId13"/>
    <p:sldId id="279" r:id="rId14"/>
    <p:sldId id="280" r:id="rId15"/>
    <p:sldId id="281" r:id="rId16"/>
    <p:sldId id="2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7998"/>
          </a:xfrm>
          <a:prstGeom prst="rect">
            <a:avLst/>
          </a:prstGeom>
          <a:blipFill>
            <a:blip r:embed="rId2" cstate="print"/>
            <a:stretch>
              <a:fillRect/>
            </a:stretch>
          </a:blipFill>
        </p:spPr>
        <p:txBody>
          <a:bodyPr wrap="square" lIns="0" tIns="0" rIns="0" bIns="0" rtlCol="0"/>
          <a:lstStyle/>
          <a:p>
            <a:endParaRPr sz="1800"/>
          </a:p>
        </p:txBody>
      </p:sp>
      <p:sp>
        <p:nvSpPr>
          <p:cNvPr id="17" name="bg object 17"/>
          <p:cNvSpPr/>
          <p:nvPr/>
        </p:nvSpPr>
        <p:spPr>
          <a:xfrm>
            <a:off x="2044192" y="211836"/>
            <a:ext cx="8134096" cy="1362456"/>
          </a:xfrm>
          <a:prstGeom prst="rect">
            <a:avLst/>
          </a:prstGeom>
          <a:blipFill>
            <a:blip r:embed="rId3" cstate="print"/>
            <a:stretch>
              <a:fillRect/>
            </a:stretch>
          </a:blipFill>
        </p:spPr>
        <p:txBody>
          <a:bodyPr wrap="square" lIns="0" tIns="0" rIns="0" bIns="0" rtlCol="0"/>
          <a:lstStyle/>
          <a:p>
            <a:endParaRPr sz="1800"/>
          </a:p>
        </p:txBody>
      </p:sp>
      <p:sp>
        <p:nvSpPr>
          <p:cNvPr id="2" name="Holder 2"/>
          <p:cNvSpPr>
            <a:spLocks noGrp="1"/>
          </p:cNvSpPr>
          <p:nvPr>
            <p:ph type="ctrTitle"/>
          </p:nvPr>
        </p:nvSpPr>
        <p:spPr>
          <a:xfrm>
            <a:off x="2553207" y="407035"/>
            <a:ext cx="7085584" cy="615553"/>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3131548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667AD3-0454-4494-8ED7-AD61561C6A0F}" type="datetimeFigureOut">
              <a:rPr lang="en-US" smtClean="0"/>
              <a:t>6/13/2020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85195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67AD3-0454-4494-8ED7-AD61561C6A0F}" type="datetimeFigureOut">
              <a:rPr lang="en-US" smtClean="0"/>
              <a:t>6/13/2020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3279993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67AD3-0454-4494-8ED7-AD61561C6A0F}" type="datetimeFigureOut">
              <a:rPr lang="en-US" smtClean="0"/>
              <a:t>6/13/2020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2454112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667AD3-0454-4494-8ED7-AD61561C6A0F}" type="datetimeFigureOut">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2788277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667AD3-0454-4494-8ED7-AD61561C6A0F}" type="datetimeFigureOut">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3626227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67AD3-0454-4494-8ED7-AD61561C6A0F}" type="datetimeFigureOut">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3246282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67AD3-0454-4494-8ED7-AD61561C6A0F}" type="datetimeFigureOut">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142718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sz="3200" b="0" i="0">
                <a:solidFill>
                  <a:schemeClr val="bg1"/>
                </a:solidFill>
                <a:latin typeface="Tahoma"/>
                <a:cs typeface="Tahom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426222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sz="half" idx="2"/>
          </p:nvPr>
        </p:nvSpPr>
        <p:spPr>
          <a:xfrm>
            <a:off x="609600" y="1577340"/>
            <a:ext cx="530352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7" name="Holder 7"/>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4246076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7998"/>
          </a:xfrm>
          <a:prstGeom prst="rect">
            <a:avLst/>
          </a:prstGeom>
          <a:blipFill>
            <a:blip r:embed="rId2" cstate="print"/>
            <a:stretch>
              <a:fillRect/>
            </a:stretch>
          </a:blipFill>
        </p:spPr>
        <p:txBody>
          <a:bodyPr wrap="square" lIns="0" tIns="0" rIns="0" bIns="0" rtlCol="0"/>
          <a:lstStyle/>
          <a:p>
            <a:endParaRPr sz="1800"/>
          </a:p>
        </p:txBody>
      </p:sp>
      <p:sp>
        <p:nvSpPr>
          <p:cNvPr id="17" name="bg object 17"/>
          <p:cNvSpPr/>
          <p:nvPr/>
        </p:nvSpPr>
        <p:spPr>
          <a:xfrm>
            <a:off x="2757423" y="2663951"/>
            <a:ext cx="6709664" cy="1362456"/>
          </a:xfrm>
          <a:prstGeom prst="rect">
            <a:avLst/>
          </a:prstGeom>
          <a:blipFill>
            <a:blip r:embed="rId3" cstate="print"/>
            <a:stretch>
              <a:fillRect/>
            </a:stretch>
          </a:blipFill>
        </p:spPr>
        <p:txBody>
          <a:bodyPr wrap="square" lIns="0" tIns="0" rIns="0" bIns="0" rtlCol="0"/>
          <a:lstStyle/>
          <a:p>
            <a:endParaRPr sz="1800"/>
          </a:p>
        </p:txBody>
      </p:sp>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5" name="Holder 5"/>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3664255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4" name="Holder 4"/>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31327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667AD3-0454-4494-8ED7-AD61561C6A0F}" type="datetimeFigureOut">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58588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67AD3-0454-4494-8ED7-AD61561C6A0F}" type="datetimeFigureOut">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218771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667AD3-0454-4494-8ED7-AD61561C6A0F}" type="datetimeFigureOut">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364311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667AD3-0454-4494-8ED7-AD61561C6A0F}" type="datetimeFigureOut">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993B-7CBA-4713-A9C4-BD5E38CEC323}" type="slidenum">
              <a:rPr lang="en-US" smtClean="0"/>
              <a:t>‹#›</a:t>
            </a:fld>
            <a:endParaRPr lang="en-US"/>
          </a:p>
        </p:txBody>
      </p:sp>
    </p:spTree>
    <p:extLst>
      <p:ext uri="{BB962C8B-B14F-4D97-AF65-F5344CB8AC3E}">
        <p14:creationId xmlns:p14="http://schemas.microsoft.com/office/powerpoint/2010/main" val="32348943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7998"/>
          </a:xfrm>
          <a:prstGeom prst="rect">
            <a:avLst/>
          </a:prstGeom>
          <a:blipFill>
            <a:blip r:embed="rId7" cstate="print"/>
            <a:stretch>
              <a:fillRect/>
            </a:stretch>
          </a:blipFill>
        </p:spPr>
        <p:txBody>
          <a:bodyPr wrap="square" lIns="0" tIns="0" rIns="0" bIns="0" rtlCol="0"/>
          <a:lstStyle/>
          <a:p>
            <a:endParaRPr sz="1800"/>
          </a:p>
        </p:txBody>
      </p:sp>
      <p:sp>
        <p:nvSpPr>
          <p:cNvPr id="2" name="Holder 2"/>
          <p:cNvSpPr>
            <a:spLocks noGrp="1"/>
          </p:cNvSpPr>
          <p:nvPr>
            <p:ph type="title"/>
          </p:nvPr>
        </p:nvSpPr>
        <p:spPr>
          <a:xfrm>
            <a:off x="1957323" y="164718"/>
            <a:ext cx="8277352" cy="615553"/>
          </a:xfrm>
          <a:prstGeom prst="rect">
            <a:avLst/>
          </a:prstGeom>
        </p:spPr>
        <p:txBody>
          <a:bodyPr wrap="square" lIns="0" tIns="0" rIns="0" bIns="0">
            <a:spAutoFit/>
          </a:bodyPr>
          <a:lstStyle>
            <a:lvl1pPr>
              <a:defRPr sz="4000" b="0" i="0">
                <a:solidFill>
                  <a:srgbClr val="184430"/>
                </a:solidFill>
                <a:latin typeface="Tahoma"/>
                <a:cs typeface="Tahoma"/>
              </a:defRPr>
            </a:lvl1pPr>
          </a:lstStyle>
          <a:p>
            <a:endParaRPr/>
          </a:p>
        </p:txBody>
      </p:sp>
      <p:sp>
        <p:nvSpPr>
          <p:cNvPr id="3" name="Holder 3"/>
          <p:cNvSpPr>
            <a:spLocks noGrp="1"/>
          </p:cNvSpPr>
          <p:nvPr>
            <p:ph type="body" idx="1"/>
          </p:nvPr>
        </p:nvSpPr>
        <p:spPr>
          <a:xfrm>
            <a:off x="734094" y="2076957"/>
            <a:ext cx="10604500" cy="492443"/>
          </a:xfrm>
          <a:prstGeom prst="rect">
            <a:avLst/>
          </a:prstGeom>
        </p:spPr>
        <p:txBody>
          <a:bodyPr wrap="square" lIns="0" tIns="0" rIns="0" bIns="0">
            <a:spAutoFit/>
          </a:bodyPr>
          <a:lstStyle>
            <a:lvl1pPr>
              <a:defRPr sz="3200" b="0" i="0">
                <a:solidFill>
                  <a:schemeClr val="bg1"/>
                </a:solidFill>
                <a:latin typeface="Tahoma"/>
                <a:cs typeface="Tahoma"/>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6/13/2020</a:t>
            </a:fld>
            <a:endParaRPr lang="en-US"/>
          </a:p>
        </p:txBody>
      </p:sp>
      <p:sp>
        <p:nvSpPr>
          <p:cNvPr id="6" name="Holder 6"/>
          <p:cNvSpPr>
            <a:spLocks noGrp="1"/>
          </p:cNvSpPr>
          <p:nvPr>
            <p:ph type="sldNum" sz="quarter" idx="7"/>
          </p:nvPr>
        </p:nvSpPr>
        <p:spPr>
          <a:xfrm>
            <a:off x="5943261" y="6436968"/>
            <a:ext cx="304800" cy="184666"/>
          </a:xfrm>
          <a:prstGeom prst="rect">
            <a:avLst/>
          </a:prstGeom>
        </p:spPr>
        <p:txBody>
          <a:bodyPr wrap="square" lIns="0" tIns="0" rIns="0" bIns="0">
            <a:spAutoFit/>
          </a:bodyPr>
          <a:lstStyle>
            <a:lvl1pPr>
              <a:defRPr sz="1200" b="0" i="0">
                <a:solidFill>
                  <a:schemeClr val="bg1"/>
                </a:solidFill>
                <a:latin typeface="Book Antiqua"/>
                <a:cs typeface="Book Antiqua"/>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1654819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38100">
              <a:spcBef>
                <a:spcPts val="5"/>
              </a:spcBef>
            </a:pPr>
            <a:fld id="{81D60167-4931-47E6-BA6A-407CBD079E47}" type="slidenum">
              <a:rPr lang="en-US" smtClean="0"/>
              <a:pPr marL="38100">
                <a:spcBef>
                  <a:spcPts val="5"/>
                </a:spcBef>
              </a:pPr>
              <a:t>‹#›</a:t>
            </a:fld>
            <a:endParaRPr lang="en-US" dirty="0"/>
          </a:p>
        </p:txBody>
      </p:sp>
    </p:spTree>
    <p:extLst>
      <p:ext uri="{BB962C8B-B14F-4D97-AF65-F5344CB8AC3E}">
        <p14:creationId xmlns:p14="http://schemas.microsoft.com/office/powerpoint/2010/main" val="161894740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C91E5-F71D-4842-BE61-3243AA954FBF}"/>
              </a:ext>
            </a:extLst>
          </p:cNvPr>
          <p:cNvSpPr>
            <a:spLocks noGrp="1"/>
          </p:cNvSpPr>
          <p:nvPr>
            <p:ph type="ctrTitle"/>
          </p:nvPr>
        </p:nvSpPr>
        <p:spPr>
          <a:xfrm>
            <a:off x="998807" y="1122363"/>
            <a:ext cx="10367888" cy="2387600"/>
          </a:xfrm>
        </p:spPr>
        <p:txBody>
          <a:bodyPr>
            <a:normAutofit fontScale="90000"/>
          </a:bodyPr>
          <a:lstStyle/>
          <a:p>
            <a:r>
              <a:rPr lang="en-US" dirty="0">
                <a:latin typeface="Arial Rounded MT Bold" panose="020F0704030504030204" pitchFamily="34" charset="0"/>
              </a:rPr>
              <a:t>INTRODUCTION TO BUSINESS</a:t>
            </a:r>
            <a:br>
              <a:rPr lang="en-US" dirty="0">
                <a:latin typeface="Arial Rounded MT Bold" panose="020F0704030504030204" pitchFamily="34" charset="0"/>
              </a:rPr>
            </a:br>
            <a:br>
              <a:rPr lang="en-US" dirty="0">
                <a:latin typeface="Arial Rounded MT Bold" panose="020F0704030504030204" pitchFamily="34" charset="0"/>
              </a:rPr>
            </a:br>
            <a:r>
              <a:rPr lang="en-US" dirty="0">
                <a:latin typeface="Arial Rounded MT Bold" panose="020F0704030504030204" pitchFamily="34" charset="0"/>
              </a:rPr>
              <a:t>Chapter-2</a:t>
            </a:r>
          </a:p>
        </p:txBody>
      </p:sp>
      <p:sp>
        <p:nvSpPr>
          <p:cNvPr id="3" name="Subtitle 2">
            <a:extLst>
              <a:ext uri="{FF2B5EF4-FFF2-40B4-BE49-F238E27FC236}">
                <a16:creationId xmlns:a16="http://schemas.microsoft.com/office/drawing/2014/main" id="{1148DC9C-FEA3-40C3-B565-3B2039C225AC}"/>
              </a:ext>
            </a:extLst>
          </p:cNvPr>
          <p:cNvSpPr>
            <a:spLocks noGrp="1"/>
          </p:cNvSpPr>
          <p:nvPr>
            <p:ph type="subTitle" idx="1"/>
          </p:nvPr>
        </p:nvSpPr>
        <p:spPr/>
        <p:txBody>
          <a:bodyPr>
            <a:normAutofit/>
          </a:bodyPr>
          <a:lstStyle/>
          <a:p>
            <a:r>
              <a:rPr lang="en-US" sz="5400" dirty="0"/>
              <a:t>DIFFERENT FORMS OF BUSINESS OWNERSHIP</a:t>
            </a:r>
          </a:p>
        </p:txBody>
      </p:sp>
    </p:spTree>
    <p:extLst>
      <p:ext uri="{BB962C8B-B14F-4D97-AF65-F5344CB8AC3E}">
        <p14:creationId xmlns:p14="http://schemas.microsoft.com/office/powerpoint/2010/main" val="30748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10</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1448972" y="2039816"/>
            <a:ext cx="9101798" cy="3170099"/>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Unlimited Liability</a:t>
            </a:r>
          </a:p>
          <a:p>
            <a:pPr marL="514350" indent="-514350" algn="just">
              <a:buAutoNum type="arabicPeriod"/>
            </a:pPr>
            <a:r>
              <a:rPr lang="en-US" sz="4000" dirty="0">
                <a:solidFill>
                  <a:srgbClr val="CFEFA4"/>
                </a:solidFill>
                <a:latin typeface="Arial Rounded MT Bold" panose="020F0704030504030204" pitchFamily="34" charset="0"/>
              </a:rPr>
              <a:t>Potential Disagreements</a:t>
            </a:r>
          </a:p>
          <a:p>
            <a:pPr marL="514350" indent="-514350" algn="just">
              <a:buAutoNum type="arabicPeriod"/>
            </a:pPr>
            <a:r>
              <a:rPr lang="en-US" sz="4000" dirty="0">
                <a:solidFill>
                  <a:srgbClr val="CFEFA4"/>
                </a:solidFill>
                <a:latin typeface="Arial Rounded MT Bold" panose="020F0704030504030204" pitchFamily="34" charset="0"/>
              </a:rPr>
              <a:t>Investment withdrawal difficulty</a:t>
            </a:r>
          </a:p>
          <a:p>
            <a:pPr marL="514350" indent="-514350" algn="just">
              <a:buAutoNum type="arabicPeriod"/>
            </a:pPr>
            <a:r>
              <a:rPr lang="en-US" sz="4000" dirty="0">
                <a:solidFill>
                  <a:srgbClr val="CFEFA4"/>
                </a:solidFill>
                <a:latin typeface="Arial Rounded MT Bold" panose="020F0704030504030204" pitchFamily="34" charset="0"/>
              </a:rPr>
              <a:t>Instability</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566822"/>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DISADVANTAGES OF PARTNERSHIP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4196720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11</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1254030" y="1893224"/>
            <a:ext cx="9988062" cy="4247317"/>
          </a:xfrm>
          <a:prstGeom prst="rect">
            <a:avLst/>
          </a:prstGeom>
          <a:noFill/>
        </p:spPr>
        <p:txBody>
          <a:bodyPr wrap="square" rtlCol="0">
            <a:spAutoFit/>
          </a:bodyPr>
          <a:lstStyle/>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A corporation differs from a sole proprietorship and a partnership because it’s a legal entity that is entirely separate from the parties who own it. </a:t>
            </a:r>
          </a:p>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It can enter into binding contracts, buy and sell property, sue and be sued, be held responsible for its actions, and be taxed.</a:t>
            </a:r>
          </a:p>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Owners (shareholders) spread wide geographic area and not allowed to interfere operations of corporation.</a:t>
            </a: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Corporation </a:t>
            </a:r>
            <a:br>
              <a:rPr lang="en-US" sz="3600" dirty="0">
                <a:latin typeface="Arial Rounded MT Bold" panose="020F0704030504030204" pitchFamily="34" charset="0"/>
              </a:rPr>
            </a:br>
            <a:r>
              <a:rPr lang="en-US" sz="3600" dirty="0">
                <a:latin typeface="Arial Rounded MT Bold" panose="020F0704030504030204" pitchFamily="34" charset="0"/>
              </a:rPr>
              <a:t>(Public limited Company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230092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12</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1448972" y="2039816"/>
            <a:ext cx="9101798" cy="3785652"/>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Limited Liability</a:t>
            </a:r>
          </a:p>
          <a:p>
            <a:pPr marL="514350" indent="-514350" algn="just">
              <a:buAutoNum type="arabicPeriod"/>
            </a:pPr>
            <a:r>
              <a:rPr lang="en-US" sz="4000" dirty="0">
                <a:solidFill>
                  <a:srgbClr val="CFEFA4"/>
                </a:solidFill>
                <a:latin typeface="Arial Rounded MT Bold" panose="020F0704030504030204" pitchFamily="34" charset="0"/>
              </a:rPr>
              <a:t>Skilled Management Teams</a:t>
            </a:r>
          </a:p>
          <a:p>
            <a:pPr marL="514350" indent="-514350" algn="just">
              <a:buAutoNum type="arabicPeriod"/>
            </a:pPr>
            <a:r>
              <a:rPr lang="en-US" sz="4000" dirty="0">
                <a:solidFill>
                  <a:srgbClr val="CFEFA4"/>
                </a:solidFill>
                <a:latin typeface="Arial Rounded MT Bold" panose="020F0704030504030204" pitchFamily="34" charset="0"/>
              </a:rPr>
              <a:t>Transfer of ownership</a:t>
            </a:r>
          </a:p>
          <a:p>
            <a:pPr marL="514350" indent="-514350" algn="just">
              <a:buAutoNum type="arabicPeriod"/>
            </a:pPr>
            <a:r>
              <a:rPr lang="en-US" sz="4000" dirty="0">
                <a:solidFill>
                  <a:srgbClr val="CFEFA4"/>
                </a:solidFill>
                <a:latin typeface="Arial Rounded MT Bold" panose="020F0704030504030204" pitchFamily="34" charset="0"/>
              </a:rPr>
              <a:t>Greater Capital Base</a:t>
            </a:r>
          </a:p>
          <a:p>
            <a:pPr marL="514350" indent="-514350" algn="just">
              <a:buAutoNum type="arabicPeriod"/>
            </a:pPr>
            <a:r>
              <a:rPr lang="en-US" sz="4000" dirty="0">
                <a:solidFill>
                  <a:srgbClr val="CFEFA4"/>
                </a:solidFill>
                <a:latin typeface="Arial Rounded MT Bold" panose="020F0704030504030204" pitchFamily="34" charset="0"/>
              </a:rPr>
              <a:t>Stability</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566822"/>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ADVANTAGES OF CORPORATION</a:t>
            </a:r>
            <a:endParaRPr sz="3600" b="1" dirty="0">
              <a:latin typeface="Arial Rounded MT Bold" panose="020F0704030504030204" pitchFamily="34" charset="0"/>
            </a:endParaRPr>
          </a:p>
        </p:txBody>
      </p:sp>
    </p:spTree>
    <p:extLst>
      <p:ext uri="{BB962C8B-B14F-4D97-AF65-F5344CB8AC3E}">
        <p14:creationId xmlns:p14="http://schemas.microsoft.com/office/powerpoint/2010/main" val="1350749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13</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1448972" y="2039816"/>
            <a:ext cx="10241280" cy="3785652"/>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Difficulty  and expense of starting</a:t>
            </a:r>
          </a:p>
          <a:p>
            <a:pPr marL="514350" indent="-514350" algn="just">
              <a:buAutoNum type="arabicPeriod"/>
            </a:pPr>
            <a:r>
              <a:rPr lang="en-US" sz="4000" dirty="0">
                <a:solidFill>
                  <a:srgbClr val="CFEFA4"/>
                </a:solidFill>
                <a:latin typeface="Arial Rounded MT Bold" panose="020F0704030504030204" pitchFamily="34" charset="0"/>
              </a:rPr>
              <a:t>Lack of control (shareholders)</a:t>
            </a:r>
          </a:p>
          <a:p>
            <a:pPr marL="514350" indent="-514350" algn="just">
              <a:buAutoNum type="arabicPeriod"/>
            </a:pPr>
            <a:r>
              <a:rPr lang="en-US" sz="4000" dirty="0">
                <a:solidFill>
                  <a:srgbClr val="CFEFA4"/>
                </a:solidFill>
                <a:latin typeface="Arial Rounded MT Bold" panose="020F0704030504030204" pitchFamily="34" charset="0"/>
              </a:rPr>
              <a:t>Double taxation</a:t>
            </a:r>
          </a:p>
          <a:p>
            <a:pPr marL="514350" indent="-514350" algn="just">
              <a:buAutoNum type="arabicPeriod"/>
            </a:pPr>
            <a:r>
              <a:rPr lang="en-US" sz="4000" dirty="0">
                <a:solidFill>
                  <a:srgbClr val="CFEFA4"/>
                </a:solidFill>
                <a:latin typeface="Arial Rounded MT Bold" panose="020F0704030504030204" pitchFamily="34" charset="0"/>
              </a:rPr>
              <a:t>Lack of secrecy</a:t>
            </a:r>
          </a:p>
          <a:p>
            <a:pPr marL="514350" indent="-514350" algn="just">
              <a:buAutoNum type="arabicPeriod"/>
            </a:pPr>
            <a:r>
              <a:rPr lang="en-US" sz="4000" dirty="0">
                <a:solidFill>
                  <a:srgbClr val="CFEFA4"/>
                </a:solidFill>
                <a:latin typeface="Arial Rounded MT Bold" panose="020F0704030504030204" pitchFamily="34" charset="0"/>
              </a:rPr>
              <a:t>Lack of personal interest (employees)</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566822"/>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DISADVANTAGES OF CORPORATION</a:t>
            </a:r>
            <a:endParaRPr sz="3600" b="1" dirty="0">
              <a:latin typeface="Arial Rounded MT Bold" panose="020F0704030504030204" pitchFamily="34" charset="0"/>
            </a:endParaRPr>
          </a:p>
        </p:txBody>
      </p:sp>
    </p:spTree>
    <p:extLst>
      <p:ext uri="{BB962C8B-B14F-4D97-AF65-F5344CB8AC3E}">
        <p14:creationId xmlns:p14="http://schemas.microsoft.com/office/powerpoint/2010/main" val="2840065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marR="0" lvl="0" indent="0" algn="l" defTabSz="914400" rtl="0" eaLnBrk="1" fontAlgn="auto" latinLnBrk="0" hangingPunct="1">
              <a:lnSpc>
                <a:spcPct val="100000"/>
              </a:lnSpc>
              <a:spcBef>
                <a:spcPts val="5"/>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prstClr val="white"/>
                </a:solidFill>
                <a:effectLst/>
                <a:uLnTx/>
                <a:uFillTx/>
                <a:latin typeface="Book Antiqua"/>
                <a:ea typeface="+mn-ea"/>
              </a:rPr>
              <a:pPr marL="38100" marR="0" lvl="0" indent="0" algn="l" defTabSz="914400" rtl="0" eaLnBrk="1" fontAlgn="auto" latinLnBrk="0" hangingPunct="1">
                <a:lnSpc>
                  <a:spcPct val="100000"/>
                </a:lnSpc>
                <a:spcBef>
                  <a:spcPts val="5"/>
                </a:spcBef>
                <a:spcAft>
                  <a:spcPts val="0"/>
                </a:spcAft>
                <a:buClrTx/>
                <a:buSzTx/>
                <a:buFontTx/>
                <a:buNone/>
                <a:tabLst/>
                <a:defRPr/>
              </a:pPr>
              <a:t>14</a:t>
            </a:fld>
            <a:endParaRPr kumimoji="0" sz="1200" b="0" i="0" u="none" strike="noStrike" kern="1200" cap="none" spc="0" normalizeH="0" baseline="0" noProof="0" dirty="0">
              <a:ln>
                <a:noFill/>
              </a:ln>
              <a:solidFill>
                <a:prstClr val="white"/>
              </a:solidFill>
              <a:effectLst/>
              <a:uLnTx/>
              <a:uFillTx/>
              <a:latin typeface="Book Antiqua"/>
              <a:ea typeface="+mn-ea"/>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703385" y="2039816"/>
            <a:ext cx="10986867" cy="3046988"/>
          </a:xfrm>
          <a:prstGeom prst="rect">
            <a:avLst/>
          </a:prstGeom>
          <a:noFill/>
        </p:spPr>
        <p:txBody>
          <a:bodyPr wrap="square" rtlCol="0">
            <a:spAutoFit/>
          </a:bodyPr>
          <a:lstStyle/>
          <a:p>
            <a:pPr lvl="0" algn="just"/>
            <a:r>
              <a:rPr lang="en-US" sz="3200" dirty="0">
                <a:solidFill>
                  <a:srgbClr val="CFEFA4"/>
                </a:solidFill>
                <a:latin typeface="Arial Rounded MT Bold" panose="020F0704030504030204" pitchFamily="34" charset="0"/>
              </a:rPr>
              <a:t>A merger occurs when two companies combine to form a new company</a:t>
            </a:r>
          </a:p>
          <a:p>
            <a:pPr lvl="0" algn="just"/>
            <a:r>
              <a:rPr kumimoji="0" lang="en-US" sz="32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E</a:t>
            </a:r>
            <a:r>
              <a:rPr lang="en-US" sz="3200" dirty="0" err="1">
                <a:solidFill>
                  <a:srgbClr val="CFEFA4"/>
                </a:solidFill>
                <a:latin typeface="Arial Rounded MT Bold" panose="020F0704030504030204" pitchFamily="34" charset="0"/>
              </a:rPr>
              <a:t>xample</a:t>
            </a:r>
            <a:r>
              <a:rPr lang="en-US" sz="3200" dirty="0">
                <a:solidFill>
                  <a:srgbClr val="CFEFA4"/>
                </a:solidFill>
                <a:latin typeface="Arial Rounded MT Bold" panose="020F0704030504030204" pitchFamily="34" charset="0"/>
              </a:rPr>
              <a:t>: In January 2016, </a:t>
            </a:r>
            <a:r>
              <a:rPr lang="en-US" sz="3200" dirty="0" err="1">
                <a:solidFill>
                  <a:srgbClr val="CFEFA4"/>
                </a:solidFill>
                <a:latin typeface="Arial Rounded MT Bold" panose="020F0704030504030204" pitchFamily="34" charset="0"/>
              </a:rPr>
              <a:t>Robi</a:t>
            </a:r>
            <a:r>
              <a:rPr lang="en-US" sz="3200" dirty="0">
                <a:solidFill>
                  <a:srgbClr val="CFEFA4"/>
                </a:solidFill>
                <a:latin typeface="Arial Rounded MT Bold" panose="020F0704030504030204" pitchFamily="34" charset="0"/>
              </a:rPr>
              <a:t> and Airtel Bangladesh announced that they intended to merge their operations in Bangladesh, that the combined entity would be called </a:t>
            </a:r>
            <a:r>
              <a:rPr lang="en-US" sz="3200" dirty="0" err="1">
                <a:solidFill>
                  <a:srgbClr val="CFEFA4"/>
                </a:solidFill>
                <a:latin typeface="Arial Rounded MT Bold" panose="020F0704030504030204" pitchFamily="34" charset="0"/>
              </a:rPr>
              <a:t>Robi</a:t>
            </a:r>
            <a:endParaRPr kumimoji="0" lang="en-US" sz="32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3103932" y="404155"/>
            <a:ext cx="6288258" cy="628377"/>
          </a:xfrm>
          <a:prstGeom prst="rect">
            <a:avLst/>
          </a:prstGeom>
        </p:spPr>
        <p:txBody>
          <a:bodyPr vert="horz" wrap="square" lIns="0" tIns="12700" rIns="0" bIns="0" rtlCol="0">
            <a:spAutoFit/>
          </a:bodyPr>
          <a:lstStyle/>
          <a:p>
            <a:pPr algn="ctr"/>
            <a:r>
              <a:rPr lang="en-US" b="1" dirty="0"/>
              <a:t>Merger</a:t>
            </a:r>
          </a:p>
        </p:txBody>
      </p:sp>
    </p:spTree>
    <p:extLst>
      <p:ext uri="{BB962C8B-B14F-4D97-AF65-F5344CB8AC3E}">
        <p14:creationId xmlns:p14="http://schemas.microsoft.com/office/powerpoint/2010/main" val="20554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marR="0" lvl="0" indent="0" algn="l" defTabSz="914400" rtl="0" eaLnBrk="1" fontAlgn="auto" latinLnBrk="0" hangingPunct="1">
              <a:lnSpc>
                <a:spcPct val="100000"/>
              </a:lnSpc>
              <a:spcBef>
                <a:spcPts val="5"/>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prstClr val="white"/>
                </a:solidFill>
                <a:effectLst/>
                <a:uLnTx/>
                <a:uFillTx/>
                <a:latin typeface="Book Antiqua"/>
                <a:ea typeface="+mn-ea"/>
              </a:rPr>
              <a:pPr marL="38100" marR="0" lvl="0" indent="0" algn="l" defTabSz="914400" rtl="0" eaLnBrk="1" fontAlgn="auto" latinLnBrk="0" hangingPunct="1">
                <a:lnSpc>
                  <a:spcPct val="100000"/>
                </a:lnSpc>
                <a:spcBef>
                  <a:spcPts val="5"/>
                </a:spcBef>
                <a:spcAft>
                  <a:spcPts val="0"/>
                </a:spcAft>
                <a:buClrTx/>
                <a:buSzTx/>
                <a:buFontTx/>
                <a:buNone/>
                <a:tabLst/>
                <a:defRPr/>
              </a:pPr>
              <a:t>15</a:t>
            </a:fld>
            <a:endParaRPr kumimoji="0" sz="1200" b="0" i="0" u="none" strike="noStrike" kern="1200" cap="none" spc="0" normalizeH="0" baseline="0" noProof="0" dirty="0">
              <a:ln>
                <a:noFill/>
              </a:ln>
              <a:solidFill>
                <a:prstClr val="white"/>
              </a:solidFill>
              <a:effectLst/>
              <a:uLnTx/>
              <a:uFillTx/>
              <a:latin typeface="Book Antiqua"/>
              <a:ea typeface="+mn-ea"/>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703385" y="2039816"/>
            <a:ext cx="10986867" cy="4524315"/>
          </a:xfrm>
          <a:prstGeom prst="rect">
            <a:avLst/>
          </a:prstGeom>
          <a:noFill/>
        </p:spPr>
        <p:txBody>
          <a:bodyPr wrap="square" rtlCol="0">
            <a:spAutoFit/>
          </a:bodyPr>
          <a:lstStyle/>
          <a:p>
            <a:pPr lvl="0" algn="just"/>
            <a:r>
              <a:rPr lang="en-US" sz="2400" dirty="0">
                <a:solidFill>
                  <a:srgbClr val="CFEFA4"/>
                </a:solidFill>
                <a:latin typeface="Arial Rounded MT Bold" panose="020F0704030504030204" pitchFamily="34" charset="0"/>
              </a:rPr>
              <a:t>1. Horizontal Merger: A merger involving competitive firms in the same market</a:t>
            </a:r>
          </a:p>
          <a:p>
            <a:pPr lvl="0" algn="just"/>
            <a:r>
              <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E</a:t>
            </a:r>
            <a:r>
              <a:rPr lang="en-US" sz="2400" dirty="0" err="1">
                <a:solidFill>
                  <a:srgbClr val="CFEFA4"/>
                </a:solidFill>
                <a:latin typeface="Arial Rounded MT Bold" panose="020F0704030504030204" pitchFamily="34" charset="0"/>
              </a:rPr>
              <a:t>xample</a:t>
            </a:r>
            <a:r>
              <a:rPr lang="en-US" sz="2400" dirty="0">
                <a:solidFill>
                  <a:srgbClr val="CFEFA4"/>
                </a:solidFill>
                <a:latin typeface="Arial Rounded MT Bold" panose="020F0704030504030204" pitchFamily="34" charset="0"/>
              </a:rPr>
              <a:t>: Bank merger </a:t>
            </a:r>
          </a:p>
          <a:p>
            <a:pPr lvl="0" algn="just"/>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2.</a:t>
            </a:r>
            <a:r>
              <a:rPr lang="en-US" sz="2400" dirty="0">
                <a:solidFill>
                  <a:srgbClr val="FFFF00"/>
                </a:solidFill>
                <a:latin typeface="Arial Rounded MT Bold" panose="020F0704030504030204" pitchFamily="34" charset="0"/>
              </a:rPr>
              <a:t> </a:t>
            </a:r>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Vertical merger</a:t>
            </a:r>
            <a:r>
              <a:rPr lang="en-US" sz="2400" dirty="0">
                <a:solidFill>
                  <a:srgbClr val="FFFF00"/>
                </a:solidFill>
                <a:latin typeface="Arial Rounded MT Bold" panose="020F0704030504030204" pitchFamily="34" charset="0"/>
              </a:rPr>
              <a:t>: A vertical merger is the combination of two or more companies involved in different stages of the supply chain of a common product or service. </a:t>
            </a:r>
          </a:p>
          <a:p>
            <a:pPr lvl="0" algn="just"/>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Example</a:t>
            </a:r>
            <a:r>
              <a:rPr lang="en-US" sz="2400" dirty="0">
                <a:solidFill>
                  <a:srgbClr val="FFFF00"/>
                </a:solidFill>
                <a:latin typeface="Arial Rounded MT Bold" panose="020F0704030504030204" pitchFamily="34" charset="0"/>
              </a:rPr>
              <a:t>: if a grocery store that sells milk and cheese, purchased a dairy farm that produces milk and cheese.</a:t>
            </a:r>
          </a:p>
          <a:p>
            <a:pPr marL="457200" lvl="0" indent="-457200" algn="just">
              <a:buAutoNum type="arabicPeriod" startAt="3"/>
            </a:pPr>
            <a:r>
              <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Conglomerate Merger: </a:t>
            </a:r>
            <a:r>
              <a:rPr lang="en-US" sz="2400" dirty="0">
                <a:solidFill>
                  <a:srgbClr val="CFEFA4"/>
                </a:solidFill>
                <a:latin typeface="Arial Rounded MT Bold" panose="020F0704030504030204" pitchFamily="34" charset="0"/>
              </a:rPr>
              <a:t>A conglomerate merger is when different companies with unrelated business activities or in diverse geographical areas come together to form a larger company.</a:t>
            </a:r>
          </a:p>
          <a:p>
            <a:pPr lvl="0" algn="just"/>
            <a:r>
              <a:rPr lang="en-US" sz="2400" dirty="0">
                <a:solidFill>
                  <a:srgbClr val="CFEFA4"/>
                </a:solidFill>
                <a:latin typeface="Arial Rounded MT Bold" panose="020F0704030504030204" pitchFamily="34" charset="0"/>
              </a:rPr>
              <a:t>Example: Bashundhara group, </a:t>
            </a:r>
            <a:r>
              <a:rPr lang="en-US" sz="2400" dirty="0" err="1">
                <a:solidFill>
                  <a:srgbClr val="CFEFA4"/>
                </a:solidFill>
                <a:latin typeface="Arial Rounded MT Bold" panose="020F0704030504030204" pitchFamily="34" charset="0"/>
              </a:rPr>
              <a:t>Beximco</a:t>
            </a:r>
            <a:r>
              <a:rPr lang="en-US" sz="2400" dirty="0">
                <a:solidFill>
                  <a:srgbClr val="CFEFA4"/>
                </a:solidFill>
                <a:latin typeface="Arial Rounded MT Bold" panose="020F0704030504030204" pitchFamily="34" charset="0"/>
              </a:rPr>
              <a:t> Group, Square group</a:t>
            </a:r>
            <a:endPar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3103932" y="404155"/>
            <a:ext cx="6288258" cy="628377"/>
          </a:xfrm>
          <a:prstGeom prst="rect">
            <a:avLst/>
          </a:prstGeom>
        </p:spPr>
        <p:txBody>
          <a:bodyPr vert="horz" wrap="square" lIns="0" tIns="12700" rIns="0" bIns="0" rtlCol="0">
            <a:spAutoFit/>
          </a:bodyPr>
          <a:lstStyle/>
          <a:p>
            <a:pPr algn="ctr"/>
            <a:r>
              <a:rPr lang="en-US" b="1" dirty="0"/>
              <a:t>Types of Merger</a:t>
            </a:r>
          </a:p>
        </p:txBody>
      </p:sp>
    </p:spTree>
    <p:extLst>
      <p:ext uri="{BB962C8B-B14F-4D97-AF65-F5344CB8AC3E}">
        <p14:creationId xmlns:p14="http://schemas.microsoft.com/office/powerpoint/2010/main" val="53258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759654" y="407034"/>
            <a:ext cx="10958733" cy="689932"/>
          </a:xfrm>
          <a:prstGeom prst="rect">
            <a:avLst/>
          </a:prstGeom>
        </p:spPr>
        <p:txBody>
          <a:bodyPr vert="horz" wrap="square" lIns="0" tIns="12700" rIns="0" bIns="0" rtlCol="0">
            <a:spAutoFit/>
          </a:bodyPr>
          <a:lstStyle/>
          <a:p>
            <a:pPr marL="12700" algn="ctr">
              <a:spcBef>
                <a:spcPts val="100"/>
              </a:spcBef>
            </a:pPr>
            <a:r>
              <a:rPr lang="en-US" sz="4400" b="1" dirty="0"/>
              <a:t>Disadvantages of Sole Proprietorship</a:t>
            </a:r>
            <a:endParaRPr sz="4400" b="1" dirty="0"/>
          </a:p>
        </p:txBody>
      </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a:t>
            </a:fld>
            <a:endParaRPr dirty="0">
              <a:solidFill>
                <a:prstClr val="white"/>
              </a:solidFill>
            </a:endParaRPr>
          </a:p>
        </p:txBody>
      </p:sp>
      <p:sp>
        <p:nvSpPr>
          <p:cNvPr id="9" name="TextBox 8">
            <a:extLst>
              <a:ext uri="{FF2B5EF4-FFF2-40B4-BE49-F238E27FC236}">
                <a16:creationId xmlns:a16="http://schemas.microsoft.com/office/drawing/2014/main" id="{AA929CDF-E6C7-487F-8605-0591A04D9245}"/>
              </a:ext>
            </a:extLst>
          </p:cNvPr>
          <p:cNvSpPr txBox="1"/>
          <p:nvPr/>
        </p:nvSpPr>
        <p:spPr>
          <a:xfrm>
            <a:off x="759654" y="2096086"/>
            <a:ext cx="10958733" cy="2862322"/>
          </a:xfrm>
          <a:prstGeom prst="rect">
            <a:avLst/>
          </a:prstGeom>
          <a:noFill/>
        </p:spPr>
        <p:txBody>
          <a:bodyPr wrap="square" rtlCol="0">
            <a:spAutoFit/>
          </a:bodyPr>
          <a:lstStyle/>
          <a:p>
            <a:pPr marL="742950" indent="-742950" algn="just">
              <a:buAutoNum type="arabicPeriod"/>
            </a:pPr>
            <a:r>
              <a:rPr lang="en-US" sz="3600" dirty="0">
                <a:solidFill>
                  <a:schemeClr val="bg1"/>
                </a:solidFill>
                <a:latin typeface="Arial Rounded MT Bold" panose="020F0704030504030204" pitchFamily="34" charset="0"/>
              </a:rPr>
              <a:t>Unlimited Liability</a:t>
            </a:r>
          </a:p>
          <a:p>
            <a:pPr marL="742950" indent="-742950" algn="just">
              <a:buAutoNum type="arabicPeriod"/>
            </a:pPr>
            <a:r>
              <a:rPr lang="en-US" sz="3600" dirty="0">
                <a:solidFill>
                  <a:schemeClr val="bg1"/>
                </a:solidFill>
                <a:latin typeface="Arial Rounded MT Bold" panose="020F0704030504030204" pitchFamily="34" charset="0"/>
              </a:rPr>
              <a:t>Difficulty in raising Capital</a:t>
            </a:r>
          </a:p>
          <a:p>
            <a:pPr marL="742950" indent="-742950" algn="just">
              <a:buAutoNum type="arabicPeriod"/>
            </a:pPr>
            <a:r>
              <a:rPr lang="en-US" sz="3600" dirty="0">
                <a:solidFill>
                  <a:schemeClr val="bg1"/>
                </a:solidFill>
                <a:latin typeface="Arial Rounded MT Bold" panose="020F0704030504030204" pitchFamily="34" charset="0"/>
              </a:rPr>
              <a:t>Limitations in managerial ability</a:t>
            </a:r>
          </a:p>
          <a:p>
            <a:pPr marL="742950" indent="-742950" algn="just">
              <a:buAutoNum type="arabicPeriod"/>
            </a:pPr>
            <a:r>
              <a:rPr lang="en-US" sz="3600" dirty="0">
                <a:solidFill>
                  <a:schemeClr val="bg1"/>
                </a:solidFill>
                <a:latin typeface="Arial Rounded MT Bold" panose="020F0704030504030204" pitchFamily="34" charset="0"/>
              </a:rPr>
              <a:t>Lack of stability</a:t>
            </a:r>
          </a:p>
          <a:p>
            <a:pPr marL="742950" indent="-742950" algn="just">
              <a:buAutoNum type="arabicPeriod"/>
            </a:pPr>
            <a:r>
              <a:rPr lang="en-US" sz="3600" dirty="0">
                <a:solidFill>
                  <a:schemeClr val="bg1"/>
                </a:solidFill>
                <a:latin typeface="Arial Rounded MT Bold" panose="020F0704030504030204" pitchFamily="34" charset="0"/>
              </a:rPr>
              <a:t>Demands on time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62708" y="407034"/>
            <a:ext cx="11127544" cy="505267"/>
          </a:xfrm>
          <a:prstGeom prst="rect">
            <a:avLst/>
          </a:prstGeom>
        </p:spPr>
        <p:txBody>
          <a:bodyPr vert="horz" wrap="square" lIns="0" tIns="12700" rIns="0" bIns="0" rtlCol="0">
            <a:spAutoFit/>
          </a:bodyPr>
          <a:lstStyle/>
          <a:p>
            <a:pPr marL="12700" algn="ctr">
              <a:spcBef>
                <a:spcPts val="100"/>
              </a:spcBef>
            </a:pPr>
            <a:r>
              <a:rPr lang="en-US" sz="3200" b="1" dirty="0"/>
              <a:t>Partnership Business</a:t>
            </a:r>
            <a:endParaRPr b="1" dirty="0"/>
          </a:p>
        </p:txBody>
      </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a:t>
            </a:fld>
            <a:endParaRPr dirty="0">
              <a:solidFill>
                <a:prstClr val="white"/>
              </a:solidFill>
            </a:endParaRPr>
          </a:p>
        </p:txBody>
      </p:sp>
      <p:sp>
        <p:nvSpPr>
          <p:cNvPr id="2" name="TextBox 1">
            <a:extLst>
              <a:ext uri="{FF2B5EF4-FFF2-40B4-BE49-F238E27FC236}">
                <a16:creationId xmlns:a16="http://schemas.microsoft.com/office/drawing/2014/main" id="{EB2D8739-986D-424B-AEF1-3478F5D47C0D}"/>
              </a:ext>
            </a:extLst>
          </p:cNvPr>
          <p:cNvSpPr txBox="1"/>
          <p:nvPr/>
        </p:nvSpPr>
        <p:spPr>
          <a:xfrm>
            <a:off x="1223889" y="1856936"/>
            <a:ext cx="10072468" cy="3539430"/>
          </a:xfrm>
          <a:prstGeom prst="rect">
            <a:avLst/>
          </a:prstGeom>
          <a:noFill/>
        </p:spPr>
        <p:txBody>
          <a:bodyPr wrap="square" rtlCol="0">
            <a:spAutoFit/>
          </a:bodyPr>
          <a:lstStyle/>
          <a:p>
            <a:pPr marL="457200" indent="-457200" algn="just">
              <a:buFont typeface="Wingdings" panose="05000000000000000000" pitchFamily="2" charset="2"/>
              <a:buChar char="§"/>
            </a:pPr>
            <a:r>
              <a:rPr lang="en-US" sz="3200" dirty="0">
                <a:solidFill>
                  <a:schemeClr val="bg1"/>
                </a:solidFill>
                <a:latin typeface="Arial Rounded MT Bold" panose="020F0704030504030204" pitchFamily="34" charset="0"/>
              </a:rPr>
              <a:t>An association of two or more persons to carry as co-owners of a business for profit. </a:t>
            </a:r>
          </a:p>
          <a:p>
            <a:pPr algn="just"/>
            <a:endParaRPr lang="en-US" sz="3200" dirty="0">
              <a:solidFill>
                <a:schemeClr val="bg1"/>
              </a:solidFill>
              <a:latin typeface="Arial Rounded MT Bold" panose="020F0704030504030204" pitchFamily="34" charset="0"/>
            </a:endParaRPr>
          </a:p>
          <a:p>
            <a:pPr marL="457200" indent="-457200" algn="just">
              <a:buFont typeface="Wingdings" panose="05000000000000000000" pitchFamily="2" charset="2"/>
              <a:buChar char="§"/>
            </a:pPr>
            <a:r>
              <a:rPr lang="en-US" sz="3200" dirty="0">
                <a:solidFill>
                  <a:schemeClr val="bg1"/>
                </a:solidFill>
                <a:latin typeface="Arial Rounded MT Bold" panose="020F0704030504030204" pitchFamily="34" charset="0"/>
              </a:rPr>
              <a:t>A partnership can be based on-</a:t>
            </a:r>
          </a:p>
          <a:p>
            <a:pPr marL="514350" indent="-514350" algn="just">
              <a:buAutoNum type="alphaLcParenR"/>
            </a:pPr>
            <a:r>
              <a:rPr lang="en-US" sz="3200" dirty="0">
                <a:solidFill>
                  <a:schemeClr val="bg1"/>
                </a:solidFill>
                <a:latin typeface="Arial Rounded MT Bold" panose="020F0704030504030204" pitchFamily="34" charset="0"/>
              </a:rPr>
              <a:t>Verbal agreement</a:t>
            </a:r>
          </a:p>
          <a:p>
            <a:pPr marL="514350" indent="-514350" algn="just">
              <a:buAutoNum type="alphaLcParenR"/>
            </a:pPr>
            <a:r>
              <a:rPr lang="en-US" sz="3200" dirty="0">
                <a:solidFill>
                  <a:schemeClr val="bg1"/>
                </a:solidFill>
                <a:latin typeface="Arial Rounded MT Bold" panose="020F0704030504030204" pitchFamily="34" charset="0"/>
              </a:rPr>
              <a:t>Written Contract</a:t>
            </a:r>
          </a:p>
          <a:p>
            <a:pPr marL="514350" indent="-514350" algn="just">
              <a:buAutoNum type="alphaLcParenR"/>
            </a:pPr>
            <a:r>
              <a:rPr lang="en-US" sz="3200" dirty="0">
                <a:solidFill>
                  <a:schemeClr val="bg1"/>
                </a:solidFill>
                <a:latin typeface="Arial Rounded MT Bold" panose="020F0704030504030204" pitchFamily="34" charset="0"/>
              </a:rPr>
              <a:t>Written and registered (for bank account)</a:t>
            </a:r>
          </a:p>
        </p:txBody>
      </p:sp>
    </p:spTree>
    <p:extLst>
      <p:ext uri="{BB962C8B-B14F-4D97-AF65-F5344CB8AC3E}">
        <p14:creationId xmlns:p14="http://schemas.microsoft.com/office/powerpoint/2010/main" val="1217811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4</a:t>
            </a:fld>
            <a:endParaRPr dirty="0">
              <a:solidFill>
                <a:prstClr val="white"/>
              </a:solidFill>
            </a:endParaRPr>
          </a:p>
        </p:txBody>
      </p:sp>
      <p:sp>
        <p:nvSpPr>
          <p:cNvPr id="4" name="TextBox 3">
            <a:extLst>
              <a:ext uri="{FF2B5EF4-FFF2-40B4-BE49-F238E27FC236}">
                <a16:creationId xmlns:a16="http://schemas.microsoft.com/office/drawing/2014/main" id="{C19B0F9A-725C-4481-A218-FEEF8EAA1B55}"/>
              </a:ext>
            </a:extLst>
          </p:cNvPr>
          <p:cNvSpPr txBox="1"/>
          <p:nvPr/>
        </p:nvSpPr>
        <p:spPr>
          <a:xfrm>
            <a:off x="1223889" y="1856936"/>
            <a:ext cx="10072468" cy="1938992"/>
          </a:xfrm>
          <a:prstGeom prst="rect">
            <a:avLst/>
          </a:prstGeom>
          <a:noFill/>
        </p:spPr>
        <p:txBody>
          <a:bodyPr wrap="square" rtlCol="0">
            <a:spAutoFit/>
          </a:bodyPr>
          <a:lstStyle/>
          <a:p>
            <a:pPr marL="742950" indent="-742950" algn="just">
              <a:buAutoNum type="arabicPeriod"/>
            </a:pPr>
            <a:r>
              <a:rPr lang="en-US" sz="4000" dirty="0">
                <a:solidFill>
                  <a:schemeClr val="bg1"/>
                </a:solidFill>
                <a:latin typeface="Arial Rounded MT Bold" panose="020F0704030504030204" pitchFamily="34" charset="0"/>
              </a:rPr>
              <a:t>General Partnership</a:t>
            </a:r>
          </a:p>
          <a:p>
            <a:pPr marL="742950" indent="-742950" algn="just">
              <a:buAutoNum type="arabicPeriod"/>
            </a:pPr>
            <a:r>
              <a:rPr lang="en-US" sz="4000" dirty="0">
                <a:solidFill>
                  <a:schemeClr val="bg1"/>
                </a:solidFill>
                <a:latin typeface="Arial Rounded MT Bold" panose="020F0704030504030204" pitchFamily="34" charset="0"/>
              </a:rPr>
              <a:t>Limited Partnership </a:t>
            </a:r>
          </a:p>
          <a:p>
            <a:pPr marL="742950" indent="-742950" algn="just">
              <a:buAutoNum type="arabicPeriod"/>
            </a:pPr>
            <a:r>
              <a:rPr lang="en-US" sz="4000" dirty="0">
                <a:solidFill>
                  <a:schemeClr val="bg1"/>
                </a:solidFill>
                <a:latin typeface="Arial Rounded MT Bold" panose="020F0704030504030204" pitchFamily="34" charset="0"/>
              </a:rPr>
              <a:t>Joint Venture</a:t>
            </a:r>
          </a:p>
        </p:txBody>
      </p:sp>
      <p:sp>
        <p:nvSpPr>
          <p:cNvPr id="8" name="object 3">
            <a:extLst>
              <a:ext uri="{FF2B5EF4-FFF2-40B4-BE49-F238E27FC236}">
                <a16:creationId xmlns:a16="http://schemas.microsoft.com/office/drawing/2014/main" id="{706EF612-4016-4775-A7D1-3B04658DC9C5}"/>
              </a:ext>
            </a:extLst>
          </p:cNvPr>
          <p:cNvSpPr txBox="1">
            <a:spLocks noGrp="1"/>
          </p:cNvSpPr>
          <p:nvPr>
            <p:ph type="title"/>
          </p:nvPr>
        </p:nvSpPr>
        <p:spPr>
          <a:xfrm>
            <a:off x="562708" y="407034"/>
            <a:ext cx="11127544" cy="689932"/>
          </a:xfrm>
          <a:prstGeom prst="rect">
            <a:avLst/>
          </a:prstGeom>
        </p:spPr>
        <p:txBody>
          <a:bodyPr vert="horz" wrap="square" lIns="0" tIns="12700" rIns="0" bIns="0" rtlCol="0">
            <a:spAutoFit/>
          </a:bodyPr>
          <a:lstStyle/>
          <a:p>
            <a:pPr marL="12700" algn="ctr">
              <a:spcBef>
                <a:spcPts val="100"/>
              </a:spcBef>
            </a:pPr>
            <a:r>
              <a:rPr lang="en-US" sz="4400" b="1" dirty="0"/>
              <a:t>Types of Partnership</a:t>
            </a:r>
            <a:endParaRPr sz="5400" b="1" dirty="0"/>
          </a:p>
        </p:txBody>
      </p:sp>
    </p:spTree>
    <p:extLst>
      <p:ext uri="{BB962C8B-B14F-4D97-AF65-F5344CB8AC3E}">
        <p14:creationId xmlns:p14="http://schemas.microsoft.com/office/powerpoint/2010/main" val="1169042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5</a:t>
            </a:fld>
            <a:endParaRPr dirty="0">
              <a:solidFill>
                <a:prstClr val="white"/>
              </a:solidFill>
            </a:endParaRPr>
          </a:p>
        </p:txBody>
      </p:sp>
      <p:sp>
        <p:nvSpPr>
          <p:cNvPr id="4" name="TextBox 3">
            <a:extLst>
              <a:ext uri="{FF2B5EF4-FFF2-40B4-BE49-F238E27FC236}">
                <a16:creationId xmlns:a16="http://schemas.microsoft.com/office/drawing/2014/main" id="{6B132197-F398-453D-82C6-F8A96D64068A}"/>
              </a:ext>
            </a:extLst>
          </p:cNvPr>
          <p:cNvSpPr txBox="1"/>
          <p:nvPr/>
        </p:nvSpPr>
        <p:spPr>
          <a:xfrm>
            <a:off x="1211827" y="1772530"/>
            <a:ext cx="10072468" cy="3046988"/>
          </a:xfrm>
          <a:prstGeom prst="rect">
            <a:avLst/>
          </a:prstGeom>
          <a:noFill/>
        </p:spPr>
        <p:txBody>
          <a:bodyPr wrap="square" rtlCol="0">
            <a:spAutoFit/>
          </a:bodyPr>
          <a:lstStyle/>
          <a:p>
            <a:pPr algn="just"/>
            <a:r>
              <a:rPr lang="en-US" sz="3200" dirty="0">
                <a:solidFill>
                  <a:srgbClr val="FFFF00"/>
                </a:solidFill>
                <a:latin typeface="Arial Rounded MT Bold" panose="020F0704030504030204" pitchFamily="34" charset="0"/>
              </a:rPr>
              <a:t>In General partnership, all the partners are called general partners and all of them bear unlimited liability for any loss of the business.</a:t>
            </a:r>
            <a:endParaRPr lang="en-US" sz="3200" dirty="0">
              <a:solidFill>
                <a:schemeClr val="bg1"/>
              </a:solidFill>
              <a:latin typeface="Arial Rounded MT Bold" panose="020F0704030504030204" pitchFamily="34" charset="0"/>
            </a:endParaRPr>
          </a:p>
          <a:p>
            <a:pPr algn="just"/>
            <a:endParaRPr lang="en-US" sz="3200" dirty="0">
              <a:solidFill>
                <a:schemeClr val="bg1"/>
              </a:solidFill>
              <a:latin typeface="Arial Rounded MT Bold" panose="020F0704030504030204" pitchFamily="34" charset="0"/>
            </a:endParaRPr>
          </a:p>
          <a:p>
            <a:pPr algn="just"/>
            <a:r>
              <a:rPr lang="en-US" sz="3200" dirty="0">
                <a:solidFill>
                  <a:schemeClr val="bg1"/>
                </a:solidFill>
                <a:latin typeface="Arial Rounded MT Bold" panose="020F0704030504030204" pitchFamily="34" charset="0"/>
              </a:rPr>
              <a:t>Most of the time, general partners bear losses according to their investment </a:t>
            </a:r>
            <a:r>
              <a:rPr lang="en-US" sz="3200" dirty="0" err="1">
                <a:solidFill>
                  <a:schemeClr val="bg1"/>
                </a:solidFill>
                <a:latin typeface="Arial Rounded MT Bold" panose="020F0704030504030204" pitchFamily="34" charset="0"/>
              </a:rPr>
              <a:t>raito</a:t>
            </a:r>
            <a:r>
              <a:rPr lang="en-US" sz="3200" dirty="0">
                <a:solidFill>
                  <a:schemeClr val="bg1"/>
                </a:solidFill>
                <a:latin typeface="Arial Rounded MT Bold" panose="020F0704030504030204" pitchFamily="34" charset="0"/>
              </a:rPr>
              <a:t>.</a:t>
            </a:r>
            <a:endParaRPr lang="en-US" sz="3200" dirty="0">
              <a:solidFill>
                <a:srgbClr val="FFFF00"/>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CC7555B1-1C3B-4A44-97F9-179C524C89E8}"/>
              </a:ext>
            </a:extLst>
          </p:cNvPr>
          <p:cNvSpPr txBox="1">
            <a:spLocks noGrp="1"/>
          </p:cNvSpPr>
          <p:nvPr>
            <p:ph type="title"/>
          </p:nvPr>
        </p:nvSpPr>
        <p:spPr>
          <a:xfrm>
            <a:off x="562708" y="407034"/>
            <a:ext cx="11127544" cy="689932"/>
          </a:xfrm>
          <a:prstGeom prst="rect">
            <a:avLst/>
          </a:prstGeom>
        </p:spPr>
        <p:txBody>
          <a:bodyPr vert="horz" wrap="square" lIns="0" tIns="12700" rIns="0" bIns="0" rtlCol="0">
            <a:spAutoFit/>
          </a:bodyPr>
          <a:lstStyle/>
          <a:p>
            <a:pPr marL="12700" algn="ctr">
              <a:spcBef>
                <a:spcPts val="100"/>
              </a:spcBef>
            </a:pPr>
            <a:r>
              <a:rPr lang="en-US" sz="4400" b="1" dirty="0"/>
              <a:t>1. General Partnership</a:t>
            </a:r>
            <a:endParaRPr sz="4400" b="1" dirty="0"/>
          </a:p>
        </p:txBody>
      </p:sp>
    </p:spTree>
    <p:extLst>
      <p:ext uri="{BB962C8B-B14F-4D97-AF65-F5344CB8AC3E}">
        <p14:creationId xmlns:p14="http://schemas.microsoft.com/office/powerpoint/2010/main" val="182782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6</a:t>
            </a:fld>
            <a:endParaRPr dirty="0">
              <a:solidFill>
                <a:prstClr val="white"/>
              </a:solidFill>
            </a:endParaRPr>
          </a:p>
        </p:txBody>
      </p:sp>
      <p:sp>
        <p:nvSpPr>
          <p:cNvPr id="4" name="TextBox 3">
            <a:extLst>
              <a:ext uri="{FF2B5EF4-FFF2-40B4-BE49-F238E27FC236}">
                <a16:creationId xmlns:a16="http://schemas.microsoft.com/office/drawing/2014/main" id="{2E2F892A-253C-4F33-A1F1-38C515B99DBF}"/>
              </a:ext>
            </a:extLst>
          </p:cNvPr>
          <p:cNvSpPr txBox="1"/>
          <p:nvPr/>
        </p:nvSpPr>
        <p:spPr>
          <a:xfrm>
            <a:off x="1223889" y="1856936"/>
            <a:ext cx="10072468" cy="3539430"/>
          </a:xfrm>
          <a:prstGeom prst="rect">
            <a:avLst/>
          </a:prstGeom>
          <a:noFill/>
        </p:spPr>
        <p:txBody>
          <a:bodyPr wrap="square" rtlCol="0">
            <a:spAutoFit/>
          </a:bodyPr>
          <a:lstStyle/>
          <a:p>
            <a:pPr algn="just"/>
            <a:r>
              <a:rPr lang="en-US" sz="3200" dirty="0">
                <a:solidFill>
                  <a:srgbClr val="FFFFFF"/>
                </a:solidFill>
                <a:latin typeface="Arial Rounded MT Bold" panose="020F0704030504030204" pitchFamily="34" charset="0"/>
              </a:rPr>
              <a:t>Limited Partnership business has two types of partners: a single general partner who runs the business and is responsible for its liabilities, and any number of limited partners who have limited involvement in the business and whose losses are limited to the amount of their investment.</a:t>
            </a:r>
          </a:p>
          <a:p>
            <a:pPr algn="just"/>
            <a:endParaRPr lang="en-US" sz="3200" dirty="0">
              <a:solidFill>
                <a:schemeClr val="bg1"/>
              </a:solidFill>
              <a:latin typeface="Arial Rounded MT Bold" panose="020F0704030504030204" pitchFamily="34" charset="0"/>
            </a:endParaRPr>
          </a:p>
        </p:txBody>
      </p:sp>
      <p:sp>
        <p:nvSpPr>
          <p:cNvPr id="9" name="object 3">
            <a:extLst>
              <a:ext uri="{FF2B5EF4-FFF2-40B4-BE49-F238E27FC236}">
                <a16:creationId xmlns:a16="http://schemas.microsoft.com/office/drawing/2014/main" id="{88A7D2FD-EAF3-4C68-8EA4-62B8DE706314}"/>
              </a:ext>
            </a:extLst>
          </p:cNvPr>
          <p:cNvSpPr txBox="1">
            <a:spLocks noGrp="1"/>
          </p:cNvSpPr>
          <p:nvPr>
            <p:ph type="title"/>
          </p:nvPr>
        </p:nvSpPr>
        <p:spPr>
          <a:xfrm>
            <a:off x="562708" y="407034"/>
            <a:ext cx="11127544" cy="689932"/>
          </a:xfrm>
          <a:prstGeom prst="rect">
            <a:avLst/>
          </a:prstGeom>
        </p:spPr>
        <p:txBody>
          <a:bodyPr vert="horz" wrap="square" lIns="0" tIns="12700" rIns="0" bIns="0" rtlCol="0">
            <a:spAutoFit/>
          </a:bodyPr>
          <a:lstStyle/>
          <a:p>
            <a:pPr marL="12700" algn="ctr">
              <a:spcBef>
                <a:spcPts val="100"/>
              </a:spcBef>
            </a:pPr>
            <a:r>
              <a:rPr lang="en-US" sz="4400" b="1" dirty="0"/>
              <a:t>2. Limited Partnership</a:t>
            </a:r>
            <a:endParaRPr sz="4400" b="1" dirty="0"/>
          </a:p>
        </p:txBody>
      </p:sp>
    </p:spTree>
    <p:extLst>
      <p:ext uri="{BB962C8B-B14F-4D97-AF65-F5344CB8AC3E}">
        <p14:creationId xmlns:p14="http://schemas.microsoft.com/office/powerpoint/2010/main" val="197079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7</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808553" y="1927274"/>
            <a:ext cx="10269416" cy="2554545"/>
          </a:xfrm>
          <a:prstGeom prst="rect">
            <a:avLst/>
          </a:prstGeom>
          <a:noFill/>
        </p:spPr>
        <p:txBody>
          <a:bodyPr wrap="square" rtlCol="0">
            <a:spAutoFit/>
          </a:bodyPr>
          <a:lstStyle/>
          <a:p>
            <a:pPr algn="just"/>
            <a:r>
              <a:rPr lang="en-US" sz="3200" dirty="0">
                <a:solidFill>
                  <a:srgbClr val="FFFFFF"/>
                </a:solidFill>
                <a:latin typeface="Arial Rounded MT Bold" panose="020F0704030504030204" pitchFamily="34" charset="0"/>
              </a:rPr>
              <a:t>Its kind of international partnership business where two partners from two different countries join together in order to accomplish a specific purpose or produce a specific product.</a:t>
            </a:r>
          </a:p>
          <a:p>
            <a:pPr algn="just"/>
            <a:r>
              <a:rPr lang="en-US" sz="3200" dirty="0">
                <a:solidFill>
                  <a:srgbClr val="FFFFFF"/>
                </a:solidFill>
                <a:latin typeface="Arial Rounded MT Bold" panose="020F0704030504030204" pitchFamily="34" charset="0"/>
              </a:rPr>
              <a:t>Example: Maruti-Suzuki, Hero-Honda </a:t>
            </a:r>
            <a:r>
              <a:rPr lang="en-US" sz="3200" dirty="0" err="1">
                <a:solidFill>
                  <a:srgbClr val="FFFFFF"/>
                </a:solidFill>
                <a:latin typeface="Arial Rounded MT Bold" panose="020F0704030504030204" pitchFamily="34" charset="0"/>
              </a:rPr>
              <a:t>etc</a:t>
            </a:r>
            <a:r>
              <a:rPr lang="en-US" sz="3200" dirty="0">
                <a:solidFill>
                  <a:srgbClr val="FFFFFF"/>
                </a:solidFill>
                <a:latin typeface="Arial Rounded MT Bold" panose="020F0704030504030204" pitchFamily="34" charset="0"/>
              </a:rPr>
              <a:t> </a:t>
            </a:r>
            <a:endParaRPr lang="en-US" sz="3200" dirty="0">
              <a:solidFill>
                <a:schemeClr val="bg1"/>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628377"/>
          </a:xfrm>
          <a:prstGeom prst="rect">
            <a:avLst/>
          </a:prstGeom>
        </p:spPr>
        <p:txBody>
          <a:bodyPr vert="horz" wrap="square" lIns="0" tIns="12700" rIns="0" bIns="0" rtlCol="0">
            <a:spAutoFit/>
          </a:bodyPr>
          <a:lstStyle/>
          <a:p>
            <a:pPr marL="12700" algn="ctr">
              <a:spcBef>
                <a:spcPts val="100"/>
              </a:spcBef>
            </a:pPr>
            <a:r>
              <a:rPr lang="en-US" b="1" dirty="0"/>
              <a:t>3. Joint venture</a:t>
            </a:r>
            <a:endParaRPr b="1" dirty="0"/>
          </a:p>
        </p:txBody>
      </p:sp>
    </p:spTree>
    <p:extLst>
      <p:ext uri="{BB962C8B-B14F-4D97-AF65-F5344CB8AC3E}">
        <p14:creationId xmlns:p14="http://schemas.microsoft.com/office/powerpoint/2010/main" val="3977865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8</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803864" y="1650964"/>
            <a:ext cx="10888393" cy="5613203"/>
          </a:xfrm>
          <a:prstGeom prst="rect">
            <a:avLst/>
          </a:prstGeom>
          <a:noFill/>
        </p:spPr>
        <p:txBody>
          <a:bodyPr wrap="square" rtlCol="0">
            <a:spAutoFit/>
          </a:bodyPr>
          <a:lstStyle/>
          <a:p>
            <a:pPr marL="514350" indent="-514350" algn="just">
              <a:lnSpc>
                <a:spcPct val="150000"/>
              </a:lnSpc>
              <a:buAutoNum type="arabicPeriod"/>
            </a:pPr>
            <a:r>
              <a:rPr lang="en-US" sz="2200" dirty="0">
                <a:solidFill>
                  <a:srgbClr val="FFFFFF"/>
                </a:solidFill>
                <a:latin typeface="Arial Rounded MT Bold" panose="020F0704030504030204" pitchFamily="34" charset="0"/>
              </a:rPr>
              <a:t>Name of the business partnership</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Types of Business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Location of the business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Expected life of the partnership</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Names of the partners and the amount of each one’s investment</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distributing profits and covering losses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Amount that partners will withdraw for services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withdrawal of funds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Duties of each partner</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dissolving the partnership</a:t>
            </a:r>
          </a:p>
          <a:p>
            <a:pPr marL="514350" indent="-514350" algn="just">
              <a:lnSpc>
                <a:spcPct val="150000"/>
              </a:lnSpc>
              <a:buAutoNum type="arabicPeriod"/>
            </a:pPr>
            <a:endParaRPr lang="en-US" sz="2200" dirty="0">
              <a:solidFill>
                <a:schemeClr val="bg1"/>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Articles of Partnership/ Features of written partnership contract</a:t>
            </a:r>
            <a:endParaRPr sz="3600" b="1" dirty="0">
              <a:latin typeface="Arial Rounded MT Bold" panose="020F0704030504030204" pitchFamily="34" charset="0"/>
            </a:endParaRPr>
          </a:p>
        </p:txBody>
      </p:sp>
    </p:spTree>
    <p:extLst>
      <p:ext uri="{BB962C8B-B14F-4D97-AF65-F5344CB8AC3E}">
        <p14:creationId xmlns:p14="http://schemas.microsoft.com/office/powerpoint/2010/main" val="1451184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9</a:t>
            </a:fld>
            <a:endParaRPr dirty="0">
              <a:solidFill>
                <a:prstClr val="white"/>
              </a:solidFill>
            </a:endParaRPr>
          </a:p>
        </p:txBody>
      </p:sp>
      <p:sp>
        <p:nvSpPr>
          <p:cNvPr id="4" name="TextBox 3">
            <a:extLst>
              <a:ext uri="{FF2B5EF4-FFF2-40B4-BE49-F238E27FC236}">
                <a16:creationId xmlns:a16="http://schemas.microsoft.com/office/drawing/2014/main" id="{C958B587-09D8-44EC-93F0-C6D672438B0E}"/>
              </a:ext>
            </a:extLst>
          </p:cNvPr>
          <p:cNvSpPr txBox="1"/>
          <p:nvPr/>
        </p:nvSpPr>
        <p:spPr>
          <a:xfrm>
            <a:off x="1448972" y="2039816"/>
            <a:ext cx="9101798" cy="3970318"/>
          </a:xfrm>
          <a:prstGeom prst="rect">
            <a:avLst/>
          </a:prstGeom>
          <a:noFill/>
        </p:spPr>
        <p:txBody>
          <a:bodyPr wrap="square" rtlCol="0">
            <a:spAutoFit/>
          </a:bodyPr>
          <a:lstStyle/>
          <a:p>
            <a:pPr marL="514350" indent="-514350" algn="just">
              <a:buAutoNum type="arabicPeriod"/>
            </a:pPr>
            <a:r>
              <a:rPr lang="en-US" sz="3600" dirty="0">
                <a:solidFill>
                  <a:srgbClr val="CFEFA4"/>
                </a:solidFill>
                <a:latin typeface="Arial Rounded MT Bold" panose="020F0704030504030204" pitchFamily="34" charset="0"/>
              </a:rPr>
              <a:t>More Capital compared to Sole Proprietorship</a:t>
            </a:r>
          </a:p>
          <a:p>
            <a:pPr marL="514350" indent="-514350" algn="just">
              <a:buAutoNum type="arabicPeriod"/>
            </a:pPr>
            <a:r>
              <a:rPr lang="en-US" sz="3600" dirty="0">
                <a:solidFill>
                  <a:srgbClr val="CFEFA4"/>
                </a:solidFill>
                <a:latin typeface="Arial Rounded MT Bold" panose="020F0704030504030204" pitchFamily="34" charset="0"/>
              </a:rPr>
              <a:t>Combined managerial skills</a:t>
            </a:r>
          </a:p>
          <a:p>
            <a:pPr marL="514350" indent="-514350" algn="just">
              <a:buAutoNum type="arabicPeriod"/>
            </a:pPr>
            <a:r>
              <a:rPr lang="en-US" sz="3600" dirty="0">
                <a:solidFill>
                  <a:srgbClr val="CFEFA4"/>
                </a:solidFill>
                <a:latin typeface="Arial Rounded MT Bold" panose="020F0704030504030204" pitchFamily="34" charset="0"/>
              </a:rPr>
              <a:t>Easy of Starting</a:t>
            </a:r>
          </a:p>
          <a:p>
            <a:pPr marL="514350" indent="-514350" algn="just">
              <a:buAutoNum type="arabicPeriod"/>
            </a:pPr>
            <a:r>
              <a:rPr lang="en-US" sz="3600" dirty="0">
                <a:solidFill>
                  <a:srgbClr val="CFEFA4"/>
                </a:solidFill>
                <a:latin typeface="Arial Rounded MT Bold" panose="020F0704030504030204" pitchFamily="34" charset="0"/>
              </a:rPr>
              <a:t>Clear legal status</a:t>
            </a:r>
          </a:p>
          <a:p>
            <a:pPr marL="514350" indent="-514350" algn="just">
              <a:buAutoNum type="arabicPeriod"/>
            </a:pPr>
            <a:r>
              <a:rPr lang="en-US" sz="3600" dirty="0">
                <a:solidFill>
                  <a:srgbClr val="CFEFA4"/>
                </a:solidFill>
                <a:latin typeface="Arial Rounded MT Bold" panose="020F0704030504030204" pitchFamily="34" charset="0"/>
              </a:rPr>
              <a:t>Tax Advantages</a:t>
            </a:r>
          </a:p>
          <a:p>
            <a:pPr algn="just"/>
            <a:endParaRPr lang="en-US" sz="36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id="{5D4ECD25-C96B-4E33-B87B-5148BD078709}"/>
              </a:ext>
            </a:extLst>
          </p:cNvPr>
          <p:cNvSpPr txBox="1">
            <a:spLocks noGrp="1"/>
          </p:cNvSpPr>
          <p:nvPr>
            <p:ph type="title"/>
          </p:nvPr>
        </p:nvSpPr>
        <p:spPr>
          <a:xfrm>
            <a:off x="562708" y="407034"/>
            <a:ext cx="11127544" cy="566822"/>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ADVANTAGES OF PARTNERSHIP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15969352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331</TotalTime>
  <Words>597</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Arial Rounded MT Bold</vt:lpstr>
      <vt:lpstr>Book Antiqua</vt:lpstr>
      <vt:lpstr>Calibri</vt:lpstr>
      <vt:lpstr>Calibri Light</vt:lpstr>
      <vt:lpstr>Tahoma</vt:lpstr>
      <vt:lpstr>Wingdings</vt:lpstr>
      <vt:lpstr>1_Office Theme</vt:lpstr>
      <vt:lpstr>Office Theme</vt:lpstr>
      <vt:lpstr>INTRODUCTION TO BUSINESS  Chapter-2</vt:lpstr>
      <vt:lpstr>Disadvantages of Sole Proprietorship</vt:lpstr>
      <vt:lpstr>Partnership Business</vt:lpstr>
      <vt:lpstr>Types of Partnership</vt:lpstr>
      <vt:lpstr>1. General Partnership</vt:lpstr>
      <vt:lpstr>2. Limited Partnership</vt:lpstr>
      <vt:lpstr>3. Joint venture</vt:lpstr>
      <vt:lpstr>Articles of Partnership/ Features of written partnership contract</vt:lpstr>
      <vt:lpstr>ADVANTAGES OF PARTNERSHIP BUSINESS</vt:lpstr>
      <vt:lpstr>DISADVANTAGES OF PARTNERSHIP BUSINESS</vt:lpstr>
      <vt:lpstr>Corporation  (Public limited Company Business)</vt:lpstr>
      <vt:lpstr>ADVANTAGES OF CORPORATION</vt:lpstr>
      <vt:lpstr>DISADVANTAGES OF CORPORATION</vt:lpstr>
      <vt:lpstr>Merger</vt:lpstr>
      <vt:lpstr>Types of Merger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BUSINESS  Chapter-2</dc:title>
  <dc:creator>ADHARA_PC</dc:creator>
  <cp:lastModifiedBy>ADHARA_PC</cp:lastModifiedBy>
  <cp:revision>28</cp:revision>
  <dcterms:created xsi:type="dcterms:W3CDTF">2020-06-07T17:47:54Z</dcterms:created>
  <dcterms:modified xsi:type="dcterms:W3CDTF">2020-06-13T16:51:21Z</dcterms:modified>
</cp:coreProperties>
</file>