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3" r:id="rId4"/>
    <p:sldId id="258" r:id="rId5"/>
    <p:sldId id="265" r:id="rId6"/>
    <p:sldId id="266" r:id="rId7"/>
    <p:sldId id="268" r:id="rId8"/>
    <p:sldId id="274" r:id="rId9"/>
    <p:sldId id="280" r:id="rId10"/>
    <p:sldId id="281" r:id="rId11"/>
    <p:sldId id="270" r:id="rId12"/>
    <p:sldId id="271" r:id="rId13"/>
    <p:sldId id="275" r:id="rId14"/>
    <p:sldId id="276" r:id="rId15"/>
    <p:sldId id="277" r:id="rId16"/>
    <p:sldId id="286" r:id="rId17"/>
    <p:sldId id="278" r:id="rId18"/>
    <p:sldId id="279" r:id="rId19"/>
    <p:sldId id="282" r:id="rId20"/>
    <p:sldId id="288" r:id="rId21"/>
    <p:sldId id="261" r:id="rId22"/>
    <p:sldId id="263" r:id="rId23"/>
    <p:sldId id="284" r:id="rId24"/>
    <p:sldId id="264" r:id="rId25"/>
    <p:sldId id="285" r:id="rId26"/>
    <p:sldId id="287"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556932-C5FA-462A-B321-57EB3D87553A}" type="datetimeFigureOut">
              <a:rPr lang="en-US" smtClean="0"/>
              <a:t>9/11/2020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4B262E-C7F0-4AE9-B696-9AA45C0F8130}" type="slidenum">
              <a:rPr lang="en-US" smtClean="0"/>
              <a:t>‹#›</a:t>
            </a:fld>
            <a:endParaRPr lang="en-US"/>
          </a:p>
        </p:txBody>
      </p:sp>
    </p:spTree>
    <p:extLst>
      <p:ext uri="{BB962C8B-B14F-4D97-AF65-F5344CB8AC3E}">
        <p14:creationId xmlns:p14="http://schemas.microsoft.com/office/powerpoint/2010/main" val="544455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556932-C5FA-462A-B321-57EB3D87553A}" type="datetimeFigureOut">
              <a:rPr lang="en-US" smtClean="0"/>
              <a:t>9/11/2020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4B262E-C7F0-4AE9-B696-9AA45C0F8130}" type="slidenum">
              <a:rPr lang="en-US" smtClean="0"/>
              <a:t>‹#›</a:t>
            </a:fld>
            <a:endParaRPr lang="en-US"/>
          </a:p>
        </p:txBody>
      </p:sp>
    </p:spTree>
    <p:extLst>
      <p:ext uri="{BB962C8B-B14F-4D97-AF65-F5344CB8AC3E}">
        <p14:creationId xmlns:p14="http://schemas.microsoft.com/office/powerpoint/2010/main" val="2327745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556932-C5FA-462A-B321-57EB3D87553A}" type="datetimeFigureOut">
              <a:rPr lang="en-US" smtClean="0"/>
              <a:t>9/11/2020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4B262E-C7F0-4AE9-B696-9AA45C0F8130}" type="slidenum">
              <a:rPr lang="en-US" smtClean="0"/>
              <a:t>‹#›</a:t>
            </a:fld>
            <a:endParaRPr lang="en-US"/>
          </a:p>
        </p:txBody>
      </p:sp>
    </p:spTree>
    <p:extLst>
      <p:ext uri="{BB962C8B-B14F-4D97-AF65-F5344CB8AC3E}">
        <p14:creationId xmlns:p14="http://schemas.microsoft.com/office/powerpoint/2010/main" val="3141510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556932-C5FA-462A-B321-57EB3D87553A}" type="datetimeFigureOut">
              <a:rPr lang="en-US" smtClean="0"/>
              <a:t>9/11/2020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4B262E-C7F0-4AE9-B696-9AA45C0F8130}" type="slidenum">
              <a:rPr lang="en-US" smtClean="0"/>
              <a:t>‹#›</a:t>
            </a:fld>
            <a:endParaRPr lang="en-US"/>
          </a:p>
        </p:txBody>
      </p:sp>
    </p:spTree>
    <p:extLst>
      <p:ext uri="{BB962C8B-B14F-4D97-AF65-F5344CB8AC3E}">
        <p14:creationId xmlns:p14="http://schemas.microsoft.com/office/powerpoint/2010/main" val="2246830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556932-C5FA-462A-B321-57EB3D87553A}" type="datetimeFigureOut">
              <a:rPr lang="en-US" smtClean="0"/>
              <a:t>9/11/2020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4B262E-C7F0-4AE9-B696-9AA45C0F8130}" type="slidenum">
              <a:rPr lang="en-US" smtClean="0"/>
              <a:t>‹#›</a:t>
            </a:fld>
            <a:endParaRPr lang="en-US"/>
          </a:p>
        </p:txBody>
      </p:sp>
    </p:spTree>
    <p:extLst>
      <p:ext uri="{BB962C8B-B14F-4D97-AF65-F5344CB8AC3E}">
        <p14:creationId xmlns:p14="http://schemas.microsoft.com/office/powerpoint/2010/main" val="1418870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556932-C5FA-462A-B321-57EB3D87553A}" type="datetimeFigureOut">
              <a:rPr lang="en-US" smtClean="0"/>
              <a:t>9/11/2020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4B262E-C7F0-4AE9-B696-9AA45C0F8130}" type="slidenum">
              <a:rPr lang="en-US" smtClean="0"/>
              <a:t>‹#›</a:t>
            </a:fld>
            <a:endParaRPr lang="en-US"/>
          </a:p>
        </p:txBody>
      </p:sp>
    </p:spTree>
    <p:extLst>
      <p:ext uri="{BB962C8B-B14F-4D97-AF65-F5344CB8AC3E}">
        <p14:creationId xmlns:p14="http://schemas.microsoft.com/office/powerpoint/2010/main" val="3529107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556932-C5FA-462A-B321-57EB3D87553A}" type="datetimeFigureOut">
              <a:rPr lang="en-US" smtClean="0"/>
              <a:t>9/11/2020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4B262E-C7F0-4AE9-B696-9AA45C0F8130}" type="slidenum">
              <a:rPr lang="en-US" smtClean="0"/>
              <a:t>‹#›</a:t>
            </a:fld>
            <a:endParaRPr lang="en-US"/>
          </a:p>
        </p:txBody>
      </p:sp>
    </p:spTree>
    <p:extLst>
      <p:ext uri="{BB962C8B-B14F-4D97-AF65-F5344CB8AC3E}">
        <p14:creationId xmlns:p14="http://schemas.microsoft.com/office/powerpoint/2010/main" val="354768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556932-C5FA-462A-B321-57EB3D87553A}" type="datetimeFigureOut">
              <a:rPr lang="en-US" smtClean="0"/>
              <a:t>9/11/2020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4B262E-C7F0-4AE9-B696-9AA45C0F8130}" type="slidenum">
              <a:rPr lang="en-US" smtClean="0"/>
              <a:t>‹#›</a:t>
            </a:fld>
            <a:endParaRPr lang="en-US"/>
          </a:p>
        </p:txBody>
      </p:sp>
    </p:spTree>
    <p:extLst>
      <p:ext uri="{BB962C8B-B14F-4D97-AF65-F5344CB8AC3E}">
        <p14:creationId xmlns:p14="http://schemas.microsoft.com/office/powerpoint/2010/main" val="228405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556932-C5FA-462A-B321-57EB3D87553A}" type="datetimeFigureOut">
              <a:rPr lang="en-US" smtClean="0"/>
              <a:t>9/11/2020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4B262E-C7F0-4AE9-B696-9AA45C0F8130}" type="slidenum">
              <a:rPr lang="en-US" smtClean="0"/>
              <a:t>‹#›</a:t>
            </a:fld>
            <a:endParaRPr lang="en-US"/>
          </a:p>
        </p:txBody>
      </p:sp>
    </p:spTree>
    <p:extLst>
      <p:ext uri="{BB962C8B-B14F-4D97-AF65-F5344CB8AC3E}">
        <p14:creationId xmlns:p14="http://schemas.microsoft.com/office/powerpoint/2010/main" val="3997832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556932-C5FA-462A-B321-57EB3D87553A}" type="datetimeFigureOut">
              <a:rPr lang="en-US" smtClean="0"/>
              <a:t>9/11/2020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4B262E-C7F0-4AE9-B696-9AA45C0F8130}" type="slidenum">
              <a:rPr lang="en-US" smtClean="0"/>
              <a:t>‹#›</a:t>
            </a:fld>
            <a:endParaRPr lang="en-US"/>
          </a:p>
        </p:txBody>
      </p:sp>
    </p:spTree>
    <p:extLst>
      <p:ext uri="{BB962C8B-B14F-4D97-AF65-F5344CB8AC3E}">
        <p14:creationId xmlns:p14="http://schemas.microsoft.com/office/powerpoint/2010/main" val="2899164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556932-C5FA-462A-B321-57EB3D87553A}" type="datetimeFigureOut">
              <a:rPr lang="en-US" smtClean="0"/>
              <a:t>9/11/2020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4B262E-C7F0-4AE9-B696-9AA45C0F8130}" type="slidenum">
              <a:rPr lang="en-US" smtClean="0"/>
              <a:t>‹#›</a:t>
            </a:fld>
            <a:endParaRPr lang="en-US"/>
          </a:p>
        </p:txBody>
      </p:sp>
    </p:spTree>
    <p:extLst>
      <p:ext uri="{BB962C8B-B14F-4D97-AF65-F5344CB8AC3E}">
        <p14:creationId xmlns:p14="http://schemas.microsoft.com/office/powerpoint/2010/main" val="1914981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556932-C5FA-462A-B321-57EB3D87553A}" type="datetimeFigureOut">
              <a:rPr lang="en-US" smtClean="0"/>
              <a:t>9/11/2020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4B262E-C7F0-4AE9-B696-9AA45C0F8130}" type="slidenum">
              <a:rPr lang="en-US" smtClean="0"/>
              <a:t>‹#›</a:t>
            </a:fld>
            <a:endParaRPr lang="en-US"/>
          </a:p>
        </p:txBody>
      </p:sp>
    </p:spTree>
    <p:extLst>
      <p:ext uri="{BB962C8B-B14F-4D97-AF65-F5344CB8AC3E}">
        <p14:creationId xmlns:p14="http://schemas.microsoft.com/office/powerpoint/2010/main" val="31458081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lpi.oregonstate.edu/mic/food-beverages/glycemic-index-glycemic-load"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Carbohydrates</a:t>
            </a:r>
            <a:endParaRPr lang="en-US" dirty="0"/>
          </a:p>
        </p:txBody>
      </p:sp>
      <p:sp>
        <p:nvSpPr>
          <p:cNvPr id="3" name="Subtitle 2"/>
          <p:cNvSpPr>
            <a:spLocks noGrp="1"/>
          </p:cNvSpPr>
          <p:nvPr>
            <p:ph type="subTitle" idx="1"/>
          </p:nvPr>
        </p:nvSpPr>
        <p:spPr/>
        <p:txBody>
          <a:bodyPr>
            <a:normAutofit lnSpcReduction="10000"/>
          </a:bodyPr>
          <a:lstStyle/>
          <a:p>
            <a:r>
              <a:rPr lang="en-US" b="1" dirty="0" smtClean="0">
                <a:solidFill>
                  <a:schemeClr val="tx1"/>
                </a:solidFill>
                <a:latin typeface="Times New Roman" pitchFamily="18" charset="0"/>
                <a:cs typeface="Times New Roman" pitchFamily="18" charset="0"/>
              </a:rPr>
              <a:t>-</a:t>
            </a:r>
            <a:r>
              <a:rPr lang="en-US" b="1" dirty="0" err="1" smtClean="0">
                <a:solidFill>
                  <a:schemeClr val="tx1"/>
                </a:solidFill>
                <a:latin typeface="Times New Roman" pitchFamily="18" charset="0"/>
                <a:cs typeface="Times New Roman" pitchFamily="18" charset="0"/>
              </a:rPr>
              <a:t>Effat</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Ara</a:t>
            </a:r>
            <a:r>
              <a:rPr lang="en-US" b="1" dirty="0" smtClean="0">
                <a:solidFill>
                  <a:schemeClr val="tx1"/>
                </a:solidFill>
                <a:latin typeface="Times New Roman" pitchFamily="18" charset="0"/>
                <a:cs typeface="Times New Roman" pitchFamily="18" charset="0"/>
              </a:rPr>
              <a:t> </a:t>
            </a:r>
            <a:r>
              <a:rPr lang="en-US" b="1" dirty="0" err="1" smtClean="0">
                <a:solidFill>
                  <a:schemeClr val="tx1"/>
                </a:solidFill>
                <a:latin typeface="Times New Roman" pitchFamily="18" charset="0"/>
                <a:cs typeface="Times New Roman" pitchFamily="18" charset="0"/>
              </a:rPr>
              <a:t>Jahan</a:t>
            </a:r>
            <a:endParaRPr lang="en-US" b="1" dirty="0" smtClean="0">
              <a:solidFill>
                <a:schemeClr val="tx1"/>
              </a:solidFill>
              <a:latin typeface="Times New Roman" pitchFamily="18" charset="0"/>
              <a:cs typeface="Times New Roman" pitchFamily="18" charset="0"/>
            </a:endParaRPr>
          </a:p>
          <a:p>
            <a:r>
              <a:rPr lang="en-US" b="1" dirty="0" smtClean="0">
                <a:solidFill>
                  <a:schemeClr val="tx1"/>
                </a:solidFill>
                <a:latin typeface="Times New Roman" pitchFamily="18" charset="0"/>
                <a:cs typeface="Times New Roman" pitchFamily="18" charset="0"/>
              </a:rPr>
              <a:t>Sr. Lecturer</a:t>
            </a:r>
          </a:p>
          <a:p>
            <a:r>
              <a:rPr lang="en-US" b="1" dirty="0" smtClean="0">
                <a:solidFill>
                  <a:schemeClr val="tx1"/>
                </a:solidFill>
                <a:latin typeface="Times New Roman" pitchFamily="18" charset="0"/>
                <a:cs typeface="Times New Roman" pitchFamily="18" charset="0"/>
              </a:rPr>
              <a:t>Dept. of Nutrition and Food</a:t>
            </a:r>
          </a:p>
          <a:p>
            <a:r>
              <a:rPr lang="en-US" b="1" dirty="0" smtClean="0">
                <a:solidFill>
                  <a:schemeClr val="tx1"/>
                </a:solidFill>
                <a:latin typeface="Times New Roman" pitchFamily="18" charset="0"/>
                <a:cs typeface="Times New Roman" pitchFamily="18" charset="0"/>
              </a:rPr>
              <a:t>Engineering, DIU</a:t>
            </a:r>
          </a:p>
          <a:p>
            <a:endParaRPr lang="en-US" dirty="0"/>
          </a:p>
        </p:txBody>
      </p:sp>
    </p:spTree>
    <p:extLst>
      <p:ext uri="{BB962C8B-B14F-4D97-AF65-F5344CB8AC3E}">
        <p14:creationId xmlns:p14="http://schemas.microsoft.com/office/powerpoint/2010/main" val="20215011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Glycemic </a:t>
            </a:r>
            <a:r>
              <a:rPr lang="en-US" dirty="0"/>
              <a:t>index of different foods.</a:t>
            </a:r>
            <a:br>
              <a:rPr lang="en-US" dirty="0"/>
            </a:br>
            <a:endParaRPr lang="en-US" dirty="0"/>
          </a:p>
        </p:txBody>
      </p:sp>
      <p:graphicFrame>
        <p:nvGraphicFramePr>
          <p:cNvPr id="4" name="Content Placeholder 3"/>
          <p:cNvGraphicFramePr>
            <a:graphicFrameLocks noGrp="1"/>
          </p:cNvGraphicFramePr>
          <p:nvPr>
            <p:ph idx="1"/>
          </p:nvPr>
        </p:nvGraphicFramePr>
        <p:xfrm>
          <a:off x="838200" y="1825626"/>
          <a:ext cx="11036120" cy="4897144"/>
        </p:xfrm>
        <a:graphic>
          <a:graphicData uri="http://schemas.openxmlformats.org/drawingml/2006/table">
            <a:tbl>
              <a:tblPr firstRow="1" firstCol="1" lastRow="1" lastCol="1" bandRow="1" bandCol="1">
                <a:tableStyleId>{5C22544A-7EE6-4342-B048-85BDC9FD1C3A}</a:tableStyleId>
              </a:tblPr>
              <a:tblGrid>
                <a:gridCol w="4445417"/>
                <a:gridCol w="929086"/>
                <a:gridCol w="4785761"/>
                <a:gridCol w="875856"/>
              </a:tblGrid>
              <a:tr h="204799">
                <a:tc gridSpan="2">
                  <a:txBody>
                    <a:bodyPr/>
                    <a:lstStyle/>
                    <a:p>
                      <a:pPr marL="67945" marR="0">
                        <a:lnSpc>
                          <a:spcPts val="1365"/>
                        </a:lnSpc>
                        <a:spcBef>
                          <a:spcPts val="0"/>
                        </a:spcBef>
                        <a:spcAft>
                          <a:spcPts val="0"/>
                        </a:spcAft>
                      </a:pPr>
                      <a:r>
                        <a:rPr lang="en-US" sz="1100" dirty="0">
                          <a:effectLst/>
                        </a:rPr>
                        <a:t>High GI (≥70)</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tc gridSpan="2">
                  <a:txBody>
                    <a:bodyPr/>
                    <a:lstStyle/>
                    <a:p>
                      <a:pPr marL="67945" marR="0">
                        <a:lnSpc>
                          <a:spcPts val="1365"/>
                        </a:lnSpc>
                        <a:spcBef>
                          <a:spcPts val="0"/>
                        </a:spcBef>
                        <a:spcAft>
                          <a:spcPts val="0"/>
                        </a:spcAft>
                      </a:pPr>
                      <a:r>
                        <a:rPr lang="en-US" sz="1100">
                          <a:effectLst/>
                        </a:rPr>
                        <a:t>Low GI (≤ 55)</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tr>
              <a:tr h="203511">
                <a:tc>
                  <a:txBody>
                    <a:bodyPr/>
                    <a:lstStyle/>
                    <a:p>
                      <a:pPr marL="67945" marR="0">
                        <a:lnSpc>
                          <a:spcPts val="1375"/>
                        </a:lnSpc>
                        <a:spcBef>
                          <a:spcPts val="0"/>
                        </a:spcBef>
                        <a:spcAft>
                          <a:spcPts val="0"/>
                        </a:spcAft>
                      </a:pPr>
                      <a:r>
                        <a:rPr lang="en-US" sz="1100">
                          <a:effectLst/>
                        </a:rPr>
                        <a:t>Foods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75"/>
                        </a:lnSpc>
                        <a:spcBef>
                          <a:spcPts val="0"/>
                        </a:spcBef>
                        <a:spcAft>
                          <a:spcPts val="0"/>
                        </a:spcAft>
                      </a:pPr>
                      <a:r>
                        <a:rPr lang="en-US" sz="1100">
                          <a:effectLst/>
                        </a:rPr>
                        <a:t>GI</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75"/>
                        </a:lnSpc>
                        <a:spcBef>
                          <a:spcPts val="0"/>
                        </a:spcBef>
                        <a:spcAft>
                          <a:spcPts val="0"/>
                        </a:spcAft>
                      </a:pPr>
                      <a:r>
                        <a:rPr lang="en-US" sz="1100">
                          <a:effectLst/>
                        </a:rPr>
                        <a:t>Foods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75"/>
                        </a:lnSpc>
                        <a:spcBef>
                          <a:spcPts val="0"/>
                        </a:spcBef>
                        <a:spcAft>
                          <a:spcPts val="0"/>
                        </a:spcAft>
                      </a:pPr>
                      <a:r>
                        <a:rPr lang="en-US" sz="1100">
                          <a:effectLst/>
                        </a:rPr>
                        <a:t>GI</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03511">
                <a:tc>
                  <a:txBody>
                    <a:bodyPr/>
                    <a:lstStyle/>
                    <a:p>
                      <a:pPr marL="67945" marR="0">
                        <a:lnSpc>
                          <a:spcPts val="1340"/>
                        </a:lnSpc>
                        <a:spcBef>
                          <a:spcPts val="0"/>
                        </a:spcBef>
                        <a:spcAft>
                          <a:spcPts val="0"/>
                        </a:spcAft>
                      </a:pPr>
                      <a:r>
                        <a:rPr lang="en-US" sz="1100">
                          <a:effectLst/>
                        </a:rPr>
                        <a:t>Maltose</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65"/>
                        </a:spcBef>
                        <a:spcAft>
                          <a:spcPts val="0"/>
                        </a:spcAft>
                      </a:pPr>
                      <a:r>
                        <a:rPr lang="en-US" sz="1100">
                          <a:effectLst/>
                        </a:rPr>
                        <a:t>105</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Popcorn</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55</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04799">
                <a:tc>
                  <a:txBody>
                    <a:bodyPr/>
                    <a:lstStyle/>
                    <a:p>
                      <a:pPr marL="67945" marR="0">
                        <a:lnSpc>
                          <a:spcPts val="1365"/>
                        </a:lnSpc>
                        <a:spcBef>
                          <a:spcPts val="0"/>
                        </a:spcBef>
                        <a:spcAft>
                          <a:spcPts val="0"/>
                        </a:spcAft>
                      </a:pPr>
                      <a:r>
                        <a:rPr lang="en-US" sz="1100">
                          <a:effectLst/>
                        </a:rPr>
                        <a:t>Glucose</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65"/>
                        </a:lnSpc>
                        <a:spcBef>
                          <a:spcPts val="0"/>
                        </a:spcBef>
                        <a:spcAft>
                          <a:spcPts val="0"/>
                        </a:spcAft>
                      </a:pPr>
                      <a:r>
                        <a:rPr lang="en-US" sz="1100" dirty="0">
                          <a:effectLst/>
                        </a:rPr>
                        <a:t>100</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65"/>
                        </a:lnSpc>
                        <a:spcBef>
                          <a:spcPts val="0"/>
                        </a:spcBef>
                        <a:spcAft>
                          <a:spcPts val="0"/>
                        </a:spcAft>
                      </a:pPr>
                      <a:r>
                        <a:rPr lang="en-US" sz="1100">
                          <a:effectLst/>
                        </a:rPr>
                        <a:t>French fries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65"/>
                        </a:lnSpc>
                        <a:spcBef>
                          <a:spcPts val="0"/>
                        </a:spcBef>
                        <a:spcAft>
                          <a:spcPts val="0"/>
                        </a:spcAft>
                      </a:pPr>
                      <a:r>
                        <a:rPr lang="en-US" sz="1100">
                          <a:effectLst/>
                        </a:rPr>
                        <a:t>54</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03511">
                <a:tc>
                  <a:txBody>
                    <a:bodyPr/>
                    <a:lstStyle/>
                    <a:p>
                      <a:pPr marL="67945" marR="0">
                        <a:lnSpc>
                          <a:spcPts val="1350"/>
                        </a:lnSpc>
                        <a:spcBef>
                          <a:spcPts val="0"/>
                        </a:spcBef>
                        <a:spcAft>
                          <a:spcPts val="0"/>
                        </a:spcAft>
                      </a:pPr>
                      <a:r>
                        <a:rPr lang="en-US" sz="1100">
                          <a:effectLst/>
                        </a:rPr>
                        <a:t>Potato, white, baked</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99060" algn="r">
                        <a:lnSpc>
                          <a:spcPts val="1350"/>
                        </a:lnSpc>
                        <a:spcBef>
                          <a:spcPts val="0"/>
                        </a:spcBef>
                        <a:spcAft>
                          <a:spcPts val="0"/>
                        </a:spcAft>
                      </a:pPr>
                      <a:r>
                        <a:rPr lang="en-US" sz="1100">
                          <a:effectLst/>
                        </a:rPr>
                        <a:t>98</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Ripe banana</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52</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04799">
                <a:tc>
                  <a:txBody>
                    <a:bodyPr/>
                    <a:lstStyle/>
                    <a:p>
                      <a:pPr marL="67945" marR="0">
                        <a:lnSpc>
                          <a:spcPts val="1350"/>
                        </a:lnSpc>
                        <a:spcBef>
                          <a:spcPts val="0"/>
                        </a:spcBef>
                        <a:spcAft>
                          <a:spcPts val="0"/>
                        </a:spcAft>
                      </a:pPr>
                      <a:r>
                        <a:rPr lang="en-US" sz="1100">
                          <a:effectLst/>
                        </a:rPr>
                        <a:t>Oatmeal</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99060" algn="r">
                        <a:lnSpc>
                          <a:spcPts val="1350"/>
                        </a:lnSpc>
                        <a:spcBef>
                          <a:spcPts val="0"/>
                        </a:spcBef>
                        <a:spcAft>
                          <a:spcPts val="0"/>
                        </a:spcAft>
                      </a:pPr>
                      <a:r>
                        <a:rPr lang="en-US" sz="1100">
                          <a:effectLst/>
                        </a:rPr>
                        <a:t>87</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Mango</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51</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03511">
                <a:tc>
                  <a:txBody>
                    <a:bodyPr/>
                    <a:lstStyle/>
                    <a:p>
                      <a:pPr marL="67945" marR="0">
                        <a:lnSpc>
                          <a:spcPts val="1350"/>
                        </a:lnSpc>
                        <a:spcBef>
                          <a:spcPts val="0"/>
                        </a:spcBef>
                        <a:spcAft>
                          <a:spcPts val="0"/>
                        </a:spcAft>
                      </a:pPr>
                      <a:r>
                        <a:rPr lang="en-US" sz="1100">
                          <a:effectLst/>
                        </a:rPr>
                        <a:t>Cornflakes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99060" algn="r">
                        <a:lnSpc>
                          <a:spcPts val="1350"/>
                        </a:lnSpc>
                        <a:spcBef>
                          <a:spcPts val="0"/>
                        </a:spcBef>
                        <a:spcAft>
                          <a:spcPts val="0"/>
                        </a:spcAft>
                      </a:pPr>
                      <a:r>
                        <a:rPr lang="en-US" sz="1100">
                          <a:effectLst/>
                        </a:rPr>
                        <a:t>82</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Skim milk</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50</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03511">
                <a:tc>
                  <a:txBody>
                    <a:bodyPr/>
                    <a:lstStyle/>
                    <a:p>
                      <a:pPr marL="67945" marR="0">
                        <a:lnSpc>
                          <a:spcPts val="1350"/>
                        </a:lnSpc>
                        <a:spcBef>
                          <a:spcPts val="0"/>
                        </a:spcBef>
                        <a:spcAft>
                          <a:spcPts val="0"/>
                        </a:spcAft>
                      </a:pPr>
                      <a:r>
                        <a:rPr lang="en-US" sz="1100">
                          <a:effectLst/>
                        </a:rPr>
                        <a:t>Pumpkin</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99060" algn="r">
                        <a:lnSpc>
                          <a:spcPts val="1350"/>
                        </a:lnSpc>
                        <a:spcBef>
                          <a:spcPts val="0"/>
                        </a:spcBef>
                        <a:spcAft>
                          <a:spcPts val="0"/>
                        </a:spcAft>
                      </a:pPr>
                      <a:r>
                        <a:rPr lang="en-US" sz="1100">
                          <a:effectLst/>
                        </a:rPr>
                        <a:t>75</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Chocolate</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49</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04799">
                <a:tc>
                  <a:txBody>
                    <a:bodyPr/>
                    <a:lstStyle/>
                    <a:p>
                      <a:pPr marL="67945" marR="0">
                        <a:lnSpc>
                          <a:spcPts val="1365"/>
                        </a:lnSpc>
                        <a:spcBef>
                          <a:spcPts val="0"/>
                        </a:spcBef>
                        <a:spcAft>
                          <a:spcPts val="0"/>
                        </a:spcAft>
                      </a:pPr>
                      <a:r>
                        <a:rPr lang="en-US" sz="1100">
                          <a:effectLst/>
                        </a:rPr>
                        <a:t>White rice, boiled</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99060" algn="r">
                        <a:lnSpc>
                          <a:spcPts val="1365"/>
                        </a:lnSpc>
                        <a:spcBef>
                          <a:spcPts val="0"/>
                        </a:spcBef>
                        <a:spcAft>
                          <a:spcPts val="0"/>
                        </a:spcAft>
                      </a:pPr>
                      <a:r>
                        <a:rPr lang="en-US" sz="1100">
                          <a:effectLst/>
                        </a:rPr>
                        <a:t>72</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65"/>
                        </a:lnSpc>
                        <a:spcBef>
                          <a:spcPts val="0"/>
                        </a:spcBef>
                        <a:spcAft>
                          <a:spcPts val="0"/>
                        </a:spcAft>
                      </a:pPr>
                      <a:r>
                        <a:rPr lang="en-US" sz="1100">
                          <a:effectLst/>
                        </a:rPr>
                        <a:t>Carrots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65"/>
                        </a:lnSpc>
                        <a:spcBef>
                          <a:spcPts val="0"/>
                        </a:spcBef>
                        <a:spcAft>
                          <a:spcPts val="0"/>
                        </a:spcAft>
                      </a:pPr>
                      <a:r>
                        <a:rPr lang="en-US" sz="1100">
                          <a:effectLst/>
                        </a:rPr>
                        <a:t>49</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03511">
                <a:tc>
                  <a:txBody>
                    <a:bodyPr/>
                    <a:lstStyle/>
                    <a:p>
                      <a:pPr marL="67945" marR="0">
                        <a:lnSpc>
                          <a:spcPts val="1355"/>
                        </a:lnSpc>
                        <a:spcBef>
                          <a:spcPts val="0"/>
                        </a:spcBef>
                        <a:spcAft>
                          <a:spcPts val="0"/>
                        </a:spcAft>
                      </a:pPr>
                      <a:r>
                        <a:rPr lang="en-US" sz="1100">
                          <a:effectLst/>
                        </a:rPr>
                        <a:t>Watermelon</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99060" algn="r">
                        <a:lnSpc>
                          <a:spcPts val="1355"/>
                        </a:lnSpc>
                        <a:spcBef>
                          <a:spcPts val="0"/>
                        </a:spcBef>
                        <a:spcAft>
                          <a:spcPts val="0"/>
                        </a:spcAft>
                      </a:pPr>
                      <a:r>
                        <a:rPr lang="en-US" sz="1100">
                          <a:effectLst/>
                        </a:rPr>
                        <a:t>72</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5"/>
                        </a:lnSpc>
                        <a:spcBef>
                          <a:spcPts val="0"/>
                        </a:spcBef>
                        <a:spcAft>
                          <a:spcPts val="0"/>
                        </a:spcAft>
                      </a:pPr>
                      <a:r>
                        <a:rPr lang="en-US" sz="1100">
                          <a:effectLst/>
                        </a:rPr>
                        <a:t>Sweet corn</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5"/>
                        </a:lnSpc>
                        <a:spcBef>
                          <a:spcPts val="0"/>
                        </a:spcBef>
                        <a:spcAft>
                          <a:spcPts val="0"/>
                        </a:spcAft>
                      </a:pPr>
                      <a:r>
                        <a:rPr lang="en-US" sz="1100">
                          <a:effectLst/>
                        </a:rPr>
                        <a:t>48</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04799">
                <a:tc>
                  <a:txBody>
                    <a:bodyPr/>
                    <a:lstStyle/>
                    <a:p>
                      <a:pPr marL="67945" marR="0">
                        <a:lnSpc>
                          <a:spcPts val="1350"/>
                        </a:lnSpc>
                        <a:spcBef>
                          <a:spcPts val="0"/>
                        </a:spcBef>
                        <a:spcAft>
                          <a:spcPts val="0"/>
                        </a:spcAft>
                      </a:pPr>
                      <a:r>
                        <a:rPr lang="en-US" sz="1100">
                          <a:effectLst/>
                        </a:rPr>
                        <a:t>White bread</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99060" algn="r">
                        <a:lnSpc>
                          <a:spcPts val="1350"/>
                        </a:lnSpc>
                        <a:spcBef>
                          <a:spcPts val="0"/>
                        </a:spcBef>
                        <a:spcAft>
                          <a:spcPts val="0"/>
                        </a:spcAft>
                      </a:pPr>
                      <a:r>
                        <a:rPr lang="en-US" sz="1100">
                          <a:effectLst/>
                        </a:rPr>
                        <a:t>70</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Sweet potatoes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48</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03511">
                <a:tc gridSpan="2">
                  <a:txBody>
                    <a:bodyPr/>
                    <a:lstStyle/>
                    <a:p>
                      <a:pPr marL="67945" marR="0">
                        <a:lnSpc>
                          <a:spcPts val="1365"/>
                        </a:lnSpc>
                        <a:spcBef>
                          <a:spcPts val="0"/>
                        </a:spcBef>
                        <a:spcAft>
                          <a:spcPts val="0"/>
                        </a:spcAft>
                      </a:pPr>
                      <a:r>
                        <a:rPr lang="en-US" sz="1100">
                          <a:effectLst/>
                        </a:rPr>
                        <a:t>Medium GI (56-69)</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tc>
                  <a:txBody>
                    <a:bodyPr/>
                    <a:lstStyle/>
                    <a:p>
                      <a:pPr marL="67945" marR="0">
                        <a:lnSpc>
                          <a:spcPts val="1350"/>
                        </a:lnSpc>
                        <a:spcBef>
                          <a:spcPts val="0"/>
                        </a:spcBef>
                        <a:spcAft>
                          <a:spcPts val="0"/>
                        </a:spcAft>
                      </a:pPr>
                      <a:r>
                        <a:rPr lang="en-US" sz="1100">
                          <a:effectLst/>
                        </a:rPr>
                        <a:t>Peas (green)</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48</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04799">
                <a:tc>
                  <a:txBody>
                    <a:bodyPr/>
                    <a:lstStyle/>
                    <a:p>
                      <a:pPr marL="67945" marR="0">
                        <a:lnSpc>
                          <a:spcPts val="1375"/>
                        </a:lnSpc>
                        <a:spcBef>
                          <a:spcPts val="0"/>
                        </a:spcBef>
                        <a:spcAft>
                          <a:spcPts val="0"/>
                        </a:spcAft>
                      </a:pPr>
                      <a:r>
                        <a:rPr lang="en-US" sz="1100">
                          <a:effectLst/>
                        </a:rPr>
                        <a:t>Foods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75"/>
                        </a:lnSpc>
                        <a:spcBef>
                          <a:spcPts val="0"/>
                        </a:spcBef>
                        <a:spcAft>
                          <a:spcPts val="0"/>
                        </a:spcAft>
                      </a:pPr>
                      <a:r>
                        <a:rPr lang="en-US" sz="1100">
                          <a:effectLst/>
                        </a:rPr>
                        <a:t>GI</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Baked beans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48</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03511">
                <a:tc>
                  <a:txBody>
                    <a:bodyPr/>
                    <a:lstStyle/>
                    <a:p>
                      <a:pPr marL="67945" marR="0">
                        <a:lnSpc>
                          <a:spcPts val="1350"/>
                        </a:lnSpc>
                        <a:spcBef>
                          <a:spcPts val="0"/>
                        </a:spcBef>
                        <a:spcAft>
                          <a:spcPts val="0"/>
                        </a:spcAft>
                      </a:pPr>
                      <a:r>
                        <a:rPr lang="en-US" sz="1100">
                          <a:effectLst/>
                        </a:rPr>
                        <a:t>Brown rice, boiled</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99060" algn="r">
                        <a:lnSpc>
                          <a:spcPts val="1350"/>
                        </a:lnSpc>
                        <a:spcBef>
                          <a:spcPts val="0"/>
                        </a:spcBef>
                        <a:spcAft>
                          <a:spcPts val="0"/>
                        </a:spcAft>
                      </a:pPr>
                      <a:r>
                        <a:rPr lang="en-US" sz="1100">
                          <a:effectLst/>
                        </a:rPr>
                        <a:t>68</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40"/>
                        </a:lnSpc>
                        <a:spcBef>
                          <a:spcPts val="0"/>
                        </a:spcBef>
                        <a:spcAft>
                          <a:spcPts val="0"/>
                        </a:spcAft>
                      </a:pPr>
                      <a:r>
                        <a:rPr lang="en-US" sz="1100">
                          <a:effectLst/>
                        </a:rPr>
                        <a:t>Lactose</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40"/>
                        </a:lnSpc>
                        <a:spcBef>
                          <a:spcPts val="0"/>
                        </a:spcBef>
                        <a:spcAft>
                          <a:spcPts val="0"/>
                        </a:spcAft>
                      </a:pPr>
                      <a:r>
                        <a:rPr lang="en-US" sz="1100">
                          <a:effectLst/>
                        </a:rPr>
                        <a:t>46</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03511">
                <a:tc>
                  <a:txBody>
                    <a:bodyPr/>
                    <a:lstStyle/>
                    <a:p>
                      <a:pPr marL="67945" marR="0">
                        <a:lnSpc>
                          <a:spcPts val="1350"/>
                        </a:lnSpc>
                        <a:spcBef>
                          <a:spcPts val="0"/>
                        </a:spcBef>
                        <a:spcAft>
                          <a:spcPts val="0"/>
                        </a:spcAft>
                      </a:pPr>
                      <a:r>
                        <a:rPr lang="en-US" sz="1100">
                          <a:effectLst/>
                        </a:rPr>
                        <a:t>Whole wheat bread</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99060" algn="r">
                        <a:lnSpc>
                          <a:spcPts val="1350"/>
                        </a:lnSpc>
                        <a:spcBef>
                          <a:spcPts val="0"/>
                        </a:spcBef>
                        <a:spcAft>
                          <a:spcPts val="0"/>
                        </a:spcAft>
                      </a:pPr>
                      <a:r>
                        <a:rPr lang="en-US" sz="1100">
                          <a:effectLst/>
                        </a:rPr>
                        <a:t>68</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Grapes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43</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04799">
                <a:tc>
                  <a:txBody>
                    <a:bodyPr/>
                    <a:lstStyle/>
                    <a:p>
                      <a:pPr marL="67945" marR="0">
                        <a:lnSpc>
                          <a:spcPts val="1350"/>
                        </a:lnSpc>
                        <a:spcBef>
                          <a:spcPts val="0"/>
                        </a:spcBef>
                        <a:spcAft>
                          <a:spcPts val="0"/>
                        </a:spcAft>
                      </a:pPr>
                      <a:r>
                        <a:rPr lang="en-US" sz="1100">
                          <a:effectLst/>
                        </a:rPr>
                        <a:t>Soft drink, carbonated</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99060" algn="r">
                        <a:lnSpc>
                          <a:spcPts val="1350"/>
                        </a:lnSpc>
                        <a:spcBef>
                          <a:spcPts val="0"/>
                        </a:spcBef>
                        <a:spcAft>
                          <a:spcPts val="0"/>
                        </a:spcAft>
                      </a:pPr>
                      <a:r>
                        <a:rPr lang="en-US" sz="1100">
                          <a:effectLst/>
                        </a:rPr>
                        <a:t>68</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Orange</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43</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03511">
                <a:tc>
                  <a:txBody>
                    <a:bodyPr/>
                    <a:lstStyle/>
                    <a:p>
                      <a:pPr marL="67945" marR="0">
                        <a:lnSpc>
                          <a:spcPts val="1350"/>
                        </a:lnSpc>
                        <a:spcBef>
                          <a:spcPts val="0"/>
                        </a:spcBef>
                        <a:spcAft>
                          <a:spcPts val="0"/>
                        </a:spcAft>
                      </a:pPr>
                      <a:r>
                        <a:rPr lang="en-US" sz="1100">
                          <a:effectLst/>
                        </a:rPr>
                        <a:t>Pineapple</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99060" algn="r">
                        <a:lnSpc>
                          <a:spcPts val="1350"/>
                        </a:lnSpc>
                        <a:spcBef>
                          <a:spcPts val="0"/>
                        </a:spcBef>
                        <a:spcAft>
                          <a:spcPts val="0"/>
                        </a:spcAft>
                      </a:pPr>
                      <a:r>
                        <a:rPr lang="en-US" sz="1100">
                          <a:effectLst/>
                        </a:rPr>
                        <a:t>66</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Sugarcane juice</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43</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04799">
                <a:tc>
                  <a:txBody>
                    <a:bodyPr/>
                    <a:lstStyle/>
                    <a:p>
                      <a:pPr marL="67945" marR="0">
                        <a:lnSpc>
                          <a:spcPts val="1340"/>
                        </a:lnSpc>
                        <a:spcBef>
                          <a:spcPts val="0"/>
                        </a:spcBef>
                        <a:spcAft>
                          <a:spcPts val="0"/>
                        </a:spcAft>
                      </a:pPr>
                      <a:r>
                        <a:rPr lang="en-US" sz="1100">
                          <a:effectLst/>
                        </a:rPr>
                        <a:t>Sucrose</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99060" algn="r">
                        <a:lnSpc>
                          <a:spcPts val="1350"/>
                        </a:lnSpc>
                        <a:spcBef>
                          <a:spcPts val="65"/>
                        </a:spcBef>
                        <a:spcAft>
                          <a:spcPts val="0"/>
                        </a:spcAft>
                      </a:pPr>
                      <a:r>
                        <a:rPr lang="en-US" sz="1100">
                          <a:effectLst/>
                        </a:rPr>
                        <a:t>65</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Green banana</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42</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03511">
                <a:tc>
                  <a:txBody>
                    <a:bodyPr/>
                    <a:lstStyle/>
                    <a:p>
                      <a:pPr marL="67945" marR="0">
                        <a:lnSpc>
                          <a:spcPts val="1350"/>
                        </a:lnSpc>
                        <a:spcBef>
                          <a:spcPts val="0"/>
                        </a:spcBef>
                        <a:spcAft>
                          <a:spcPts val="0"/>
                        </a:spcAft>
                      </a:pPr>
                      <a:r>
                        <a:rPr lang="en-US" sz="1100">
                          <a:effectLst/>
                        </a:rPr>
                        <a:t>Beetroot</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99060" algn="r">
                        <a:lnSpc>
                          <a:spcPts val="1350"/>
                        </a:lnSpc>
                        <a:spcBef>
                          <a:spcPts val="0"/>
                        </a:spcBef>
                        <a:spcAft>
                          <a:spcPts val="0"/>
                        </a:spcAft>
                      </a:pPr>
                      <a:r>
                        <a:rPr lang="en-US" sz="1100">
                          <a:effectLst/>
                        </a:rPr>
                        <a:t>64</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Spaghetti</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42</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03511">
                <a:tc>
                  <a:txBody>
                    <a:bodyPr/>
                    <a:lstStyle/>
                    <a:p>
                      <a:pPr marL="67945" marR="0">
                        <a:lnSpc>
                          <a:spcPts val="1350"/>
                        </a:lnSpc>
                        <a:spcBef>
                          <a:spcPts val="0"/>
                        </a:spcBef>
                        <a:spcAft>
                          <a:spcPts val="0"/>
                        </a:spcAft>
                      </a:pPr>
                      <a:r>
                        <a:rPr lang="en-US" sz="1100">
                          <a:effectLst/>
                        </a:rPr>
                        <a:t>Raisins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99060" algn="r">
                        <a:lnSpc>
                          <a:spcPts val="1350"/>
                        </a:lnSpc>
                        <a:spcBef>
                          <a:spcPts val="0"/>
                        </a:spcBef>
                        <a:spcAft>
                          <a:spcPts val="0"/>
                        </a:spcAft>
                      </a:pPr>
                      <a:r>
                        <a:rPr lang="en-US" sz="1100">
                          <a:effectLst/>
                        </a:rPr>
                        <a:t>64</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Apple juice</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41</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04799">
                <a:tc>
                  <a:txBody>
                    <a:bodyPr/>
                    <a:lstStyle/>
                    <a:p>
                      <a:pPr marL="67945" marR="0">
                        <a:lnSpc>
                          <a:spcPts val="1365"/>
                        </a:lnSpc>
                        <a:spcBef>
                          <a:spcPts val="0"/>
                        </a:spcBef>
                        <a:spcAft>
                          <a:spcPts val="0"/>
                        </a:spcAft>
                      </a:pPr>
                      <a:r>
                        <a:rPr lang="en-US" sz="1100">
                          <a:effectLst/>
                        </a:rPr>
                        <a:t>Dates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99060" algn="r">
                        <a:lnSpc>
                          <a:spcPts val="1365"/>
                        </a:lnSpc>
                        <a:spcBef>
                          <a:spcPts val="0"/>
                        </a:spcBef>
                        <a:spcAft>
                          <a:spcPts val="0"/>
                        </a:spcAft>
                      </a:pPr>
                      <a:r>
                        <a:rPr lang="en-US" sz="1100">
                          <a:effectLst/>
                        </a:rPr>
                        <a:t>63</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65"/>
                        </a:lnSpc>
                        <a:spcBef>
                          <a:spcPts val="0"/>
                        </a:spcBef>
                        <a:spcAft>
                          <a:spcPts val="0"/>
                        </a:spcAft>
                      </a:pPr>
                      <a:r>
                        <a:rPr lang="en-US" sz="1100">
                          <a:effectLst/>
                        </a:rPr>
                        <a:t>Haricot beans</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65"/>
                        </a:lnSpc>
                        <a:spcBef>
                          <a:spcPts val="0"/>
                        </a:spcBef>
                        <a:spcAft>
                          <a:spcPts val="0"/>
                        </a:spcAft>
                      </a:pPr>
                      <a:r>
                        <a:rPr lang="en-US" sz="1100">
                          <a:effectLst/>
                        </a:rPr>
                        <a:t>38</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03511">
                <a:tc>
                  <a:txBody>
                    <a:bodyPr/>
                    <a:lstStyle/>
                    <a:p>
                      <a:pPr marL="67945" marR="0">
                        <a:lnSpc>
                          <a:spcPts val="1350"/>
                        </a:lnSpc>
                        <a:spcBef>
                          <a:spcPts val="0"/>
                        </a:spcBef>
                        <a:spcAft>
                          <a:spcPts val="0"/>
                        </a:spcAft>
                      </a:pPr>
                      <a:r>
                        <a:rPr lang="en-US" sz="1100">
                          <a:effectLst/>
                        </a:rPr>
                        <a:t>Multi-grain bread</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99060" algn="r">
                        <a:lnSpc>
                          <a:spcPts val="1350"/>
                        </a:lnSpc>
                        <a:spcBef>
                          <a:spcPts val="0"/>
                        </a:spcBef>
                        <a:spcAft>
                          <a:spcPts val="0"/>
                        </a:spcAft>
                      </a:pPr>
                      <a:r>
                        <a:rPr lang="en-US" sz="1100">
                          <a:effectLst/>
                        </a:rPr>
                        <a:t>62</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Apple</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40</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04799">
                <a:tc>
                  <a:txBody>
                    <a:bodyPr/>
                    <a:lstStyle/>
                    <a:p>
                      <a:pPr marL="67945" marR="0">
                        <a:lnSpc>
                          <a:spcPts val="1350"/>
                        </a:lnSpc>
                        <a:spcBef>
                          <a:spcPts val="0"/>
                        </a:spcBef>
                        <a:spcAft>
                          <a:spcPts val="0"/>
                        </a:spcAft>
                      </a:pPr>
                      <a:r>
                        <a:rPr lang="en-US" sz="1100">
                          <a:effectLst/>
                        </a:rPr>
                        <a:t>Ice cream</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99060" algn="r">
                        <a:lnSpc>
                          <a:spcPts val="1350"/>
                        </a:lnSpc>
                        <a:spcBef>
                          <a:spcPts val="0"/>
                        </a:spcBef>
                        <a:spcAft>
                          <a:spcPts val="0"/>
                        </a:spcAft>
                      </a:pPr>
                      <a:r>
                        <a:rPr lang="en-US" sz="1100">
                          <a:effectLst/>
                        </a:rPr>
                        <a:t>61</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Pear</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36</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203511">
                <a:tc>
                  <a:txBody>
                    <a:bodyPr/>
                    <a:lstStyle/>
                    <a:p>
                      <a:pPr marL="67945" marR="0">
                        <a:lnSpc>
                          <a:spcPts val="1350"/>
                        </a:lnSpc>
                        <a:spcBef>
                          <a:spcPts val="0"/>
                        </a:spcBef>
                        <a:spcAft>
                          <a:spcPts val="0"/>
                        </a:spcAft>
                      </a:pPr>
                      <a:r>
                        <a:rPr lang="en-US" sz="1100">
                          <a:effectLst/>
                        </a:rPr>
                        <a:t>Honey</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58</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a:effectLst/>
                        </a:rPr>
                        <a:t>Chocolate flavour</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r>
                        <a:rPr lang="en-US" sz="1100" dirty="0">
                          <a:effectLst/>
                        </a:rPr>
                        <a:t>34</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bl>
          </a:graphicData>
        </a:graphic>
      </p:graphicFrame>
    </p:spTree>
    <p:extLst>
      <p:ext uri="{BB962C8B-B14F-4D97-AF65-F5344CB8AC3E}">
        <p14:creationId xmlns:p14="http://schemas.microsoft.com/office/powerpoint/2010/main" val="8548163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72002"/>
          </a:xfrm>
        </p:spPr>
        <p:txBody>
          <a:bodyPr>
            <a:normAutofit fontScale="90000"/>
          </a:bodyPr>
          <a:lstStyle/>
          <a:p>
            <a:r>
              <a:rPr lang="en-US" dirty="0"/>
              <a:t>Discuss the protocol in determining glycemic index (GI) of foods.</a:t>
            </a:r>
          </a:p>
        </p:txBody>
      </p:sp>
      <p:sp>
        <p:nvSpPr>
          <p:cNvPr id="3" name="Content Placeholder 2"/>
          <p:cNvSpPr>
            <a:spLocks noGrp="1"/>
          </p:cNvSpPr>
          <p:nvPr>
            <p:ph idx="1"/>
          </p:nvPr>
        </p:nvSpPr>
        <p:spPr>
          <a:xfrm>
            <a:off x="231820" y="1825624"/>
            <a:ext cx="11121980" cy="4935783"/>
          </a:xfrm>
        </p:spPr>
        <p:txBody>
          <a:bodyPr>
            <a:normAutofit/>
          </a:bodyPr>
          <a:lstStyle/>
          <a:p>
            <a:r>
              <a:rPr lang="en-US" dirty="0"/>
              <a:t>The steps of determining the glycemic index (GI) of foods are given below-</a:t>
            </a:r>
          </a:p>
          <a:p>
            <a:pPr marL="0" lvl="3" indent="0">
              <a:spcBef>
                <a:spcPts val="1000"/>
              </a:spcBef>
              <a:buNone/>
            </a:pPr>
            <a:r>
              <a:rPr lang="en-US" dirty="0" smtClean="0"/>
              <a:t>1. </a:t>
            </a:r>
            <a:r>
              <a:rPr lang="en-US" sz="2000" dirty="0" smtClean="0"/>
              <a:t>Healthy</a:t>
            </a:r>
            <a:r>
              <a:rPr lang="en-US" sz="2000" dirty="0"/>
              <a:t>, overnight fasting volunteers are typically given a test food that provides 50 g of available carbohydrates and a control food (pure glucose/white bread) that provides the same amount of carbohydrate, on different days.</a:t>
            </a:r>
          </a:p>
          <a:p>
            <a:pPr marL="0" lvl="3" indent="0">
              <a:spcBef>
                <a:spcPts val="1000"/>
              </a:spcBef>
              <a:buNone/>
            </a:pPr>
            <a:r>
              <a:rPr lang="en-US" sz="2000" dirty="0" smtClean="0"/>
              <a:t>2. Blood </a:t>
            </a:r>
            <a:r>
              <a:rPr lang="en-US" sz="2000" dirty="0"/>
              <a:t>samples for the determination of glucose concentrations are taken prior to eating, and at regular intervals (0, 15, 30, 45, 60, 75, 90, 120 min) for over period of 2 </a:t>
            </a:r>
            <a:r>
              <a:rPr lang="en-US" sz="2000" dirty="0" err="1"/>
              <a:t>hrs</a:t>
            </a:r>
            <a:r>
              <a:rPr lang="en-US" sz="2000" dirty="0"/>
              <a:t> after eating. The changes in blood glucose concentration over time are plotted as a curve</a:t>
            </a:r>
            <a:r>
              <a:rPr lang="en-US" sz="2000" dirty="0" smtClean="0"/>
              <a:t>.</a:t>
            </a:r>
          </a:p>
          <a:p>
            <a:pPr marL="0" lvl="3" indent="0">
              <a:spcBef>
                <a:spcPts val="1000"/>
              </a:spcBef>
              <a:buNone/>
            </a:pPr>
            <a:r>
              <a:rPr lang="en-US" sz="2000" dirty="0" smtClean="0"/>
              <a:t>3. </a:t>
            </a:r>
            <a:r>
              <a:rPr lang="en-US" sz="2000" dirty="0"/>
              <a:t>The GI is calculated as the incremental area under the glucose curve (AUC) after the test food is eaten, divided by the corresponding AUC after the control food (pure glucose) is eaten. The value is multiplied by 100 to represent a percentage of the control food.</a:t>
            </a:r>
          </a:p>
          <a:p>
            <a:pPr marL="0" lvl="3" indent="0">
              <a:spcBef>
                <a:spcPts val="1000"/>
              </a:spcBef>
              <a:buNone/>
            </a:pPr>
            <a:r>
              <a:rPr lang="en-US" sz="2000" dirty="0" smtClean="0"/>
              <a:t>4.</a:t>
            </a:r>
            <a:r>
              <a:rPr lang="en-US" sz="2000" dirty="0"/>
              <a:t> In practice, the average GI value of a particular food is calculated based on the data collected from 10 healthy volunteers</a:t>
            </a:r>
            <a:r>
              <a:rPr lang="en-US" sz="2000" dirty="0" smtClean="0"/>
              <a:t>.</a:t>
            </a:r>
          </a:p>
          <a:p>
            <a:pPr marL="0" lvl="3" indent="0">
              <a:spcBef>
                <a:spcPts val="1000"/>
              </a:spcBef>
              <a:buNone/>
            </a:pPr>
            <a:r>
              <a:rPr lang="en-US" sz="2000" dirty="0" smtClean="0"/>
              <a:t>Individual food GI </a:t>
            </a:r>
            <a:r>
              <a:rPr lang="en-US" sz="2000" dirty="0"/>
              <a:t>=  (</a:t>
            </a:r>
            <a:r>
              <a:rPr lang="en-US" sz="2000" dirty="0" err="1"/>
              <a:t>iAUC</a:t>
            </a:r>
            <a:r>
              <a:rPr lang="en-US" sz="2000" baseline="-25000" dirty="0" err="1"/>
              <a:t>test</a:t>
            </a:r>
            <a:r>
              <a:rPr lang="en-US" sz="2000" baseline="-25000" dirty="0"/>
              <a:t> food</a:t>
            </a:r>
            <a:r>
              <a:rPr lang="en-US" sz="2000" dirty="0"/>
              <a:t>/</a:t>
            </a:r>
            <a:r>
              <a:rPr lang="en-US" sz="2000" dirty="0" err="1"/>
              <a:t>iAUC</a:t>
            </a:r>
            <a:r>
              <a:rPr lang="en-US" sz="2000" baseline="-25000" dirty="0" err="1"/>
              <a:t>glucose</a:t>
            </a:r>
            <a:r>
              <a:rPr lang="en-US" sz="2000" dirty="0"/>
              <a:t>) x </a:t>
            </a:r>
            <a:r>
              <a:rPr lang="en-US" sz="2000" dirty="0" smtClean="0"/>
              <a:t>100</a:t>
            </a:r>
          </a:p>
          <a:p>
            <a:pPr marL="0" lvl="3" indent="0">
              <a:spcBef>
                <a:spcPts val="1000"/>
              </a:spcBef>
              <a:buNone/>
            </a:pPr>
            <a:r>
              <a:rPr lang="en-US" sz="2000" dirty="0">
                <a:hlinkClick r:id="rId2"/>
              </a:rPr>
              <a:t>https://</a:t>
            </a:r>
            <a:r>
              <a:rPr lang="en-US" sz="2000" dirty="0" smtClean="0">
                <a:hlinkClick r:id="rId2"/>
              </a:rPr>
              <a:t>lpi.oregonstate.edu/mic/food-beverages/glycemic-index-glycemic-load</a:t>
            </a:r>
            <a:endParaRPr lang="en-US" sz="2000" dirty="0" smtClean="0"/>
          </a:p>
          <a:p>
            <a:pPr marL="0" lvl="3" indent="0">
              <a:spcBef>
                <a:spcPts val="1000"/>
              </a:spcBef>
              <a:buNone/>
            </a:pPr>
            <a:endParaRPr lang="en-US" sz="2000" dirty="0"/>
          </a:p>
          <a:p>
            <a:endParaRPr lang="en-US" dirty="0"/>
          </a:p>
        </p:txBody>
      </p:sp>
    </p:spTree>
    <p:extLst>
      <p:ext uri="{BB962C8B-B14F-4D97-AF65-F5344CB8AC3E}">
        <p14:creationId xmlns:p14="http://schemas.microsoft.com/office/powerpoint/2010/main" val="33678790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Figure: Blood glucose AUC for glucose and lentil</a:t>
            </a:r>
            <a:br>
              <a:rPr lang="en-US" dirty="0"/>
            </a:br>
            <a:endParaRPr lang="en-US" dirty="0"/>
          </a:p>
        </p:txBody>
      </p:sp>
      <p:pic>
        <p:nvPicPr>
          <p:cNvPr id="4" name="image23.png"/>
          <p:cNvPicPr>
            <a:picLocks noGrp="1"/>
          </p:cNvPicPr>
          <p:nvPr>
            <p:ph idx="1"/>
          </p:nvPr>
        </p:nvPicPr>
        <p:blipFill>
          <a:blip r:embed="rId2" cstate="print"/>
          <a:stretch>
            <a:fillRect/>
          </a:stretch>
        </p:blipFill>
        <p:spPr>
          <a:xfrm>
            <a:off x="838200" y="2361809"/>
            <a:ext cx="10515600" cy="3278970"/>
          </a:xfrm>
          <a:prstGeom prst="rect">
            <a:avLst/>
          </a:prstGeom>
        </p:spPr>
      </p:pic>
    </p:spTree>
    <p:extLst>
      <p:ext uri="{BB962C8B-B14F-4D97-AF65-F5344CB8AC3E}">
        <p14:creationId xmlns:p14="http://schemas.microsoft.com/office/powerpoint/2010/main" val="379076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Glycemic load?</a:t>
            </a:r>
            <a:endParaRPr lang="en-US" dirty="0"/>
          </a:p>
        </p:txBody>
      </p:sp>
      <p:sp>
        <p:nvSpPr>
          <p:cNvPr id="3" name="Content Placeholder 2"/>
          <p:cNvSpPr>
            <a:spLocks noGrp="1"/>
          </p:cNvSpPr>
          <p:nvPr>
            <p:ph idx="1"/>
          </p:nvPr>
        </p:nvSpPr>
        <p:spPr/>
        <p:txBody>
          <a:bodyPr/>
          <a:lstStyle/>
          <a:p>
            <a:r>
              <a:rPr lang="en-US" dirty="0"/>
              <a:t>The glycemic load (GL) of food is a number that estimates how much blood glucose level of a person may raise by a given serving of a food after eating it. GL takes into account both glycemic index as well as amount of available carbohydrates in a given serving of a food</a:t>
            </a:r>
            <a:r>
              <a:rPr lang="en-US" dirty="0" smtClean="0"/>
              <a:t>.</a:t>
            </a:r>
          </a:p>
          <a:p>
            <a:r>
              <a:rPr lang="en-US" dirty="0"/>
              <a:t>GL is calculated on a scale of zero to 60. A low GL is the better indicator that a food won't have much impact on blood glucose levels.</a:t>
            </a:r>
          </a:p>
          <a:p>
            <a:pPr marL="0" indent="0">
              <a:buNone/>
            </a:pPr>
            <a:endParaRPr lang="en-US" dirty="0"/>
          </a:p>
        </p:txBody>
      </p:sp>
    </p:spTree>
    <p:extLst>
      <p:ext uri="{BB962C8B-B14F-4D97-AF65-F5344CB8AC3E}">
        <p14:creationId xmlns:p14="http://schemas.microsoft.com/office/powerpoint/2010/main" val="32640309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127760" marR="1252220">
              <a:spcBef>
                <a:spcPts val="0"/>
              </a:spcBef>
              <a:spcAft>
                <a:spcPts val="0"/>
              </a:spcAft>
            </a:pPr>
            <a:r>
              <a:rPr lang="en-US" dirty="0" smtClean="0">
                <a:effectLst/>
                <a:latin typeface="Times New Roman" panose="02020603050405020304" pitchFamily="18" charset="0"/>
                <a:ea typeface="Times New Roman" panose="02020603050405020304" pitchFamily="18" charset="0"/>
              </a:rPr>
              <a:t>GL values and their classification are given in the following table.</a:t>
            </a:r>
            <a:br>
              <a:rPr lang="en-US" dirty="0" smtClean="0">
                <a:effectLst/>
                <a:latin typeface="Times New Roman" panose="02020603050405020304" pitchFamily="18" charset="0"/>
                <a:ea typeface="Times New Roman" panose="02020603050405020304" pitchFamily="18" charset="0"/>
              </a:rPr>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47296281"/>
              </p:ext>
            </p:extLst>
          </p:nvPr>
        </p:nvGraphicFramePr>
        <p:xfrm>
          <a:off x="1068946" y="1690687"/>
          <a:ext cx="10284854" cy="4722992"/>
        </p:xfrm>
        <a:graphic>
          <a:graphicData uri="http://schemas.openxmlformats.org/drawingml/2006/table">
            <a:tbl>
              <a:tblPr firstRow="1" firstCol="1" lastRow="1" lastCol="1" bandRow="1" bandCol="1">
                <a:tableStyleId>{5C22544A-7EE6-4342-B048-85BDC9FD1C3A}</a:tableStyleId>
              </a:tblPr>
              <a:tblGrid>
                <a:gridCol w="4792608"/>
                <a:gridCol w="2925100"/>
                <a:gridCol w="2567146"/>
              </a:tblGrid>
              <a:tr h="454940">
                <a:tc>
                  <a:txBody>
                    <a:bodyPr/>
                    <a:lstStyle/>
                    <a:p>
                      <a:pPr marL="0" marR="0">
                        <a:lnSpc>
                          <a:spcPts val="1350"/>
                        </a:lnSpc>
                        <a:spcBef>
                          <a:spcPts val="0"/>
                        </a:spcBef>
                        <a:spcAft>
                          <a:spcPts val="0"/>
                        </a:spcAft>
                      </a:pPr>
                      <a:r>
                        <a:rPr lang="en-US" sz="1100">
                          <a:effectLst/>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7630" marR="0">
                        <a:lnSpc>
                          <a:spcPts val="1340"/>
                        </a:lnSpc>
                        <a:spcBef>
                          <a:spcPts val="0"/>
                        </a:spcBef>
                        <a:spcAft>
                          <a:spcPts val="0"/>
                        </a:spcAft>
                      </a:pPr>
                      <a:r>
                        <a:rPr lang="en-US" sz="1600" dirty="0">
                          <a:effectLst/>
                        </a:rPr>
                        <a:t>Classification</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1600" marR="0">
                        <a:lnSpc>
                          <a:spcPts val="1340"/>
                        </a:lnSpc>
                        <a:spcBef>
                          <a:spcPts val="0"/>
                        </a:spcBef>
                        <a:spcAft>
                          <a:spcPts val="0"/>
                        </a:spcAft>
                      </a:pPr>
                      <a:r>
                        <a:rPr lang="en-US" sz="1600" dirty="0">
                          <a:effectLst/>
                        </a:rPr>
                        <a:t>GL</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433988">
                <a:tc rowSpan="3">
                  <a:txBody>
                    <a:bodyPr/>
                    <a:lstStyle/>
                    <a:p>
                      <a:pPr marL="68580" marR="74295">
                        <a:lnSpc>
                          <a:spcPct val="115000"/>
                        </a:lnSpc>
                        <a:spcBef>
                          <a:spcPts val="820"/>
                        </a:spcBef>
                        <a:spcAft>
                          <a:spcPts val="0"/>
                        </a:spcAft>
                      </a:pPr>
                      <a:r>
                        <a:rPr lang="en-US" sz="1600" dirty="0">
                          <a:effectLst/>
                        </a:rPr>
                        <a:t>For a typical serving of a food</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7630" marR="0">
                        <a:lnSpc>
                          <a:spcPts val="1350"/>
                        </a:lnSpc>
                        <a:spcBef>
                          <a:spcPts val="0"/>
                        </a:spcBef>
                        <a:spcAft>
                          <a:spcPts val="0"/>
                        </a:spcAft>
                      </a:pPr>
                      <a:r>
                        <a:rPr lang="en-US" sz="1600" dirty="0">
                          <a:effectLst/>
                        </a:rPr>
                        <a:t>Low</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1600" marR="0">
                        <a:lnSpc>
                          <a:spcPts val="1350"/>
                        </a:lnSpc>
                        <a:spcBef>
                          <a:spcPts val="0"/>
                        </a:spcBef>
                        <a:spcAft>
                          <a:spcPts val="0"/>
                        </a:spcAft>
                      </a:pPr>
                      <a:r>
                        <a:rPr lang="en-US" sz="1600">
                          <a:effectLst/>
                        </a:rPr>
                        <a:t>≤10 g</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510310">
                <a:tc vMerge="1">
                  <a:txBody>
                    <a:bodyPr/>
                    <a:lstStyle/>
                    <a:p>
                      <a:endParaRPr lang="en-US"/>
                    </a:p>
                  </a:txBody>
                  <a:tcPr/>
                </a:tc>
                <a:tc>
                  <a:txBody>
                    <a:bodyPr/>
                    <a:lstStyle/>
                    <a:p>
                      <a:pPr marL="87630" marR="0">
                        <a:lnSpc>
                          <a:spcPts val="1350"/>
                        </a:lnSpc>
                        <a:spcBef>
                          <a:spcPts val="100"/>
                        </a:spcBef>
                        <a:spcAft>
                          <a:spcPts val="0"/>
                        </a:spcAft>
                      </a:pPr>
                      <a:r>
                        <a:rPr lang="en-US" sz="1600" dirty="0">
                          <a:effectLst/>
                        </a:rPr>
                        <a:t>Moderate</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1600" marR="0">
                        <a:lnSpc>
                          <a:spcPts val="1350"/>
                        </a:lnSpc>
                        <a:spcBef>
                          <a:spcPts val="100"/>
                        </a:spcBef>
                        <a:spcAft>
                          <a:spcPts val="0"/>
                        </a:spcAft>
                      </a:pPr>
                      <a:r>
                        <a:rPr lang="en-US" sz="1600">
                          <a:effectLst/>
                        </a:rPr>
                        <a:t>11-19 g</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507317">
                <a:tc vMerge="1">
                  <a:txBody>
                    <a:bodyPr/>
                    <a:lstStyle/>
                    <a:p>
                      <a:endParaRPr lang="en-US"/>
                    </a:p>
                  </a:txBody>
                  <a:tcPr/>
                </a:tc>
                <a:tc>
                  <a:txBody>
                    <a:bodyPr/>
                    <a:lstStyle/>
                    <a:p>
                      <a:pPr marL="87630" marR="0">
                        <a:lnSpc>
                          <a:spcPts val="1350"/>
                        </a:lnSpc>
                        <a:spcBef>
                          <a:spcPts val="85"/>
                        </a:spcBef>
                        <a:spcAft>
                          <a:spcPts val="0"/>
                        </a:spcAft>
                      </a:pPr>
                      <a:r>
                        <a:rPr lang="en-US" sz="1600" dirty="0">
                          <a:effectLst/>
                        </a:rPr>
                        <a:t>High</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1600" marR="0">
                        <a:lnSpc>
                          <a:spcPts val="1350"/>
                        </a:lnSpc>
                        <a:spcBef>
                          <a:spcPts val="85"/>
                        </a:spcBef>
                        <a:spcAft>
                          <a:spcPts val="0"/>
                        </a:spcAft>
                      </a:pPr>
                      <a:r>
                        <a:rPr lang="en-US" sz="1600" dirty="0">
                          <a:effectLst/>
                        </a:rPr>
                        <a:t>≥20 g</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435485">
                <a:tc rowSpan="3">
                  <a:txBody>
                    <a:bodyPr/>
                    <a:lstStyle/>
                    <a:p>
                      <a:pPr marL="68580" marR="0">
                        <a:lnSpc>
                          <a:spcPts val="1350"/>
                        </a:lnSpc>
                        <a:spcBef>
                          <a:spcPts val="870"/>
                        </a:spcBef>
                        <a:spcAft>
                          <a:spcPts val="0"/>
                        </a:spcAft>
                      </a:pPr>
                      <a:r>
                        <a:rPr lang="en-US" sz="1600">
                          <a:effectLst/>
                        </a:rPr>
                        <a:t>Individual meal</a:t>
                      </a:r>
                    </a:p>
                    <a:p>
                      <a:pPr marL="68580" marR="0">
                        <a:lnSpc>
                          <a:spcPts val="1350"/>
                        </a:lnSpc>
                        <a:spcBef>
                          <a:spcPts val="205"/>
                        </a:spcBef>
                        <a:spcAft>
                          <a:spcPts val="0"/>
                        </a:spcAft>
                      </a:pPr>
                      <a:r>
                        <a:rPr lang="en-US" sz="1600">
                          <a:effectLst/>
                        </a:rPr>
                        <a:t>(Total three meals/day)</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7630" marR="0">
                        <a:lnSpc>
                          <a:spcPts val="1350"/>
                        </a:lnSpc>
                        <a:spcBef>
                          <a:spcPts val="0"/>
                        </a:spcBef>
                        <a:spcAft>
                          <a:spcPts val="0"/>
                        </a:spcAft>
                      </a:pPr>
                      <a:r>
                        <a:rPr lang="en-US" sz="1600">
                          <a:effectLst/>
                        </a:rPr>
                        <a:t>Low</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1600" marR="0">
                        <a:lnSpc>
                          <a:spcPts val="1350"/>
                        </a:lnSpc>
                        <a:spcBef>
                          <a:spcPts val="0"/>
                        </a:spcBef>
                        <a:spcAft>
                          <a:spcPts val="0"/>
                        </a:spcAft>
                      </a:pPr>
                      <a:r>
                        <a:rPr lang="en-US" sz="1600" dirty="0">
                          <a:effectLst/>
                        </a:rPr>
                        <a:t>≤26 g</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504325">
                <a:tc vMerge="1">
                  <a:txBody>
                    <a:bodyPr/>
                    <a:lstStyle/>
                    <a:p>
                      <a:endParaRPr lang="en-US"/>
                    </a:p>
                  </a:txBody>
                  <a:tcPr/>
                </a:tc>
                <a:tc>
                  <a:txBody>
                    <a:bodyPr/>
                    <a:lstStyle/>
                    <a:p>
                      <a:pPr marL="87630" marR="0">
                        <a:lnSpc>
                          <a:spcPts val="1350"/>
                        </a:lnSpc>
                        <a:spcBef>
                          <a:spcPts val="110"/>
                        </a:spcBef>
                        <a:spcAft>
                          <a:spcPts val="0"/>
                        </a:spcAft>
                      </a:pPr>
                      <a:r>
                        <a:rPr lang="en-US" sz="1600">
                          <a:effectLst/>
                        </a:rPr>
                        <a:t>Moderate</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1600" marR="0">
                        <a:lnSpc>
                          <a:spcPts val="1350"/>
                        </a:lnSpc>
                        <a:spcBef>
                          <a:spcPts val="105"/>
                        </a:spcBef>
                        <a:spcAft>
                          <a:spcPts val="0"/>
                        </a:spcAft>
                      </a:pPr>
                      <a:r>
                        <a:rPr lang="en-US" sz="1600" dirty="0">
                          <a:effectLst/>
                        </a:rPr>
                        <a:t>&gt;26-≤40 g</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544731">
                <a:tc vMerge="1">
                  <a:txBody>
                    <a:bodyPr/>
                    <a:lstStyle/>
                    <a:p>
                      <a:endParaRPr lang="en-US"/>
                    </a:p>
                  </a:txBody>
                  <a:tcPr/>
                </a:tc>
                <a:tc>
                  <a:txBody>
                    <a:bodyPr/>
                    <a:lstStyle/>
                    <a:p>
                      <a:pPr marL="87630" marR="0">
                        <a:lnSpc>
                          <a:spcPts val="1350"/>
                        </a:lnSpc>
                        <a:spcBef>
                          <a:spcPts val="115"/>
                        </a:spcBef>
                        <a:spcAft>
                          <a:spcPts val="0"/>
                        </a:spcAft>
                      </a:pPr>
                      <a:r>
                        <a:rPr lang="en-US" sz="1600">
                          <a:effectLst/>
                        </a:rPr>
                        <a:t>High</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1600" marR="0">
                        <a:lnSpc>
                          <a:spcPts val="1350"/>
                        </a:lnSpc>
                        <a:spcBef>
                          <a:spcPts val="110"/>
                        </a:spcBef>
                        <a:spcAft>
                          <a:spcPts val="0"/>
                        </a:spcAft>
                      </a:pPr>
                      <a:r>
                        <a:rPr lang="en-US" sz="1600" dirty="0">
                          <a:effectLst/>
                        </a:rPr>
                        <a:t>&gt;40 g</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419024">
                <a:tc>
                  <a:txBody>
                    <a:bodyPr/>
                    <a:lstStyle/>
                    <a:p>
                      <a:pPr marL="0" marR="0">
                        <a:lnSpc>
                          <a:spcPts val="1350"/>
                        </a:lnSpc>
                        <a:spcBef>
                          <a:spcPts val="0"/>
                        </a:spcBef>
                        <a:spcAft>
                          <a:spcPts val="0"/>
                        </a:spcAft>
                      </a:pPr>
                      <a:r>
                        <a:rPr lang="en-US" sz="1600">
                          <a:effectLst/>
                        </a:rPr>
                        <a:t> </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7630" marR="0">
                        <a:lnSpc>
                          <a:spcPts val="1300"/>
                        </a:lnSpc>
                        <a:spcBef>
                          <a:spcPts val="0"/>
                        </a:spcBef>
                        <a:spcAft>
                          <a:spcPts val="0"/>
                        </a:spcAft>
                      </a:pPr>
                      <a:r>
                        <a:rPr lang="en-US" sz="1600">
                          <a:effectLst/>
                        </a:rPr>
                        <a:t>Low</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1600" marR="0">
                        <a:lnSpc>
                          <a:spcPts val="1300"/>
                        </a:lnSpc>
                        <a:spcBef>
                          <a:spcPts val="0"/>
                        </a:spcBef>
                        <a:spcAft>
                          <a:spcPts val="0"/>
                        </a:spcAft>
                      </a:pPr>
                      <a:r>
                        <a:rPr lang="en-US" sz="1600" dirty="0">
                          <a:effectLst/>
                        </a:rPr>
                        <a:t>&lt; 80 g</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493848">
                <a:tc>
                  <a:txBody>
                    <a:bodyPr/>
                    <a:lstStyle/>
                    <a:p>
                      <a:pPr marL="68580" marR="0">
                        <a:lnSpc>
                          <a:spcPts val="1380"/>
                        </a:lnSpc>
                        <a:spcBef>
                          <a:spcPts val="0"/>
                        </a:spcBef>
                        <a:spcAft>
                          <a:spcPts val="0"/>
                        </a:spcAft>
                      </a:pPr>
                      <a:r>
                        <a:rPr lang="en-US" sz="1600">
                          <a:effectLst/>
                        </a:rPr>
                        <a:t>Whole day</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7630" marR="0">
                        <a:lnSpc>
                          <a:spcPts val="1350"/>
                        </a:lnSpc>
                        <a:spcBef>
                          <a:spcPts val="155"/>
                        </a:spcBef>
                        <a:spcAft>
                          <a:spcPts val="0"/>
                        </a:spcAft>
                      </a:pPr>
                      <a:r>
                        <a:rPr lang="en-US" sz="1600">
                          <a:effectLst/>
                        </a:rPr>
                        <a:t>Moderate</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1600" marR="0">
                        <a:lnSpc>
                          <a:spcPts val="1390"/>
                        </a:lnSpc>
                        <a:spcBef>
                          <a:spcPts val="165"/>
                        </a:spcBef>
                        <a:spcAft>
                          <a:spcPts val="0"/>
                        </a:spcAft>
                      </a:pPr>
                      <a:r>
                        <a:rPr lang="en-US" sz="1600" dirty="0">
                          <a:effectLst/>
                        </a:rPr>
                        <a:t>80-120 g</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419024">
                <a:tc>
                  <a:txBody>
                    <a:bodyPr/>
                    <a:lstStyle/>
                    <a:p>
                      <a:pPr marL="0" marR="0">
                        <a:lnSpc>
                          <a:spcPts val="1350"/>
                        </a:lnSpc>
                        <a:spcBef>
                          <a:spcPts val="0"/>
                        </a:spcBef>
                        <a:spcAft>
                          <a:spcPts val="0"/>
                        </a:spcAft>
                      </a:pPr>
                      <a:r>
                        <a:rPr lang="en-US" sz="1600">
                          <a:effectLst/>
                        </a:rPr>
                        <a:t> </a:t>
                      </a:r>
                      <a:endParaRPr lang="en-US"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7630" marR="0">
                        <a:lnSpc>
                          <a:spcPts val="1285"/>
                        </a:lnSpc>
                        <a:spcBef>
                          <a:spcPts val="0"/>
                        </a:spcBef>
                        <a:spcAft>
                          <a:spcPts val="0"/>
                        </a:spcAft>
                      </a:pPr>
                      <a:r>
                        <a:rPr lang="en-US" sz="1600" dirty="0">
                          <a:effectLst/>
                        </a:rPr>
                        <a:t>High</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1600" marR="0">
                        <a:lnSpc>
                          <a:spcPts val="1285"/>
                        </a:lnSpc>
                        <a:spcBef>
                          <a:spcPts val="0"/>
                        </a:spcBef>
                        <a:spcAft>
                          <a:spcPts val="0"/>
                        </a:spcAft>
                      </a:pPr>
                      <a:r>
                        <a:rPr lang="en-US" sz="1600" dirty="0">
                          <a:effectLst/>
                        </a:rPr>
                        <a:t>&gt;120 g</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bl>
          </a:graphicData>
        </a:graphic>
      </p:graphicFrame>
    </p:spTree>
    <p:extLst>
      <p:ext uri="{BB962C8B-B14F-4D97-AF65-F5344CB8AC3E}">
        <p14:creationId xmlns:p14="http://schemas.microsoft.com/office/powerpoint/2010/main" val="36653470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2" algn="l" rtl="0">
              <a:lnSpc>
                <a:spcPct val="90000"/>
              </a:lnSpc>
              <a:spcBef>
                <a:spcPct val="0"/>
              </a:spcBef>
            </a:pPr>
            <a:r>
              <a:rPr lang="en-US" sz="2800" b="1" dirty="0"/>
              <a:t>Calculation of GL of individual food</a:t>
            </a:r>
            <a:br>
              <a:rPr lang="en-US" sz="2800" b="1" dirty="0"/>
            </a:br>
            <a:endParaRPr lang="en-US" sz="2800" dirty="0"/>
          </a:p>
        </p:txBody>
      </p:sp>
      <p:sp>
        <p:nvSpPr>
          <p:cNvPr id="3" name="Content Placeholder 2"/>
          <p:cNvSpPr>
            <a:spLocks noGrp="1"/>
          </p:cNvSpPr>
          <p:nvPr>
            <p:ph idx="1"/>
          </p:nvPr>
        </p:nvSpPr>
        <p:spPr/>
        <p:txBody>
          <a:bodyPr/>
          <a:lstStyle/>
          <a:p>
            <a:r>
              <a:rPr lang="en-US" b="1" dirty="0"/>
              <a:t>Problem 1: </a:t>
            </a:r>
            <a:r>
              <a:rPr lang="en-US" dirty="0"/>
              <a:t>A white, medium size baked potato contains about 33 g available carbohydrates and GI is about 98. What will be expected GL from this baked after eating it?</a:t>
            </a:r>
          </a:p>
          <a:p>
            <a:r>
              <a:rPr lang="en-US" b="1" dirty="0"/>
              <a:t>Solution:</a:t>
            </a:r>
          </a:p>
          <a:p>
            <a:r>
              <a:rPr lang="en-US" dirty="0"/>
              <a:t>GL=GI/100´Available carbohydrate = 98/100× 33 » </a:t>
            </a:r>
            <a:r>
              <a:rPr lang="en-US" b="1" dirty="0"/>
              <a:t>32 g</a:t>
            </a:r>
            <a:endParaRPr lang="en-US" dirty="0"/>
          </a:p>
          <a:p>
            <a:r>
              <a:rPr lang="en-US" b="1" dirty="0"/>
              <a:t>Problem 2: </a:t>
            </a:r>
            <a:r>
              <a:rPr lang="en-US" dirty="0"/>
              <a:t>A medium size apple contains about 15 g available carbohydrates and GI is about 40. What will be expected GL from this apple after eating it?</a:t>
            </a:r>
          </a:p>
          <a:p>
            <a:r>
              <a:rPr lang="en-US" dirty="0"/>
              <a:t>GL=GI/100´Available carbohydrate = 40/100× 15 = </a:t>
            </a:r>
            <a:r>
              <a:rPr lang="en-US" b="1" dirty="0"/>
              <a:t>6 g</a:t>
            </a:r>
            <a:endParaRPr lang="en-US" dirty="0"/>
          </a:p>
          <a:p>
            <a:endParaRPr lang="en-US" dirty="0"/>
          </a:p>
        </p:txBody>
      </p:sp>
    </p:spTree>
    <p:extLst>
      <p:ext uri="{BB962C8B-B14F-4D97-AF65-F5344CB8AC3E}">
        <p14:creationId xmlns:p14="http://schemas.microsoft.com/office/powerpoint/2010/main" val="22059755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Calculation of GI of individual food</a:t>
            </a:r>
            <a:endParaRPr lang="en-US" dirty="0"/>
          </a:p>
        </p:txBody>
      </p:sp>
      <p:sp>
        <p:nvSpPr>
          <p:cNvPr id="3" name="Content Placeholder 2"/>
          <p:cNvSpPr>
            <a:spLocks noGrp="1"/>
          </p:cNvSpPr>
          <p:nvPr>
            <p:ph idx="1"/>
          </p:nvPr>
        </p:nvSpPr>
        <p:spPr/>
        <p:txBody>
          <a:bodyPr/>
          <a:lstStyle/>
          <a:p>
            <a:r>
              <a:rPr lang="en-US" b="1" dirty="0" smtClean="0"/>
              <a:t>Problem 1: </a:t>
            </a:r>
            <a:r>
              <a:rPr lang="en-US" dirty="0" smtClean="0"/>
              <a:t>A white, medium size baked potato contains about 33 g available carbohydrates and GL is about 98. What will be expected GI from this baked after eating it?</a:t>
            </a:r>
          </a:p>
          <a:p>
            <a:r>
              <a:rPr lang="en-US" b="1" dirty="0" smtClean="0"/>
              <a:t>Solution:</a:t>
            </a:r>
          </a:p>
          <a:p>
            <a:r>
              <a:rPr lang="en-US" dirty="0" smtClean="0"/>
              <a:t>GL=GI/100´Available carbohydrate </a:t>
            </a:r>
          </a:p>
          <a:p>
            <a:r>
              <a:rPr lang="en-US" b="1" dirty="0" smtClean="0"/>
              <a:t>Problem 2: </a:t>
            </a:r>
            <a:r>
              <a:rPr lang="en-US" dirty="0" smtClean="0"/>
              <a:t>A medium size apple contains about 15 g available carbohydrates and GL is about 40. What will be expected GI from this apple after eating it?</a:t>
            </a:r>
          </a:p>
          <a:p>
            <a:r>
              <a:rPr lang="en-US" dirty="0" smtClean="0"/>
              <a:t>GL=GI/100´Available carbohydrate</a:t>
            </a:r>
            <a:endParaRPr lang="en-US" dirty="0"/>
          </a:p>
        </p:txBody>
      </p:sp>
    </p:spTree>
    <p:extLst>
      <p:ext uri="{BB962C8B-B14F-4D97-AF65-F5344CB8AC3E}">
        <p14:creationId xmlns:p14="http://schemas.microsoft.com/office/powerpoint/2010/main" val="27903053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07607"/>
          </a:xfrm>
        </p:spPr>
        <p:txBody>
          <a:bodyPr>
            <a:normAutofit fontScale="90000"/>
          </a:bodyPr>
          <a:lstStyle/>
          <a:p>
            <a:pPr lvl="2" algn="l" rtl="0">
              <a:lnSpc>
                <a:spcPct val="90000"/>
              </a:lnSpc>
              <a:spcBef>
                <a:spcPct val="0"/>
              </a:spcBef>
            </a:pPr>
            <a:r>
              <a:rPr lang="en-US" b="1" dirty="0"/>
              <a:t>Calculation of glycemic load of a mixed meal or diet</a:t>
            </a:r>
            <a:br>
              <a:rPr lang="en-US" b="1" dirty="0"/>
            </a:br>
            <a:endParaRPr lang="en-US" dirty="0"/>
          </a:p>
        </p:txBody>
      </p:sp>
      <p:sp>
        <p:nvSpPr>
          <p:cNvPr id="3" name="Content Placeholder 2"/>
          <p:cNvSpPr>
            <a:spLocks noGrp="1"/>
          </p:cNvSpPr>
          <p:nvPr>
            <p:ph idx="1"/>
          </p:nvPr>
        </p:nvSpPr>
        <p:spPr>
          <a:xfrm>
            <a:off x="167425" y="914400"/>
            <a:ext cx="11771290" cy="5262563"/>
          </a:xfrm>
        </p:spPr>
        <p:txBody>
          <a:bodyPr/>
          <a:lstStyle/>
          <a:p>
            <a:r>
              <a:rPr lang="en-US" dirty="0"/>
              <a:t>you have eaten a lunch with 3/2 cup white cooked rice, 1 cup cooked lentil soup (concentrated), 1 cup fried cauliflower florets, 1 medium size (60 g) cooked </a:t>
            </a:r>
            <a:r>
              <a:rPr lang="en-US" dirty="0" err="1"/>
              <a:t>rui</a:t>
            </a:r>
            <a:r>
              <a:rPr lang="en-US" dirty="0"/>
              <a:t> fish piece and 1 medium size apple, how much will be your total glycemic load?</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516650882"/>
              </p:ext>
            </p:extLst>
          </p:nvPr>
        </p:nvGraphicFramePr>
        <p:xfrm>
          <a:off x="257578" y="2730322"/>
          <a:ext cx="11513712" cy="4031086"/>
        </p:xfrm>
        <a:graphic>
          <a:graphicData uri="http://schemas.openxmlformats.org/drawingml/2006/table">
            <a:tbl>
              <a:tblPr firstRow="1" firstCol="1" lastRow="1" lastCol="1" bandRow="1" bandCol="1">
                <a:tableStyleId>{5C22544A-7EE6-4342-B048-85BDC9FD1C3A}</a:tableStyleId>
              </a:tblPr>
              <a:tblGrid>
                <a:gridCol w="640574"/>
                <a:gridCol w="2478070"/>
                <a:gridCol w="1281146"/>
                <a:gridCol w="962046"/>
                <a:gridCol w="959674"/>
                <a:gridCol w="1281146"/>
                <a:gridCol w="640574"/>
                <a:gridCol w="2027296"/>
                <a:gridCol w="1243186"/>
              </a:tblGrid>
              <a:tr h="671848">
                <a:tc>
                  <a:txBody>
                    <a:bodyPr/>
                    <a:lstStyle/>
                    <a:p>
                      <a:pPr marL="74295" marR="0" algn="ctr">
                        <a:lnSpc>
                          <a:spcPts val="1340"/>
                        </a:lnSpc>
                        <a:spcBef>
                          <a:spcPts val="0"/>
                        </a:spcBef>
                        <a:spcAft>
                          <a:spcPts val="0"/>
                        </a:spcAft>
                      </a:pPr>
                      <a:r>
                        <a:rPr lang="en-US" sz="1200" dirty="0">
                          <a:effectLst/>
                        </a:rPr>
                        <a:t>S/N</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25780" marR="455295" algn="ctr">
                        <a:lnSpc>
                          <a:spcPts val="1340"/>
                        </a:lnSpc>
                        <a:spcBef>
                          <a:spcPts val="0"/>
                        </a:spcBef>
                        <a:spcAft>
                          <a:spcPts val="0"/>
                        </a:spcAft>
                      </a:pPr>
                      <a:r>
                        <a:rPr lang="en-US" sz="1200">
                          <a:effectLst/>
                        </a:rPr>
                        <a:t>Food</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3660" marR="0" algn="ctr">
                        <a:lnSpc>
                          <a:spcPts val="1340"/>
                        </a:lnSpc>
                        <a:spcBef>
                          <a:spcPts val="0"/>
                        </a:spcBef>
                        <a:spcAft>
                          <a:spcPts val="0"/>
                        </a:spcAft>
                      </a:pPr>
                      <a:r>
                        <a:rPr lang="en-US" sz="1200" dirty="0">
                          <a:effectLst/>
                        </a:rPr>
                        <a:t>Portion</a:t>
                      </a:r>
                      <a:endParaRPr lang="en-US" sz="1100" dirty="0">
                        <a:effectLst/>
                      </a:endParaRPr>
                    </a:p>
                    <a:p>
                      <a:pPr marL="75565" marR="0" algn="ctr">
                        <a:lnSpc>
                          <a:spcPts val="1320"/>
                        </a:lnSpc>
                        <a:spcBef>
                          <a:spcPts val="0"/>
                        </a:spcBef>
                        <a:spcAft>
                          <a:spcPts val="0"/>
                        </a:spcAft>
                      </a:pPr>
                      <a:r>
                        <a:rPr lang="en-US" sz="1200" dirty="0">
                          <a:effectLst/>
                        </a:rPr>
                        <a:t>size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8905" marR="0">
                        <a:lnSpc>
                          <a:spcPts val="1340"/>
                        </a:lnSpc>
                        <a:spcBef>
                          <a:spcPts val="0"/>
                        </a:spcBef>
                        <a:spcAft>
                          <a:spcPts val="0"/>
                        </a:spcAft>
                      </a:pPr>
                      <a:r>
                        <a:rPr lang="en-US" sz="1200">
                          <a:effectLst/>
                        </a:rPr>
                        <a:t>Total</a:t>
                      </a:r>
                      <a:endParaRPr lang="en-US" sz="1100">
                        <a:effectLst/>
                      </a:endParaRPr>
                    </a:p>
                    <a:p>
                      <a:pPr marL="128905" marR="0">
                        <a:lnSpc>
                          <a:spcPts val="1320"/>
                        </a:lnSpc>
                        <a:spcBef>
                          <a:spcPts val="0"/>
                        </a:spcBef>
                        <a:spcAft>
                          <a:spcPts val="0"/>
                        </a:spcAft>
                      </a:pPr>
                      <a:r>
                        <a:rPr lang="en-US" sz="1200">
                          <a:effectLst/>
                        </a:rPr>
                        <a:t>carbs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300" marR="45720" algn="ctr">
                        <a:lnSpc>
                          <a:spcPts val="1340"/>
                        </a:lnSpc>
                        <a:spcBef>
                          <a:spcPts val="0"/>
                        </a:spcBef>
                        <a:spcAft>
                          <a:spcPts val="0"/>
                        </a:spcAft>
                      </a:pPr>
                      <a:r>
                        <a:rPr lang="en-US" sz="1200">
                          <a:effectLst/>
                        </a:rPr>
                        <a:t>Fiber</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3025" marR="0" algn="ctr">
                        <a:lnSpc>
                          <a:spcPts val="1340"/>
                        </a:lnSpc>
                        <a:spcBef>
                          <a:spcPts val="0"/>
                        </a:spcBef>
                        <a:spcAft>
                          <a:spcPts val="0"/>
                        </a:spcAft>
                      </a:pPr>
                      <a:r>
                        <a:rPr lang="en-US" sz="1200">
                          <a:effectLst/>
                        </a:rPr>
                        <a:t>Available</a:t>
                      </a:r>
                      <a:endParaRPr lang="en-US" sz="1100">
                        <a:effectLst/>
                      </a:endParaRPr>
                    </a:p>
                    <a:p>
                      <a:pPr marL="73025" marR="0" algn="ctr">
                        <a:lnSpc>
                          <a:spcPts val="1320"/>
                        </a:lnSpc>
                        <a:spcBef>
                          <a:spcPts val="0"/>
                        </a:spcBef>
                        <a:spcAft>
                          <a:spcPts val="0"/>
                        </a:spcAft>
                      </a:pPr>
                      <a:r>
                        <a:rPr lang="en-US" sz="1200">
                          <a:effectLst/>
                        </a:rPr>
                        <a:t>carbs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6200" marR="0" algn="ctr">
                        <a:lnSpc>
                          <a:spcPts val="1340"/>
                        </a:lnSpc>
                        <a:spcBef>
                          <a:spcPts val="0"/>
                        </a:spcBef>
                        <a:spcAft>
                          <a:spcPts val="0"/>
                        </a:spcAft>
                      </a:pPr>
                      <a:r>
                        <a:rPr lang="en-US" sz="1200">
                          <a:effectLst/>
                        </a:rPr>
                        <a:t>GI</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6835" marR="0" algn="ctr">
                        <a:lnSpc>
                          <a:spcPts val="1340"/>
                        </a:lnSpc>
                        <a:spcBef>
                          <a:spcPts val="0"/>
                        </a:spcBef>
                        <a:spcAft>
                          <a:spcPts val="0"/>
                        </a:spcAft>
                      </a:pPr>
                      <a:r>
                        <a:rPr lang="en-US" sz="1200">
                          <a:effectLst/>
                        </a:rPr>
                        <a:t>GL</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3020" marR="0" algn="ctr">
                        <a:lnSpc>
                          <a:spcPts val="1340"/>
                        </a:lnSpc>
                        <a:spcBef>
                          <a:spcPts val="0"/>
                        </a:spcBef>
                        <a:spcAft>
                          <a:spcPts val="0"/>
                        </a:spcAft>
                      </a:pPr>
                      <a:r>
                        <a:rPr lang="en-US" sz="1200">
                          <a:effectLst/>
                        </a:rPr>
                        <a:t>Classifica</a:t>
                      </a:r>
                      <a:endParaRPr lang="en-US" sz="1100">
                        <a:effectLst/>
                      </a:endParaRPr>
                    </a:p>
                    <a:p>
                      <a:pPr marL="74930" marR="0" algn="ctr">
                        <a:lnSpc>
                          <a:spcPts val="1320"/>
                        </a:lnSpc>
                        <a:spcBef>
                          <a:spcPts val="0"/>
                        </a:spcBef>
                        <a:spcAft>
                          <a:spcPts val="0"/>
                        </a:spcAft>
                      </a:pPr>
                      <a:r>
                        <a:rPr lang="en-US" sz="1200">
                          <a:effectLst/>
                        </a:rPr>
                        <a:t>ion</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723527">
                <a:tc>
                  <a:txBody>
                    <a:bodyPr/>
                    <a:lstStyle/>
                    <a:p>
                      <a:pPr marL="74295" marR="0" algn="ctr">
                        <a:lnSpc>
                          <a:spcPts val="1350"/>
                        </a:lnSpc>
                        <a:spcBef>
                          <a:spcPts val="0"/>
                        </a:spcBef>
                        <a:spcAft>
                          <a:spcPts val="0"/>
                        </a:spcAft>
                      </a:pPr>
                      <a:r>
                        <a:rPr lang="en-US" sz="1200" dirty="0">
                          <a:effectLst/>
                        </a:rPr>
                        <a:t>1</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38430" marR="0">
                        <a:lnSpc>
                          <a:spcPts val="1350"/>
                        </a:lnSpc>
                        <a:spcBef>
                          <a:spcPts val="0"/>
                        </a:spcBef>
                        <a:spcAft>
                          <a:spcPts val="0"/>
                        </a:spcAft>
                      </a:pPr>
                      <a:r>
                        <a:rPr lang="en-US" sz="1200">
                          <a:effectLst/>
                        </a:rPr>
                        <a:t>White cooked rice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3660" marR="0" algn="ctr">
                        <a:lnSpc>
                          <a:spcPts val="1350"/>
                        </a:lnSpc>
                        <a:spcBef>
                          <a:spcPts val="0"/>
                        </a:spcBef>
                        <a:spcAft>
                          <a:spcPts val="0"/>
                        </a:spcAft>
                      </a:pPr>
                      <a:r>
                        <a:rPr lang="en-US" sz="1200">
                          <a:effectLst/>
                        </a:rPr>
                        <a:t>3/2 cup</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43510" marR="72390" algn="ctr">
                        <a:lnSpc>
                          <a:spcPts val="1350"/>
                        </a:lnSpc>
                        <a:spcBef>
                          <a:spcPts val="0"/>
                        </a:spcBef>
                        <a:spcAft>
                          <a:spcPts val="0"/>
                        </a:spcAft>
                      </a:pPr>
                      <a:r>
                        <a:rPr lang="en-US" sz="1200">
                          <a:effectLst/>
                        </a:rPr>
                        <a:t>24 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300" marR="45085" algn="ctr">
                        <a:lnSpc>
                          <a:spcPts val="1350"/>
                        </a:lnSpc>
                        <a:spcBef>
                          <a:spcPts val="0"/>
                        </a:spcBef>
                        <a:spcAft>
                          <a:spcPts val="0"/>
                        </a:spcAft>
                      </a:pPr>
                      <a:r>
                        <a:rPr lang="en-US" sz="1200">
                          <a:effectLst/>
                        </a:rPr>
                        <a:t>0 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0" algn="ctr">
                        <a:lnSpc>
                          <a:spcPts val="1350"/>
                        </a:lnSpc>
                        <a:spcBef>
                          <a:spcPts val="0"/>
                        </a:spcBef>
                        <a:spcAft>
                          <a:spcPts val="0"/>
                        </a:spcAft>
                      </a:pPr>
                      <a:r>
                        <a:rPr lang="en-US" sz="1200">
                          <a:effectLst/>
                        </a:rPr>
                        <a:t>24 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0" algn="ctr">
                        <a:lnSpc>
                          <a:spcPts val="1350"/>
                        </a:lnSpc>
                        <a:spcBef>
                          <a:spcPts val="0"/>
                        </a:spcBef>
                        <a:spcAft>
                          <a:spcPts val="0"/>
                        </a:spcAft>
                      </a:pPr>
                      <a:r>
                        <a:rPr lang="en-US" sz="1200">
                          <a:effectLst/>
                        </a:rPr>
                        <a:t>72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6995" marR="0" algn="ctr">
                        <a:lnSpc>
                          <a:spcPts val="1350"/>
                        </a:lnSpc>
                        <a:spcBef>
                          <a:spcPts val="0"/>
                        </a:spcBef>
                        <a:spcAft>
                          <a:spcPts val="0"/>
                        </a:spcAft>
                      </a:pPr>
                      <a:r>
                        <a:rPr lang="en-US" sz="1200">
                          <a:effectLst/>
                        </a:rPr>
                        <a:t>72×24/100=17g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2390" marR="0" algn="ctr">
                        <a:lnSpc>
                          <a:spcPts val="1350"/>
                        </a:lnSpc>
                        <a:spcBef>
                          <a:spcPts val="0"/>
                        </a:spcBef>
                        <a:spcAft>
                          <a:spcPts val="0"/>
                        </a:spcAft>
                      </a:pPr>
                      <a:r>
                        <a:rPr lang="en-US" sz="1200">
                          <a:effectLst/>
                        </a:rPr>
                        <a:t>Moderate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775208">
                <a:tc>
                  <a:txBody>
                    <a:bodyPr/>
                    <a:lstStyle/>
                    <a:p>
                      <a:pPr marL="74295" marR="0" algn="ctr">
                        <a:lnSpc>
                          <a:spcPts val="1350"/>
                        </a:lnSpc>
                        <a:spcBef>
                          <a:spcPts val="0"/>
                        </a:spcBef>
                        <a:spcAft>
                          <a:spcPts val="0"/>
                        </a:spcAft>
                      </a:pPr>
                      <a:r>
                        <a:rPr lang="en-US" sz="1200" dirty="0">
                          <a:effectLst/>
                        </a:rPr>
                        <a:t>2</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5085" marR="0">
                        <a:lnSpc>
                          <a:spcPts val="1350"/>
                        </a:lnSpc>
                        <a:spcBef>
                          <a:spcPts val="0"/>
                        </a:spcBef>
                        <a:spcAft>
                          <a:spcPts val="0"/>
                        </a:spcAft>
                      </a:pPr>
                      <a:r>
                        <a:rPr lang="en-US" sz="1200">
                          <a:effectLst/>
                        </a:rPr>
                        <a:t>Cooked lentil soup</a:t>
                      </a:r>
                      <a:endParaRPr lang="en-US" sz="1100">
                        <a:effectLst/>
                      </a:endParaRPr>
                    </a:p>
                    <a:p>
                      <a:pPr marL="45085" marR="0">
                        <a:lnSpc>
                          <a:spcPts val="1350"/>
                        </a:lnSpc>
                        <a:spcBef>
                          <a:spcPts val="215"/>
                        </a:spcBef>
                        <a:spcAft>
                          <a:spcPts val="0"/>
                        </a:spcAft>
                      </a:pPr>
                      <a:r>
                        <a:rPr lang="en-US" sz="1200">
                          <a:effectLst/>
                        </a:rPr>
                        <a:t>(concentrated)</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09550" marR="0">
                        <a:lnSpc>
                          <a:spcPts val="1350"/>
                        </a:lnSpc>
                        <a:spcBef>
                          <a:spcPts val="0"/>
                        </a:spcBef>
                        <a:spcAft>
                          <a:spcPts val="0"/>
                        </a:spcAft>
                      </a:pPr>
                      <a:r>
                        <a:rPr lang="en-US" sz="1200">
                          <a:effectLst/>
                        </a:rPr>
                        <a:t>1</a:t>
                      </a:r>
                      <a:r>
                        <a:rPr lang="en-US" sz="1200" spc="-5">
                          <a:effectLst/>
                        </a:rPr>
                        <a:t> </a:t>
                      </a:r>
                      <a:r>
                        <a:rPr lang="en-US" sz="1200">
                          <a:effectLst/>
                        </a:rPr>
                        <a:t>cup</a:t>
                      </a:r>
                      <a:endParaRPr lang="en-US" sz="1100">
                        <a:effectLst/>
                      </a:endParaRPr>
                    </a:p>
                    <a:p>
                      <a:pPr marL="191135" marR="0">
                        <a:lnSpc>
                          <a:spcPts val="1350"/>
                        </a:lnSpc>
                        <a:spcBef>
                          <a:spcPts val="215"/>
                        </a:spcBef>
                        <a:spcAft>
                          <a:spcPts val="0"/>
                        </a:spcAft>
                      </a:pPr>
                      <a:r>
                        <a:rPr lang="en-US" sz="1200">
                          <a:effectLst/>
                        </a:rPr>
                        <a:t>(40</a:t>
                      </a:r>
                      <a:r>
                        <a:rPr lang="en-US" sz="1200" spc="-5">
                          <a:effectLst/>
                        </a:rPr>
                        <a:t> </a:t>
                      </a:r>
                      <a:r>
                        <a:rPr lang="en-US" sz="1200">
                          <a:effectLst/>
                        </a:rPr>
                        <a:t>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43510" marR="72390" algn="ctr">
                        <a:lnSpc>
                          <a:spcPts val="1350"/>
                        </a:lnSpc>
                        <a:spcBef>
                          <a:spcPts val="0"/>
                        </a:spcBef>
                        <a:spcAft>
                          <a:spcPts val="0"/>
                        </a:spcAft>
                      </a:pPr>
                      <a:r>
                        <a:rPr lang="en-US" sz="1200">
                          <a:effectLst/>
                        </a:rPr>
                        <a:t>8 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300" marR="45085" algn="ctr">
                        <a:lnSpc>
                          <a:spcPts val="1350"/>
                        </a:lnSpc>
                        <a:spcBef>
                          <a:spcPts val="0"/>
                        </a:spcBef>
                        <a:spcAft>
                          <a:spcPts val="0"/>
                        </a:spcAft>
                      </a:pPr>
                      <a:r>
                        <a:rPr lang="en-US" sz="1200" dirty="0">
                          <a:effectLst/>
                        </a:rPr>
                        <a:t>3 g</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0" algn="ctr">
                        <a:lnSpc>
                          <a:spcPts val="1350"/>
                        </a:lnSpc>
                        <a:spcBef>
                          <a:spcPts val="0"/>
                        </a:spcBef>
                        <a:spcAft>
                          <a:spcPts val="0"/>
                        </a:spcAft>
                      </a:pPr>
                      <a:r>
                        <a:rPr lang="en-US" sz="1200">
                          <a:effectLst/>
                        </a:rPr>
                        <a:t>5 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0" algn="ctr">
                        <a:lnSpc>
                          <a:spcPts val="1350"/>
                        </a:lnSpc>
                        <a:spcBef>
                          <a:spcPts val="0"/>
                        </a:spcBef>
                        <a:spcAft>
                          <a:spcPts val="0"/>
                        </a:spcAft>
                      </a:pPr>
                      <a:r>
                        <a:rPr lang="en-US" sz="1200">
                          <a:effectLst/>
                        </a:rPr>
                        <a:t>28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3025" marR="0" algn="ctr">
                        <a:lnSpc>
                          <a:spcPts val="1350"/>
                        </a:lnSpc>
                        <a:spcBef>
                          <a:spcPts val="0"/>
                        </a:spcBef>
                        <a:spcAft>
                          <a:spcPts val="0"/>
                        </a:spcAft>
                      </a:pPr>
                      <a:r>
                        <a:rPr lang="en-US" sz="1200">
                          <a:effectLst/>
                        </a:rPr>
                        <a:t>28×5/100=1 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2390" marR="0" algn="ctr">
                        <a:lnSpc>
                          <a:spcPts val="1350"/>
                        </a:lnSpc>
                        <a:spcBef>
                          <a:spcPts val="0"/>
                        </a:spcBef>
                        <a:spcAft>
                          <a:spcPts val="0"/>
                        </a:spcAft>
                      </a:pPr>
                      <a:r>
                        <a:rPr lang="en-US" sz="1200">
                          <a:effectLst/>
                        </a:rPr>
                        <a:t>Low</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775208">
                <a:tc>
                  <a:txBody>
                    <a:bodyPr/>
                    <a:lstStyle/>
                    <a:p>
                      <a:pPr marL="74295" marR="0" algn="ctr">
                        <a:lnSpc>
                          <a:spcPts val="1350"/>
                        </a:lnSpc>
                        <a:spcBef>
                          <a:spcPts val="0"/>
                        </a:spcBef>
                        <a:spcAft>
                          <a:spcPts val="0"/>
                        </a:spcAft>
                      </a:pPr>
                      <a:r>
                        <a:rPr lang="en-US" sz="1200">
                          <a:effectLst/>
                        </a:rPr>
                        <a:t>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5085" marR="0">
                        <a:lnSpc>
                          <a:spcPts val="1350"/>
                        </a:lnSpc>
                        <a:spcBef>
                          <a:spcPts val="0"/>
                        </a:spcBef>
                        <a:spcAft>
                          <a:spcPts val="0"/>
                        </a:spcAft>
                      </a:pPr>
                      <a:r>
                        <a:rPr lang="en-US" sz="1200">
                          <a:effectLst/>
                        </a:rPr>
                        <a:t>Fried cauliflower</a:t>
                      </a:r>
                      <a:endParaRPr lang="en-US" sz="1100">
                        <a:effectLst/>
                      </a:endParaRPr>
                    </a:p>
                    <a:p>
                      <a:pPr marL="45085" marR="0">
                        <a:lnSpc>
                          <a:spcPts val="1350"/>
                        </a:lnSpc>
                        <a:spcBef>
                          <a:spcPts val="205"/>
                        </a:spcBef>
                        <a:spcAft>
                          <a:spcPts val="0"/>
                        </a:spcAft>
                      </a:pPr>
                      <a:r>
                        <a:rPr lang="en-US" sz="1200">
                          <a:effectLst/>
                        </a:rPr>
                        <a:t>florets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09550" marR="0">
                        <a:lnSpc>
                          <a:spcPts val="1350"/>
                        </a:lnSpc>
                        <a:spcBef>
                          <a:spcPts val="0"/>
                        </a:spcBef>
                        <a:spcAft>
                          <a:spcPts val="0"/>
                        </a:spcAft>
                      </a:pPr>
                      <a:r>
                        <a:rPr lang="en-US" sz="1200" dirty="0">
                          <a:effectLst/>
                        </a:rPr>
                        <a:t>1</a:t>
                      </a:r>
                      <a:r>
                        <a:rPr lang="en-US" sz="1200" spc="-5" dirty="0">
                          <a:effectLst/>
                        </a:rPr>
                        <a:t> </a:t>
                      </a:r>
                      <a:r>
                        <a:rPr lang="en-US" sz="1200" dirty="0">
                          <a:effectLst/>
                        </a:rPr>
                        <a:t>cup</a:t>
                      </a:r>
                      <a:endParaRPr lang="en-US" sz="1100" dirty="0">
                        <a:effectLst/>
                      </a:endParaRPr>
                    </a:p>
                    <a:p>
                      <a:pPr marL="191135" marR="0">
                        <a:lnSpc>
                          <a:spcPts val="1350"/>
                        </a:lnSpc>
                        <a:spcBef>
                          <a:spcPts val="205"/>
                        </a:spcBef>
                        <a:spcAft>
                          <a:spcPts val="0"/>
                        </a:spcAft>
                      </a:pPr>
                      <a:r>
                        <a:rPr lang="en-US" sz="1200" dirty="0">
                          <a:effectLst/>
                        </a:rPr>
                        <a:t>(85</a:t>
                      </a:r>
                      <a:r>
                        <a:rPr lang="en-US" sz="1200" spc="-5" dirty="0">
                          <a:effectLst/>
                        </a:rPr>
                        <a:t> </a:t>
                      </a:r>
                      <a:r>
                        <a:rPr lang="en-US" sz="1200" dirty="0">
                          <a:effectLst/>
                        </a:rPr>
                        <a:t>g)</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43510" marR="72390" algn="ctr">
                        <a:lnSpc>
                          <a:spcPts val="1350"/>
                        </a:lnSpc>
                        <a:spcBef>
                          <a:spcPts val="0"/>
                        </a:spcBef>
                        <a:spcAft>
                          <a:spcPts val="0"/>
                        </a:spcAft>
                      </a:pPr>
                      <a:r>
                        <a:rPr lang="en-US" sz="1200">
                          <a:effectLst/>
                        </a:rPr>
                        <a:t>10 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300" marR="45085" algn="ctr">
                        <a:lnSpc>
                          <a:spcPts val="1350"/>
                        </a:lnSpc>
                        <a:spcBef>
                          <a:spcPts val="0"/>
                        </a:spcBef>
                        <a:spcAft>
                          <a:spcPts val="0"/>
                        </a:spcAft>
                      </a:pPr>
                      <a:r>
                        <a:rPr lang="en-US" sz="1200" dirty="0">
                          <a:effectLst/>
                        </a:rPr>
                        <a:t>2 g</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0" algn="ctr">
                        <a:lnSpc>
                          <a:spcPts val="1350"/>
                        </a:lnSpc>
                        <a:spcBef>
                          <a:spcPts val="0"/>
                        </a:spcBef>
                        <a:spcAft>
                          <a:spcPts val="0"/>
                        </a:spcAft>
                      </a:pPr>
                      <a:r>
                        <a:rPr lang="en-US" sz="1200">
                          <a:effectLst/>
                        </a:rPr>
                        <a:t>8 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0" algn="ctr">
                        <a:lnSpc>
                          <a:spcPts val="1350"/>
                        </a:lnSpc>
                        <a:spcBef>
                          <a:spcPts val="0"/>
                        </a:spcBef>
                        <a:spcAft>
                          <a:spcPts val="0"/>
                        </a:spcAft>
                      </a:pPr>
                      <a:r>
                        <a:rPr lang="en-US" sz="1200">
                          <a:effectLst/>
                        </a:rPr>
                        <a:t>10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3025" marR="0" algn="ctr">
                        <a:lnSpc>
                          <a:spcPts val="1350"/>
                        </a:lnSpc>
                        <a:spcBef>
                          <a:spcPts val="0"/>
                        </a:spcBef>
                        <a:spcAft>
                          <a:spcPts val="0"/>
                        </a:spcAft>
                      </a:pPr>
                      <a:r>
                        <a:rPr lang="en-US" sz="1200">
                          <a:effectLst/>
                        </a:rPr>
                        <a:t>10×8/100=0.8g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2390" marR="0" algn="ctr">
                        <a:lnSpc>
                          <a:spcPts val="1350"/>
                        </a:lnSpc>
                        <a:spcBef>
                          <a:spcPts val="0"/>
                        </a:spcBef>
                        <a:spcAft>
                          <a:spcPts val="0"/>
                        </a:spcAft>
                      </a:pPr>
                      <a:r>
                        <a:rPr lang="en-US" sz="1200">
                          <a:effectLst/>
                        </a:rPr>
                        <a:t>Low</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61765">
                <a:tc>
                  <a:txBody>
                    <a:bodyPr/>
                    <a:lstStyle/>
                    <a:p>
                      <a:pPr marL="74295" marR="0" algn="ctr">
                        <a:lnSpc>
                          <a:spcPts val="1355"/>
                        </a:lnSpc>
                        <a:spcBef>
                          <a:spcPts val="0"/>
                        </a:spcBef>
                        <a:spcAft>
                          <a:spcPts val="0"/>
                        </a:spcAft>
                      </a:pPr>
                      <a:r>
                        <a:rPr lang="en-US" sz="1200">
                          <a:effectLst/>
                        </a:rPr>
                        <a:t>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5085" marR="0">
                        <a:lnSpc>
                          <a:spcPts val="1355"/>
                        </a:lnSpc>
                        <a:spcBef>
                          <a:spcPts val="0"/>
                        </a:spcBef>
                        <a:spcAft>
                          <a:spcPts val="0"/>
                        </a:spcAft>
                      </a:pPr>
                      <a:r>
                        <a:rPr lang="en-US" sz="1200">
                          <a:effectLst/>
                        </a:rPr>
                        <a:t>Medium size apple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2390" marR="0" algn="ctr">
                        <a:lnSpc>
                          <a:spcPts val="1355"/>
                        </a:lnSpc>
                        <a:spcBef>
                          <a:spcPts val="0"/>
                        </a:spcBef>
                        <a:spcAft>
                          <a:spcPts val="0"/>
                        </a:spcAft>
                      </a:pPr>
                      <a:r>
                        <a:rPr lang="en-US" sz="1200" dirty="0">
                          <a:effectLst/>
                        </a:rPr>
                        <a:t>1 (168 g)</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43510" marR="72390" algn="ctr">
                        <a:lnSpc>
                          <a:spcPts val="1355"/>
                        </a:lnSpc>
                        <a:spcBef>
                          <a:spcPts val="0"/>
                        </a:spcBef>
                        <a:spcAft>
                          <a:spcPts val="0"/>
                        </a:spcAft>
                      </a:pPr>
                      <a:r>
                        <a:rPr lang="en-US" sz="1200">
                          <a:effectLst/>
                        </a:rPr>
                        <a:t>23 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300" marR="45085" algn="ctr">
                        <a:lnSpc>
                          <a:spcPts val="1355"/>
                        </a:lnSpc>
                        <a:spcBef>
                          <a:spcPts val="0"/>
                        </a:spcBef>
                        <a:spcAft>
                          <a:spcPts val="0"/>
                        </a:spcAft>
                      </a:pPr>
                      <a:r>
                        <a:rPr lang="en-US" sz="1200" dirty="0">
                          <a:effectLst/>
                        </a:rPr>
                        <a:t>4 g</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0" algn="ctr">
                        <a:lnSpc>
                          <a:spcPts val="1355"/>
                        </a:lnSpc>
                        <a:spcBef>
                          <a:spcPts val="0"/>
                        </a:spcBef>
                        <a:spcAft>
                          <a:spcPts val="0"/>
                        </a:spcAft>
                      </a:pPr>
                      <a:r>
                        <a:rPr lang="en-US" sz="1200">
                          <a:effectLst/>
                        </a:rPr>
                        <a:t>19 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0" algn="ctr">
                        <a:lnSpc>
                          <a:spcPts val="1355"/>
                        </a:lnSpc>
                        <a:spcBef>
                          <a:spcPts val="0"/>
                        </a:spcBef>
                        <a:spcAft>
                          <a:spcPts val="0"/>
                        </a:spcAft>
                      </a:pPr>
                      <a:r>
                        <a:rPr lang="en-US" sz="1200">
                          <a:effectLst/>
                        </a:rPr>
                        <a:t>40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3025" marR="0" algn="ctr">
                        <a:lnSpc>
                          <a:spcPts val="1355"/>
                        </a:lnSpc>
                        <a:spcBef>
                          <a:spcPts val="0"/>
                        </a:spcBef>
                        <a:spcAft>
                          <a:spcPts val="0"/>
                        </a:spcAft>
                      </a:pPr>
                      <a:r>
                        <a:rPr lang="en-US" sz="1200">
                          <a:effectLst/>
                        </a:rPr>
                        <a:t>40×19/100=8 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2390" marR="0" algn="ctr">
                        <a:lnSpc>
                          <a:spcPts val="1355"/>
                        </a:lnSpc>
                        <a:spcBef>
                          <a:spcPts val="0"/>
                        </a:spcBef>
                        <a:spcAft>
                          <a:spcPts val="0"/>
                        </a:spcAft>
                      </a:pPr>
                      <a:r>
                        <a:rPr lang="en-US" sz="1200">
                          <a:effectLst/>
                        </a:rPr>
                        <a:t>Low</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61765">
                <a:tc>
                  <a:txBody>
                    <a:bodyPr/>
                    <a:lstStyle/>
                    <a:p>
                      <a:pPr marL="74295" marR="0" algn="ctr">
                        <a:lnSpc>
                          <a:spcPts val="1350"/>
                        </a:lnSpc>
                        <a:spcBef>
                          <a:spcPts val="0"/>
                        </a:spcBef>
                        <a:spcAft>
                          <a:spcPts val="0"/>
                        </a:spcAft>
                      </a:pPr>
                      <a:r>
                        <a:rPr lang="en-US" sz="1200">
                          <a:effectLst/>
                        </a:rPr>
                        <a:t>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5085" marR="0">
                        <a:lnSpc>
                          <a:spcPts val="1350"/>
                        </a:lnSpc>
                        <a:spcBef>
                          <a:spcPts val="0"/>
                        </a:spcBef>
                        <a:spcAft>
                          <a:spcPts val="0"/>
                        </a:spcAft>
                      </a:pPr>
                      <a:r>
                        <a:rPr lang="en-US" sz="1200">
                          <a:effectLst/>
                        </a:rPr>
                        <a:t>Cooked rui fish</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1120" marR="0" algn="ctr">
                        <a:lnSpc>
                          <a:spcPts val="1350"/>
                        </a:lnSpc>
                        <a:spcBef>
                          <a:spcPts val="0"/>
                        </a:spcBef>
                        <a:spcAft>
                          <a:spcPts val="0"/>
                        </a:spcAft>
                      </a:pPr>
                      <a:r>
                        <a:rPr lang="en-US" sz="1200" dirty="0">
                          <a:effectLst/>
                        </a:rPr>
                        <a:t>1 piece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2390" marR="0" algn="ctr">
                        <a:lnSpc>
                          <a:spcPts val="1350"/>
                        </a:lnSpc>
                        <a:spcBef>
                          <a:spcPts val="0"/>
                        </a:spcBef>
                        <a:spcAft>
                          <a:spcPts val="0"/>
                        </a:spcAft>
                      </a:pPr>
                      <a:r>
                        <a:rPr lang="en-US" sz="1200">
                          <a:effectLst/>
                        </a:rPr>
                        <a:t>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1120" marR="0" algn="ctr">
                        <a:lnSpc>
                          <a:spcPts val="1350"/>
                        </a:lnSpc>
                        <a:spcBef>
                          <a:spcPts val="0"/>
                        </a:spcBef>
                        <a:spcAft>
                          <a:spcPts val="0"/>
                        </a:spcAft>
                      </a:pPr>
                      <a:r>
                        <a:rPr lang="en-US" sz="1200" dirty="0">
                          <a:effectLst/>
                        </a:rPr>
                        <a:t>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3025" marR="0" algn="ctr">
                        <a:lnSpc>
                          <a:spcPts val="1350"/>
                        </a:lnSpc>
                        <a:spcBef>
                          <a:spcPts val="0"/>
                        </a:spcBef>
                        <a:spcAft>
                          <a:spcPts val="0"/>
                        </a:spcAft>
                      </a:pPr>
                      <a:r>
                        <a:rPr lang="en-US" sz="1200">
                          <a:effectLst/>
                        </a:rPr>
                        <a:t>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4295" marR="0" algn="ctr">
                        <a:lnSpc>
                          <a:spcPts val="1350"/>
                        </a:lnSpc>
                        <a:spcBef>
                          <a:spcPts val="0"/>
                        </a:spcBef>
                        <a:spcAft>
                          <a:spcPts val="0"/>
                        </a:spcAft>
                      </a:pPr>
                      <a:r>
                        <a:rPr lang="en-US" sz="1200">
                          <a:effectLst/>
                        </a:rPr>
                        <a:t>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3660" marR="0" algn="ctr">
                        <a:lnSpc>
                          <a:spcPts val="1350"/>
                        </a:lnSpc>
                        <a:spcBef>
                          <a:spcPts val="0"/>
                        </a:spcBef>
                        <a:spcAft>
                          <a:spcPts val="0"/>
                        </a:spcAft>
                      </a:pPr>
                      <a:r>
                        <a:rPr lang="en-US" sz="1200">
                          <a:effectLst/>
                        </a:rPr>
                        <a:t>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2390" marR="0" algn="ctr">
                        <a:lnSpc>
                          <a:spcPts val="1350"/>
                        </a:lnSpc>
                        <a:spcBef>
                          <a:spcPts val="0"/>
                        </a:spcBef>
                        <a:spcAft>
                          <a:spcPts val="0"/>
                        </a:spcAft>
                      </a:pPr>
                      <a:r>
                        <a:rPr lang="en-US" sz="1200">
                          <a:effectLst/>
                        </a:rPr>
                        <a:t>Low</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61765">
                <a:tc gridSpan="8">
                  <a:txBody>
                    <a:bodyPr/>
                    <a:lstStyle/>
                    <a:p>
                      <a:pPr marL="0" marR="46990" algn="r">
                        <a:lnSpc>
                          <a:spcPts val="1365"/>
                        </a:lnSpc>
                        <a:spcBef>
                          <a:spcPts val="0"/>
                        </a:spcBef>
                        <a:spcAft>
                          <a:spcPts val="0"/>
                        </a:spcAft>
                      </a:pPr>
                      <a:r>
                        <a:rPr lang="en-US" sz="1200" dirty="0">
                          <a:effectLst/>
                        </a:rPr>
                        <a:t>Total GL=27g</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85725" marR="0" algn="ctr">
                        <a:lnSpc>
                          <a:spcPts val="1350"/>
                        </a:lnSpc>
                        <a:spcBef>
                          <a:spcPts val="0"/>
                        </a:spcBef>
                        <a:spcAft>
                          <a:spcPts val="0"/>
                        </a:spcAft>
                      </a:pPr>
                      <a:r>
                        <a:rPr lang="en-US" sz="1200" dirty="0">
                          <a:effectLst/>
                        </a:rPr>
                        <a:t>High</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bl>
          </a:graphicData>
        </a:graphic>
      </p:graphicFrame>
    </p:spTree>
    <p:extLst>
      <p:ext uri="{BB962C8B-B14F-4D97-AF65-F5344CB8AC3E}">
        <p14:creationId xmlns:p14="http://schemas.microsoft.com/office/powerpoint/2010/main" val="28994465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GI and GL values of some </a:t>
            </a:r>
            <a:r>
              <a:rPr lang="en-US" dirty="0" smtClean="0"/>
              <a:t>foods</a:t>
            </a:r>
            <a:r>
              <a:rPr lang="en-US" dirty="0"/>
              <a:t/>
            </a:r>
            <a:br>
              <a:rPr lang="en-US" dirty="0"/>
            </a:br>
            <a:endParaRPr lang="en-US" dirty="0"/>
          </a:p>
        </p:txBody>
      </p:sp>
      <p:graphicFrame>
        <p:nvGraphicFramePr>
          <p:cNvPr id="4" name="Content Placeholder 3"/>
          <p:cNvGraphicFramePr>
            <a:graphicFrameLocks noGrp="1"/>
          </p:cNvGraphicFramePr>
          <p:nvPr>
            <p:ph idx="1"/>
          </p:nvPr>
        </p:nvGraphicFramePr>
        <p:xfrm>
          <a:off x="566670" y="1390920"/>
          <a:ext cx="11140226" cy="5467081"/>
        </p:xfrm>
        <a:graphic>
          <a:graphicData uri="http://schemas.openxmlformats.org/drawingml/2006/table">
            <a:tbl>
              <a:tblPr firstRow="1" firstCol="1" lastRow="1" lastCol="1" bandRow="1" bandCol="1">
                <a:tableStyleId>{5C22544A-7EE6-4342-B048-85BDC9FD1C3A}</a:tableStyleId>
              </a:tblPr>
              <a:tblGrid>
                <a:gridCol w="3988476"/>
                <a:gridCol w="798842"/>
                <a:gridCol w="2873307"/>
                <a:gridCol w="2028621"/>
                <a:gridCol w="1450980"/>
              </a:tblGrid>
              <a:tr h="742395">
                <a:tc>
                  <a:txBody>
                    <a:bodyPr/>
                    <a:lstStyle/>
                    <a:p>
                      <a:pPr marL="860425" marR="934085" algn="ctr">
                        <a:lnSpc>
                          <a:spcPts val="1350"/>
                        </a:lnSpc>
                        <a:spcBef>
                          <a:spcPts val="725"/>
                        </a:spcBef>
                        <a:spcAft>
                          <a:spcPts val="0"/>
                        </a:spcAft>
                      </a:pPr>
                      <a:r>
                        <a:rPr lang="en-US" sz="1200" dirty="0">
                          <a:effectLst/>
                        </a:rPr>
                        <a:t>Foods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105410" algn="r">
                        <a:lnSpc>
                          <a:spcPts val="1350"/>
                        </a:lnSpc>
                        <a:spcBef>
                          <a:spcPts val="700"/>
                        </a:spcBef>
                        <a:spcAft>
                          <a:spcPts val="0"/>
                        </a:spcAft>
                      </a:pPr>
                      <a:r>
                        <a:rPr lang="en-US" sz="1200">
                          <a:effectLst/>
                        </a:rPr>
                        <a:t>GI</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85420" marR="0">
                        <a:lnSpc>
                          <a:spcPts val="1350"/>
                        </a:lnSpc>
                        <a:spcBef>
                          <a:spcPts val="700"/>
                        </a:spcBef>
                        <a:spcAft>
                          <a:spcPts val="0"/>
                        </a:spcAft>
                      </a:pPr>
                      <a:r>
                        <a:rPr lang="en-US" sz="1200">
                          <a:effectLst/>
                        </a:rPr>
                        <a:t>Typical Serving Size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14300" marR="74295" indent="8890">
                        <a:lnSpc>
                          <a:spcPts val="1350"/>
                        </a:lnSpc>
                        <a:spcBef>
                          <a:spcPts val="20"/>
                        </a:spcBef>
                        <a:spcAft>
                          <a:spcPts val="0"/>
                        </a:spcAft>
                      </a:pPr>
                      <a:r>
                        <a:rPr lang="en-US" sz="1200">
                          <a:effectLst/>
                        </a:rPr>
                        <a:t>Carbohydrate* per Serving (g)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2235" marR="62230" indent="95885">
                        <a:lnSpc>
                          <a:spcPts val="1350"/>
                        </a:lnSpc>
                        <a:spcBef>
                          <a:spcPts val="20"/>
                        </a:spcBef>
                        <a:spcAft>
                          <a:spcPts val="0"/>
                        </a:spcAft>
                      </a:pPr>
                      <a:r>
                        <a:rPr lang="en-US" sz="1200">
                          <a:effectLst/>
                        </a:rPr>
                        <a:t>GL per Serving**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62626">
                <a:tc>
                  <a:txBody>
                    <a:bodyPr/>
                    <a:lstStyle/>
                    <a:p>
                      <a:pPr marL="67945" marR="0">
                        <a:lnSpc>
                          <a:spcPts val="1275"/>
                        </a:lnSpc>
                        <a:spcBef>
                          <a:spcPts val="0"/>
                        </a:spcBef>
                        <a:spcAft>
                          <a:spcPts val="0"/>
                        </a:spcAft>
                      </a:pPr>
                      <a:r>
                        <a:rPr lang="en-US" sz="1200">
                          <a:effectLst/>
                        </a:rPr>
                        <a:t>White wheat flour bread</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111760" algn="r">
                        <a:lnSpc>
                          <a:spcPts val="1275"/>
                        </a:lnSpc>
                        <a:spcBef>
                          <a:spcPts val="0"/>
                        </a:spcBef>
                        <a:spcAft>
                          <a:spcPts val="0"/>
                        </a:spcAft>
                      </a:pPr>
                      <a:r>
                        <a:rPr lang="en-US" sz="1200" dirty="0">
                          <a:effectLst/>
                        </a:rPr>
                        <a:t>72</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0015" marR="0">
                        <a:lnSpc>
                          <a:spcPts val="1275"/>
                        </a:lnSpc>
                        <a:spcBef>
                          <a:spcPts val="0"/>
                        </a:spcBef>
                        <a:spcAft>
                          <a:spcPts val="0"/>
                        </a:spcAft>
                      </a:pPr>
                      <a:r>
                        <a:rPr lang="en-US" sz="1200" dirty="0">
                          <a:effectLst/>
                        </a:rPr>
                        <a:t>1 slice (30 g)</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87680" marR="458470" algn="ctr">
                        <a:lnSpc>
                          <a:spcPts val="1275"/>
                        </a:lnSpc>
                        <a:spcBef>
                          <a:spcPts val="0"/>
                        </a:spcBef>
                        <a:spcAft>
                          <a:spcPts val="0"/>
                        </a:spcAft>
                      </a:pPr>
                      <a:r>
                        <a:rPr lang="en-US" sz="1200">
                          <a:effectLst/>
                        </a:rPr>
                        <a:t>14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27025" marR="292100" algn="ctr">
                        <a:lnSpc>
                          <a:spcPts val="1275"/>
                        </a:lnSpc>
                        <a:spcBef>
                          <a:spcPts val="0"/>
                        </a:spcBef>
                        <a:spcAft>
                          <a:spcPts val="0"/>
                        </a:spcAft>
                      </a:pPr>
                      <a:r>
                        <a:rPr lang="en-US" sz="1200" dirty="0">
                          <a:effectLst/>
                        </a:rPr>
                        <a:t>10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62626">
                <a:tc>
                  <a:txBody>
                    <a:bodyPr/>
                    <a:lstStyle/>
                    <a:p>
                      <a:pPr marL="67945" marR="0">
                        <a:lnSpc>
                          <a:spcPts val="1275"/>
                        </a:lnSpc>
                        <a:spcBef>
                          <a:spcPts val="0"/>
                        </a:spcBef>
                        <a:spcAft>
                          <a:spcPts val="0"/>
                        </a:spcAft>
                      </a:pPr>
                      <a:r>
                        <a:rPr lang="en-US" sz="1200">
                          <a:effectLst/>
                        </a:rPr>
                        <a:t>Brown, boiled rice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111760" algn="r">
                        <a:lnSpc>
                          <a:spcPts val="1275"/>
                        </a:lnSpc>
                        <a:spcBef>
                          <a:spcPts val="0"/>
                        </a:spcBef>
                        <a:spcAft>
                          <a:spcPts val="0"/>
                        </a:spcAft>
                      </a:pPr>
                      <a:r>
                        <a:rPr lang="en-US" sz="1200">
                          <a:effectLst/>
                        </a:rPr>
                        <a:t>50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0015" marR="0">
                        <a:lnSpc>
                          <a:spcPts val="1275"/>
                        </a:lnSpc>
                        <a:spcBef>
                          <a:spcPts val="0"/>
                        </a:spcBef>
                        <a:spcAft>
                          <a:spcPts val="0"/>
                        </a:spcAft>
                      </a:pPr>
                      <a:r>
                        <a:rPr lang="en-US" sz="1200">
                          <a:effectLst/>
                        </a:rPr>
                        <a:t>200 g (1 cup)</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87680" marR="458470" algn="ctr">
                        <a:lnSpc>
                          <a:spcPts val="1275"/>
                        </a:lnSpc>
                        <a:spcBef>
                          <a:spcPts val="0"/>
                        </a:spcBef>
                        <a:spcAft>
                          <a:spcPts val="0"/>
                        </a:spcAft>
                      </a:pPr>
                      <a:r>
                        <a:rPr lang="en-US" sz="1200">
                          <a:effectLst/>
                        </a:rPr>
                        <a:t>42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27025" marR="292100" algn="ctr">
                        <a:lnSpc>
                          <a:spcPts val="1275"/>
                        </a:lnSpc>
                        <a:spcBef>
                          <a:spcPts val="0"/>
                        </a:spcBef>
                        <a:spcAft>
                          <a:spcPts val="0"/>
                        </a:spcAft>
                      </a:pPr>
                      <a:r>
                        <a:rPr lang="en-US" sz="1200">
                          <a:effectLst/>
                        </a:rPr>
                        <a:t>20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65263">
                <a:tc>
                  <a:txBody>
                    <a:bodyPr/>
                    <a:lstStyle/>
                    <a:p>
                      <a:pPr marL="67945" marR="0">
                        <a:lnSpc>
                          <a:spcPts val="1290"/>
                        </a:lnSpc>
                        <a:spcBef>
                          <a:spcPts val="0"/>
                        </a:spcBef>
                        <a:spcAft>
                          <a:spcPts val="0"/>
                        </a:spcAft>
                      </a:pPr>
                      <a:r>
                        <a:rPr lang="en-US" sz="1200">
                          <a:effectLst/>
                        </a:rPr>
                        <a:t>Coca Cola</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111760" algn="r">
                        <a:lnSpc>
                          <a:spcPts val="1290"/>
                        </a:lnSpc>
                        <a:spcBef>
                          <a:spcPts val="0"/>
                        </a:spcBef>
                        <a:spcAft>
                          <a:spcPts val="0"/>
                        </a:spcAft>
                      </a:pPr>
                      <a:r>
                        <a:rPr lang="en-US" sz="1200">
                          <a:effectLst/>
                        </a:rPr>
                        <a:t>54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0015" marR="0">
                        <a:lnSpc>
                          <a:spcPts val="1290"/>
                        </a:lnSpc>
                        <a:spcBef>
                          <a:spcPts val="0"/>
                        </a:spcBef>
                        <a:spcAft>
                          <a:spcPts val="0"/>
                        </a:spcAft>
                      </a:pPr>
                      <a:r>
                        <a:rPr lang="en-US" sz="1200">
                          <a:effectLst/>
                        </a:rPr>
                        <a:t>1 cup (250 ml)</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87680" marR="458470" algn="ctr">
                        <a:lnSpc>
                          <a:spcPts val="1290"/>
                        </a:lnSpc>
                        <a:spcBef>
                          <a:spcPts val="0"/>
                        </a:spcBef>
                        <a:spcAft>
                          <a:spcPts val="0"/>
                        </a:spcAft>
                      </a:pPr>
                      <a:r>
                        <a:rPr lang="en-US" sz="1200">
                          <a:effectLst/>
                        </a:rPr>
                        <a:t>26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27025" marR="292100" algn="ctr">
                        <a:lnSpc>
                          <a:spcPts val="1290"/>
                        </a:lnSpc>
                        <a:spcBef>
                          <a:spcPts val="0"/>
                        </a:spcBef>
                        <a:spcAft>
                          <a:spcPts val="0"/>
                        </a:spcAft>
                      </a:pPr>
                      <a:r>
                        <a:rPr lang="en-US" sz="1200">
                          <a:effectLst/>
                        </a:rPr>
                        <a:t>14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62626">
                <a:tc>
                  <a:txBody>
                    <a:bodyPr/>
                    <a:lstStyle/>
                    <a:p>
                      <a:pPr marL="67945" marR="0">
                        <a:lnSpc>
                          <a:spcPts val="1275"/>
                        </a:lnSpc>
                        <a:spcBef>
                          <a:spcPts val="0"/>
                        </a:spcBef>
                        <a:spcAft>
                          <a:spcPts val="0"/>
                        </a:spcAft>
                      </a:pPr>
                      <a:r>
                        <a:rPr lang="en-US" sz="1200">
                          <a:effectLst/>
                        </a:rPr>
                        <a:t>Whole barley flour bread</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111760" algn="r">
                        <a:lnSpc>
                          <a:spcPts val="1275"/>
                        </a:lnSpc>
                        <a:spcBef>
                          <a:spcPts val="0"/>
                        </a:spcBef>
                        <a:spcAft>
                          <a:spcPts val="0"/>
                        </a:spcAft>
                      </a:pPr>
                      <a:r>
                        <a:rPr lang="en-US" sz="1200">
                          <a:effectLst/>
                        </a:rPr>
                        <a:t>70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0015" marR="0">
                        <a:lnSpc>
                          <a:spcPts val="1275"/>
                        </a:lnSpc>
                        <a:spcBef>
                          <a:spcPts val="0"/>
                        </a:spcBef>
                        <a:spcAft>
                          <a:spcPts val="0"/>
                        </a:spcAft>
                      </a:pPr>
                      <a:r>
                        <a:rPr lang="en-US" sz="1200">
                          <a:effectLst/>
                        </a:rPr>
                        <a:t>1 slice (30 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87680" marR="458470" algn="ctr">
                        <a:lnSpc>
                          <a:spcPts val="1275"/>
                        </a:lnSpc>
                        <a:spcBef>
                          <a:spcPts val="0"/>
                        </a:spcBef>
                        <a:spcAft>
                          <a:spcPts val="0"/>
                        </a:spcAft>
                      </a:pPr>
                      <a:r>
                        <a:rPr lang="en-US" sz="1200">
                          <a:effectLst/>
                        </a:rPr>
                        <a:t>20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27025" marR="292100" algn="ctr">
                        <a:lnSpc>
                          <a:spcPts val="1275"/>
                        </a:lnSpc>
                        <a:spcBef>
                          <a:spcPts val="0"/>
                        </a:spcBef>
                        <a:spcAft>
                          <a:spcPts val="0"/>
                        </a:spcAft>
                      </a:pPr>
                      <a:r>
                        <a:rPr lang="en-US" sz="1200">
                          <a:effectLst/>
                        </a:rPr>
                        <a:t>14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62626">
                <a:tc>
                  <a:txBody>
                    <a:bodyPr/>
                    <a:lstStyle/>
                    <a:p>
                      <a:pPr marL="67945" marR="0">
                        <a:lnSpc>
                          <a:spcPts val="1280"/>
                        </a:lnSpc>
                        <a:spcBef>
                          <a:spcPts val="0"/>
                        </a:spcBef>
                        <a:spcAft>
                          <a:spcPts val="0"/>
                        </a:spcAft>
                      </a:pPr>
                      <a:r>
                        <a:rPr lang="en-US" sz="1200">
                          <a:effectLst/>
                        </a:rPr>
                        <a:t>Whole wheat flour bread</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111760" algn="r">
                        <a:lnSpc>
                          <a:spcPts val="1280"/>
                        </a:lnSpc>
                        <a:spcBef>
                          <a:spcPts val="0"/>
                        </a:spcBef>
                        <a:spcAft>
                          <a:spcPts val="0"/>
                        </a:spcAft>
                      </a:pPr>
                      <a:r>
                        <a:rPr lang="en-US" sz="1200">
                          <a:effectLst/>
                        </a:rPr>
                        <a:t>68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0015" marR="0">
                        <a:lnSpc>
                          <a:spcPts val="1280"/>
                        </a:lnSpc>
                        <a:spcBef>
                          <a:spcPts val="0"/>
                        </a:spcBef>
                        <a:spcAft>
                          <a:spcPts val="0"/>
                        </a:spcAft>
                      </a:pPr>
                      <a:r>
                        <a:rPr lang="en-US" sz="1200">
                          <a:effectLst/>
                        </a:rPr>
                        <a:t>1 slice (30 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87680" marR="458470" algn="ctr">
                        <a:lnSpc>
                          <a:spcPts val="1280"/>
                        </a:lnSpc>
                        <a:spcBef>
                          <a:spcPts val="0"/>
                        </a:spcBef>
                        <a:spcAft>
                          <a:spcPts val="0"/>
                        </a:spcAft>
                      </a:pPr>
                      <a:r>
                        <a:rPr lang="en-US" sz="1200">
                          <a:effectLst/>
                        </a:rPr>
                        <a:t>11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4925" marR="0" algn="ctr">
                        <a:lnSpc>
                          <a:spcPts val="1280"/>
                        </a:lnSpc>
                        <a:spcBef>
                          <a:spcPts val="0"/>
                        </a:spcBef>
                        <a:spcAft>
                          <a:spcPts val="0"/>
                        </a:spcAft>
                      </a:pPr>
                      <a:r>
                        <a:rPr lang="en-US" sz="1200">
                          <a:effectLst/>
                        </a:rPr>
                        <a:t>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62626">
                <a:tc>
                  <a:txBody>
                    <a:bodyPr/>
                    <a:lstStyle/>
                    <a:p>
                      <a:pPr marL="67945" marR="0">
                        <a:lnSpc>
                          <a:spcPts val="1275"/>
                        </a:lnSpc>
                        <a:spcBef>
                          <a:spcPts val="0"/>
                        </a:spcBef>
                        <a:spcAft>
                          <a:spcPts val="0"/>
                        </a:spcAft>
                      </a:pPr>
                      <a:r>
                        <a:rPr lang="en-US" sz="1200">
                          <a:effectLst/>
                        </a:rPr>
                        <a:t>Cornflakes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111760" algn="r">
                        <a:lnSpc>
                          <a:spcPts val="1275"/>
                        </a:lnSpc>
                        <a:spcBef>
                          <a:spcPts val="0"/>
                        </a:spcBef>
                        <a:spcAft>
                          <a:spcPts val="0"/>
                        </a:spcAft>
                      </a:pPr>
                      <a:r>
                        <a:rPr lang="en-US" sz="1200">
                          <a:effectLst/>
                        </a:rPr>
                        <a:t>74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0015" marR="0">
                        <a:lnSpc>
                          <a:spcPts val="1275"/>
                        </a:lnSpc>
                        <a:spcBef>
                          <a:spcPts val="0"/>
                        </a:spcBef>
                        <a:spcAft>
                          <a:spcPts val="0"/>
                        </a:spcAft>
                      </a:pPr>
                      <a:r>
                        <a:rPr lang="en-US" sz="1200">
                          <a:effectLst/>
                        </a:rPr>
                        <a:t>1 cup (30 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87680" marR="458470" algn="ctr">
                        <a:lnSpc>
                          <a:spcPts val="1275"/>
                        </a:lnSpc>
                        <a:spcBef>
                          <a:spcPts val="0"/>
                        </a:spcBef>
                        <a:spcAft>
                          <a:spcPts val="0"/>
                        </a:spcAft>
                      </a:pPr>
                      <a:r>
                        <a:rPr lang="en-US" sz="1200">
                          <a:effectLst/>
                        </a:rPr>
                        <a:t>25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27025" marR="292100" algn="ctr">
                        <a:lnSpc>
                          <a:spcPts val="1275"/>
                        </a:lnSpc>
                        <a:spcBef>
                          <a:spcPts val="0"/>
                        </a:spcBef>
                        <a:spcAft>
                          <a:spcPts val="0"/>
                        </a:spcAft>
                      </a:pPr>
                      <a:r>
                        <a:rPr lang="en-US" sz="1200">
                          <a:effectLst/>
                        </a:rPr>
                        <a:t>19</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65263">
                <a:tc>
                  <a:txBody>
                    <a:bodyPr/>
                    <a:lstStyle/>
                    <a:p>
                      <a:pPr marL="67945" marR="0">
                        <a:lnSpc>
                          <a:spcPts val="1290"/>
                        </a:lnSpc>
                        <a:spcBef>
                          <a:spcPts val="0"/>
                        </a:spcBef>
                        <a:spcAft>
                          <a:spcPts val="0"/>
                        </a:spcAft>
                      </a:pPr>
                      <a:r>
                        <a:rPr lang="en-US" sz="1200">
                          <a:effectLst/>
                        </a:rPr>
                        <a:t>White boiled rice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111760" algn="r">
                        <a:lnSpc>
                          <a:spcPts val="1290"/>
                        </a:lnSpc>
                        <a:spcBef>
                          <a:spcPts val="0"/>
                        </a:spcBef>
                        <a:spcAft>
                          <a:spcPts val="0"/>
                        </a:spcAft>
                      </a:pPr>
                      <a:r>
                        <a:rPr lang="en-US" sz="1200">
                          <a:effectLst/>
                        </a:rPr>
                        <a:t>72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0015" marR="0">
                        <a:lnSpc>
                          <a:spcPts val="1290"/>
                        </a:lnSpc>
                        <a:spcBef>
                          <a:spcPts val="0"/>
                        </a:spcBef>
                        <a:spcAft>
                          <a:spcPts val="0"/>
                        </a:spcAft>
                      </a:pPr>
                      <a:r>
                        <a:rPr lang="en-US" sz="1200">
                          <a:effectLst/>
                        </a:rPr>
                        <a:t>1 cup (200) 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87680" marR="458470" algn="ctr">
                        <a:lnSpc>
                          <a:spcPts val="1290"/>
                        </a:lnSpc>
                        <a:spcBef>
                          <a:spcPts val="0"/>
                        </a:spcBef>
                        <a:spcAft>
                          <a:spcPts val="0"/>
                        </a:spcAft>
                      </a:pPr>
                      <a:r>
                        <a:rPr lang="en-US" sz="1200">
                          <a:effectLst/>
                        </a:rPr>
                        <a:t>16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27025" marR="292100" algn="ctr">
                        <a:lnSpc>
                          <a:spcPts val="1290"/>
                        </a:lnSpc>
                        <a:spcBef>
                          <a:spcPts val="0"/>
                        </a:spcBef>
                        <a:spcAft>
                          <a:spcPts val="0"/>
                        </a:spcAft>
                      </a:pPr>
                      <a:r>
                        <a:rPr lang="en-US" sz="1200">
                          <a:effectLst/>
                        </a:rPr>
                        <a:t>12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62626">
                <a:tc>
                  <a:txBody>
                    <a:bodyPr/>
                    <a:lstStyle/>
                    <a:p>
                      <a:pPr marL="67945" marR="0">
                        <a:lnSpc>
                          <a:spcPts val="1275"/>
                        </a:lnSpc>
                        <a:spcBef>
                          <a:spcPts val="0"/>
                        </a:spcBef>
                        <a:spcAft>
                          <a:spcPts val="0"/>
                        </a:spcAft>
                      </a:pPr>
                      <a:r>
                        <a:rPr lang="en-US" sz="1200">
                          <a:effectLst/>
                        </a:rPr>
                        <a:t>Basmati, white, boiled rice</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111760" algn="r">
                        <a:lnSpc>
                          <a:spcPts val="1275"/>
                        </a:lnSpc>
                        <a:spcBef>
                          <a:spcPts val="0"/>
                        </a:spcBef>
                        <a:spcAft>
                          <a:spcPts val="0"/>
                        </a:spcAft>
                      </a:pPr>
                      <a:r>
                        <a:rPr lang="en-US" sz="1200">
                          <a:effectLst/>
                        </a:rPr>
                        <a:t>58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0015" marR="0">
                        <a:lnSpc>
                          <a:spcPts val="1275"/>
                        </a:lnSpc>
                        <a:spcBef>
                          <a:spcPts val="0"/>
                        </a:spcBef>
                        <a:spcAft>
                          <a:spcPts val="0"/>
                        </a:spcAft>
                      </a:pPr>
                      <a:r>
                        <a:rPr lang="en-US" sz="1200">
                          <a:effectLst/>
                        </a:rPr>
                        <a:t>¾ cup (150 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87680" marR="458470" algn="ctr">
                        <a:lnSpc>
                          <a:spcPts val="1275"/>
                        </a:lnSpc>
                        <a:spcBef>
                          <a:spcPts val="0"/>
                        </a:spcBef>
                        <a:spcAft>
                          <a:spcPts val="0"/>
                        </a:spcAft>
                      </a:pPr>
                      <a:r>
                        <a:rPr lang="en-US" sz="1200">
                          <a:effectLst/>
                        </a:rPr>
                        <a:t>38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27025" marR="292100" algn="ctr">
                        <a:lnSpc>
                          <a:spcPts val="1275"/>
                        </a:lnSpc>
                        <a:spcBef>
                          <a:spcPts val="0"/>
                        </a:spcBef>
                        <a:spcAft>
                          <a:spcPts val="0"/>
                        </a:spcAft>
                      </a:pPr>
                      <a:r>
                        <a:rPr lang="en-US" sz="1200">
                          <a:effectLst/>
                        </a:rPr>
                        <a:t>22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62626">
                <a:tc>
                  <a:txBody>
                    <a:bodyPr/>
                    <a:lstStyle/>
                    <a:p>
                      <a:pPr marL="67945" marR="0">
                        <a:lnSpc>
                          <a:spcPts val="1275"/>
                        </a:lnSpc>
                        <a:spcBef>
                          <a:spcPts val="0"/>
                        </a:spcBef>
                        <a:spcAft>
                          <a:spcPts val="0"/>
                        </a:spcAft>
                      </a:pPr>
                      <a:r>
                        <a:rPr lang="en-US" sz="1200">
                          <a:effectLst/>
                        </a:rPr>
                        <a:t>Cooked masoor dal soup (conc.)</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111760" algn="r">
                        <a:lnSpc>
                          <a:spcPts val="1275"/>
                        </a:lnSpc>
                        <a:spcBef>
                          <a:spcPts val="0"/>
                        </a:spcBef>
                        <a:spcAft>
                          <a:spcPts val="0"/>
                        </a:spcAft>
                      </a:pPr>
                      <a:r>
                        <a:rPr lang="en-US" sz="1200">
                          <a:effectLst/>
                        </a:rPr>
                        <a:t>28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0015" marR="0">
                        <a:lnSpc>
                          <a:spcPts val="1275"/>
                        </a:lnSpc>
                        <a:spcBef>
                          <a:spcPts val="0"/>
                        </a:spcBef>
                        <a:spcAft>
                          <a:spcPts val="0"/>
                        </a:spcAft>
                      </a:pPr>
                      <a:r>
                        <a:rPr lang="en-US" sz="1200">
                          <a:effectLst/>
                        </a:rPr>
                        <a:t>1 cup (40 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9210" marR="0" algn="ctr">
                        <a:lnSpc>
                          <a:spcPts val="1275"/>
                        </a:lnSpc>
                        <a:spcBef>
                          <a:spcPts val="0"/>
                        </a:spcBef>
                        <a:spcAft>
                          <a:spcPts val="0"/>
                        </a:spcAft>
                      </a:pPr>
                      <a:r>
                        <a:rPr lang="en-US" sz="1200">
                          <a:effectLst/>
                        </a:rPr>
                        <a:t>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4925" marR="0" algn="ctr">
                        <a:lnSpc>
                          <a:spcPts val="1275"/>
                        </a:lnSpc>
                        <a:spcBef>
                          <a:spcPts val="0"/>
                        </a:spcBef>
                        <a:spcAft>
                          <a:spcPts val="0"/>
                        </a:spcAft>
                      </a:pPr>
                      <a:r>
                        <a:rPr lang="en-US" sz="1200">
                          <a:effectLst/>
                        </a:rPr>
                        <a:t>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65263">
                <a:tc>
                  <a:txBody>
                    <a:bodyPr/>
                    <a:lstStyle/>
                    <a:p>
                      <a:pPr marL="67945" marR="0">
                        <a:lnSpc>
                          <a:spcPts val="1290"/>
                        </a:lnSpc>
                        <a:spcBef>
                          <a:spcPts val="0"/>
                        </a:spcBef>
                        <a:spcAft>
                          <a:spcPts val="0"/>
                        </a:spcAft>
                      </a:pPr>
                      <a:r>
                        <a:rPr lang="en-US" sz="1200">
                          <a:effectLst/>
                        </a:rPr>
                        <a:t>Diced papaya, raw</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111760" algn="r">
                        <a:lnSpc>
                          <a:spcPts val="1290"/>
                        </a:lnSpc>
                        <a:spcBef>
                          <a:spcPts val="0"/>
                        </a:spcBef>
                        <a:spcAft>
                          <a:spcPts val="0"/>
                        </a:spcAft>
                      </a:pPr>
                      <a:r>
                        <a:rPr lang="en-US" sz="1200">
                          <a:effectLst/>
                        </a:rPr>
                        <a:t>56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0015" marR="0">
                        <a:lnSpc>
                          <a:spcPts val="1290"/>
                        </a:lnSpc>
                        <a:spcBef>
                          <a:spcPts val="0"/>
                        </a:spcBef>
                        <a:spcAft>
                          <a:spcPts val="0"/>
                        </a:spcAft>
                      </a:pPr>
                      <a:r>
                        <a:rPr lang="en-US" sz="1200">
                          <a:effectLst/>
                        </a:rPr>
                        <a:t>1 cup (145 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87680" marR="458470" algn="ctr">
                        <a:lnSpc>
                          <a:spcPts val="1290"/>
                        </a:lnSpc>
                        <a:spcBef>
                          <a:spcPts val="0"/>
                        </a:spcBef>
                        <a:spcAft>
                          <a:spcPts val="0"/>
                        </a:spcAft>
                      </a:pPr>
                      <a:r>
                        <a:rPr lang="en-US" sz="1200">
                          <a:effectLst/>
                        </a:rPr>
                        <a:t>12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4925" marR="0" algn="ctr">
                        <a:lnSpc>
                          <a:spcPts val="1290"/>
                        </a:lnSpc>
                        <a:spcBef>
                          <a:spcPts val="0"/>
                        </a:spcBef>
                        <a:spcAft>
                          <a:spcPts val="0"/>
                        </a:spcAft>
                      </a:pPr>
                      <a:r>
                        <a:rPr lang="en-US" sz="1200">
                          <a:effectLst/>
                        </a:rPr>
                        <a:t>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62626">
                <a:tc>
                  <a:txBody>
                    <a:bodyPr/>
                    <a:lstStyle/>
                    <a:p>
                      <a:pPr marL="67945" marR="0">
                        <a:lnSpc>
                          <a:spcPts val="1275"/>
                        </a:lnSpc>
                        <a:spcBef>
                          <a:spcPts val="0"/>
                        </a:spcBef>
                        <a:spcAft>
                          <a:spcPts val="0"/>
                        </a:spcAft>
                      </a:pPr>
                      <a:r>
                        <a:rPr lang="en-US" sz="1200">
                          <a:effectLst/>
                        </a:rPr>
                        <a:t>Pineapple, raw</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111760" algn="r">
                        <a:lnSpc>
                          <a:spcPts val="1275"/>
                        </a:lnSpc>
                        <a:spcBef>
                          <a:spcPts val="0"/>
                        </a:spcBef>
                        <a:spcAft>
                          <a:spcPts val="0"/>
                        </a:spcAft>
                      </a:pPr>
                      <a:r>
                        <a:rPr lang="en-US" sz="1200">
                          <a:effectLst/>
                        </a:rPr>
                        <a:t>66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0015" marR="0">
                        <a:lnSpc>
                          <a:spcPts val="1275"/>
                        </a:lnSpc>
                        <a:spcBef>
                          <a:spcPts val="0"/>
                        </a:spcBef>
                        <a:spcAft>
                          <a:spcPts val="0"/>
                        </a:spcAft>
                      </a:pPr>
                      <a:r>
                        <a:rPr lang="en-US" sz="1200">
                          <a:effectLst/>
                        </a:rPr>
                        <a:t>1 cup chunks (160 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87680" marR="458470" algn="ctr">
                        <a:lnSpc>
                          <a:spcPts val="1275"/>
                        </a:lnSpc>
                        <a:spcBef>
                          <a:spcPts val="0"/>
                        </a:spcBef>
                        <a:spcAft>
                          <a:spcPts val="0"/>
                        </a:spcAft>
                      </a:pPr>
                      <a:r>
                        <a:rPr lang="en-US" sz="1200">
                          <a:effectLst/>
                        </a:rPr>
                        <a:t>18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27025" marR="292100" algn="ctr">
                        <a:lnSpc>
                          <a:spcPts val="1275"/>
                        </a:lnSpc>
                        <a:spcBef>
                          <a:spcPts val="0"/>
                        </a:spcBef>
                        <a:spcAft>
                          <a:spcPts val="0"/>
                        </a:spcAft>
                      </a:pPr>
                      <a:r>
                        <a:rPr lang="en-US" sz="1200">
                          <a:effectLst/>
                        </a:rPr>
                        <a:t>12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62626">
                <a:tc>
                  <a:txBody>
                    <a:bodyPr/>
                    <a:lstStyle/>
                    <a:p>
                      <a:pPr marL="67945" marR="0">
                        <a:lnSpc>
                          <a:spcPts val="1275"/>
                        </a:lnSpc>
                        <a:spcBef>
                          <a:spcPts val="0"/>
                        </a:spcBef>
                        <a:spcAft>
                          <a:spcPts val="0"/>
                        </a:spcAft>
                      </a:pPr>
                      <a:r>
                        <a:rPr lang="en-US" sz="1200">
                          <a:effectLst/>
                        </a:rPr>
                        <a:t>Raisins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111760" algn="r">
                        <a:lnSpc>
                          <a:spcPts val="1275"/>
                        </a:lnSpc>
                        <a:spcBef>
                          <a:spcPts val="0"/>
                        </a:spcBef>
                        <a:spcAft>
                          <a:spcPts val="0"/>
                        </a:spcAft>
                      </a:pPr>
                      <a:r>
                        <a:rPr lang="en-US" sz="1200">
                          <a:effectLst/>
                        </a:rPr>
                        <a:t>64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0015" marR="0">
                        <a:lnSpc>
                          <a:spcPts val="1275"/>
                        </a:lnSpc>
                        <a:spcBef>
                          <a:spcPts val="0"/>
                        </a:spcBef>
                        <a:spcAft>
                          <a:spcPts val="0"/>
                        </a:spcAft>
                      </a:pPr>
                      <a:r>
                        <a:rPr lang="en-US" sz="1200">
                          <a:effectLst/>
                        </a:rPr>
                        <a:t>¼ cup (40 g)</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87680" marR="458470" algn="ctr">
                        <a:lnSpc>
                          <a:spcPts val="1275"/>
                        </a:lnSpc>
                        <a:spcBef>
                          <a:spcPts val="0"/>
                        </a:spcBef>
                        <a:spcAft>
                          <a:spcPts val="0"/>
                        </a:spcAft>
                      </a:pPr>
                      <a:r>
                        <a:rPr lang="en-US" sz="1200">
                          <a:effectLst/>
                        </a:rPr>
                        <a:t>30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27025" marR="292100" algn="ctr">
                        <a:lnSpc>
                          <a:spcPts val="1275"/>
                        </a:lnSpc>
                        <a:spcBef>
                          <a:spcPts val="0"/>
                        </a:spcBef>
                        <a:spcAft>
                          <a:spcPts val="0"/>
                        </a:spcAft>
                      </a:pPr>
                      <a:r>
                        <a:rPr lang="en-US" sz="1200">
                          <a:effectLst/>
                        </a:rPr>
                        <a:t>19</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65263">
                <a:tc>
                  <a:txBody>
                    <a:bodyPr/>
                    <a:lstStyle/>
                    <a:p>
                      <a:pPr marL="67945" marR="0">
                        <a:lnSpc>
                          <a:spcPts val="1290"/>
                        </a:lnSpc>
                        <a:spcBef>
                          <a:spcPts val="0"/>
                        </a:spcBef>
                        <a:spcAft>
                          <a:spcPts val="0"/>
                        </a:spcAft>
                      </a:pPr>
                      <a:r>
                        <a:rPr lang="en-US" sz="1200">
                          <a:effectLst/>
                        </a:rPr>
                        <a:t>Watermelon, raw</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0" marR="111760" algn="r">
                        <a:lnSpc>
                          <a:spcPts val="1290"/>
                        </a:lnSpc>
                        <a:spcBef>
                          <a:spcPts val="0"/>
                        </a:spcBef>
                        <a:spcAft>
                          <a:spcPts val="0"/>
                        </a:spcAft>
                      </a:pPr>
                      <a:r>
                        <a:rPr lang="en-US" sz="1200">
                          <a:effectLst/>
                        </a:rPr>
                        <a:t>72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20015" marR="0">
                        <a:lnSpc>
                          <a:spcPts val="1290"/>
                        </a:lnSpc>
                        <a:spcBef>
                          <a:spcPts val="0"/>
                        </a:spcBef>
                        <a:spcAft>
                          <a:spcPts val="0"/>
                        </a:spcAft>
                      </a:pPr>
                      <a:r>
                        <a:rPr lang="en-US" sz="1200" dirty="0">
                          <a:effectLst/>
                        </a:rPr>
                        <a:t>1 cup diced (140 g)</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487680" marR="458470" algn="ctr">
                        <a:lnSpc>
                          <a:spcPts val="1290"/>
                        </a:lnSpc>
                        <a:spcBef>
                          <a:spcPts val="0"/>
                        </a:spcBef>
                        <a:spcAft>
                          <a:spcPts val="0"/>
                        </a:spcAft>
                      </a:pPr>
                      <a:r>
                        <a:rPr lang="en-US" sz="1200">
                          <a:effectLst/>
                        </a:rPr>
                        <a:t>10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34925" marR="0" algn="ctr">
                        <a:lnSpc>
                          <a:spcPts val="1290"/>
                        </a:lnSpc>
                        <a:spcBef>
                          <a:spcPts val="0"/>
                        </a:spcBef>
                        <a:spcAft>
                          <a:spcPts val="0"/>
                        </a:spcAft>
                      </a:pPr>
                      <a:r>
                        <a:rPr lang="en-US" sz="1200" dirty="0">
                          <a:effectLst/>
                        </a:rPr>
                        <a:t>7</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bl>
          </a:graphicData>
        </a:graphic>
      </p:graphicFrame>
    </p:spTree>
    <p:extLst>
      <p:ext uri="{BB962C8B-B14F-4D97-AF65-F5344CB8AC3E}">
        <p14:creationId xmlns:p14="http://schemas.microsoft.com/office/powerpoint/2010/main" val="21836895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67461"/>
          </a:xfrm>
        </p:spPr>
        <p:txBody>
          <a:bodyPr>
            <a:normAutofit fontScale="90000"/>
          </a:bodyPr>
          <a:lstStyle/>
          <a:p>
            <a:pPr lvl="0"/>
            <a:r>
              <a:rPr lang="en-US" dirty="0" smtClean="0"/>
              <a:t>Differences between glycemic </a:t>
            </a:r>
            <a:r>
              <a:rPr lang="en-US" dirty="0"/>
              <a:t>index and glycemic </a:t>
            </a:r>
            <a:r>
              <a:rPr lang="en-US" dirty="0" smtClean="0"/>
              <a:t>load</a:t>
            </a:r>
            <a:r>
              <a:rPr lang="en-US" dirty="0"/>
              <a:t/>
            </a:r>
            <a:br>
              <a:rPr lang="en-US" dirty="0"/>
            </a:br>
            <a:endParaRPr lang="en-US" dirty="0"/>
          </a:p>
        </p:txBody>
      </p:sp>
      <p:sp>
        <p:nvSpPr>
          <p:cNvPr id="3" name="Content Placeholder 2"/>
          <p:cNvSpPr>
            <a:spLocks noGrp="1"/>
          </p:cNvSpPr>
          <p:nvPr>
            <p:ph idx="1"/>
          </p:nvPr>
        </p:nvSpPr>
        <p:spPr/>
        <p:txBody>
          <a:bodyPr/>
          <a:lstStyle/>
          <a:p>
            <a:endParaRPr lang="en-US" dirty="0"/>
          </a:p>
        </p:txBody>
      </p:sp>
      <p:graphicFrame>
        <p:nvGraphicFramePr>
          <p:cNvPr id="4" name="Table 3"/>
          <p:cNvGraphicFramePr>
            <a:graphicFrameLocks noGrp="1"/>
          </p:cNvGraphicFramePr>
          <p:nvPr/>
        </p:nvGraphicFramePr>
        <p:xfrm>
          <a:off x="283335" y="1825624"/>
          <a:ext cx="11603865" cy="4691086"/>
        </p:xfrm>
        <a:graphic>
          <a:graphicData uri="http://schemas.openxmlformats.org/drawingml/2006/table">
            <a:tbl>
              <a:tblPr firstRow="1" firstCol="1" lastRow="1" lastCol="1" bandRow="1" bandCol="1">
                <a:tableStyleId>{5C22544A-7EE6-4342-B048-85BDC9FD1C3A}</a:tableStyleId>
              </a:tblPr>
              <a:tblGrid>
                <a:gridCol w="5801336"/>
                <a:gridCol w="5802529"/>
              </a:tblGrid>
              <a:tr h="974209">
                <a:tc>
                  <a:txBody>
                    <a:bodyPr/>
                    <a:lstStyle/>
                    <a:p>
                      <a:pPr marL="1028065" marR="1028700" algn="ctr">
                        <a:lnSpc>
                          <a:spcPts val="1375"/>
                        </a:lnSpc>
                        <a:spcBef>
                          <a:spcPts val="0"/>
                        </a:spcBef>
                        <a:spcAft>
                          <a:spcPts val="0"/>
                        </a:spcAft>
                      </a:pPr>
                      <a:endParaRPr lang="en-US" sz="2000" dirty="0" smtClean="0">
                        <a:effectLst/>
                      </a:endParaRPr>
                    </a:p>
                    <a:p>
                      <a:pPr marL="1028065" marR="1028700" algn="ctr">
                        <a:lnSpc>
                          <a:spcPts val="1375"/>
                        </a:lnSpc>
                        <a:spcBef>
                          <a:spcPts val="0"/>
                        </a:spcBef>
                        <a:spcAft>
                          <a:spcPts val="0"/>
                        </a:spcAft>
                      </a:pPr>
                      <a:r>
                        <a:rPr lang="en-US" sz="2000" dirty="0" smtClean="0">
                          <a:effectLst/>
                        </a:rPr>
                        <a:t>Glycemic </a:t>
                      </a:r>
                      <a:r>
                        <a:rPr lang="en-US" sz="2000" dirty="0">
                          <a:effectLst/>
                        </a:rPr>
                        <a:t>index</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1066800" marR="1067435" algn="ctr">
                        <a:lnSpc>
                          <a:spcPts val="1375"/>
                        </a:lnSpc>
                        <a:spcBef>
                          <a:spcPts val="0"/>
                        </a:spcBef>
                        <a:spcAft>
                          <a:spcPts val="0"/>
                        </a:spcAft>
                      </a:pPr>
                      <a:endParaRPr lang="en-US" sz="2000" dirty="0" smtClean="0">
                        <a:effectLst/>
                      </a:endParaRPr>
                    </a:p>
                    <a:p>
                      <a:pPr marL="1066800" marR="1067435" algn="ctr">
                        <a:lnSpc>
                          <a:spcPts val="1375"/>
                        </a:lnSpc>
                        <a:spcBef>
                          <a:spcPts val="0"/>
                        </a:spcBef>
                        <a:spcAft>
                          <a:spcPts val="0"/>
                        </a:spcAft>
                      </a:pPr>
                      <a:r>
                        <a:rPr lang="en-US" sz="2000" dirty="0" smtClean="0">
                          <a:effectLst/>
                        </a:rPr>
                        <a:t>Glycemic load</a:t>
                      </a:r>
                    </a:p>
                    <a:p>
                      <a:pPr marL="1066800" marR="1067435" algn="ctr">
                        <a:lnSpc>
                          <a:spcPts val="1375"/>
                        </a:lnSpc>
                        <a:spcBef>
                          <a:spcPts val="0"/>
                        </a:spcBef>
                        <a:spcAft>
                          <a:spcPts val="0"/>
                        </a:spcAft>
                      </a:pPr>
                      <a:endParaRPr lang="en-US" sz="2000" dirty="0" smtClean="0">
                        <a:effectLst/>
                      </a:endParaRPr>
                    </a:p>
                    <a:p>
                      <a:pPr marL="1066800" marR="1067435" algn="ctr">
                        <a:lnSpc>
                          <a:spcPts val="1375"/>
                        </a:lnSpc>
                        <a:spcBef>
                          <a:spcPts val="0"/>
                        </a:spcBef>
                        <a:spcAft>
                          <a:spcPts val="0"/>
                        </a:spcAft>
                      </a:pPr>
                      <a:endParaRPr lang="en-US"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1066800" marR="1067435" algn="ctr">
                        <a:lnSpc>
                          <a:spcPts val="1375"/>
                        </a:lnSpc>
                        <a:spcBef>
                          <a:spcPts val="0"/>
                        </a:spcBef>
                        <a:spcAft>
                          <a:spcPts val="0"/>
                        </a:spcAft>
                      </a:pP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1621327">
                <a:tc>
                  <a:txBody>
                    <a:bodyPr/>
                    <a:lstStyle/>
                    <a:p>
                      <a:pPr marL="354965" marR="66675" indent="-228600" algn="just">
                        <a:lnSpc>
                          <a:spcPct val="115000"/>
                        </a:lnSpc>
                        <a:spcBef>
                          <a:spcPts val="0"/>
                        </a:spcBef>
                        <a:spcAft>
                          <a:spcPts val="0"/>
                        </a:spcAft>
                        <a:buAutoNum type="arabicPeriod"/>
                      </a:pPr>
                      <a:endParaRPr lang="en-US" sz="2000" dirty="0" smtClean="0">
                        <a:effectLst/>
                      </a:endParaRPr>
                    </a:p>
                    <a:p>
                      <a:pPr marL="354965" marR="66675" indent="-228600" algn="just">
                        <a:lnSpc>
                          <a:spcPct val="115000"/>
                        </a:lnSpc>
                        <a:spcBef>
                          <a:spcPts val="0"/>
                        </a:spcBef>
                        <a:spcAft>
                          <a:spcPts val="0"/>
                        </a:spcAft>
                        <a:buAutoNum type="arabicPeriod"/>
                      </a:pPr>
                      <a:r>
                        <a:rPr lang="en-US" sz="2000" dirty="0" smtClean="0">
                          <a:effectLst/>
                        </a:rPr>
                        <a:t>GI </a:t>
                      </a:r>
                      <a:r>
                        <a:rPr lang="en-US" sz="2000" dirty="0">
                          <a:effectLst/>
                        </a:rPr>
                        <a:t>is the ranking of carbohydrates containing foods based on how </a:t>
                      </a:r>
                      <a:r>
                        <a:rPr lang="en-US" sz="2000" dirty="0" smtClean="0">
                          <a:effectLst/>
                        </a:rPr>
                        <a:t>rapidly</a:t>
                      </a:r>
                      <a:r>
                        <a:rPr lang="en-US" sz="2000" baseline="0" dirty="0" smtClean="0">
                          <a:effectLst/>
                        </a:rPr>
                        <a:t> </a:t>
                      </a:r>
                      <a:r>
                        <a:rPr lang="en-US" sz="2000" dirty="0" smtClean="0">
                          <a:effectLst/>
                        </a:rPr>
                        <a:t>it </a:t>
                      </a:r>
                      <a:r>
                        <a:rPr lang="en-US" sz="2000" spc="-30" dirty="0">
                          <a:effectLst/>
                        </a:rPr>
                        <a:t>is </a:t>
                      </a:r>
                      <a:r>
                        <a:rPr lang="en-US" sz="2000" dirty="0">
                          <a:effectLst/>
                        </a:rPr>
                        <a:t>digested and released glucose (sugar)</a:t>
                      </a:r>
                      <a:r>
                        <a:rPr lang="en-US" sz="2000" spc="85" dirty="0">
                          <a:effectLst/>
                        </a:rPr>
                        <a:t> </a:t>
                      </a:r>
                      <a:r>
                        <a:rPr lang="en-US" sz="2000" dirty="0" smtClean="0">
                          <a:effectLst/>
                        </a:rPr>
                        <a:t>into</a:t>
                      </a:r>
                      <a:r>
                        <a:rPr lang="en-US" sz="2000" baseline="0" dirty="0" smtClean="0">
                          <a:effectLst/>
                        </a:rPr>
                        <a:t> </a:t>
                      </a:r>
                      <a:r>
                        <a:rPr lang="en-US" sz="2000" dirty="0" smtClean="0">
                          <a:effectLst/>
                        </a:rPr>
                        <a:t>the </a:t>
                      </a:r>
                      <a:r>
                        <a:rPr lang="en-US" sz="2000" dirty="0">
                          <a:effectLst/>
                        </a:rPr>
                        <a:t>blood stream.</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241300" marR="67310" indent="-172720" algn="just">
                        <a:lnSpc>
                          <a:spcPct val="115000"/>
                        </a:lnSpc>
                        <a:spcBef>
                          <a:spcPts val="0"/>
                        </a:spcBef>
                        <a:spcAft>
                          <a:spcPts val="0"/>
                        </a:spcAft>
                      </a:pPr>
                      <a:endParaRPr lang="en-US" sz="2000" dirty="0" smtClean="0">
                        <a:effectLst/>
                      </a:endParaRPr>
                    </a:p>
                    <a:p>
                      <a:pPr marL="241300" marR="67310" indent="-172720" algn="just">
                        <a:lnSpc>
                          <a:spcPct val="115000"/>
                        </a:lnSpc>
                        <a:spcBef>
                          <a:spcPts val="0"/>
                        </a:spcBef>
                        <a:spcAft>
                          <a:spcPts val="0"/>
                        </a:spcAft>
                      </a:pPr>
                      <a:r>
                        <a:rPr lang="en-US" sz="2000" dirty="0" smtClean="0">
                          <a:effectLst/>
                        </a:rPr>
                        <a:t>1</a:t>
                      </a:r>
                      <a:r>
                        <a:rPr lang="en-US" sz="2000" dirty="0">
                          <a:effectLst/>
                        </a:rPr>
                        <a:t>. GL is used to predict immediate blood glucose response following consumption of a given serving of food.</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1046949">
                <a:tc>
                  <a:txBody>
                    <a:bodyPr/>
                    <a:lstStyle/>
                    <a:p>
                      <a:pPr marL="126365" marR="0">
                        <a:lnSpc>
                          <a:spcPts val="1350"/>
                        </a:lnSpc>
                        <a:spcBef>
                          <a:spcPts val="0"/>
                        </a:spcBef>
                        <a:spcAft>
                          <a:spcPts val="0"/>
                        </a:spcAft>
                      </a:pPr>
                      <a:r>
                        <a:rPr lang="en-US" sz="2000" dirty="0" smtClean="0">
                          <a:effectLst/>
                        </a:rPr>
                        <a:t> </a:t>
                      </a:r>
                    </a:p>
                    <a:p>
                      <a:pPr marL="126365" marR="0">
                        <a:lnSpc>
                          <a:spcPts val="1350"/>
                        </a:lnSpc>
                        <a:spcBef>
                          <a:spcPts val="0"/>
                        </a:spcBef>
                        <a:spcAft>
                          <a:spcPts val="0"/>
                        </a:spcAft>
                      </a:pPr>
                      <a:r>
                        <a:rPr lang="en-US" sz="2000" dirty="0" smtClean="0">
                          <a:effectLst/>
                        </a:rPr>
                        <a:t>2. It </a:t>
                      </a:r>
                      <a:r>
                        <a:rPr lang="en-US" sz="2000" dirty="0">
                          <a:effectLst/>
                        </a:rPr>
                        <a:t>does not address the amount of available</a:t>
                      </a:r>
                    </a:p>
                    <a:p>
                      <a:pPr marL="297180" marR="0">
                        <a:lnSpc>
                          <a:spcPts val="1350"/>
                        </a:lnSpc>
                        <a:spcBef>
                          <a:spcPts val="205"/>
                        </a:spcBef>
                        <a:spcAft>
                          <a:spcPts val="0"/>
                        </a:spcAft>
                      </a:pPr>
                      <a:r>
                        <a:rPr lang="en-US" sz="2000" dirty="0">
                          <a:effectLst/>
                        </a:rPr>
                        <a:t>carbohydrates in a typical serving.</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8580" marR="0">
                        <a:lnSpc>
                          <a:spcPts val="1350"/>
                        </a:lnSpc>
                        <a:spcBef>
                          <a:spcPts val="0"/>
                        </a:spcBef>
                        <a:spcAft>
                          <a:spcPts val="0"/>
                        </a:spcAft>
                        <a:tabLst>
                          <a:tab pos="488950" algn="l"/>
                          <a:tab pos="1228725" algn="l"/>
                          <a:tab pos="1570990" algn="l"/>
                          <a:tab pos="2185035" algn="l"/>
                          <a:tab pos="2466975" algn="l"/>
                        </a:tabLst>
                      </a:pPr>
                      <a:endParaRPr lang="en-US" sz="2000" dirty="0" smtClean="0">
                        <a:effectLst/>
                      </a:endParaRPr>
                    </a:p>
                    <a:p>
                      <a:pPr marL="68580" marR="0">
                        <a:lnSpc>
                          <a:spcPts val="1350"/>
                        </a:lnSpc>
                        <a:spcBef>
                          <a:spcPts val="0"/>
                        </a:spcBef>
                        <a:spcAft>
                          <a:spcPts val="0"/>
                        </a:spcAft>
                        <a:tabLst>
                          <a:tab pos="488950" algn="l"/>
                          <a:tab pos="1228725" algn="l"/>
                          <a:tab pos="1570990" algn="l"/>
                          <a:tab pos="2185035" algn="l"/>
                          <a:tab pos="2466975" algn="l"/>
                        </a:tabLst>
                      </a:pPr>
                      <a:r>
                        <a:rPr lang="en-US" sz="2000" dirty="0" smtClean="0">
                          <a:effectLst/>
                        </a:rPr>
                        <a:t>2.It</a:t>
                      </a:r>
                      <a:r>
                        <a:rPr lang="en-US" sz="2000" dirty="0">
                          <a:effectLst/>
                        </a:rPr>
                        <a:t>	addresses	the	</a:t>
                      </a:r>
                      <a:r>
                        <a:rPr lang="en-US" sz="2000" dirty="0" smtClean="0">
                          <a:effectLst/>
                        </a:rPr>
                        <a:t>amount</a:t>
                      </a:r>
                      <a:r>
                        <a:rPr lang="en-US" sz="2000" baseline="0" dirty="0" smtClean="0">
                          <a:effectLst/>
                        </a:rPr>
                        <a:t> </a:t>
                      </a:r>
                      <a:r>
                        <a:rPr lang="en-US" sz="2000" dirty="0" smtClean="0">
                          <a:effectLst/>
                        </a:rPr>
                        <a:t>of available</a:t>
                      </a:r>
                      <a:endParaRPr lang="en-US" sz="2000" dirty="0">
                        <a:effectLst/>
                      </a:endParaRPr>
                    </a:p>
                    <a:p>
                      <a:pPr marL="241300" marR="0">
                        <a:lnSpc>
                          <a:spcPts val="1350"/>
                        </a:lnSpc>
                        <a:spcBef>
                          <a:spcPts val="205"/>
                        </a:spcBef>
                        <a:spcAft>
                          <a:spcPts val="0"/>
                        </a:spcAft>
                      </a:pPr>
                      <a:r>
                        <a:rPr lang="en-US" sz="2000" dirty="0">
                          <a:effectLst/>
                        </a:rPr>
                        <a:t>carbohydrates in a typical serving.</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1048601">
                <a:tc>
                  <a:txBody>
                    <a:bodyPr/>
                    <a:lstStyle/>
                    <a:p>
                      <a:pPr marL="126365" marR="0">
                        <a:lnSpc>
                          <a:spcPts val="1350"/>
                        </a:lnSpc>
                        <a:spcBef>
                          <a:spcPts val="0"/>
                        </a:spcBef>
                        <a:spcAft>
                          <a:spcPts val="0"/>
                        </a:spcAft>
                      </a:pPr>
                      <a:endParaRPr lang="en-US" sz="2000" dirty="0" smtClean="0">
                        <a:effectLst/>
                      </a:endParaRPr>
                    </a:p>
                    <a:p>
                      <a:pPr marL="126365" marR="0">
                        <a:lnSpc>
                          <a:spcPts val="1350"/>
                        </a:lnSpc>
                        <a:spcBef>
                          <a:spcPts val="0"/>
                        </a:spcBef>
                        <a:spcAft>
                          <a:spcPts val="0"/>
                        </a:spcAft>
                      </a:pPr>
                      <a:r>
                        <a:rPr lang="en-US" sz="2000" dirty="0" smtClean="0">
                          <a:effectLst/>
                        </a:rPr>
                        <a:t>3.. </a:t>
                      </a:r>
                      <a:r>
                        <a:rPr lang="en-US" sz="2000" dirty="0">
                          <a:effectLst/>
                        </a:rPr>
                        <a:t>Measures carbohydrates quality of food</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8580" marR="0">
                        <a:lnSpc>
                          <a:spcPts val="1350"/>
                        </a:lnSpc>
                        <a:spcBef>
                          <a:spcPts val="0"/>
                        </a:spcBef>
                        <a:spcAft>
                          <a:spcPts val="0"/>
                        </a:spcAft>
                      </a:pPr>
                      <a:endParaRPr lang="en-US" sz="2000" dirty="0" smtClean="0">
                        <a:effectLst/>
                      </a:endParaRPr>
                    </a:p>
                    <a:p>
                      <a:pPr marL="68580" marR="0">
                        <a:lnSpc>
                          <a:spcPts val="1350"/>
                        </a:lnSpc>
                        <a:spcBef>
                          <a:spcPts val="0"/>
                        </a:spcBef>
                        <a:spcAft>
                          <a:spcPts val="0"/>
                        </a:spcAft>
                      </a:pPr>
                      <a:r>
                        <a:rPr lang="en-US" sz="2000" dirty="0" smtClean="0">
                          <a:effectLst/>
                        </a:rPr>
                        <a:t>3.Measures </a:t>
                      </a:r>
                      <a:r>
                        <a:rPr lang="en-US" sz="2000" dirty="0">
                          <a:effectLst/>
                        </a:rPr>
                        <a:t>carbohydrates quality and quantity</a:t>
                      </a:r>
                    </a:p>
                    <a:p>
                      <a:pPr marL="241300" marR="0">
                        <a:lnSpc>
                          <a:spcPts val="1350"/>
                        </a:lnSpc>
                        <a:spcBef>
                          <a:spcPts val="215"/>
                        </a:spcBef>
                        <a:spcAft>
                          <a:spcPts val="0"/>
                        </a:spcAft>
                      </a:pPr>
                      <a:r>
                        <a:rPr lang="en-US" sz="2000" dirty="0">
                          <a:effectLst/>
                        </a:rPr>
                        <a:t>of food</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bl>
          </a:graphicData>
        </a:graphic>
      </p:graphicFrame>
    </p:spTree>
    <p:extLst>
      <p:ext uri="{BB962C8B-B14F-4D97-AF65-F5344CB8AC3E}">
        <p14:creationId xmlns:p14="http://schemas.microsoft.com/office/powerpoint/2010/main" val="27253884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What is carbohydrate?</a:t>
            </a:r>
            <a:br>
              <a:rPr lang="en-US" dirty="0"/>
            </a:br>
            <a:endParaRPr lang="en-US" dirty="0"/>
          </a:p>
        </p:txBody>
      </p:sp>
      <p:sp>
        <p:nvSpPr>
          <p:cNvPr id="3" name="Content Placeholder 2"/>
          <p:cNvSpPr>
            <a:spLocks noGrp="1"/>
          </p:cNvSpPr>
          <p:nvPr>
            <p:ph idx="1"/>
          </p:nvPr>
        </p:nvSpPr>
        <p:spPr/>
        <p:txBody>
          <a:bodyPr/>
          <a:lstStyle/>
          <a:p>
            <a:r>
              <a:rPr lang="en-US" dirty="0" smtClean="0"/>
              <a:t> </a:t>
            </a:r>
            <a:r>
              <a:rPr lang="en-US" dirty="0"/>
              <a:t>Carbohydrates are a group of carbon, hydrogen, and oxygen containing organic compounds such as sugars, starches and fibers found mainly in fruits, grains, vegetables and milk products. </a:t>
            </a:r>
            <a:endParaRPr lang="en-US" dirty="0" smtClean="0"/>
          </a:p>
          <a:p>
            <a:r>
              <a:rPr lang="en-US" dirty="0" smtClean="0"/>
              <a:t>The </a:t>
            </a:r>
            <a:r>
              <a:rPr lang="en-US" dirty="0"/>
              <a:t>word “</a:t>
            </a:r>
            <a:r>
              <a:rPr lang="en-US" dirty="0" err="1"/>
              <a:t>Carbo</a:t>
            </a:r>
            <a:r>
              <a:rPr lang="en-US" dirty="0"/>
              <a:t>” means carbon and “Hydrate” means water. Generally, the ratio of hydrogen to oxygen atoms in carbohydrates is usually 2:1, the same as in water, for example, sugar (C</a:t>
            </a:r>
            <a:r>
              <a:rPr lang="en-US" baseline="-25000" dirty="0"/>
              <a:t>12</a:t>
            </a:r>
            <a:r>
              <a:rPr lang="en-US" dirty="0"/>
              <a:t>H</a:t>
            </a:r>
            <a:r>
              <a:rPr lang="en-US" baseline="-25000" dirty="0"/>
              <a:t>22</a:t>
            </a:r>
            <a:r>
              <a:rPr lang="en-US" dirty="0"/>
              <a:t>O</a:t>
            </a:r>
            <a:r>
              <a:rPr lang="en-US" baseline="-25000" dirty="0"/>
              <a:t>11</a:t>
            </a:r>
            <a:r>
              <a:rPr lang="en-US" dirty="0"/>
              <a:t>). </a:t>
            </a:r>
            <a:endParaRPr lang="en-US" dirty="0" smtClean="0"/>
          </a:p>
          <a:p>
            <a:r>
              <a:rPr lang="en-US" dirty="0" smtClean="0"/>
              <a:t>The </a:t>
            </a:r>
            <a:r>
              <a:rPr lang="en-US" dirty="0"/>
              <a:t>term carbohydrate is synonymous with the Greek word “saccharide,” which means sugar. Carbs are mainly found in plant foods. Most carbohydrates end in “</a:t>
            </a:r>
            <a:r>
              <a:rPr lang="en-US" dirty="0" err="1"/>
              <a:t>ose</a:t>
            </a:r>
            <a:r>
              <a:rPr lang="en-US" dirty="0" smtClean="0"/>
              <a:t>”.</a:t>
            </a:r>
          </a:p>
          <a:p>
            <a:endParaRPr lang="en-US" dirty="0"/>
          </a:p>
        </p:txBody>
      </p:sp>
    </p:spTree>
    <p:extLst>
      <p:ext uri="{BB962C8B-B14F-4D97-AF65-F5344CB8AC3E}">
        <p14:creationId xmlns:p14="http://schemas.microsoft.com/office/powerpoint/2010/main" val="33624693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3781872"/>
          </a:xfrm>
        </p:spPr>
        <p:txBody>
          <a:bodyPr/>
          <a:lstStyle/>
          <a:p>
            <a:r>
              <a:rPr lang="en-US" dirty="0" smtClean="0"/>
              <a:t>  To be continued…</a:t>
            </a:r>
            <a:endParaRPr lang="en-US" dirty="0"/>
          </a:p>
        </p:txBody>
      </p:sp>
    </p:spTree>
    <p:extLst>
      <p:ext uri="{BB962C8B-B14F-4D97-AF65-F5344CB8AC3E}">
        <p14:creationId xmlns:p14="http://schemas.microsoft.com/office/powerpoint/2010/main" val="16742909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26548"/>
          </a:xfrm>
        </p:spPr>
        <p:txBody>
          <a:bodyPr>
            <a:normAutofit/>
          </a:bodyPr>
          <a:lstStyle/>
          <a:p>
            <a:pPr lvl="2"/>
            <a:r>
              <a:rPr lang="en-US" b="1" dirty="0"/>
              <a:t>Factors affecting GI/GL</a:t>
            </a:r>
          </a:p>
        </p:txBody>
      </p:sp>
      <p:sp>
        <p:nvSpPr>
          <p:cNvPr id="3" name="Content Placeholder 2"/>
          <p:cNvSpPr>
            <a:spLocks noGrp="1"/>
          </p:cNvSpPr>
          <p:nvPr>
            <p:ph idx="1"/>
          </p:nvPr>
        </p:nvSpPr>
        <p:spPr>
          <a:xfrm>
            <a:off x="838200" y="1236371"/>
            <a:ext cx="10515600" cy="4940591"/>
          </a:xfrm>
        </p:spPr>
        <p:txBody>
          <a:bodyPr/>
          <a:lstStyle/>
          <a:p>
            <a:pPr lvl="3"/>
            <a:r>
              <a:rPr lang="en-US" sz="2000" dirty="0"/>
              <a:t>Processing such as grinding, cooking and boiling speed up digestion and absorption of carbohydrates and thereby elevate GI values. For example, </a:t>
            </a:r>
            <a:r>
              <a:rPr lang="en-US" sz="2000" b="1" dirty="0"/>
              <a:t>the apple pie has a high GI compared to the fruit.</a:t>
            </a:r>
          </a:p>
          <a:p>
            <a:pPr lvl="3"/>
            <a:r>
              <a:rPr lang="en-US" sz="2000" dirty="0"/>
              <a:t>The addition of other foods that contain fiber, protein, fat and organic acids (vinegar) or their salts will generally reduce GI of the meal because they slow the digestive and absorption processes of carbohydrates. </a:t>
            </a:r>
            <a:r>
              <a:rPr lang="en-US" sz="2000" b="1" dirty="0"/>
              <a:t>Chocolate has a lower GI than jelly beans.</a:t>
            </a:r>
          </a:p>
          <a:p>
            <a:pPr lvl="3"/>
            <a:r>
              <a:rPr lang="en-US" sz="2000" dirty="0"/>
              <a:t>Type of starch-some varieties of grain are digested and absorbed into the bloodstream more quickly. For example, </a:t>
            </a:r>
            <a:r>
              <a:rPr lang="en-US" sz="2000" b="1" dirty="0"/>
              <a:t>short sticky rice has a higher GI than long basmati rice</a:t>
            </a:r>
          </a:p>
          <a:p>
            <a:pPr lvl="3"/>
            <a:r>
              <a:rPr lang="en-US" sz="2000" dirty="0"/>
              <a:t>Ripeness-the more ripe the fruit, the more sugar it contains-and the higher it’s GI. For example, a </a:t>
            </a:r>
            <a:r>
              <a:rPr lang="en-US" sz="2000" b="1" dirty="0"/>
              <a:t>very ripe banana has a higher GI than a slightly green one.</a:t>
            </a:r>
          </a:p>
          <a:p>
            <a:pPr lvl="3"/>
            <a:r>
              <a:rPr lang="en-US" sz="2000" dirty="0"/>
              <a:t>Refrigerating: when pasta, potatoes and rice are cooked, cooled and served cold, they have more resistant starch and a lower glycemic index.</a:t>
            </a:r>
          </a:p>
          <a:p>
            <a:pPr lvl="3"/>
            <a:r>
              <a:rPr lang="en-US" sz="2000" dirty="0"/>
              <a:t>Glycemic response varies from person to person and also varies from one time of day to another.</a:t>
            </a:r>
          </a:p>
          <a:p>
            <a:endParaRPr lang="en-US" dirty="0"/>
          </a:p>
        </p:txBody>
      </p:sp>
    </p:spTree>
    <p:extLst>
      <p:ext uri="{BB962C8B-B14F-4D97-AF65-F5344CB8AC3E}">
        <p14:creationId xmlns:p14="http://schemas.microsoft.com/office/powerpoint/2010/main" val="37093670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Functions of </a:t>
            </a:r>
            <a:r>
              <a:rPr lang="en-US" b="1" dirty="0" smtClean="0"/>
              <a:t>digestible carbohydrates:</a:t>
            </a:r>
            <a:br>
              <a:rPr lang="en-US" b="1" dirty="0" smtClean="0"/>
            </a:br>
            <a:r>
              <a:rPr lang="en-US" dirty="0"/>
              <a:t/>
            </a:r>
            <a:br>
              <a:rPr lang="en-US" dirty="0"/>
            </a:br>
            <a:endParaRPr lang="en-US" dirty="0"/>
          </a:p>
        </p:txBody>
      </p:sp>
      <p:sp>
        <p:nvSpPr>
          <p:cNvPr id="3" name="Content Placeholder 2"/>
          <p:cNvSpPr>
            <a:spLocks noGrp="1"/>
          </p:cNvSpPr>
          <p:nvPr>
            <p:ph idx="1"/>
          </p:nvPr>
        </p:nvSpPr>
        <p:spPr/>
        <p:txBody>
          <a:bodyPr/>
          <a:lstStyle/>
          <a:p>
            <a:pPr lvl="1"/>
            <a:r>
              <a:rPr lang="en-US" b="1" dirty="0"/>
              <a:t>Functions of digestible </a:t>
            </a:r>
            <a:r>
              <a:rPr lang="en-US" b="1" dirty="0" smtClean="0"/>
              <a:t>carbohydrates:</a:t>
            </a:r>
          </a:p>
          <a:p>
            <a:r>
              <a:rPr lang="en-US" b="1" dirty="0" smtClean="0"/>
              <a:t> </a:t>
            </a:r>
            <a:r>
              <a:rPr lang="en-US" dirty="0"/>
              <a:t>Provide energy as a primary source to the body.</a:t>
            </a:r>
          </a:p>
          <a:p>
            <a:r>
              <a:rPr lang="en-US" b="1" dirty="0" smtClean="0"/>
              <a:t> </a:t>
            </a:r>
            <a:r>
              <a:rPr lang="en-US" dirty="0"/>
              <a:t>Provide energy to red blood cells, brain tissues and other nervous tissues.</a:t>
            </a:r>
          </a:p>
          <a:p>
            <a:r>
              <a:rPr lang="en-US" b="1" dirty="0" smtClean="0"/>
              <a:t> </a:t>
            </a:r>
            <a:r>
              <a:rPr lang="en-US" dirty="0"/>
              <a:t>Helps in efficient metabolism of lipids and proteins.</a:t>
            </a:r>
          </a:p>
          <a:p>
            <a:pPr lvl="1"/>
            <a:endParaRPr lang="en-US" b="1" dirty="0"/>
          </a:p>
        </p:txBody>
      </p:sp>
    </p:spTree>
    <p:extLst>
      <p:ext uri="{BB962C8B-B14F-4D97-AF65-F5344CB8AC3E}">
        <p14:creationId xmlns:p14="http://schemas.microsoft.com/office/powerpoint/2010/main" val="7133588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deficiency diseases of digestible carbohydrates;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May </a:t>
            </a:r>
            <a:r>
              <a:rPr lang="en-US" dirty="0"/>
              <a:t>lead to tired, irritable, and shaky.</a:t>
            </a:r>
          </a:p>
          <a:p>
            <a:r>
              <a:rPr lang="en-US" dirty="0" smtClean="0"/>
              <a:t>Forces </a:t>
            </a:r>
            <a:r>
              <a:rPr lang="en-US" dirty="0"/>
              <a:t>the body to break down stored fat to produce energy. Emergency production of energy leads to incomplete fat oxidization in the cells and substances called ketones are formed. Ketones area acids that accumulate in the blood and urine, upsetting the acid-base balance. Such a condition is called ketoacidosis. Ketoacidosis leads to the formation of </a:t>
            </a:r>
            <a:r>
              <a:rPr lang="en-US" dirty="0" err="1"/>
              <a:t>ketoacids</a:t>
            </a:r>
            <a:r>
              <a:rPr lang="en-US" dirty="0"/>
              <a:t> which decreases the pH of brain cells and other parts of the body. Decrease in pH leads to denature of proteins which can lead to coma and even death.</a:t>
            </a:r>
          </a:p>
          <a:p>
            <a:r>
              <a:rPr lang="en-US" dirty="0" smtClean="0"/>
              <a:t>Also </a:t>
            </a:r>
            <a:r>
              <a:rPr lang="en-US" dirty="0"/>
              <a:t>forces body to produce its own glucose from protein through a process called gluconeogenesis. It involves breaking down the proteins in blood and tissues into amino acids, then converting them to glucose. Using proteins for energy hampers to make new cells, repair tissue damage, support the immune system, or perform any of their other functions.</a:t>
            </a:r>
          </a:p>
          <a:p>
            <a:endParaRPr lang="en-US" dirty="0"/>
          </a:p>
        </p:txBody>
      </p:sp>
    </p:spTree>
    <p:extLst>
      <p:ext uri="{BB962C8B-B14F-4D97-AF65-F5344CB8AC3E}">
        <p14:creationId xmlns:p14="http://schemas.microsoft.com/office/powerpoint/2010/main" val="17297554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What is  </a:t>
            </a:r>
            <a:r>
              <a:rPr lang="en-US" dirty="0"/>
              <a:t>lactose </a:t>
            </a:r>
            <a:r>
              <a:rPr lang="en-US" dirty="0" smtClean="0"/>
              <a:t>intolerances</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Lactose is actually made of glucose and </a:t>
            </a:r>
            <a:r>
              <a:rPr lang="en-US" dirty="0" err="1"/>
              <a:t>galactose</a:t>
            </a:r>
            <a:r>
              <a:rPr lang="en-US" dirty="0"/>
              <a:t> joined together and present in milk produced by any animal. </a:t>
            </a:r>
            <a:endParaRPr lang="en-US" dirty="0" smtClean="0"/>
          </a:p>
          <a:p>
            <a:r>
              <a:rPr lang="en-US" dirty="0" smtClean="0"/>
              <a:t>When </a:t>
            </a:r>
            <a:r>
              <a:rPr lang="en-US" dirty="0"/>
              <a:t>we drink milk or eat any dairy product containing lactose, first it is digested into glucose and </a:t>
            </a:r>
            <a:r>
              <a:rPr lang="en-US" dirty="0" err="1"/>
              <a:t>galactose</a:t>
            </a:r>
            <a:r>
              <a:rPr lang="en-US" dirty="0"/>
              <a:t> by hydrolysis reaction in presence of enzyme, lactase in our digestive system before absorption.</a:t>
            </a:r>
          </a:p>
          <a:p>
            <a:r>
              <a:rPr lang="en-US" dirty="0" smtClean="0"/>
              <a:t>Some people by genetic reasons may have deficiency of the enzyme, lactase or some people as they get older, their digestive system loses the ability to make this enzyme. </a:t>
            </a:r>
          </a:p>
          <a:p>
            <a:r>
              <a:rPr lang="en-US" dirty="0" smtClean="0"/>
              <a:t>So, when they drink milk, they cannot digest lactose into glucose and </a:t>
            </a:r>
            <a:r>
              <a:rPr lang="en-US" dirty="0" err="1" smtClean="0"/>
              <a:t>galactose</a:t>
            </a:r>
            <a:r>
              <a:rPr lang="en-US" dirty="0" smtClean="0"/>
              <a:t>; this is called </a:t>
            </a:r>
            <a:r>
              <a:rPr lang="en-US" b="1" dirty="0" smtClean="0"/>
              <a:t>lactose intolerance.</a:t>
            </a:r>
            <a:endParaRPr lang="en-US" b="1" dirty="0"/>
          </a:p>
        </p:txBody>
      </p:sp>
    </p:spTree>
    <p:extLst>
      <p:ext uri="{BB962C8B-B14F-4D97-AF65-F5344CB8AC3E}">
        <p14:creationId xmlns:p14="http://schemas.microsoft.com/office/powerpoint/2010/main" val="17876997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 of lactose intolerances </a:t>
            </a:r>
            <a:endParaRPr lang="en-US" dirty="0"/>
          </a:p>
        </p:txBody>
      </p:sp>
      <p:sp>
        <p:nvSpPr>
          <p:cNvPr id="3" name="Content Placeholder 2"/>
          <p:cNvSpPr>
            <a:spLocks noGrp="1"/>
          </p:cNvSpPr>
          <p:nvPr>
            <p:ph idx="1"/>
          </p:nvPr>
        </p:nvSpPr>
        <p:spPr/>
        <p:txBody>
          <a:bodyPr>
            <a:normAutofit/>
          </a:bodyPr>
          <a:lstStyle/>
          <a:p>
            <a:r>
              <a:rPr lang="en-US" dirty="0" smtClean="0"/>
              <a:t>Lactose is accumulated in the gut of lactose intolerance people and subsequently bacterial fermentation lead to the production of H</a:t>
            </a:r>
            <a:r>
              <a:rPr lang="en-US" baseline="-25000" dirty="0" smtClean="0"/>
              <a:t>2</a:t>
            </a:r>
            <a:r>
              <a:rPr lang="en-US" dirty="0" smtClean="0"/>
              <a:t> &amp; CO</a:t>
            </a:r>
            <a:r>
              <a:rPr lang="en-US" baseline="-25000" dirty="0" smtClean="0"/>
              <a:t>2</a:t>
            </a:r>
            <a:r>
              <a:rPr lang="en-US" dirty="0" smtClean="0"/>
              <a:t> gases and low molecular weight acids like acetic acid, propionic acid &amp; butyric acids.</a:t>
            </a:r>
          </a:p>
          <a:p>
            <a:r>
              <a:rPr lang="en-US" dirty="0" smtClean="0"/>
              <a:t> These acids are </a:t>
            </a:r>
            <a:r>
              <a:rPr lang="en-US" dirty="0" err="1" smtClean="0"/>
              <a:t>osmotically</a:t>
            </a:r>
            <a:r>
              <a:rPr lang="en-US" dirty="0" smtClean="0"/>
              <a:t> active which may lead to abdominal cramps, flatulence and diarrhea.</a:t>
            </a:r>
          </a:p>
          <a:p>
            <a:r>
              <a:rPr lang="en-US" dirty="0" smtClean="0"/>
              <a:t> Those who are suffering from lactose intolerance should either drink milk with lactase enzyme or lactase free or avoid drinking milk.</a:t>
            </a:r>
          </a:p>
          <a:p>
            <a:endParaRPr lang="en-US" dirty="0"/>
          </a:p>
        </p:txBody>
      </p:sp>
    </p:spTree>
    <p:extLst>
      <p:ext uri="{BB962C8B-B14F-4D97-AF65-F5344CB8AC3E}">
        <p14:creationId xmlns:p14="http://schemas.microsoft.com/office/powerpoint/2010/main" val="8533033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4155360"/>
          </a:xfrm>
        </p:spPr>
        <p:txBody>
          <a:bodyPr/>
          <a:lstStyle/>
          <a:p>
            <a:r>
              <a:rPr lang="en-US" dirty="0" smtClean="0"/>
              <a:t>Thank you….</a:t>
            </a:r>
            <a:endParaRPr lang="en-US" dirty="0"/>
          </a:p>
        </p:txBody>
      </p:sp>
    </p:spTree>
    <p:extLst>
      <p:ext uri="{BB962C8B-B14F-4D97-AF65-F5344CB8AC3E}">
        <p14:creationId xmlns:p14="http://schemas.microsoft.com/office/powerpoint/2010/main" val="4270887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b="1" dirty="0"/>
              <a:t>General characteristics of carbohydrates</a:t>
            </a:r>
          </a:p>
        </p:txBody>
      </p:sp>
      <p:sp>
        <p:nvSpPr>
          <p:cNvPr id="3" name="Content Placeholder 2"/>
          <p:cNvSpPr>
            <a:spLocks noGrp="1"/>
          </p:cNvSpPr>
          <p:nvPr>
            <p:ph idx="1"/>
          </p:nvPr>
        </p:nvSpPr>
        <p:spPr/>
        <p:txBody>
          <a:bodyPr>
            <a:noAutofit/>
          </a:bodyPr>
          <a:lstStyle/>
          <a:p>
            <a:pPr lvl="2"/>
            <a:r>
              <a:rPr lang="en-US" sz="2400" dirty="0"/>
              <a:t>Simple sugars are white, crystalline and sweet in taste</a:t>
            </a:r>
          </a:p>
          <a:p>
            <a:pPr lvl="2"/>
            <a:r>
              <a:rPr lang="en-US" sz="2400" dirty="0"/>
              <a:t>Polysaccharides are white amorphous solids.</a:t>
            </a:r>
          </a:p>
          <a:p>
            <a:pPr lvl="2"/>
            <a:r>
              <a:rPr lang="en-US" sz="2400" dirty="0" err="1"/>
              <a:t>Monosaccharides</a:t>
            </a:r>
            <a:r>
              <a:rPr lang="en-US" sz="2400" dirty="0"/>
              <a:t> are soluble in cold and hot water but polysaccharides are partially soluble in hot water.</a:t>
            </a:r>
          </a:p>
          <a:p>
            <a:pPr lvl="2"/>
            <a:r>
              <a:rPr lang="en-US" sz="2400" dirty="0"/>
              <a:t>All carbohydrates are compounds composed of (at least) C, H, and O.</a:t>
            </a:r>
          </a:p>
          <a:p>
            <a:pPr lvl="2"/>
            <a:r>
              <a:rPr lang="en-US" sz="2400" dirty="0"/>
              <a:t>Carbohydrates are the most abundant compounds found in nature.</a:t>
            </a:r>
          </a:p>
          <a:p>
            <a:pPr lvl="2"/>
            <a:r>
              <a:rPr lang="en-US" sz="2400" dirty="0"/>
              <a:t>The general formula for a carbohydrate is (CH</a:t>
            </a:r>
            <a:r>
              <a:rPr lang="en-US" sz="2400" baseline="-25000" dirty="0"/>
              <a:t>2</a:t>
            </a:r>
            <a:r>
              <a:rPr lang="en-US" sz="2400" dirty="0"/>
              <a:t>O)</a:t>
            </a:r>
            <a:r>
              <a:rPr lang="en-US" sz="2400" baseline="-25000" dirty="0"/>
              <a:t>n</a:t>
            </a:r>
            <a:r>
              <a:rPr lang="en-US" sz="2400" dirty="0"/>
              <a:t> (Not all have this empirical formula).</a:t>
            </a:r>
          </a:p>
          <a:p>
            <a:pPr lvl="2"/>
            <a:r>
              <a:rPr lang="en-US" sz="2400" dirty="0"/>
              <a:t>Produced by photosynthesis in plants from CO</a:t>
            </a:r>
            <a:r>
              <a:rPr lang="en-US" sz="2400" baseline="-25000" dirty="0"/>
              <a:t>2</a:t>
            </a:r>
            <a:r>
              <a:rPr lang="en-US" sz="2400" dirty="0"/>
              <a:t>, H</a:t>
            </a:r>
            <a:r>
              <a:rPr lang="en-US" sz="2400" baseline="-25000" dirty="0"/>
              <a:t>2</a:t>
            </a:r>
            <a:r>
              <a:rPr lang="en-US" sz="2400" dirty="0"/>
              <a:t>O and energy.</a:t>
            </a:r>
          </a:p>
          <a:p>
            <a:pPr lvl="2"/>
            <a:r>
              <a:rPr lang="en-US" sz="2400" dirty="0"/>
              <a:t>Are oxidized in living cells (respiration) to produce CO</a:t>
            </a:r>
            <a:r>
              <a:rPr lang="en-US" sz="2400" baseline="-25000" dirty="0"/>
              <a:t>2</a:t>
            </a:r>
            <a:r>
              <a:rPr lang="en-US" sz="2400" dirty="0"/>
              <a:t>, H</a:t>
            </a:r>
            <a:r>
              <a:rPr lang="en-US" sz="2400" baseline="-25000" dirty="0"/>
              <a:t>2</a:t>
            </a:r>
            <a:r>
              <a:rPr lang="en-US" sz="2400" dirty="0"/>
              <a:t>O, and energy.</a:t>
            </a:r>
          </a:p>
          <a:p>
            <a:pPr marL="0" indent="0">
              <a:buNone/>
            </a:pPr>
            <a:r>
              <a:rPr lang="en-US" sz="2400" dirty="0"/>
              <a:t/>
            </a:r>
            <a:br>
              <a:rPr lang="en-US" sz="2400" dirty="0"/>
            </a:br>
            <a:endParaRPr lang="en-US" sz="2400" dirty="0"/>
          </a:p>
        </p:txBody>
      </p:sp>
    </p:spTree>
    <p:extLst>
      <p:ext uri="{BB962C8B-B14F-4D97-AF65-F5344CB8AC3E}">
        <p14:creationId xmlns:p14="http://schemas.microsoft.com/office/powerpoint/2010/main" val="1328381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Classification of carbohydrates</a:t>
            </a:r>
            <a:br>
              <a:rPr lang="en-US" b="1" dirty="0" smtClean="0"/>
            </a:b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Carbohydrates can be classified </a:t>
            </a:r>
            <a:r>
              <a:rPr lang="en-US" dirty="0" smtClean="0"/>
              <a:t>into 2 ways:</a:t>
            </a:r>
          </a:p>
          <a:p>
            <a:pPr lvl="0"/>
            <a:r>
              <a:rPr lang="en-US" dirty="0" smtClean="0"/>
              <a:t>1.</a:t>
            </a:r>
            <a:r>
              <a:rPr lang="en-US" b="1" dirty="0"/>
              <a:t> Depending on the number of structural units</a:t>
            </a:r>
          </a:p>
          <a:p>
            <a:pPr lvl="0"/>
            <a:r>
              <a:rPr lang="en-US" b="1" dirty="0"/>
              <a:t>Monosaccharide: </a:t>
            </a:r>
            <a:r>
              <a:rPr lang="en-US" dirty="0"/>
              <a:t>The basic structural unit of a carbohydrate is a </a:t>
            </a:r>
            <a:r>
              <a:rPr lang="en-US" b="1" dirty="0"/>
              <a:t>single sugar unit </a:t>
            </a:r>
            <a:r>
              <a:rPr lang="en-US" dirty="0"/>
              <a:t>called a monosaccharide (</a:t>
            </a:r>
            <a:r>
              <a:rPr lang="en-US" b="1" i="1" dirty="0"/>
              <a:t>mono, </a:t>
            </a:r>
            <a:r>
              <a:rPr lang="en-US" b="1" dirty="0"/>
              <a:t>meaning “one</a:t>
            </a:r>
            <a:r>
              <a:rPr lang="en-US" dirty="0"/>
              <a:t>,” and </a:t>
            </a:r>
            <a:r>
              <a:rPr lang="en-US" b="1" i="1" dirty="0"/>
              <a:t>saccharide, </a:t>
            </a:r>
            <a:r>
              <a:rPr lang="en-US" b="1" dirty="0"/>
              <a:t>meaning “sugar”).</a:t>
            </a:r>
          </a:p>
          <a:p>
            <a:pPr lvl="0"/>
            <a:r>
              <a:rPr lang="en-US" b="1" dirty="0"/>
              <a:t>Disaccharides: </a:t>
            </a:r>
            <a:r>
              <a:rPr lang="en-US" dirty="0"/>
              <a:t>When </a:t>
            </a:r>
            <a:r>
              <a:rPr lang="en-US" b="1" dirty="0"/>
              <a:t>two </a:t>
            </a:r>
            <a:r>
              <a:rPr lang="en-US" b="1" dirty="0" err="1"/>
              <a:t>monosaccharides</a:t>
            </a:r>
            <a:r>
              <a:rPr lang="en-US" b="1" dirty="0"/>
              <a:t> are linked together</a:t>
            </a:r>
            <a:r>
              <a:rPr lang="en-US" dirty="0"/>
              <a:t>, they form a disaccharide (</a:t>
            </a:r>
            <a:r>
              <a:rPr lang="en-US" b="1" dirty="0"/>
              <a:t>di</a:t>
            </a:r>
            <a:r>
              <a:rPr lang="en-US" b="1" i="1" dirty="0"/>
              <a:t>, </a:t>
            </a:r>
            <a:r>
              <a:rPr lang="en-US" b="1" dirty="0"/>
              <a:t>meaning “two,” and </a:t>
            </a:r>
            <a:r>
              <a:rPr lang="en-US" b="1" i="1" dirty="0"/>
              <a:t>saccharide</a:t>
            </a:r>
            <a:r>
              <a:rPr lang="en-US" i="1" dirty="0"/>
              <a:t>, </a:t>
            </a:r>
            <a:r>
              <a:rPr lang="en-US" dirty="0"/>
              <a:t>meaning “sugar”). </a:t>
            </a:r>
          </a:p>
          <a:p>
            <a:r>
              <a:rPr lang="en-US" b="1" dirty="0"/>
              <a:t>Polysaccharides (complex sugar): </a:t>
            </a:r>
            <a:r>
              <a:rPr lang="en-US" dirty="0"/>
              <a:t>Polysaccharides are just the </a:t>
            </a:r>
            <a:r>
              <a:rPr lang="en-US" b="1" dirty="0"/>
              <a:t>polymer of monosaccharide units (poly means more than two). </a:t>
            </a:r>
            <a:endParaRPr lang="en-US" b="1" dirty="0" smtClean="0"/>
          </a:p>
          <a:p>
            <a:r>
              <a:rPr lang="en-US" dirty="0" smtClean="0"/>
              <a:t>Technically</a:t>
            </a:r>
            <a:r>
              <a:rPr lang="en-US" dirty="0"/>
              <a:t>, any carbohydrates with three or more monosaccharide units are considered as complex sugar or complex carbohydrates or </a:t>
            </a:r>
            <a:r>
              <a:rPr lang="en-US" dirty="0" smtClean="0"/>
              <a:t>polysaccharides.</a:t>
            </a:r>
            <a:endParaRPr lang="en-US" dirty="0"/>
          </a:p>
        </p:txBody>
      </p:sp>
    </p:spTree>
    <p:extLst>
      <p:ext uri="{BB962C8B-B14F-4D97-AF65-F5344CB8AC3E}">
        <p14:creationId xmlns:p14="http://schemas.microsoft.com/office/powerpoint/2010/main" val="8164369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7912"/>
          </a:xfrm>
        </p:spPr>
        <p:txBody>
          <a:bodyPr>
            <a:normAutofit fontScale="90000"/>
          </a:bodyPr>
          <a:lstStyle/>
          <a:p>
            <a:r>
              <a:rPr lang="en-US" b="1" dirty="0" smtClean="0"/>
              <a:t>Classification of carbohydrates</a:t>
            </a:r>
            <a:endParaRPr lang="en-US" dirty="0"/>
          </a:p>
        </p:txBody>
      </p:sp>
      <p:sp>
        <p:nvSpPr>
          <p:cNvPr id="3" name="Content Placeholder 2"/>
          <p:cNvSpPr>
            <a:spLocks noGrp="1"/>
          </p:cNvSpPr>
          <p:nvPr>
            <p:ph idx="1"/>
          </p:nvPr>
        </p:nvSpPr>
        <p:spPr>
          <a:xfrm>
            <a:off x="838200" y="798490"/>
            <a:ext cx="10515600" cy="5378473"/>
          </a:xfrm>
        </p:spPr>
        <p:txBody>
          <a:bodyPr>
            <a:normAutofit fontScale="77500" lnSpcReduction="20000"/>
          </a:bodyPr>
          <a:lstStyle/>
          <a:p>
            <a:pPr marL="0" lvl="0" indent="0">
              <a:buNone/>
            </a:pPr>
            <a:r>
              <a:rPr lang="en-US" b="1" dirty="0" smtClean="0"/>
              <a:t>2. Depending </a:t>
            </a:r>
            <a:r>
              <a:rPr lang="en-US" b="1" dirty="0"/>
              <a:t>on the releasing </a:t>
            </a:r>
            <a:r>
              <a:rPr lang="en-US" b="1" dirty="0" smtClean="0"/>
              <a:t>characteristics</a:t>
            </a:r>
          </a:p>
          <a:p>
            <a:pPr marL="457200" lvl="1" indent="0">
              <a:buNone/>
            </a:pPr>
            <a:r>
              <a:rPr lang="en-US" b="1" dirty="0" smtClean="0"/>
              <a:t>a. Fast-Releasing </a:t>
            </a:r>
            <a:r>
              <a:rPr lang="en-US" b="1" dirty="0"/>
              <a:t>Carbohydrates</a:t>
            </a:r>
            <a:endParaRPr lang="en-US" sz="2000" dirty="0"/>
          </a:p>
          <a:p>
            <a:r>
              <a:rPr lang="en-US" dirty="0"/>
              <a:t>Fast-releasing carbohydrates are also known more </a:t>
            </a:r>
            <a:r>
              <a:rPr lang="en-US" b="1" dirty="0"/>
              <a:t>simply as “sugars”, </a:t>
            </a:r>
            <a:r>
              <a:rPr lang="en-US" dirty="0"/>
              <a:t>absorb quickly in the blood stream after </a:t>
            </a:r>
            <a:r>
              <a:rPr lang="en-US" dirty="0" smtClean="0"/>
              <a:t>consumption</a:t>
            </a:r>
            <a:r>
              <a:rPr lang="en-US" dirty="0"/>
              <a:t> </a:t>
            </a:r>
            <a:r>
              <a:rPr lang="en-US" dirty="0" smtClean="0"/>
              <a:t>for example.. </a:t>
            </a:r>
            <a:r>
              <a:rPr lang="en-US" dirty="0" err="1" smtClean="0"/>
              <a:t>monosaccharides</a:t>
            </a:r>
            <a:r>
              <a:rPr lang="en-US" dirty="0" smtClean="0"/>
              <a:t> </a:t>
            </a:r>
            <a:r>
              <a:rPr lang="en-US" dirty="0"/>
              <a:t>or disaccharides</a:t>
            </a:r>
            <a:r>
              <a:rPr lang="en-US" dirty="0" smtClean="0"/>
              <a:t>.</a:t>
            </a:r>
          </a:p>
          <a:p>
            <a:pPr marL="0" lvl="1" indent="0">
              <a:spcBef>
                <a:spcPts val="1000"/>
              </a:spcBef>
              <a:buNone/>
            </a:pPr>
            <a:r>
              <a:rPr lang="en-US" b="1" dirty="0" smtClean="0"/>
              <a:t>b. Slow-releasing carbohydrates</a:t>
            </a:r>
            <a:endParaRPr lang="en-US" b="1" dirty="0"/>
          </a:p>
          <a:p>
            <a:r>
              <a:rPr lang="en-US" b="1" dirty="0"/>
              <a:t>Polysaccharides </a:t>
            </a:r>
            <a:r>
              <a:rPr lang="en-US" dirty="0"/>
              <a:t>are called slow-releasing carbohydrates as they </a:t>
            </a:r>
            <a:r>
              <a:rPr lang="en-US" b="1" dirty="0"/>
              <a:t>digest slowly and release monosaccharide unit. </a:t>
            </a:r>
            <a:endParaRPr lang="en-US" b="1" dirty="0" smtClean="0"/>
          </a:p>
          <a:p>
            <a:r>
              <a:rPr lang="en-US" dirty="0" smtClean="0"/>
              <a:t>They </a:t>
            </a:r>
            <a:r>
              <a:rPr lang="en-US" dirty="0"/>
              <a:t>are </a:t>
            </a:r>
            <a:r>
              <a:rPr lang="en-US" b="1" dirty="0"/>
              <a:t>long chains of </a:t>
            </a:r>
            <a:r>
              <a:rPr lang="en-US" b="1" dirty="0" err="1"/>
              <a:t>monosaccharides</a:t>
            </a:r>
            <a:r>
              <a:rPr lang="en-US" b="1" dirty="0"/>
              <a:t> </a:t>
            </a:r>
            <a:r>
              <a:rPr lang="en-US" dirty="0"/>
              <a:t>that may </a:t>
            </a:r>
            <a:r>
              <a:rPr lang="en-US" b="1" dirty="0"/>
              <a:t>be branched or </a:t>
            </a:r>
            <a:r>
              <a:rPr lang="en-US" b="1" dirty="0" smtClean="0"/>
              <a:t>unbranched</a:t>
            </a:r>
            <a:r>
              <a:rPr lang="en-US" dirty="0" smtClean="0"/>
              <a:t>.</a:t>
            </a:r>
          </a:p>
          <a:p>
            <a:r>
              <a:rPr lang="en-US" dirty="0" smtClean="0"/>
              <a:t>There </a:t>
            </a:r>
            <a:r>
              <a:rPr lang="en-US" dirty="0"/>
              <a:t>are </a:t>
            </a:r>
            <a:r>
              <a:rPr lang="en-US" b="1" dirty="0"/>
              <a:t>two main groups of polysaccharides</a:t>
            </a:r>
            <a:r>
              <a:rPr lang="en-US" dirty="0"/>
              <a:t>: </a:t>
            </a:r>
            <a:endParaRPr lang="en-US" dirty="0" smtClean="0"/>
          </a:p>
          <a:p>
            <a:r>
              <a:rPr lang="en-US" b="1" dirty="0" smtClean="0"/>
              <a:t>starches </a:t>
            </a:r>
            <a:r>
              <a:rPr lang="en-US" b="1" dirty="0"/>
              <a:t>(amylose and amylopectin) </a:t>
            </a:r>
            <a:r>
              <a:rPr lang="en-US" dirty="0" smtClean="0"/>
              <a:t>and</a:t>
            </a:r>
          </a:p>
          <a:p>
            <a:r>
              <a:rPr lang="en-US" dirty="0" smtClean="0"/>
              <a:t> </a:t>
            </a:r>
            <a:r>
              <a:rPr lang="en-US" b="1" dirty="0"/>
              <a:t>glycogen, and fibers (indigestible). </a:t>
            </a:r>
            <a:endParaRPr lang="en-US" b="1" dirty="0" smtClean="0"/>
          </a:p>
          <a:p>
            <a:r>
              <a:rPr lang="en-US" dirty="0" smtClean="0"/>
              <a:t>In </a:t>
            </a:r>
            <a:r>
              <a:rPr lang="en-US" dirty="0"/>
              <a:t>humans, </a:t>
            </a:r>
            <a:r>
              <a:rPr lang="en-US" b="1" dirty="0"/>
              <a:t>the storage molecule of carbohydrates is called glycogen </a:t>
            </a:r>
            <a:r>
              <a:rPr lang="en-US" dirty="0"/>
              <a:t>and in </a:t>
            </a:r>
            <a:r>
              <a:rPr lang="en-US" b="1" dirty="0"/>
              <a:t>plants it is known as starches</a:t>
            </a:r>
            <a:r>
              <a:rPr lang="en-US" dirty="0"/>
              <a:t>. </a:t>
            </a:r>
            <a:endParaRPr lang="en-US" dirty="0" smtClean="0"/>
          </a:p>
          <a:p>
            <a:r>
              <a:rPr lang="en-US" b="1" dirty="0" smtClean="0"/>
              <a:t>Fiber </a:t>
            </a:r>
            <a:r>
              <a:rPr lang="en-US" b="1" dirty="0"/>
              <a:t>cannot be broken down in the human body </a:t>
            </a:r>
            <a:r>
              <a:rPr lang="en-US" dirty="0"/>
              <a:t>and passes through the digestive tract </a:t>
            </a:r>
            <a:r>
              <a:rPr lang="en-US" dirty="0" smtClean="0"/>
              <a:t>undigested</a:t>
            </a:r>
          </a:p>
          <a:p>
            <a:r>
              <a:rPr lang="en-US" dirty="0"/>
              <a:t>A 70 kg adult person can store </a:t>
            </a:r>
            <a:r>
              <a:rPr lang="en-US" b="1" dirty="0"/>
              <a:t>350 g glycogen in skeletal muscle, 100 g in liver and 10 g as plasma glucose.</a:t>
            </a:r>
          </a:p>
          <a:p>
            <a:endParaRPr lang="en-US" dirty="0"/>
          </a:p>
        </p:txBody>
      </p:sp>
    </p:spTree>
    <p:extLst>
      <p:ext uri="{BB962C8B-B14F-4D97-AF65-F5344CB8AC3E}">
        <p14:creationId xmlns:p14="http://schemas.microsoft.com/office/powerpoint/2010/main" val="16631059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Structures of </a:t>
            </a:r>
            <a:br>
              <a:rPr lang="en-US" dirty="0" smtClean="0"/>
            </a:br>
            <a:r>
              <a:rPr lang="en-US" dirty="0" smtClean="0"/>
              <a:t>Glycogen, Amylopectin, Amylose</a:t>
            </a:r>
            <a:endParaRPr lang="en-US" dirty="0"/>
          </a:p>
        </p:txBody>
      </p:sp>
      <p:pic>
        <p:nvPicPr>
          <p:cNvPr id="4" name="image13.jpeg"/>
          <p:cNvPicPr>
            <a:picLocks noGrp="1"/>
          </p:cNvPicPr>
          <p:nvPr>
            <p:ph idx="1"/>
          </p:nvPr>
        </p:nvPicPr>
        <p:blipFill>
          <a:blip r:embed="rId2" cstate="print"/>
          <a:stretch>
            <a:fillRect/>
          </a:stretch>
        </p:blipFill>
        <p:spPr>
          <a:xfrm>
            <a:off x="515155" y="1815922"/>
            <a:ext cx="9776607" cy="3780810"/>
          </a:xfrm>
          <a:prstGeom prst="rect">
            <a:avLst/>
          </a:prstGeom>
        </p:spPr>
      </p:pic>
    </p:spTree>
    <p:extLst>
      <p:ext uri="{BB962C8B-B14F-4D97-AF65-F5344CB8AC3E}">
        <p14:creationId xmlns:p14="http://schemas.microsoft.com/office/powerpoint/2010/main" val="19565261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Sources of different classes of carbs are given in the following table:</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83398982"/>
              </p:ext>
            </p:extLst>
          </p:nvPr>
        </p:nvGraphicFramePr>
        <p:xfrm>
          <a:off x="515152" y="1877847"/>
          <a:ext cx="10980314" cy="4638862"/>
        </p:xfrm>
        <a:graphic>
          <a:graphicData uri="http://schemas.openxmlformats.org/drawingml/2006/table">
            <a:tbl>
              <a:tblPr firstRow="1" firstCol="1" lastRow="1" lastCol="1" bandRow="1" bandCol="1"/>
              <a:tblGrid>
                <a:gridCol w="2433032"/>
                <a:gridCol w="2433032"/>
                <a:gridCol w="3057125"/>
                <a:gridCol w="3057125"/>
              </a:tblGrid>
              <a:tr h="273684">
                <a:tc>
                  <a:txBody>
                    <a:bodyPr/>
                    <a:lstStyle/>
                    <a:p>
                      <a:pPr marL="78740" marR="0">
                        <a:lnSpc>
                          <a:spcPts val="1375"/>
                        </a:lnSpc>
                        <a:spcBef>
                          <a:spcPts val="0"/>
                        </a:spcBef>
                        <a:spcAft>
                          <a:spcPts val="0"/>
                        </a:spcAft>
                      </a:pPr>
                      <a:r>
                        <a:rPr lang="en-US" sz="1400" b="1" dirty="0">
                          <a:effectLst/>
                          <a:latin typeface="Times New Roman" panose="02020603050405020304" pitchFamily="18" charset="0"/>
                          <a:ea typeface="Times New Roman" panose="02020603050405020304" pitchFamily="18" charset="0"/>
                          <a:cs typeface="Times New Roman" panose="02020603050405020304" pitchFamily="18" charset="0"/>
                        </a:rPr>
                        <a:t>Sugar type</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59B"/>
                    </a:solidFill>
                  </a:tcPr>
                </a:tc>
                <a:tc>
                  <a:txBody>
                    <a:bodyPr/>
                    <a:lstStyle/>
                    <a:p>
                      <a:pPr marL="67945" marR="0">
                        <a:lnSpc>
                          <a:spcPts val="1375"/>
                        </a:lnSpc>
                        <a:spcBef>
                          <a:spcPts val="0"/>
                        </a:spcBef>
                        <a:spcAft>
                          <a:spcPts val="0"/>
                        </a:spcAft>
                      </a:pP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Chemical class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59B"/>
                    </a:solidFill>
                  </a:tcPr>
                </a:tc>
                <a:tc>
                  <a:txBody>
                    <a:bodyPr/>
                    <a:lstStyle/>
                    <a:p>
                      <a:pPr marL="494665" marR="0">
                        <a:lnSpc>
                          <a:spcPts val="1375"/>
                        </a:lnSpc>
                        <a:spcBef>
                          <a:spcPts val="0"/>
                        </a:spcBef>
                        <a:spcAft>
                          <a:spcPts val="0"/>
                        </a:spcAft>
                      </a:pP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Class member</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59B"/>
                    </a:solidFill>
                  </a:tcPr>
                </a:tc>
                <a:tc>
                  <a:txBody>
                    <a:bodyPr/>
                    <a:lstStyle/>
                    <a:p>
                      <a:pPr marL="924560" marR="834390" algn="ctr">
                        <a:lnSpc>
                          <a:spcPts val="1375"/>
                        </a:lnSpc>
                        <a:spcBef>
                          <a:spcPts val="0"/>
                        </a:spcBef>
                        <a:spcAft>
                          <a:spcPts val="0"/>
                        </a:spcAft>
                      </a:pPr>
                      <a:r>
                        <a:rPr lang="en-US" sz="1400" b="1">
                          <a:effectLst/>
                          <a:latin typeface="Times New Roman" panose="02020603050405020304" pitchFamily="18" charset="0"/>
                          <a:ea typeface="Times New Roman" panose="02020603050405020304" pitchFamily="18" charset="0"/>
                          <a:cs typeface="Times New Roman" panose="02020603050405020304" pitchFamily="18" charset="0"/>
                        </a:rPr>
                        <a:t>Sources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2D59B"/>
                    </a:solidFill>
                  </a:tcPr>
                </a:tc>
              </a:tr>
              <a:tr h="271963">
                <a:tc rowSpan="7">
                  <a:txBody>
                    <a:bodyPr/>
                    <a:lstStyle/>
                    <a:p>
                      <a:pPr marL="0" marR="0">
                        <a:lnSpc>
                          <a:spcPts val="1350"/>
                        </a:lnSpc>
                        <a:spcBef>
                          <a:spcPts val="0"/>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nSpc>
                          <a:spcPts val="1350"/>
                        </a:lnSpc>
                        <a:spcBef>
                          <a:spcPts val="0"/>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nSpc>
                          <a:spcPts val="1350"/>
                        </a:lnSpc>
                        <a:spcBef>
                          <a:spcPts val="0"/>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nSpc>
                          <a:spcPts val="1350"/>
                        </a:lnSpc>
                        <a:spcBef>
                          <a:spcPts val="20"/>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267970" marR="200025" indent="-52070">
                        <a:lnSpc>
                          <a:spcPct val="115000"/>
                        </a:lnSpc>
                        <a:spcBef>
                          <a:spcPts val="0"/>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Simple sugar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DBDB"/>
                    </a:solidFill>
                  </a:tcPr>
                </a:tc>
                <a:tc rowSpan="4">
                  <a:txBody>
                    <a:bodyPr/>
                    <a:lstStyle/>
                    <a:p>
                      <a:pPr marL="0" marR="0">
                        <a:lnSpc>
                          <a:spcPts val="1350"/>
                        </a:lnSpc>
                        <a:spcBef>
                          <a:spcPts val="0"/>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67945" marR="0">
                        <a:lnSpc>
                          <a:spcPts val="1350"/>
                        </a:lnSpc>
                        <a:spcBef>
                          <a:spcPts val="920"/>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Monosaccharide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E2BB"/>
                    </a:solidFill>
                  </a:tcPr>
                </a:tc>
                <a:tc>
                  <a:txBody>
                    <a:bodyPr/>
                    <a:lstStyle/>
                    <a:p>
                      <a:pPr marL="66040" marR="0">
                        <a:lnSpc>
                          <a:spcPts val="1350"/>
                        </a:lnSpc>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Glucose (not occur single)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E2BB"/>
                    </a:solidFill>
                  </a:tcPr>
                </a:tc>
                <a:tc>
                  <a:txBody>
                    <a:bodyPr/>
                    <a:lstStyle/>
                    <a:p>
                      <a:pPr marL="66040" marR="0">
                        <a:lnSpc>
                          <a:spcPts val="1350"/>
                        </a:lnSpc>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Corn syrup, processed foods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E2BB"/>
                    </a:solidFill>
                  </a:tcPr>
                </a:tc>
              </a:tr>
              <a:tr h="271963">
                <a:tc vMerge="1">
                  <a:txBody>
                    <a:bodyPr/>
                    <a:lstStyle/>
                    <a:p>
                      <a:endParaRPr lang="en-US"/>
                    </a:p>
                  </a:txBody>
                  <a:tcPr/>
                </a:tc>
                <a:tc vMerge="1">
                  <a:txBody>
                    <a:bodyPr/>
                    <a:lstStyle/>
                    <a:p>
                      <a:endParaRPr lang="en-US"/>
                    </a:p>
                  </a:txBody>
                  <a:tcPr/>
                </a:tc>
                <a:tc>
                  <a:txBody>
                    <a:bodyPr/>
                    <a:lstStyle/>
                    <a:p>
                      <a:pPr marL="66040" marR="0">
                        <a:lnSpc>
                          <a:spcPts val="1350"/>
                        </a:lnSpc>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Fructose (Fruit sugar)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E2BB"/>
                    </a:solidFill>
                  </a:tcPr>
                </a:tc>
                <a:tc>
                  <a:txBody>
                    <a:bodyPr/>
                    <a:lstStyle/>
                    <a:p>
                      <a:pPr marL="66040" marR="0">
                        <a:lnSpc>
                          <a:spcPts val="1350"/>
                        </a:lnSpc>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Sweet fruits, honey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E2BB"/>
                    </a:solidFill>
                  </a:tcPr>
                </a:tc>
              </a:tr>
              <a:tr h="273684">
                <a:tc vMerge="1">
                  <a:txBody>
                    <a:bodyPr/>
                    <a:lstStyle/>
                    <a:p>
                      <a:endParaRPr lang="en-US"/>
                    </a:p>
                  </a:txBody>
                  <a:tcPr/>
                </a:tc>
                <a:tc vMerge="1">
                  <a:txBody>
                    <a:bodyPr/>
                    <a:lstStyle/>
                    <a:p>
                      <a:endParaRPr lang="en-US"/>
                    </a:p>
                  </a:txBody>
                  <a:tcPr/>
                </a:tc>
                <a:tc>
                  <a:txBody>
                    <a:bodyPr/>
                    <a:lstStyle/>
                    <a:p>
                      <a:pPr marL="66040" marR="0">
                        <a:lnSpc>
                          <a:spcPts val="1365"/>
                        </a:lnSpc>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Galactose (not occur single)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E2BB"/>
                    </a:solidFill>
                  </a:tcPr>
                </a:tc>
                <a:tc>
                  <a:txBody>
                    <a:bodyPr/>
                    <a:lstStyle/>
                    <a:p>
                      <a:pPr marL="66040" marR="0">
                        <a:lnSpc>
                          <a:spcPts val="1365"/>
                        </a:lnSpc>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Milk, fermented starch products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E2BB"/>
                    </a:solidFill>
                  </a:tcPr>
                </a:tc>
              </a:tr>
              <a:tr h="271963">
                <a:tc vMerge="1">
                  <a:txBody>
                    <a:bodyPr/>
                    <a:lstStyle/>
                    <a:p>
                      <a:endParaRPr lang="en-US"/>
                    </a:p>
                  </a:txBody>
                  <a:tcPr/>
                </a:tc>
                <a:tc vMerge="1">
                  <a:txBody>
                    <a:bodyPr/>
                    <a:lstStyle/>
                    <a:p>
                      <a:endParaRPr lang="en-US"/>
                    </a:p>
                  </a:txBody>
                  <a:tcPr/>
                </a:tc>
                <a:tc>
                  <a:txBody>
                    <a:bodyPr/>
                    <a:lstStyle/>
                    <a:p>
                      <a:pPr marL="66040" marR="0">
                        <a:lnSpc>
                          <a:spcPts val="1350"/>
                        </a:lnSpc>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Ribose, Deoxyribose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E2BB"/>
                    </a:solidFill>
                  </a:tcPr>
                </a:tc>
                <a:tc>
                  <a:txBody>
                    <a:bodyPr/>
                    <a:lstStyle/>
                    <a:p>
                      <a:pPr marL="66040" marR="0">
                        <a:lnSpc>
                          <a:spcPts val="1350"/>
                        </a:lnSpc>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DNA(deoxyribose)andRNA</a:t>
                      </a:r>
                      <a:r>
                        <a:rPr lang="en-US" sz="1400" spc="-3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(ribose)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E2BB"/>
                    </a:solidFill>
                  </a:tcPr>
                </a:tc>
              </a:tr>
              <a:tr h="546508">
                <a:tc vMerge="1">
                  <a:txBody>
                    <a:bodyPr/>
                    <a:lstStyle/>
                    <a:p>
                      <a:endParaRPr lang="en-US"/>
                    </a:p>
                  </a:txBody>
                  <a:tcPr/>
                </a:tc>
                <a:tc rowSpan="3">
                  <a:txBody>
                    <a:bodyPr/>
                    <a:lstStyle/>
                    <a:p>
                      <a:pPr marL="0" marR="0">
                        <a:lnSpc>
                          <a:spcPts val="1350"/>
                        </a:lnSpc>
                        <a:spcBef>
                          <a:spcPts val="0"/>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nSpc>
                          <a:spcPts val="1350"/>
                        </a:lnSpc>
                        <a:spcBef>
                          <a:spcPts val="0"/>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67945" marR="0">
                        <a:lnSpc>
                          <a:spcPts val="1350"/>
                        </a:lnSpc>
                        <a:spcBef>
                          <a:spcPts val="1000"/>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Disaccharides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BE0"/>
                    </a:solidFill>
                  </a:tcPr>
                </a:tc>
                <a:tc>
                  <a:txBody>
                    <a:bodyPr/>
                    <a:lstStyle/>
                    <a:p>
                      <a:pPr marL="66040" marR="0">
                        <a:lnSpc>
                          <a:spcPts val="1350"/>
                        </a:lnSpc>
                        <a:spcBef>
                          <a:spcPts val="0"/>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Sucrose (table/cane sugar)</a:t>
                      </a:r>
                    </a:p>
                    <a:p>
                      <a:pPr marL="66040" marR="0">
                        <a:lnSpc>
                          <a:spcPts val="1350"/>
                        </a:lnSpc>
                        <a:spcBef>
                          <a:spcPts val="215"/>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400" dirty="0" err="1">
                          <a:effectLst/>
                          <a:latin typeface="Times New Roman" panose="02020603050405020304" pitchFamily="18" charset="0"/>
                          <a:ea typeface="Times New Roman" panose="02020603050405020304" pitchFamily="18" charset="0"/>
                          <a:cs typeface="Times New Roman" panose="02020603050405020304" pitchFamily="18" charset="0"/>
                        </a:rPr>
                        <a:t>Glucose+Fructose</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BE0"/>
                    </a:solidFill>
                  </a:tcPr>
                </a:tc>
                <a:tc>
                  <a:txBody>
                    <a:bodyPr/>
                    <a:lstStyle/>
                    <a:p>
                      <a:pPr marL="66040" marR="0">
                        <a:lnSpc>
                          <a:spcPts val="1350"/>
                        </a:lnSpc>
                        <a:spcBef>
                          <a:spcPts val="775"/>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Sugar beets, sugar cane, molasses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BE0"/>
                    </a:solidFill>
                  </a:tcPr>
                </a:tc>
              </a:tr>
              <a:tr h="546508">
                <a:tc vMerge="1">
                  <a:txBody>
                    <a:bodyPr/>
                    <a:lstStyle/>
                    <a:p>
                      <a:endParaRPr lang="en-US"/>
                    </a:p>
                  </a:txBody>
                  <a:tcPr/>
                </a:tc>
                <a:tc vMerge="1">
                  <a:txBody>
                    <a:bodyPr/>
                    <a:lstStyle/>
                    <a:p>
                      <a:endParaRPr lang="en-US"/>
                    </a:p>
                  </a:txBody>
                  <a:tcPr/>
                </a:tc>
                <a:tc>
                  <a:txBody>
                    <a:bodyPr/>
                    <a:lstStyle/>
                    <a:p>
                      <a:pPr marL="66040" marR="0">
                        <a:lnSpc>
                          <a:spcPts val="1350"/>
                        </a:lnSpc>
                        <a:spcBef>
                          <a:spcPts val="0"/>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Lactose (milk sugar)</a:t>
                      </a:r>
                    </a:p>
                    <a:p>
                      <a:pPr marL="66040" marR="0">
                        <a:lnSpc>
                          <a:spcPts val="1350"/>
                        </a:lnSpc>
                        <a:spcBef>
                          <a:spcPts val="205"/>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400" dirty="0" err="1">
                          <a:effectLst/>
                          <a:latin typeface="Times New Roman" panose="02020603050405020304" pitchFamily="18" charset="0"/>
                          <a:ea typeface="Times New Roman" panose="02020603050405020304" pitchFamily="18" charset="0"/>
                          <a:cs typeface="Times New Roman" panose="02020603050405020304" pitchFamily="18" charset="0"/>
                        </a:rPr>
                        <a:t>Glucose+Galactose</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BE0"/>
                    </a:solidFill>
                  </a:tcPr>
                </a:tc>
                <a:tc>
                  <a:txBody>
                    <a:bodyPr/>
                    <a:lstStyle/>
                    <a:p>
                      <a:pPr marL="66040" marR="0">
                        <a:lnSpc>
                          <a:spcPts val="1350"/>
                        </a:lnSpc>
                        <a:spcBef>
                          <a:spcPts val="76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Milk</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BE0"/>
                    </a:solidFill>
                  </a:tcPr>
                </a:tc>
              </a:tr>
              <a:tr h="544787">
                <a:tc vMerge="1">
                  <a:txBody>
                    <a:bodyPr/>
                    <a:lstStyle/>
                    <a:p>
                      <a:endParaRPr lang="en-US"/>
                    </a:p>
                  </a:txBody>
                  <a:tcPr/>
                </a:tc>
                <a:tc vMerge="1">
                  <a:txBody>
                    <a:bodyPr/>
                    <a:lstStyle/>
                    <a:p>
                      <a:endParaRPr lang="en-US"/>
                    </a:p>
                  </a:txBody>
                  <a:tcPr/>
                </a:tc>
                <a:tc>
                  <a:txBody>
                    <a:bodyPr/>
                    <a:lstStyle/>
                    <a:p>
                      <a:pPr marL="66040" marR="0">
                        <a:lnSpc>
                          <a:spcPts val="1355"/>
                        </a:lnSpc>
                        <a:spcBef>
                          <a:spcPts val="0"/>
                        </a:spcBef>
                        <a:spcAft>
                          <a:spcPts val="0"/>
                        </a:spcAft>
                        <a:tabLst>
                          <a:tab pos="719455" algn="l"/>
                          <a:tab pos="1203960" algn="l"/>
                        </a:tabLs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Maltose	(malt	</a:t>
                      </a:r>
                      <a:r>
                        <a:rPr lang="en-US" sz="1400" spc="-15" dirty="0">
                          <a:effectLst/>
                          <a:latin typeface="Times New Roman" panose="02020603050405020304" pitchFamily="18" charset="0"/>
                          <a:ea typeface="Times New Roman" panose="02020603050405020304" pitchFamily="18" charset="0"/>
                          <a:cs typeface="Times New Roman" panose="02020603050405020304" pitchFamily="18" charset="0"/>
                        </a:rPr>
                        <a:t>sugar/corn</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6040" marR="0">
                        <a:lnSpc>
                          <a:spcPts val="1350"/>
                        </a:lnSpc>
                        <a:spcBef>
                          <a:spcPts val="205"/>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sugar) (</a:t>
                      </a:r>
                      <a:r>
                        <a:rPr lang="en-US" sz="1400" dirty="0" err="1">
                          <a:effectLst/>
                          <a:latin typeface="Times New Roman" panose="02020603050405020304" pitchFamily="18" charset="0"/>
                          <a:ea typeface="Times New Roman" panose="02020603050405020304" pitchFamily="18" charset="0"/>
                          <a:cs typeface="Times New Roman" panose="02020603050405020304" pitchFamily="18" charset="0"/>
                        </a:rPr>
                        <a:t>Glucose+Glucose</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BE0"/>
                    </a:solidFill>
                  </a:tcPr>
                </a:tc>
                <a:tc>
                  <a:txBody>
                    <a:bodyPr/>
                    <a:lstStyle/>
                    <a:p>
                      <a:pPr marL="66040" marR="0">
                        <a:lnSpc>
                          <a:spcPts val="1350"/>
                        </a:lnSpc>
                        <a:spcBef>
                          <a:spcPts val="765"/>
                        </a:spcBef>
                        <a:spcAft>
                          <a:spcPts val="0"/>
                        </a:spcAft>
                      </a:pPr>
                      <a:r>
                        <a:rPr lang="en-US" sz="1400" dirty="0" err="1">
                          <a:effectLst/>
                          <a:latin typeface="Times New Roman" panose="02020603050405020304" pitchFamily="18" charset="0"/>
                          <a:ea typeface="Times New Roman" panose="02020603050405020304" pitchFamily="18" charset="0"/>
                          <a:cs typeface="Times New Roman" panose="02020603050405020304" pitchFamily="18" charset="0"/>
                        </a:rPr>
                        <a:t>Sweentener</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DEBE0"/>
                    </a:solidFill>
                  </a:tcPr>
                </a:tc>
              </a:tr>
              <a:tr h="273684">
                <a:tc rowSpan="5">
                  <a:txBody>
                    <a:bodyPr/>
                    <a:lstStyle/>
                    <a:p>
                      <a:pPr marL="0" marR="0">
                        <a:lnSpc>
                          <a:spcPts val="1350"/>
                        </a:lnSpc>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nSpc>
                          <a:spcPts val="1350"/>
                        </a:lnSpc>
                        <a:spcBef>
                          <a:spcPts val="25"/>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 </a:t>
                      </a:r>
                    </a:p>
                    <a:p>
                      <a:pPr marL="67945" marR="221615">
                        <a:lnSpc>
                          <a:spcPct val="115000"/>
                        </a:lnSpc>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Complex sugar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rowSpan="2">
                  <a:txBody>
                    <a:bodyPr/>
                    <a:lstStyle/>
                    <a:p>
                      <a:pPr marL="67945" marR="0">
                        <a:lnSpc>
                          <a:spcPts val="1350"/>
                        </a:lnSpc>
                        <a:spcBef>
                          <a:spcPts val="795"/>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Starch (plant)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marL="66040" marR="0">
                        <a:lnSpc>
                          <a:spcPts val="1350"/>
                        </a:lnSpc>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Amylose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rowSpan="2">
                  <a:txBody>
                    <a:bodyPr/>
                    <a:lstStyle/>
                    <a:p>
                      <a:pPr marL="66040" marR="0">
                        <a:lnSpc>
                          <a:spcPts val="1350"/>
                        </a:lnSpc>
                        <a:spcBef>
                          <a:spcPts val="795"/>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Grains, legumes, and tubers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r>
              <a:tr h="271963">
                <a:tc vMerge="1">
                  <a:txBody>
                    <a:bodyPr/>
                    <a:lstStyle/>
                    <a:p>
                      <a:endParaRPr lang="en-US"/>
                    </a:p>
                  </a:txBody>
                  <a:tcPr/>
                </a:tc>
                <a:tc vMerge="1">
                  <a:txBody>
                    <a:bodyPr/>
                    <a:lstStyle/>
                    <a:p>
                      <a:endParaRPr lang="en-US"/>
                    </a:p>
                  </a:txBody>
                  <a:tcPr/>
                </a:tc>
                <a:tc>
                  <a:txBody>
                    <a:bodyPr/>
                    <a:lstStyle/>
                    <a:p>
                      <a:pPr marL="66040" marR="0">
                        <a:lnSpc>
                          <a:spcPts val="1350"/>
                        </a:lnSpc>
                        <a:spcBef>
                          <a:spcPts val="0"/>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Amylopectin</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vMerge="1">
                  <a:txBody>
                    <a:bodyPr/>
                    <a:lstStyle/>
                    <a:p>
                      <a:endParaRPr lang="en-US"/>
                    </a:p>
                  </a:txBody>
                  <a:tcPr/>
                </a:tc>
              </a:tr>
              <a:tr h="546508">
                <a:tc vMerge="1">
                  <a:txBody>
                    <a:bodyPr/>
                    <a:lstStyle/>
                    <a:p>
                      <a:endParaRPr lang="en-US"/>
                    </a:p>
                  </a:txBody>
                  <a:tcPr/>
                </a:tc>
                <a:tc>
                  <a:txBody>
                    <a:bodyPr/>
                    <a:lstStyle/>
                    <a:p>
                      <a:pPr marL="67945" marR="0">
                        <a:lnSpc>
                          <a:spcPts val="1350"/>
                        </a:lnSpc>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Glycogen</a:t>
                      </a:r>
                    </a:p>
                    <a:p>
                      <a:pPr marL="67945" marR="0">
                        <a:lnSpc>
                          <a:spcPts val="1350"/>
                        </a:lnSpc>
                        <a:spcBef>
                          <a:spcPts val="205"/>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(animal starch)</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marL="66040" marR="0">
                        <a:lnSpc>
                          <a:spcPts val="1350"/>
                        </a:lnSpc>
                        <a:spcBef>
                          <a:spcPts val="76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Polymer of glucose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marL="66040" marR="0">
                        <a:lnSpc>
                          <a:spcPts val="1350"/>
                        </a:lnSpc>
                        <a:spcBef>
                          <a:spcPts val="760"/>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Liver and muscle meats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r>
              <a:tr h="271963">
                <a:tc vMerge="1">
                  <a:txBody>
                    <a:bodyPr/>
                    <a:lstStyle/>
                    <a:p>
                      <a:endParaRPr lang="en-US"/>
                    </a:p>
                  </a:txBody>
                  <a:tcPr/>
                </a:tc>
                <a:tc rowSpan="2">
                  <a:txBody>
                    <a:bodyPr/>
                    <a:lstStyle/>
                    <a:p>
                      <a:pPr marL="67945" marR="0">
                        <a:lnSpc>
                          <a:spcPts val="1375"/>
                        </a:lnSpc>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Dietary fiber</a:t>
                      </a:r>
                    </a:p>
                    <a:p>
                      <a:pPr marL="67945" marR="0">
                        <a:lnSpc>
                          <a:spcPts val="1350"/>
                        </a:lnSpc>
                        <a:spcBef>
                          <a:spcPts val="205"/>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(Plant)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marL="66040" marR="0">
                        <a:lnSpc>
                          <a:spcPts val="1350"/>
                        </a:lnSpc>
                        <a:spcBef>
                          <a:spcPts val="0"/>
                        </a:spcBef>
                        <a:spcAft>
                          <a:spcPts val="0"/>
                        </a:spcAft>
                      </a:pPr>
                      <a:r>
                        <a:rPr lang="en-US" sz="1400">
                          <a:effectLst/>
                          <a:latin typeface="Times New Roman" panose="02020603050405020304" pitchFamily="18" charset="0"/>
                          <a:ea typeface="Times New Roman" panose="02020603050405020304" pitchFamily="18" charset="0"/>
                          <a:cs typeface="Times New Roman" panose="02020603050405020304" pitchFamily="18" charset="0"/>
                        </a:rPr>
                        <a:t>Solube fiber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marL="66040" marR="0">
                        <a:lnSpc>
                          <a:spcPts val="1350"/>
                        </a:lnSpc>
                        <a:spcBef>
                          <a:spcPts val="0"/>
                        </a:spcBef>
                        <a:spcAft>
                          <a:spcPts val="0"/>
                        </a:spcAft>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Citrus fruits, berries, oat, beans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r>
              <a:tr h="273684">
                <a:tc vMerge="1">
                  <a:txBody>
                    <a:bodyPr/>
                    <a:lstStyle/>
                    <a:p>
                      <a:endParaRPr lang="en-US"/>
                    </a:p>
                  </a:txBody>
                  <a:tcPr/>
                </a:tc>
                <a:tc vMerge="1">
                  <a:txBody>
                    <a:bodyPr/>
                    <a:lstStyle/>
                    <a:p>
                      <a:endParaRPr lang="en-US"/>
                    </a:p>
                  </a:txBody>
                  <a:tcPr/>
                </a:tc>
                <a:tc>
                  <a:txBody>
                    <a:bodyPr/>
                    <a:lstStyle/>
                    <a:p>
                      <a:pPr marL="66040" marR="0">
                        <a:lnSpc>
                          <a:spcPts val="1350"/>
                        </a:lnSpc>
                        <a:spcBef>
                          <a:spcPts val="0"/>
                        </a:spcBef>
                        <a:spcAft>
                          <a:spcPts val="0"/>
                        </a:spcAft>
                      </a:pPr>
                      <a:r>
                        <a:rPr lang="en-US" sz="1200">
                          <a:effectLst/>
                          <a:latin typeface="Times New Roman" panose="02020603050405020304" pitchFamily="18" charset="0"/>
                          <a:ea typeface="Times New Roman" panose="02020603050405020304" pitchFamily="18" charset="0"/>
                          <a:cs typeface="Times New Roman" panose="02020603050405020304" pitchFamily="18" charset="0"/>
                        </a:rPr>
                        <a:t>Insoluble fiber</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marL="66040" marR="0">
                        <a:lnSpc>
                          <a:spcPts val="135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Grains, fruits, vegetables, legumes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r>
            </a:tbl>
          </a:graphicData>
        </a:graphic>
      </p:graphicFrame>
    </p:spTree>
    <p:extLst>
      <p:ext uri="{BB962C8B-B14F-4D97-AF65-F5344CB8AC3E}">
        <p14:creationId xmlns:p14="http://schemas.microsoft.com/office/powerpoint/2010/main" val="40276453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glycemic index?</a:t>
            </a:r>
            <a:endParaRPr lang="en-US" dirty="0"/>
          </a:p>
        </p:txBody>
      </p:sp>
      <p:sp>
        <p:nvSpPr>
          <p:cNvPr id="3" name="Content Placeholder 2"/>
          <p:cNvSpPr>
            <a:spLocks noGrp="1"/>
          </p:cNvSpPr>
          <p:nvPr>
            <p:ph idx="1"/>
          </p:nvPr>
        </p:nvSpPr>
        <p:spPr/>
        <p:txBody>
          <a:bodyPr>
            <a:normAutofit fontScale="92500"/>
          </a:bodyPr>
          <a:lstStyle/>
          <a:p>
            <a:r>
              <a:rPr lang="en-US" dirty="0" smtClean="0">
                <a:effectLst/>
              </a:rPr>
              <a:t>GI is the ranking of carbohydrates containing foods based on how rapidly</a:t>
            </a:r>
            <a:r>
              <a:rPr lang="en-US" baseline="0" dirty="0" smtClean="0">
                <a:effectLst/>
              </a:rPr>
              <a:t> </a:t>
            </a:r>
            <a:r>
              <a:rPr lang="en-US" dirty="0" smtClean="0">
                <a:effectLst/>
              </a:rPr>
              <a:t>it </a:t>
            </a:r>
            <a:r>
              <a:rPr lang="en-US" spc="-30" dirty="0" smtClean="0">
                <a:effectLst/>
              </a:rPr>
              <a:t>is </a:t>
            </a:r>
            <a:r>
              <a:rPr lang="en-US" dirty="0" smtClean="0">
                <a:effectLst/>
              </a:rPr>
              <a:t>digested and released glucose (sugar)</a:t>
            </a:r>
            <a:r>
              <a:rPr lang="en-US" spc="85" dirty="0" smtClean="0">
                <a:effectLst/>
              </a:rPr>
              <a:t> </a:t>
            </a:r>
            <a:r>
              <a:rPr lang="en-US" dirty="0" smtClean="0">
                <a:effectLst/>
              </a:rPr>
              <a:t>into</a:t>
            </a:r>
            <a:r>
              <a:rPr lang="en-US" baseline="0" dirty="0" smtClean="0">
                <a:effectLst/>
              </a:rPr>
              <a:t> </a:t>
            </a:r>
            <a:r>
              <a:rPr lang="en-US" dirty="0" smtClean="0">
                <a:effectLst/>
              </a:rPr>
              <a:t>the blood stream.</a:t>
            </a:r>
            <a:endParaRPr lang="en-US" dirty="0" smtClean="0"/>
          </a:p>
          <a:p>
            <a:endParaRPr lang="en-US" dirty="0"/>
          </a:p>
          <a:p>
            <a:r>
              <a:rPr lang="en-US" dirty="0" smtClean="0"/>
              <a:t>It is also defined </a:t>
            </a:r>
            <a:r>
              <a:rPr lang="en-US" dirty="0"/>
              <a:t>as a ratio of the incremental area under the blood glucose response curve (AUC) of a 50 g available carbohydrate portion of a test food to the same amount of available carbohydrate from a reference food (usually glucose/white bread) consumed by the same individual over a 2-h period, expressed as a percentage. The GI system allocates each food a score between 0 and 100. The higher the number, the greater the speed at which sugar enters into the bloodstream.</a:t>
            </a:r>
          </a:p>
          <a:p>
            <a:endParaRPr lang="en-US" dirty="0"/>
          </a:p>
        </p:txBody>
      </p:sp>
    </p:spTree>
    <p:extLst>
      <p:ext uri="{BB962C8B-B14F-4D97-AF65-F5344CB8AC3E}">
        <p14:creationId xmlns:p14="http://schemas.microsoft.com/office/powerpoint/2010/main" val="25498557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l" rtl="0">
              <a:lnSpc>
                <a:spcPct val="90000"/>
              </a:lnSpc>
              <a:spcBef>
                <a:spcPct val="0"/>
              </a:spcBef>
            </a:pPr>
            <a:r>
              <a:rPr lang="en-US" sz="2800" b="1" dirty="0"/>
              <a:t>Classification of glycemic index</a:t>
            </a:r>
            <a:r>
              <a:rPr lang="en-US" b="1" dirty="0"/>
              <a:t/>
            </a:r>
            <a:br>
              <a:rPr lang="en-US" b="1" dirty="0"/>
            </a:br>
            <a:endParaRPr lang="en-US" dirty="0"/>
          </a:p>
        </p:txBody>
      </p:sp>
      <p:sp>
        <p:nvSpPr>
          <p:cNvPr id="3" name="Content Placeholder 2"/>
          <p:cNvSpPr>
            <a:spLocks noGrp="1"/>
          </p:cNvSpPr>
          <p:nvPr>
            <p:ph idx="1"/>
          </p:nvPr>
        </p:nvSpPr>
        <p:spPr/>
        <p:txBody>
          <a:bodyPr/>
          <a:lstStyle/>
          <a:p>
            <a:r>
              <a:rPr lang="en-US" dirty="0"/>
              <a:t>The glycemic index classification of foods can be used as a tool to assess potential rise of blood glucose levels after eating different carbohydrate-containing foods. </a:t>
            </a:r>
            <a:endParaRPr lang="en-US" dirty="0" smtClean="0"/>
          </a:p>
          <a:p>
            <a:endParaRPr lang="en-US" dirty="0"/>
          </a:p>
        </p:txBody>
      </p:sp>
      <p:graphicFrame>
        <p:nvGraphicFramePr>
          <p:cNvPr id="4" name="Table 3"/>
          <p:cNvGraphicFramePr>
            <a:graphicFrameLocks noGrp="1"/>
          </p:cNvGraphicFramePr>
          <p:nvPr/>
        </p:nvGraphicFramePr>
        <p:xfrm>
          <a:off x="734096" y="3039414"/>
          <a:ext cx="11037193" cy="3296991"/>
        </p:xfrm>
        <a:graphic>
          <a:graphicData uri="http://schemas.openxmlformats.org/drawingml/2006/table">
            <a:tbl>
              <a:tblPr firstRow="1" firstCol="1" lastRow="1" lastCol="1" bandRow="1" bandCol="1">
                <a:tableStyleId>{5C22544A-7EE6-4342-B048-85BDC9FD1C3A}</a:tableStyleId>
              </a:tblPr>
              <a:tblGrid>
                <a:gridCol w="2101433"/>
                <a:gridCol w="1368266"/>
                <a:gridCol w="3993890"/>
                <a:gridCol w="3573604"/>
              </a:tblGrid>
              <a:tr h="821000">
                <a:tc>
                  <a:txBody>
                    <a:bodyPr/>
                    <a:lstStyle/>
                    <a:p>
                      <a:pPr marL="67945" marR="0">
                        <a:lnSpc>
                          <a:spcPts val="1350"/>
                        </a:lnSpc>
                        <a:spcBef>
                          <a:spcPts val="0"/>
                        </a:spcBef>
                        <a:spcAft>
                          <a:spcPts val="0"/>
                        </a:spcAft>
                      </a:pPr>
                      <a:endParaRPr lang="en-US" sz="2400" dirty="0" smtClean="0">
                        <a:effectLst/>
                      </a:endParaRPr>
                    </a:p>
                    <a:p>
                      <a:pPr marL="67945" marR="0">
                        <a:lnSpc>
                          <a:spcPts val="1350"/>
                        </a:lnSpc>
                        <a:spcBef>
                          <a:spcPts val="0"/>
                        </a:spcBef>
                        <a:spcAft>
                          <a:spcPts val="0"/>
                        </a:spcAft>
                      </a:pPr>
                      <a:r>
                        <a:rPr lang="en-US" sz="2400" dirty="0" smtClean="0">
                          <a:effectLst/>
                        </a:rPr>
                        <a:t>GI classification</a:t>
                      </a:r>
                    </a:p>
                    <a:p>
                      <a:pPr marL="67945" marR="0">
                        <a:lnSpc>
                          <a:spcPts val="1350"/>
                        </a:lnSpc>
                        <a:spcBef>
                          <a:spcPts val="0"/>
                        </a:spcBef>
                        <a:spcAft>
                          <a:spcPts val="0"/>
                        </a:spcAft>
                      </a:pP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endParaRPr lang="en-US" sz="2400" dirty="0" smtClean="0">
                        <a:effectLst/>
                      </a:endParaRPr>
                    </a:p>
                    <a:p>
                      <a:pPr marL="67945" marR="0">
                        <a:lnSpc>
                          <a:spcPts val="1350"/>
                        </a:lnSpc>
                        <a:spcBef>
                          <a:spcPts val="0"/>
                        </a:spcBef>
                        <a:spcAft>
                          <a:spcPts val="0"/>
                        </a:spcAft>
                      </a:pPr>
                      <a:r>
                        <a:rPr lang="en-US" sz="2400" dirty="0" smtClean="0">
                          <a:effectLst/>
                        </a:rPr>
                        <a:t>GI </a:t>
                      </a:r>
                      <a:r>
                        <a:rPr lang="en-US" sz="2400" dirty="0">
                          <a:effectLst/>
                        </a:rPr>
                        <a:t>range</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83285" marR="883920" algn="ctr">
                        <a:lnSpc>
                          <a:spcPts val="1350"/>
                        </a:lnSpc>
                        <a:spcBef>
                          <a:spcPts val="0"/>
                        </a:spcBef>
                        <a:spcAft>
                          <a:spcPts val="0"/>
                        </a:spcAft>
                      </a:pPr>
                      <a:endParaRPr lang="en-US" sz="2400" dirty="0" smtClean="0">
                        <a:effectLst/>
                      </a:endParaRPr>
                    </a:p>
                    <a:p>
                      <a:pPr marL="883285" marR="883920" algn="ctr">
                        <a:lnSpc>
                          <a:spcPts val="1350"/>
                        </a:lnSpc>
                        <a:spcBef>
                          <a:spcPts val="0"/>
                        </a:spcBef>
                        <a:spcAft>
                          <a:spcPts val="0"/>
                        </a:spcAft>
                      </a:pPr>
                      <a:r>
                        <a:rPr lang="en-US" sz="2400" dirty="0" smtClean="0">
                          <a:effectLst/>
                        </a:rPr>
                        <a:t>Effect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97790" marR="0">
                        <a:lnSpc>
                          <a:spcPts val="1350"/>
                        </a:lnSpc>
                        <a:spcBef>
                          <a:spcPts val="0"/>
                        </a:spcBef>
                        <a:spcAft>
                          <a:spcPts val="0"/>
                        </a:spcAft>
                      </a:pPr>
                      <a:endParaRPr lang="en-US" sz="2400" dirty="0" smtClean="0">
                        <a:effectLst/>
                      </a:endParaRPr>
                    </a:p>
                    <a:p>
                      <a:pPr marL="97790" marR="0">
                        <a:lnSpc>
                          <a:spcPts val="1350"/>
                        </a:lnSpc>
                        <a:spcBef>
                          <a:spcPts val="0"/>
                        </a:spcBef>
                        <a:spcAft>
                          <a:spcPts val="0"/>
                        </a:spcAft>
                      </a:pPr>
                      <a:r>
                        <a:rPr lang="en-US" sz="2400" dirty="0" smtClean="0">
                          <a:effectLst/>
                        </a:rPr>
                        <a:t>Recommended </a:t>
                      </a:r>
                      <a:r>
                        <a:rPr lang="en-US" sz="2400" dirty="0">
                          <a:effectLst/>
                        </a:rPr>
                        <a:t>consumption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828795">
                <a:tc>
                  <a:txBody>
                    <a:bodyPr/>
                    <a:lstStyle/>
                    <a:p>
                      <a:pPr marL="67945" marR="0">
                        <a:lnSpc>
                          <a:spcPts val="1350"/>
                        </a:lnSpc>
                        <a:spcBef>
                          <a:spcPts val="0"/>
                        </a:spcBef>
                        <a:spcAft>
                          <a:spcPts val="0"/>
                        </a:spcAft>
                      </a:pPr>
                      <a:endParaRPr lang="en-US" sz="2400" dirty="0" smtClean="0">
                        <a:effectLst/>
                      </a:endParaRPr>
                    </a:p>
                    <a:p>
                      <a:pPr marL="67945" marR="0">
                        <a:lnSpc>
                          <a:spcPts val="1350"/>
                        </a:lnSpc>
                        <a:spcBef>
                          <a:spcPts val="0"/>
                        </a:spcBef>
                        <a:spcAft>
                          <a:spcPts val="0"/>
                        </a:spcAft>
                      </a:pPr>
                      <a:r>
                        <a:rPr lang="en-US" sz="2400" dirty="0" smtClean="0">
                          <a:effectLst/>
                        </a:rPr>
                        <a:t>Low</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endParaRPr lang="en-US" sz="2400" dirty="0" smtClean="0">
                        <a:effectLst/>
                      </a:endParaRPr>
                    </a:p>
                    <a:p>
                      <a:pPr marL="67945" marR="0">
                        <a:lnSpc>
                          <a:spcPts val="1350"/>
                        </a:lnSpc>
                        <a:spcBef>
                          <a:spcPts val="0"/>
                        </a:spcBef>
                        <a:spcAft>
                          <a:spcPts val="0"/>
                        </a:spcAft>
                      </a:pPr>
                      <a:r>
                        <a:rPr lang="en-US" sz="2400" dirty="0" smtClean="0">
                          <a:effectLst/>
                        </a:rPr>
                        <a:t>≤</a:t>
                      </a:r>
                      <a:r>
                        <a:rPr lang="en-US" sz="2400" dirty="0">
                          <a:effectLst/>
                        </a:rPr>
                        <a:t>55</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6675" marR="0">
                        <a:lnSpc>
                          <a:spcPts val="1350"/>
                        </a:lnSpc>
                        <a:spcBef>
                          <a:spcPts val="0"/>
                        </a:spcBef>
                        <a:spcAft>
                          <a:spcPts val="0"/>
                        </a:spcAft>
                      </a:pPr>
                      <a:endParaRPr lang="en-US" sz="2400" dirty="0" smtClean="0">
                        <a:effectLst/>
                      </a:endParaRPr>
                    </a:p>
                    <a:p>
                      <a:pPr marL="66675" marR="0">
                        <a:lnSpc>
                          <a:spcPts val="1350"/>
                        </a:lnSpc>
                        <a:spcBef>
                          <a:spcPts val="0"/>
                        </a:spcBef>
                        <a:spcAft>
                          <a:spcPts val="0"/>
                        </a:spcAft>
                      </a:pPr>
                      <a:endParaRPr lang="en-US" sz="2400" dirty="0" smtClean="0">
                        <a:effectLst/>
                      </a:endParaRPr>
                    </a:p>
                    <a:p>
                      <a:pPr marL="66675" marR="0">
                        <a:lnSpc>
                          <a:spcPts val="1350"/>
                        </a:lnSpc>
                        <a:spcBef>
                          <a:spcPts val="0"/>
                        </a:spcBef>
                        <a:spcAft>
                          <a:spcPts val="0"/>
                        </a:spcAft>
                      </a:pPr>
                      <a:r>
                        <a:rPr lang="en-US" sz="2400" dirty="0" smtClean="0">
                          <a:effectLst/>
                        </a:rPr>
                        <a:t>Slow </a:t>
                      </a:r>
                      <a:r>
                        <a:rPr lang="en-US" sz="2400" dirty="0">
                          <a:effectLst/>
                        </a:rPr>
                        <a:t>↑ in blood sugar levels</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6040" marR="0">
                        <a:lnSpc>
                          <a:spcPts val="1350"/>
                        </a:lnSpc>
                        <a:spcBef>
                          <a:spcPts val="0"/>
                        </a:spcBef>
                        <a:spcAft>
                          <a:spcPts val="0"/>
                        </a:spcAft>
                      </a:pPr>
                      <a:endParaRPr lang="en-US" sz="2400" dirty="0" smtClean="0">
                        <a:effectLst/>
                      </a:endParaRPr>
                    </a:p>
                    <a:p>
                      <a:pPr marL="66040" marR="0">
                        <a:lnSpc>
                          <a:spcPts val="1350"/>
                        </a:lnSpc>
                        <a:spcBef>
                          <a:spcPts val="0"/>
                        </a:spcBef>
                        <a:spcAft>
                          <a:spcPts val="0"/>
                        </a:spcAft>
                      </a:pPr>
                      <a:endParaRPr lang="en-US" sz="2400" dirty="0" smtClean="0">
                        <a:effectLst/>
                      </a:endParaRPr>
                    </a:p>
                    <a:p>
                      <a:pPr marL="66040" marR="0">
                        <a:lnSpc>
                          <a:spcPts val="1350"/>
                        </a:lnSpc>
                        <a:spcBef>
                          <a:spcPts val="0"/>
                        </a:spcBef>
                        <a:spcAft>
                          <a:spcPts val="0"/>
                        </a:spcAft>
                      </a:pPr>
                      <a:r>
                        <a:rPr lang="en-US" sz="2400" dirty="0" smtClean="0">
                          <a:effectLst/>
                        </a:rPr>
                        <a:t>Ideal </a:t>
                      </a:r>
                      <a:r>
                        <a:rPr lang="en-US" sz="2400" dirty="0">
                          <a:effectLst/>
                        </a:rPr>
                        <a:t>for </a:t>
                      </a:r>
                      <a:r>
                        <a:rPr lang="en-US" sz="2400" dirty="0" smtClean="0">
                          <a:effectLst/>
                        </a:rPr>
                        <a:t>consumption</a:t>
                      </a:r>
                    </a:p>
                    <a:p>
                      <a:pPr marL="66040" marR="0">
                        <a:lnSpc>
                          <a:spcPts val="1350"/>
                        </a:lnSpc>
                        <a:spcBef>
                          <a:spcPts val="0"/>
                        </a:spcBef>
                        <a:spcAft>
                          <a:spcPts val="0"/>
                        </a:spcAft>
                      </a:pP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821000">
                <a:tc>
                  <a:txBody>
                    <a:bodyPr/>
                    <a:lstStyle/>
                    <a:p>
                      <a:pPr marL="67945" marR="0">
                        <a:lnSpc>
                          <a:spcPts val="1350"/>
                        </a:lnSpc>
                        <a:spcBef>
                          <a:spcPts val="0"/>
                        </a:spcBef>
                        <a:spcAft>
                          <a:spcPts val="0"/>
                        </a:spcAft>
                      </a:pPr>
                      <a:endParaRPr lang="en-US" sz="2400" dirty="0" smtClean="0">
                        <a:effectLst/>
                      </a:endParaRPr>
                    </a:p>
                    <a:p>
                      <a:pPr marL="67945" marR="0">
                        <a:lnSpc>
                          <a:spcPts val="1350"/>
                        </a:lnSpc>
                        <a:spcBef>
                          <a:spcPts val="0"/>
                        </a:spcBef>
                        <a:spcAft>
                          <a:spcPts val="0"/>
                        </a:spcAft>
                      </a:pPr>
                      <a:endParaRPr lang="en-US" sz="2400" dirty="0" smtClean="0">
                        <a:effectLst/>
                      </a:endParaRPr>
                    </a:p>
                    <a:p>
                      <a:pPr marL="67945" marR="0">
                        <a:lnSpc>
                          <a:spcPts val="1350"/>
                        </a:lnSpc>
                        <a:spcBef>
                          <a:spcPts val="0"/>
                        </a:spcBef>
                        <a:spcAft>
                          <a:spcPts val="0"/>
                        </a:spcAft>
                      </a:pPr>
                      <a:r>
                        <a:rPr lang="en-US" sz="2400" dirty="0" smtClean="0">
                          <a:effectLst/>
                        </a:rPr>
                        <a:t>Medium</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endParaRPr lang="en-US" sz="2400" dirty="0" smtClean="0">
                        <a:effectLst/>
                      </a:endParaRPr>
                    </a:p>
                    <a:p>
                      <a:pPr marL="67945" marR="0">
                        <a:lnSpc>
                          <a:spcPts val="1350"/>
                        </a:lnSpc>
                        <a:spcBef>
                          <a:spcPts val="0"/>
                        </a:spcBef>
                        <a:spcAft>
                          <a:spcPts val="0"/>
                        </a:spcAft>
                      </a:pPr>
                      <a:endParaRPr lang="en-US" sz="2400" dirty="0" smtClean="0">
                        <a:effectLst/>
                      </a:endParaRPr>
                    </a:p>
                    <a:p>
                      <a:pPr marL="67945" marR="0">
                        <a:lnSpc>
                          <a:spcPts val="1350"/>
                        </a:lnSpc>
                        <a:spcBef>
                          <a:spcPts val="0"/>
                        </a:spcBef>
                        <a:spcAft>
                          <a:spcPts val="0"/>
                        </a:spcAft>
                      </a:pPr>
                      <a:r>
                        <a:rPr lang="en-US" sz="2400" dirty="0" smtClean="0">
                          <a:effectLst/>
                        </a:rPr>
                        <a:t>56-69</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6675" marR="0">
                        <a:lnSpc>
                          <a:spcPts val="1350"/>
                        </a:lnSpc>
                        <a:spcBef>
                          <a:spcPts val="0"/>
                        </a:spcBef>
                        <a:spcAft>
                          <a:spcPts val="0"/>
                        </a:spcAft>
                      </a:pPr>
                      <a:endParaRPr lang="en-US" sz="2400" dirty="0" smtClean="0">
                        <a:effectLst/>
                      </a:endParaRPr>
                    </a:p>
                    <a:p>
                      <a:pPr marL="66675" marR="0">
                        <a:lnSpc>
                          <a:spcPts val="1350"/>
                        </a:lnSpc>
                        <a:spcBef>
                          <a:spcPts val="0"/>
                        </a:spcBef>
                        <a:spcAft>
                          <a:spcPts val="0"/>
                        </a:spcAft>
                      </a:pPr>
                      <a:r>
                        <a:rPr lang="en-US" sz="2400" dirty="0" smtClean="0">
                          <a:effectLst/>
                        </a:rPr>
                        <a:t>Moderate </a:t>
                      </a:r>
                      <a:r>
                        <a:rPr lang="en-US" sz="2400" dirty="0">
                          <a:effectLst/>
                        </a:rPr>
                        <a:t>↑ in blood sugar </a:t>
                      </a:r>
                      <a:endParaRPr lang="en-US" sz="2400" dirty="0" smtClean="0">
                        <a:effectLst/>
                      </a:endParaRPr>
                    </a:p>
                    <a:p>
                      <a:pPr marL="66675" marR="0">
                        <a:lnSpc>
                          <a:spcPts val="1350"/>
                        </a:lnSpc>
                        <a:spcBef>
                          <a:spcPts val="0"/>
                        </a:spcBef>
                        <a:spcAft>
                          <a:spcPts val="0"/>
                        </a:spcAft>
                      </a:pPr>
                      <a:endParaRPr lang="en-US" sz="2400" dirty="0" smtClean="0">
                        <a:effectLst/>
                      </a:endParaRPr>
                    </a:p>
                    <a:p>
                      <a:pPr marL="66675" marR="0">
                        <a:lnSpc>
                          <a:spcPts val="1350"/>
                        </a:lnSpc>
                        <a:spcBef>
                          <a:spcPts val="0"/>
                        </a:spcBef>
                        <a:spcAft>
                          <a:spcPts val="0"/>
                        </a:spcAft>
                      </a:pPr>
                      <a:r>
                        <a:rPr lang="en-US" sz="2400" dirty="0" smtClean="0">
                          <a:effectLst/>
                        </a:rPr>
                        <a:t>levels</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6040" marR="0">
                        <a:lnSpc>
                          <a:spcPts val="1350"/>
                        </a:lnSpc>
                        <a:spcBef>
                          <a:spcPts val="0"/>
                        </a:spcBef>
                        <a:spcAft>
                          <a:spcPts val="0"/>
                        </a:spcAft>
                      </a:pPr>
                      <a:endParaRPr lang="en-US" sz="2400" dirty="0" smtClean="0">
                        <a:effectLst/>
                      </a:endParaRPr>
                    </a:p>
                    <a:p>
                      <a:pPr marL="66040" marR="0">
                        <a:lnSpc>
                          <a:spcPts val="1350"/>
                        </a:lnSpc>
                        <a:spcBef>
                          <a:spcPts val="0"/>
                        </a:spcBef>
                        <a:spcAft>
                          <a:spcPts val="0"/>
                        </a:spcAft>
                      </a:pPr>
                      <a:endParaRPr lang="en-US" sz="2400" dirty="0" smtClean="0">
                        <a:effectLst/>
                      </a:endParaRPr>
                    </a:p>
                    <a:p>
                      <a:pPr marL="66040" marR="0">
                        <a:lnSpc>
                          <a:spcPts val="1350"/>
                        </a:lnSpc>
                        <a:spcBef>
                          <a:spcPts val="0"/>
                        </a:spcBef>
                        <a:spcAft>
                          <a:spcPts val="0"/>
                        </a:spcAft>
                      </a:pPr>
                      <a:r>
                        <a:rPr lang="en-US" sz="2400" dirty="0" smtClean="0">
                          <a:effectLst/>
                        </a:rPr>
                        <a:t>Moderate </a:t>
                      </a:r>
                      <a:r>
                        <a:rPr lang="en-US" sz="2400" dirty="0">
                          <a:effectLst/>
                        </a:rPr>
                        <a:t>amount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826196">
                <a:tc>
                  <a:txBody>
                    <a:bodyPr/>
                    <a:lstStyle/>
                    <a:p>
                      <a:pPr marL="67945" marR="0">
                        <a:lnSpc>
                          <a:spcPts val="1350"/>
                        </a:lnSpc>
                        <a:spcBef>
                          <a:spcPts val="0"/>
                        </a:spcBef>
                        <a:spcAft>
                          <a:spcPts val="0"/>
                        </a:spcAft>
                      </a:pPr>
                      <a:endParaRPr lang="en-US" sz="2400" dirty="0" smtClean="0">
                        <a:effectLst/>
                      </a:endParaRPr>
                    </a:p>
                    <a:p>
                      <a:pPr marL="67945" marR="0">
                        <a:lnSpc>
                          <a:spcPts val="1350"/>
                        </a:lnSpc>
                        <a:spcBef>
                          <a:spcPts val="0"/>
                        </a:spcBef>
                        <a:spcAft>
                          <a:spcPts val="0"/>
                        </a:spcAft>
                      </a:pPr>
                      <a:endParaRPr lang="en-US" sz="2400" dirty="0" smtClean="0">
                        <a:effectLst/>
                      </a:endParaRPr>
                    </a:p>
                    <a:p>
                      <a:pPr marL="67945" marR="0">
                        <a:lnSpc>
                          <a:spcPts val="1350"/>
                        </a:lnSpc>
                        <a:spcBef>
                          <a:spcPts val="0"/>
                        </a:spcBef>
                        <a:spcAft>
                          <a:spcPts val="0"/>
                        </a:spcAft>
                      </a:pPr>
                      <a:r>
                        <a:rPr lang="en-US" sz="2400" dirty="0" smtClean="0">
                          <a:effectLst/>
                        </a:rPr>
                        <a:t>High</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7945" marR="0">
                        <a:lnSpc>
                          <a:spcPts val="1350"/>
                        </a:lnSpc>
                        <a:spcBef>
                          <a:spcPts val="0"/>
                        </a:spcBef>
                        <a:spcAft>
                          <a:spcPts val="0"/>
                        </a:spcAft>
                      </a:pPr>
                      <a:endParaRPr lang="en-US" sz="2400" dirty="0" smtClean="0">
                        <a:effectLst/>
                      </a:endParaRPr>
                    </a:p>
                    <a:p>
                      <a:pPr marL="67945" marR="0">
                        <a:lnSpc>
                          <a:spcPts val="1350"/>
                        </a:lnSpc>
                        <a:spcBef>
                          <a:spcPts val="0"/>
                        </a:spcBef>
                        <a:spcAft>
                          <a:spcPts val="0"/>
                        </a:spcAft>
                      </a:pPr>
                      <a:r>
                        <a:rPr lang="en-US" sz="2400" dirty="0" smtClean="0">
                          <a:effectLst/>
                        </a:rPr>
                        <a:t>≥</a:t>
                      </a:r>
                      <a:r>
                        <a:rPr lang="en-US" sz="2400" dirty="0">
                          <a:effectLst/>
                        </a:rPr>
                        <a:t>70</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6675" marR="0">
                        <a:lnSpc>
                          <a:spcPts val="1350"/>
                        </a:lnSpc>
                        <a:spcBef>
                          <a:spcPts val="0"/>
                        </a:spcBef>
                        <a:spcAft>
                          <a:spcPts val="0"/>
                        </a:spcAft>
                      </a:pPr>
                      <a:endParaRPr lang="en-US" sz="2400" dirty="0" smtClean="0">
                        <a:effectLst/>
                      </a:endParaRPr>
                    </a:p>
                    <a:p>
                      <a:pPr marL="66675" marR="0">
                        <a:lnSpc>
                          <a:spcPts val="1350"/>
                        </a:lnSpc>
                        <a:spcBef>
                          <a:spcPts val="0"/>
                        </a:spcBef>
                        <a:spcAft>
                          <a:spcPts val="0"/>
                        </a:spcAft>
                      </a:pPr>
                      <a:endParaRPr lang="en-US" sz="2400" dirty="0" smtClean="0">
                        <a:effectLst/>
                      </a:endParaRPr>
                    </a:p>
                    <a:p>
                      <a:pPr marL="66675" marR="0">
                        <a:lnSpc>
                          <a:spcPts val="1350"/>
                        </a:lnSpc>
                        <a:spcBef>
                          <a:spcPts val="0"/>
                        </a:spcBef>
                        <a:spcAft>
                          <a:spcPts val="0"/>
                        </a:spcAft>
                      </a:pPr>
                      <a:r>
                        <a:rPr lang="en-US" sz="2400" dirty="0" smtClean="0">
                          <a:effectLst/>
                        </a:rPr>
                        <a:t>Rapid </a:t>
                      </a:r>
                      <a:r>
                        <a:rPr lang="en-US" sz="2400" dirty="0">
                          <a:effectLst/>
                        </a:rPr>
                        <a:t>↑ in blood sugar levels</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66040" marR="0">
                        <a:lnSpc>
                          <a:spcPts val="1350"/>
                        </a:lnSpc>
                        <a:spcBef>
                          <a:spcPts val="0"/>
                        </a:spcBef>
                        <a:spcAft>
                          <a:spcPts val="0"/>
                        </a:spcAft>
                      </a:pPr>
                      <a:endParaRPr lang="en-US" sz="2400" dirty="0" smtClean="0">
                        <a:effectLst/>
                      </a:endParaRPr>
                    </a:p>
                    <a:p>
                      <a:pPr marL="66040" marR="0">
                        <a:lnSpc>
                          <a:spcPts val="1350"/>
                        </a:lnSpc>
                        <a:spcBef>
                          <a:spcPts val="0"/>
                        </a:spcBef>
                        <a:spcAft>
                          <a:spcPts val="0"/>
                        </a:spcAft>
                      </a:pPr>
                      <a:endParaRPr lang="en-US" sz="2400" dirty="0" smtClean="0">
                        <a:effectLst/>
                      </a:endParaRPr>
                    </a:p>
                    <a:p>
                      <a:pPr marL="66040" marR="0">
                        <a:lnSpc>
                          <a:spcPts val="1350"/>
                        </a:lnSpc>
                        <a:spcBef>
                          <a:spcPts val="0"/>
                        </a:spcBef>
                        <a:spcAft>
                          <a:spcPts val="0"/>
                        </a:spcAft>
                      </a:pPr>
                      <a:r>
                        <a:rPr lang="en-US" sz="2400" dirty="0" smtClean="0">
                          <a:effectLst/>
                        </a:rPr>
                        <a:t>Small </a:t>
                      </a:r>
                      <a:r>
                        <a:rPr lang="en-US" sz="2400" dirty="0">
                          <a:effectLst/>
                        </a:rPr>
                        <a:t>amount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bl>
          </a:graphicData>
        </a:graphic>
      </p:graphicFrame>
    </p:spTree>
    <p:extLst>
      <p:ext uri="{BB962C8B-B14F-4D97-AF65-F5344CB8AC3E}">
        <p14:creationId xmlns:p14="http://schemas.microsoft.com/office/powerpoint/2010/main" val="27164080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714</TotalTime>
  <Words>2591</Words>
  <Application>Microsoft Office PowerPoint</Application>
  <PresentationFormat>Widescreen</PresentationFormat>
  <Paragraphs>468</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Times New Roman</vt:lpstr>
      <vt:lpstr>Office Theme</vt:lpstr>
      <vt:lpstr>Carbohydrates</vt:lpstr>
      <vt:lpstr>What is carbohydrate? </vt:lpstr>
      <vt:lpstr>General characteristics of carbohydrates</vt:lpstr>
      <vt:lpstr>Classification of carbohydrates  </vt:lpstr>
      <vt:lpstr>Classification of carbohydrates</vt:lpstr>
      <vt:lpstr>                   Structures of  Glycogen, Amylopectin, Amylose</vt:lpstr>
      <vt:lpstr>Sources of different classes of carbs are given in the following table: </vt:lpstr>
      <vt:lpstr>What is glycemic index?</vt:lpstr>
      <vt:lpstr>Classification of glycemic index </vt:lpstr>
      <vt:lpstr>Glycemic index of different foods. </vt:lpstr>
      <vt:lpstr>Discuss the protocol in determining glycemic index (GI) of foods.</vt:lpstr>
      <vt:lpstr>Figure: Blood glucose AUC for glucose and lentil </vt:lpstr>
      <vt:lpstr>What is Glycemic load?</vt:lpstr>
      <vt:lpstr>GL values and their classification are given in the following table. </vt:lpstr>
      <vt:lpstr>Calculation of GL of individual food </vt:lpstr>
      <vt:lpstr>Calculation of GI of individual food</vt:lpstr>
      <vt:lpstr>Calculation of glycemic load of a mixed meal or diet </vt:lpstr>
      <vt:lpstr>GI and GL values of some foods </vt:lpstr>
      <vt:lpstr>Differences between glycemic index and glycemic load </vt:lpstr>
      <vt:lpstr>  To be continued…</vt:lpstr>
      <vt:lpstr>Factors affecting GI/GL</vt:lpstr>
      <vt:lpstr>Functions of digestible carbohydrates:  </vt:lpstr>
      <vt:lpstr>deficiency diseases of digestible carbohydrates;</vt:lpstr>
      <vt:lpstr>What is  lactose intolerances </vt:lpstr>
      <vt:lpstr>Consequences of lactose intolerances </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Porosh Moni</dc:creator>
  <cp:lastModifiedBy>Porosh Moni</cp:lastModifiedBy>
  <cp:revision>14</cp:revision>
  <dcterms:created xsi:type="dcterms:W3CDTF">2020-08-27T17:36:34Z</dcterms:created>
  <dcterms:modified xsi:type="dcterms:W3CDTF">2020-09-11T03:40:34Z</dcterms:modified>
</cp:coreProperties>
</file>