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42E6CFB-3D30-4BDD-AFED-7423F08A336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EF39B-E3D9-49B7-AD6F-13107DDCDE89}"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869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E6CFB-3D30-4BDD-AFED-7423F08A336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386679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E6CFB-3D30-4BDD-AFED-7423F08A336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EF39B-E3D9-49B7-AD6F-13107DDCDE8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04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2E6CFB-3D30-4BDD-AFED-7423F08A336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347599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2E6CFB-3D30-4BDD-AFED-7423F08A3364}"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EF39B-E3D9-49B7-AD6F-13107DDCDE89}"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632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2E6CFB-3D30-4BDD-AFED-7423F08A336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366844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2E6CFB-3D30-4BDD-AFED-7423F08A3364}"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317391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2E6CFB-3D30-4BDD-AFED-7423F08A3364}"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116844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E6CFB-3D30-4BDD-AFED-7423F08A3364}"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148081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42E6CFB-3D30-4BDD-AFED-7423F08A336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EF39B-E3D9-49B7-AD6F-13107DDCDE89}" type="slidenum">
              <a:rPr lang="en-US" smtClean="0"/>
              <a:t>‹#›</a:t>
            </a:fld>
            <a:endParaRPr lang="en-US"/>
          </a:p>
        </p:txBody>
      </p:sp>
    </p:spTree>
    <p:extLst>
      <p:ext uri="{BB962C8B-B14F-4D97-AF65-F5344CB8AC3E}">
        <p14:creationId xmlns:p14="http://schemas.microsoft.com/office/powerpoint/2010/main" val="213246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2E6CFB-3D30-4BDD-AFED-7423F08A3364}"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EF39B-E3D9-49B7-AD6F-13107DDCDE8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04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2E6CFB-3D30-4BDD-AFED-7423F08A3364}" type="datetimeFigureOut">
              <a:rPr lang="en-US" smtClean="0"/>
              <a:t>4/23/2020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CEF39B-E3D9-49B7-AD6F-13107DDCDE89}"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6323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atin typeface="Berlin Sans FB Demi" panose="020E0802020502020306" pitchFamily="34" charset="0"/>
              </a:rPr>
              <a:t>Performance of Contracts</a:t>
            </a:r>
            <a:endParaRPr lang="en-US" b="1" i="1" dirty="0">
              <a:latin typeface="Berlin Sans FB Demi" panose="020E0802020502020306" pitchFamily="34" charset="0"/>
            </a:endParaRPr>
          </a:p>
        </p:txBody>
      </p:sp>
      <p:sp>
        <p:nvSpPr>
          <p:cNvPr id="3" name="Subtitle 2"/>
          <p:cNvSpPr>
            <a:spLocks noGrp="1"/>
          </p:cNvSpPr>
          <p:nvPr>
            <p:ph type="subTitle" idx="1"/>
          </p:nvPr>
        </p:nvSpPr>
        <p:spPr/>
        <p:txBody>
          <a:bodyPr>
            <a:normAutofit/>
          </a:bodyPr>
          <a:lstStyle/>
          <a:p>
            <a:r>
              <a:rPr lang="en-US" sz="2000" b="1" i="1" dirty="0" smtClean="0"/>
              <a:t>Chapter – 10</a:t>
            </a:r>
          </a:p>
          <a:p>
            <a:r>
              <a:rPr lang="en-US" sz="2400" b="1" i="1" smtClean="0"/>
              <a:t>Farhana</a:t>
            </a:r>
            <a:r>
              <a:rPr lang="en-US" sz="2400" b="1" i="1" smtClean="0"/>
              <a:t> </a:t>
            </a:r>
            <a:r>
              <a:rPr lang="en-US" sz="2400" b="1" i="1" dirty="0" smtClean="0"/>
              <a:t>Noor</a:t>
            </a:r>
            <a:endParaRPr lang="en-US" sz="2400" b="1" i="1" dirty="0"/>
          </a:p>
        </p:txBody>
      </p:sp>
    </p:spTree>
    <p:extLst>
      <p:ext uri="{BB962C8B-B14F-4D97-AF65-F5344CB8AC3E}">
        <p14:creationId xmlns:p14="http://schemas.microsoft.com/office/powerpoint/2010/main" val="10579430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Reciprocal promises</a:t>
            </a:r>
            <a:endParaRPr lang="en-US" dirty="0"/>
          </a:p>
        </p:txBody>
      </p:sp>
      <p:sp>
        <p:nvSpPr>
          <p:cNvPr id="3" name="Content Placeholder 2"/>
          <p:cNvSpPr>
            <a:spLocks noGrp="1"/>
          </p:cNvSpPr>
          <p:nvPr>
            <p:ph idx="1"/>
          </p:nvPr>
        </p:nvSpPr>
        <p:spPr>
          <a:xfrm>
            <a:off x="1024128" y="1950720"/>
            <a:ext cx="9720073" cy="4358640"/>
          </a:xfrm>
        </p:spPr>
        <p:txBody>
          <a:bodyPr>
            <a:normAutofit fontScale="62500" lnSpcReduction="20000"/>
          </a:bodyPr>
          <a:lstStyle/>
          <a:p>
            <a:pPr marL="0" indent="0">
              <a:buNone/>
            </a:pPr>
            <a:r>
              <a:rPr lang="en-US" sz="2900" b="1" i="1" dirty="0" smtClean="0"/>
              <a:t>Definition</a:t>
            </a:r>
            <a:r>
              <a:rPr lang="en-US" sz="2900" b="1" i="1" dirty="0"/>
              <a:t>: </a:t>
            </a:r>
            <a:r>
              <a:rPr lang="en-US" sz="2900" i="1" dirty="0"/>
              <a:t>A contract consists of reciprocal promises when one party makes a promise in consideration of similar promise made by the other party. Such a contract is an exchange of promises</a:t>
            </a:r>
            <a:r>
              <a:rPr lang="en-US" sz="2900" i="1" dirty="0" smtClean="0"/>
              <a:t>.</a:t>
            </a:r>
            <a:endParaRPr lang="en-US" sz="2900" dirty="0" smtClean="0"/>
          </a:p>
          <a:p>
            <a:pPr marL="0" indent="0">
              <a:buNone/>
            </a:pPr>
            <a:r>
              <a:rPr lang="en-US" sz="2900" b="1" i="1" dirty="0" smtClean="0"/>
              <a:t>Rules :</a:t>
            </a:r>
          </a:p>
          <a:p>
            <a:pPr marL="0" indent="0">
              <a:buNone/>
            </a:pPr>
            <a:r>
              <a:rPr lang="en-US" sz="2900" b="1" i="1" dirty="0" smtClean="0"/>
              <a:t>1. Promisor not bound to perform, unless reciprocal promisee ready and willing to perform</a:t>
            </a:r>
          </a:p>
          <a:p>
            <a:pPr marL="0" indent="0">
              <a:buNone/>
            </a:pPr>
            <a:r>
              <a:rPr lang="en-US" sz="2900" i="1" dirty="0" smtClean="0"/>
              <a:t>When a contract consists of reciprocal promises to be simultaneously performed, no promisor need perform his promise unless the promisee is ready and willing to perform his reciprocal promise.</a:t>
            </a:r>
          </a:p>
          <a:p>
            <a:pPr marL="0" indent="0">
              <a:buNone/>
            </a:pPr>
            <a:r>
              <a:rPr lang="en-US" sz="2900" i="1" dirty="0" smtClean="0"/>
              <a:t>	</a:t>
            </a:r>
            <a:r>
              <a:rPr lang="en-US" sz="2900" b="1" i="1" dirty="0" smtClean="0"/>
              <a:t>Example – </a:t>
            </a:r>
            <a:r>
              <a:rPr lang="en-US" sz="2900" i="1" dirty="0" smtClean="0"/>
              <a:t>A &amp; B contract that A shell delivers goods to B to be paid for by B on delivery. A need not deliver the goods, unless B is ready and willing to pay for the goods on delivery. B need not to pay for the goods unless A is ready and willing to deliver them on payment.</a:t>
            </a:r>
          </a:p>
          <a:p>
            <a:pPr marL="0" indent="0">
              <a:buNone/>
            </a:pPr>
            <a:r>
              <a:rPr lang="en-US" sz="2900" b="1" i="1" dirty="0" smtClean="0"/>
              <a:t>2. Order of performance of reciprocal promises</a:t>
            </a:r>
          </a:p>
          <a:p>
            <a:pPr marL="0" indent="0">
              <a:buNone/>
            </a:pPr>
            <a:r>
              <a:rPr lang="en-US" sz="2900" i="1" dirty="0" smtClean="0"/>
              <a:t>Where the order in which reciprocal promises are to be performed is expressly fixed by the contract, they shall be performed in that order and where the order is not expressly fixed by the contract, they shall be performed in that order which the nature of the transaction requires.</a:t>
            </a:r>
          </a:p>
          <a:p>
            <a:pPr marL="0" indent="0">
              <a:buNone/>
            </a:pPr>
            <a:r>
              <a:rPr lang="en-US" sz="2900" b="1" i="1" dirty="0" smtClean="0"/>
              <a:t>	 Example – </a:t>
            </a:r>
            <a:r>
              <a:rPr lang="en-US" sz="2900" i="1" dirty="0" smtClean="0"/>
              <a:t>A &amp; B contract that A shall build a house for B at a fixed price. A’s promise to build the house must be performed before B’s promise to pay for it.</a:t>
            </a:r>
          </a:p>
          <a:p>
            <a:pPr marL="0" indent="0">
              <a:buNone/>
            </a:pPr>
            <a:endParaRPr lang="en-US" i="1" dirty="0"/>
          </a:p>
        </p:txBody>
      </p:sp>
    </p:spTree>
    <p:extLst>
      <p:ext uri="{BB962C8B-B14F-4D97-AF65-F5344CB8AC3E}">
        <p14:creationId xmlns:p14="http://schemas.microsoft.com/office/powerpoint/2010/main" val="93399134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96834" y="505052"/>
            <a:ext cx="10515600" cy="5584825"/>
          </a:xfrm>
        </p:spPr>
        <p:txBody>
          <a:bodyPr>
            <a:noAutofit/>
          </a:bodyPr>
          <a:lstStyle/>
          <a:p>
            <a:pPr marL="0" indent="0">
              <a:buNone/>
            </a:pPr>
            <a:r>
              <a:rPr lang="en-US" sz="2000" b="1" i="1" dirty="0"/>
              <a:t>3. Liability of party preventing event on which contract is to take effect</a:t>
            </a:r>
          </a:p>
          <a:p>
            <a:pPr marL="0" indent="0">
              <a:buNone/>
            </a:pPr>
            <a:r>
              <a:rPr lang="en-US" sz="2000" i="1" dirty="0"/>
              <a:t>When a contract reciprocal promises and one party to the contract prevents the other from performing his promise, the contract becomes voidable at the option of the party so prevented and he is entitled to compensation from the other party for any loss which he may sustain in consequence of the non-performance of the </a:t>
            </a:r>
            <a:r>
              <a:rPr lang="en-US" sz="2000" i="1" dirty="0" smtClean="0"/>
              <a:t>contract.</a:t>
            </a:r>
          </a:p>
          <a:p>
            <a:pPr marL="0" indent="0">
              <a:buNone/>
            </a:pPr>
            <a:endParaRPr lang="en-US" sz="2000" b="1" i="1" dirty="0"/>
          </a:p>
          <a:p>
            <a:pPr marL="0" indent="0">
              <a:buNone/>
            </a:pPr>
            <a:r>
              <a:rPr lang="en-US" sz="2000" b="1" i="1" dirty="0"/>
              <a:t>	Example – </a:t>
            </a:r>
            <a:r>
              <a:rPr lang="en-US" sz="2000" i="1" dirty="0"/>
              <a:t>A &amp; B contract that B shell execute certain work for A for 1000 </a:t>
            </a:r>
            <a:r>
              <a:rPr lang="en-US" sz="2000" i="1" dirty="0" err="1"/>
              <a:t>rs</a:t>
            </a:r>
            <a:r>
              <a:rPr lang="en-US" sz="2000" i="1" dirty="0"/>
              <a:t>. B is ready and willing to execute the work accordingly but A prevents him from doing so. The contract is voidable at the options of A; if he elects to rescind it, he is entitled to recover from A compensation for any loss which he has incurred by its non-performance</a:t>
            </a:r>
            <a:r>
              <a:rPr lang="en-US" sz="2000" i="1" dirty="0" smtClean="0"/>
              <a:t>.</a:t>
            </a:r>
          </a:p>
          <a:p>
            <a:pPr marL="0" indent="0">
              <a:buNone/>
            </a:pPr>
            <a:endParaRPr lang="en-US" sz="2000" b="1" i="1" dirty="0"/>
          </a:p>
          <a:p>
            <a:pPr marL="0" indent="0">
              <a:buNone/>
            </a:pPr>
            <a:r>
              <a:rPr lang="en-US" sz="2000" b="1" i="1" dirty="0"/>
              <a:t>4. Effect of default as to that promise which should be first performed in contract consisting of reciprocal promises</a:t>
            </a:r>
          </a:p>
          <a:p>
            <a:pPr marL="0" indent="0">
              <a:buNone/>
            </a:pPr>
            <a:r>
              <a:rPr lang="en-US" sz="2000" i="1" dirty="0"/>
              <a:t>When a contract consists of reciprocal promises, such that one of them cannot be performed, or that its performance cannot be claimed till the other has been performed and the promisor of the promise last mentioned fails to perform it, such promisor cannot claim the performance of the reciprocal promise and must make compensation to the other party to the contract for any loss which such other party may sustain by non-performance of the </a:t>
            </a:r>
            <a:r>
              <a:rPr lang="en-US" sz="2000" i="1" dirty="0" smtClean="0"/>
              <a:t>contract.</a:t>
            </a:r>
            <a:endParaRPr lang="en-US" sz="2000" i="1" dirty="0"/>
          </a:p>
        </p:txBody>
      </p:sp>
    </p:spTree>
    <p:extLst>
      <p:ext uri="{BB962C8B-B14F-4D97-AF65-F5344CB8AC3E}">
        <p14:creationId xmlns:p14="http://schemas.microsoft.com/office/powerpoint/2010/main" val="35347981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3772" y="679269"/>
            <a:ext cx="10515600" cy="5567363"/>
          </a:xfrm>
        </p:spPr>
        <p:txBody>
          <a:bodyPr>
            <a:normAutofit/>
          </a:bodyPr>
          <a:lstStyle/>
          <a:p>
            <a:pPr marL="0" indent="0">
              <a:buNone/>
            </a:pPr>
            <a:r>
              <a:rPr lang="en-US" sz="2000" b="1" i="1" dirty="0"/>
              <a:t>5. Reciprocal promises to do things legal and also other things illegal</a:t>
            </a:r>
          </a:p>
          <a:p>
            <a:pPr marL="0" indent="0">
              <a:buNone/>
            </a:pPr>
            <a:r>
              <a:rPr lang="en-US" sz="2000" i="1" dirty="0"/>
              <a:t>When persons reciprocally promise, firstly to do certain things which are legal and secondly, under specified circumstances, to do certain other things which are illegal, the first set of promises is a contract, but the second is a void agreement</a:t>
            </a:r>
            <a:r>
              <a:rPr lang="en-US" sz="2000" i="1" dirty="0" smtClean="0"/>
              <a:t>.</a:t>
            </a:r>
          </a:p>
          <a:p>
            <a:pPr marL="0" indent="0">
              <a:buNone/>
            </a:pPr>
            <a:endParaRPr lang="en-US" sz="2000" i="1" dirty="0"/>
          </a:p>
          <a:p>
            <a:pPr marL="0" indent="0">
              <a:buNone/>
            </a:pPr>
            <a:r>
              <a:rPr lang="en-US" sz="2000" b="1" i="1" dirty="0"/>
              <a:t>6. Agreement to do impossible act</a:t>
            </a:r>
          </a:p>
          <a:p>
            <a:pPr marL="0" indent="0">
              <a:buNone/>
            </a:pPr>
            <a:r>
              <a:rPr lang="en-US" sz="2000" i="1" dirty="0"/>
              <a:t>An agreement to do an act impossible in itself is void</a:t>
            </a:r>
            <a:r>
              <a:rPr lang="en-US" sz="2000" i="1" dirty="0" smtClean="0"/>
              <a:t>.</a:t>
            </a:r>
            <a:endParaRPr lang="en-US" sz="2000" i="1" dirty="0"/>
          </a:p>
        </p:txBody>
      </p:sp>
    </p:spTree>
    <p:extLst>
      <p:ext uri="{BB962C8B-B14F-4D97-AF65-F5344CB8AC3E}">
        <p14:creationId xmlns:p14="http://schemas.microsoft.com/office/powerpoint/2010/main" val="109294626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Performance or tender definition :</a:t>
            </a:r>
            <a:endParaRPr lang="en-US" dirty="0"/>
          </a:p>
        </p:txBody>
      </p:sp>
      <p:sp>
        <p:nvSpPr>
          <p:cNvPr id="3" name="Content Placeholder 2"/>
          <p:cNvSpPr>
            <a:spLocks noGrp="1"/>
          </p:cNvSpPr>
          <p:nvPr>
            <p:ph idx="1"/>
          </p:nvPr>
        </p:nvSpPr>
        <p:spPr/>
        <p:txBody>
          <a:bodyPr/>
          <a:lstStyle/>
          <a:p>
            <a:pPr marL="0" indent="0">
              <a:buNone/>
            </a:pPr>
            <a:r>
              <a:rPr lang="en-US" i="1" dirty="0" smtClean="0"/>
              <a:t>A contract creates legal obligations. Performance of a contract means the carrying out of these obligations. Each party must perform or offer to perform the promise which he has made.</a:t>
            </a:r>
          </a:p>
          <a:p>
            <a:endParaRPr lang="en-US" dirty="0"/>
          </a:p>
        </p:txBody>
      </p:sp>
    </p:spTree>
    <p:extLst>
      <p:ext uri="{BB962C8B-B14F-4D97-AF65-F5344CB8AC3E}">
        <p14:creationId xmlns:p14="http://schemas.microsoft.com/office/powerpoint/2010/main" val="21221727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offer to perform or tender : </a:t>
            </a:r>
            <a:endParaRPr lang="en-US" dirty="0"/>
          </a:p>
        </p:txBody>
      </p:sp>
      <p:sp>
        <p:nvSpPr>
          <p:cNvPr id="3" name="Content Placeholder 2"/>
          <p:cNvSpPr>
            <a:spLocks noGrp="1"/>
          </p:cNvSpPr>
          <p:nvPr>
            <p:ph idx="1"/>
          </p:nvPr>
        </p:nvSpPr>
        <p:spPr>
          <a:xfrm>
            <a:off x="838200" y="1978072"/>
            <a:ext cx="10515600" cy="4675278"/>
          </a:xfrm>
        </p:spPr>
        <p:txBody>
          <a:bodyPr>
            <a:noAutofit/>
          </a:bodyPr>
          <a:lstStyle/>
          <a:p>
            <a:pPr marL="0" indent="0">
              <a:buNone/>
            </a:pPr>
            <a:r>
              <a:rPr lang="en-US" sz="2000" i="1" dirty="0" smtClean="0"/>
              <a:t>The </a:t>
            </a:r>
            <a:r>
              <a:rPr lang="en-US" sz="2000" i="1" dirty="0"/>
              <a:t>offer to perform the contract is called Tender. A tender, to be legally valid, must fulfill the following conditions </a:t>
            </a:r>
            <a:r>
              <a:rPr lang="en-US" sz="2000" i="1" dirty="0" smtClean="0"/>
              <a:t>–</a:t>
            </a:r>
          </a:p>
          <a:p>
            <a:pPr marL="0" indent="0">
              <a:buNone/>
            </a:pPr>
            <a:r>
              <a:rPr lang="en-US" sz="2000" b="1" i="1" dirty="0" smtClean="0"/>
              <a:t>1. It must be unconditional. A tender coupled with a condition is no tender.</a:t>
            </a:r>
          </a:p>
          <a:p>
            <a:pPr marL="0" indent="0">
              <a:buNone/>
            </a:pPr>
            <a:r>
              <a:rPr lang="en-US" sz="2000" i="1" dirty="0" smtClean="0"/>
              <a:t>	</a:t>
            </a:r>
            <a:r>
              <a:rPr lang="en-US" sz="2000" b="1" i="1" dirty="0" smtClean="0"/>
              <a:t>Example</a:t>
            </a:r>
            <a:r>
              <a:rPr lang="en-US" sz="2000" i="1" dirty="0" smtClean="0"/>
              <a:t> </a:t>
            </a:r>
            <a:r>
              <a:rPr lang="en-US" sz="2000" i="1" dirty="0"/>
              <a:t>– A passenger on a bus offers a rupee note for the fare which is 10paisa only. It is not a valid tender because it imposes condition on the acceptance of the tender </a:t>
            </a:r>
            <a:r>
              <a:rPr lang="en-US" sz="2000" i="1" dirty="0" err="1"/>
              <a:t>viz</a:t>
            </a:r>
            <a:r>
              <a:rPr lang="en-US" sz="2000" i="1" dirty="0"/>
              <a:t> the return of the balance out of the rupee. A tender of money must be of the exact sum due.</a:t>
            </a:r>
          </a:p>
          <a:p>
            <a:pPr marL="0" indent="0">
              <a:buNone/>
            </a:pPr>
            <a:endParaRPr lang="en-US" sz="2000" b="1" i="1" dirty="0" smtClean="0"/>
          </a:p>
          <a:p>
            <a:pPr marL="0" indent="0">
              <a:buNone/>
            </a:pPr>
            <a:r>
              <a:rPr lang="en-US" sz="2000" b="1" i="1" dirty="0" smtClean="0"/>
              <a:t>2</a:t>
            </a:r>
            <a:r>
              <a:rPr lang="en-US" sz="2000" b="1" i="1" dirty="0"/>
              <a:t>. A tender to pay conditionally upon the other party doing somethings such as giving a release or accepting the other amount in full satisfaction of all demand, is not a valid tender</a:t>
            </a:r>
            <a:r>
              <a:rPr lang="en-US" sz="2000" b="1" i="1" dirty="0" smtClean="0"/>
              <a:t>.</a:t>
            </a:r>
          </a:p>
          <a:p>
            <a:pPr marL="0" indent="0">
              <a:buNone/>
            </a:pPr>
            <a:endParaRPr lang="en-US" sz="2000" b="1" i="1" dirty="0" smtClean="0"/>
          </a:p>
          <a:p>
            <a:pPr marL="0" indent="0">
              <a:buNone/>
            </a:pPr>
            <a:r>
              <a:rPr lang="en-US" sz="2000" b="1" i="1" dirty="0" smtClean="0"/>
              <a:t>3</a:t>
            </a:r>
            <a:r>
              <a:rPr lang="en-US" sz="2000" b="1" i="1" dirty="0"/>
              <a:t>. A tender money, must be in legal tender money, not by any foreign money, or by promissory note or cheque</a:t>
            </a:r>
            <a:r>
              <a:rPr lang="en-US" sz="2000" b="1" i="1" dirty="0" smtClean="0"/>
              <a:t>.</a:t>
            </a:r>
            <a:endParaRPr lang="en-US" sz="2000" i="1" dirty="0"/>
          </a:p>
        </p:txBody>
      </p:sp>
    </p:spTree>
    <p:extLst>
      <p:ext uri="{BB962C8B-B14F-4D97-AF65-F5344CB8AC3E}">
        <p14:creationId xmlns:p14="http://schemas.microsoft.com/office/powerpoint/2010/main" val="37499337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01189" y="522651"/>
            <a:ext cx="10515600" cy="5819775"/>
          </a:xfrm>
        </p:spPr>
        <p:txBody>
          <a:bodyPr>
            <a:normAutofit lnSpcReduction="10000"/>
          </a:bodyPr>
          <a:lstStyle/>
          <a:p>
            <a:pPr marL="0" indent="0">
              <a:buNone/>
            </a:pPr>
            <a:r>
              <a:rPr lang="en-US" sz="2000" b="1" i="1" dirty="0" smtClean="0"/>
              <a:t>4. The tender must be made at a proper time and proper place</a:t>
            </a:r>
          </a:p>
          <a:p>
            <a:pPr marL="0" indent="0">
              <a:buNone/>
            </a:pPr>
            <a:endParaRPr lang="en-US" sz="2000" i="1" dirty="0" smtClean="0"/>
          </a:p>
          <a:p>
            <a:pPr marL="0" indent="0">
              <a:buNone/>
            </a:pPr>
            <a:r>
              <a:rPr lang="en-US" sz="2000" b="1" i="1" dirty="0" smtClean="0"/>
              <a:t>5. The person to whom a tender is made must be given reasonable opportunity of ascertaining that the person by whom it is made is able and willing there than, to do the whole of what he is bound by his promise to do.</a:t>
            </a:r>
          </a:p>
          <a:p>
            <a:pPr marL="0" indent="0">
              <a:buNone/>
            </a:pPr>
            <a:endParaRPr lang="en-US" sz="2000" i="1" dirty="0" smtClean="0"/>
          </a:p>
          <a:p>
            <a:pPr marL="0" indent="0">
              <a:buNone/>
            </a:pPr>
            <a:r>
              <a:rPr lang="en-US" sz="2000" b="1" i="1" dirty="0" smtClean="0"/>
              <a:t>6. The reason behind the above rule is that an offer to perfume a part of the promise is not a valid tender.</a:t>
            </a:r>
          </a:p>
          <a:p>
            <a:pPr marL="0" indent="0">
              <a:buNone/>
            </a:pPr>
            <a:endParaRPr lang="en-US" sz="2000" i="1" dirty="0" smtClean="0"/>
          </a:p>
          <a:p>
            <a:pPr marL="0" indent="0">
              <a:buNone/>
            </a:pPr>
            <a:r>
              <a:rPr lang="en-US" sz="2000" b="1" i="1" dirty="0" smtClean="0"/>
              <a:t>7. If the offer is an offer to deliver anything to the promise, the promise must have a reasonable opportunity of seeing that the thing offered is the thing which the promisor is bound by his promise to deliver.</a:t>
            </a:r>
            <a:endParaRPr lang="en-US" sz="2000" i="1" dirty="0" smtClean="0"/>
          </a:p>
          <a:p>
            <a:pPr marL="0" indent="0">
              <a:buNone/>
            </a:pPr>
            <a:r>
              <a:rPr lang="en-US" sz="2000" i="1" dirty="0" smtClean="0"/>
              <a:t>	</a:t>
            </a:r>
          </a:p>
          <a:p>
            <a:pPr marL="0" indent="0">
              <a:buNone/>
            </a:pPr>
            <a:r>
              <a:rPr lang="en-US" sz="2000" i="1" dirty="0"/>
              <a:t>	</a:t>
            </a:r>
            <a:r>
              <a:rPr lang="en-US" sz="2000" b="1" i="1" dirty="0" smtClean="0"/>
              <a:t>Example</a:t>
            </a:r>
            <a:r>
              <a:rPr lang="en-US" sz="2000" i="1" dirty="0" smtClean="0"/>
              <a:t> – P contracts to deliver to B at his warehouse on the 1st March 1973, 100 bales of cotton of a particular quality. P must bring the cotton to B’s warehouse, on the appointed day, under such circumstances that B may have a reasonable opportunity of satisfying himself that the thing offered is cotton of the quality contracted for and that there are 100 bales.</a:t>
            </a:r>
          </a:p>
        </p:txBody>
      </p:sp>
    </p:spTree>
    <p:extLst>
      <p:ext uri="{BB962C8B-B14F-4D97-AF65-F5344CB8AC3E}">
        <p14:creationId xmlns:p14="http://schemas.microsoft.com/office/powerpoint/2010/main" val="26213058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By whom is a contract to be performed </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smtClean="0"/>
              <a:t>1</a:t>
            </a:r>
            <a:r>
              <a:rPr lang="en-US" b="1" i="1" dirty="0"/>
              <a:t>. Personal performance </a:t>
            </a:r>
            <a:endParaRPr lang="en-US" i="1" dirty="0"/>
          </a:p>
          <a:p>
            <a:pPr marL="0" indent="0">
              <a:buNone/>
            </a:pPr>
            <a:r>
              <a:rPr lang="en-US" i="1" dirty="0"/>
              <a:t>In cases involving personal skill, taste or credit, the promisor must himself perform the contract. The courts will force the intention of the parties as expressed in the contract, or as may be inferred from the circumstance of the case</a:t>
            </a:r>
            <a:r>
              <a:rPr lang="en-US" i="1" dirty="0" smtClean="0"/>
              <a:t>.</a:t>
            </a:r>
          </a:p>
          <a:p>
            <a:pPr marL="0" indent="0">
              <a:buNone/>
            </a:pPr>
            <a:endParaRPr lang="en-US" i="1" dirty="0"/>
          </a:p>
          <a:p>
            <a:pPr marL="0" indent="0">
              <a:buNone/>
            </a:pPr>
            <a:r>
              <a:rPr lang="en-US" b="1" i="1" dirty="0"/>
              <a:t>2. Performance by representatives </a:t>
            </a:r>
            <a:endParaRPr lang="en-US" i="1" dirty="0"/>
          </a:p>
          <a:p>
            <a:pPr marL="0" indent="0">
              <a:buNone/>
            </a:pPr>
            <a:r>
              <a:rPr lang="en-US" i="1" dirty="0"/>
              <a:t>In all other cases the promisor or his representatives may employ a competent person to perform it –</a:t>
            </a:r>
          </a:p>
          <a:p>
            <a:pPr marL="0" indent="0">
              <a:buNone/>
            </a:pPr>
            <a:r>
              <a:rPr lang="en-US" i="1" dirty="0"/>
              <a:t>	</a:t>
            </a:r>
            <a:r>
              <a:rPr lang="en-US" b="1" i="1" dirty="0"/>
              <a:t>Example</a:t>
            </a:r>
            <a:r>
              <a:rPr lang="en-US" i="1" dirty="0"/>
              <a:t> – Q promises to paint a picture for B; Q must perform this promise personally</a:t>
            </a:r>
            <a:r>
              <a:rPr lang="en-US" i="1" dirty="0" smtClean="0"/>
              <a:t>.</a:t>
            </a:r>
          </a:p>
          <a:p>
            <a:pPr marL="0" indent="0">
              <a:buNone/>
            </a:pPr>
            <a:endParaRPr lang="en-US" i="1" dirty="0"/>
          </a:p>
          <a:p>
            <a:pPr marL="0" indent="0">
              <a:buNone/>
            </a:pPr>
            <a:r>
              <a:rPr lang="en-US" b="1" i="1" dirty="0"/>
              <a:t>3. Effect of performance from a 3rd person –</a:t>
            </a:r>
            <a:endParaRPr lang="en-US" i="1" dirty="0"/>
          </a:p>
          <a:p>
            <a:pPr marL="0" indent="0">
              <a:buNone/>
            </a:pPr>
            <a:r>
              <a:rPr lang="en-US" i="1" dirty="0"/>
              <a:t>When a promise accepts performance of the promise from a third person, he cannot afterward enforce it against the promisor</a:t>
            </a:r>
          </a:p>
          <a:p>
            <a:pPr marL="0" indent="0">
              <a:buNone/>
            </a:pPr>
            <a:endParaRPr lang="en-US" dirty="0"/>
          </a:p>
        </p:txBody>
      </p:sp>
    </p:spTree>
    <p:extLst>
      <p:ext uri="{BB962C8B-B14F-4D97-AF65-F5344CB8AC3E}">
        <p14:creationId xmlns:p14="http://schemas.microsoft.com/office/powerpoint/2010/main" val="24105509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75063" y="635182"/>
            <a:ext cx="10515600" cy="5776913"/>
          </a:xfrm>
        </p:spPr>
        <p:txBody>
          <a:bodyPr>
            <a:normAutofit/>
          </a:bodyPr>
          <a:lstStyle/>
          <a:p>
            <a:pPr marL="0" indent="0">
              <a:buNone/>
            </a:pPr>
            <a:r>
              <a:rPr lang="en-US" sz="2000" b="1" i="1" dirty="0"/>
              <a:t>4. Death of the promisor –</a:t>
            </a:r>
            <a:endParaRPr lang="en-US" sz="2000" i="1" dirty="0"/>
          </a:p>
          <a:p>
            <a:pPr marL="0" indent="0">
              <a:buNone/>
            </a:pPr>
            <a:r>
              <a:rPr lang="en-US" sz="2000" i="1" dirty="0"/>
              <a:t>Contract involving personal skill or volition, come to an end when the promisor dies. His heirs or legal representatives are not bound to perform such contracts. A personal cause of action dies with the person concerned.</a:t>
            </a:r>
          </a:p>
          <a:p>
            <a:pPr marL="0" indent="0">
              <a:buNone/>
            </a:pPr>
            <a:r>
              <a:rPr lang="en-US" sz="2000" i="1" dirty="0"/>
              <a:t>	</a:t>
            </a:r>
            <a:endParaRPr lang="en-US" sz="2000" i="1" dirty="0" smtClean="0"/>
          </a:p>
          <a:p>
            <a:pPr marL="0" indent="0">
              <a:buNone/>
            </a:pPr>
            <a:r>
              <a:rPr lang="en-US" sz="2000" i="1" dirty="0"/>
              <a:t>	</a:t>
            </a:r>
            <a:r>
              <a:rPr lang="en-US" sz="2000" b="1" i="1" dirty="0" smtClean="0"/>
              <a:t>Example -</a:t>
            </a:r>
            <a:r>
              <a:rPr lang="en-US" sz="2000" i="1" dirty="0" smtClean="0"/>
              <a:t> </a:t>
            </a:r>
            <a:r>
              <a:rPr lang="en-US" sz="2000" i="1" dirty="0"/>
              <a:t>P promises to deliver goods to B on a certain day on payment of </a:t>
            </a:r>
            <a:r>
              <a:rPr lang="en-US" sz="2000" i="1" dirty="0" err="1"/>
              <a:t>rs</a:t>
            </a:r>
            <a:r>
              <a:rPr lang="en-US" sz="2000" i="1" dirty="0"/>
              <a:t> 1000. P dies before that day. P’s representatives are bound to deliver that goods to B, and B is bound to pay </a:t>
            </a:r>
            <a:r>
              <a:rPr lang="en-US" sz="2000" i="1" dirty="0" err="1"/>
              <a:t>rs</a:t>
            </a:r>
            <a:r>
              <a:rPr lang="en-US" sz="2000" i="1" dirty="0"/>
              <a:t> 1000 to P’s representatives</a:t>
            </a:r>
            <a:r>
              <a:rPr lang="en-US" sz="2000" b="1" i="1" dirty="0"/>
              <a:t>.</a:t>
            </a:r>
          </a:p>
          <a:p>
            <a:pPr marL="0" indent="0">
              <a:buNone/>
            </a:pPr>
            <a:endParaRPr lang="en-US" sz="2000" b="1" i="1" dirty="0" smtClean="0"/>
          </a:p>
          <a:p>
            <a:pPr marL="0" indent="0">
              <a:buNone/>
            </a:pPr>
            <a:r>
              <a:rPr lang="en-US" sz="2000" b="1" i="1" dirty="0" smtClean="0"/>
              <a:t>5</a:t>
            </a:r>
            <a:r>
              <a:rPr lang="en-US" sz="2000" b="1" i="1" dirty="0"/>
              <a:t>. Performance of joint promises </a:t>
            </a:r>
            <a:endParaRPr lang="en-US" sz="2000" i="1" dirty="0"/>
          </a:p>
          <a:p>
            <a:pPr marL="0" indent="0">
              <a:buNone/>
            </a:pPr>
            <a:r>
              <a:rPr lang="en-US" sz="2000" i="1" dirty="0"/>
              <a:t> </a:t>
            </a:r>
            <a:r>
              <a:rPr lang="en-US" sz="2000" i="1" dirty="0" smtClean="0"/>
              <a:t>Two or more persons may enter into a joint agreement with one or more persons.</a:t>
            </a:r>
          </a:p>
          <a:p>
            <a:pPr marL="0" indent="0">
              <a:buNone/>
            </a:pPr>
            <a:endParaRPr lang="en-US" sz="2000" i="1" dirty="0"/>
          </a:p>
        </p:txBody>
      </p:sp>
    </p:spTree>
    <p:extLst>
      <p:ext uri="{BB962C8B-B14F-4D97-AF65-F5344CB8AC3E}">
        <p14:creationId xmlns:p14="http://schemas.microsoft.com/office/powerpoint/2010/main" val="17372918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Who can demand Performance ?</a:t>
            </a:r>
            <a:endParaRPr lang="en-US" dirty="0"/>
          </a:p>
        </p:txBody>
      </p:sp>
      <p:sp>
        <p:nvSpPr>
          <p:cNvPr id="3" name="Content Placeholder 2"/>
          <p:cNvSpPr>
            <a:spLocks noGrp="1"/>
          </p:cNvSpPr>
          <p:nvPr>
            <p:ph idx="1"/>
          </p:nvPr>
        </p:nvSpPr>
        <p:spPr/>
        <p:txBody>
          <a:bodyPr>
            <a:normAutofit/>
          </a:bodyPr>
          <a:lstStyle/>
          <a:p>
            <a:pPr marL="0" indent="0">
              <a:buNone/>
            </a:pPr>
            <a:r>
              <a:rPr lang="en-US" sz="2400" b="1" i="1" dirty="0" smtClean="0"/>
              <a:t>1. </a:t>
            </a:r>
            <a:r>
              <a:rPr lang="en-US" sz="2400" i="1" dirty="0" smtClean="0"/>
              <a:t>The </a:t>
            </a:r>
            <a:r>
              <a:rPr lang="en-US" sz="2400" i="1" dirty="0"/>
              <a:t>promisee can demand performance of the promise. A stranger to contract </a:t>
            </a:r>
            <a:r>
              <a:rPr lang="en-US" sz="2400" i="1" dirty="0" err="1"/>
              <a:t>i.e</a:t>
            </a:r>
            <a:r>
              <a:rPr lang="en-US" sz="2400" i="1" dirty="0"/>
              <a:t> one who is not a party to it, cannot file a suit to enforce it. A contract between </a:t>
            </a:r>
            <a:r>
              <a:rPr lang="en-US" sz="2400" b="1" i="1" dirty="0"/>
              <a:t>P</a:t>
            </a:r>
            <a:r>
              <a:rPr lang="en-US" sz="2400" i="1" dirty="0"/>
              <a:t> and </a:t>
            </a:r>
            <a:r>
              <a:rPr lang="en-US" sz="2400" b="1" i="1" dirty="0"/>
              <a:t>Q</a:t>
            </a:r>
            <a:r>
              <a:rPr lang="en-US" sz="2400" i="1" dirty="0"/>
              <a:t> cannot be enforced by</a:t>
            </a:r>
            <a:r>
              <a:rPr lang="en-US" sz="2400" b="1" i="1" dirty="0"/>
              <a:t> R</a:t>
            </a:r>
            <a:r>
              <a:rPr lang="en-US" sz="2400" i="1" dirty="0" smtClean="0"/>
              <a:t>.</a:t>
            </a:r>
          </a:p>
          <a:p>
            <a:pPr marL="457200" indent="-457200">
              <a:buAutoNum type="arabicPeriod"/>
            </a:pPr>
            <a:endParaRPr lang="en-US" sz="2400" i="1" dirty="0"/>
          </a:p>
          <a:p>
            <a:pPr marL="0" indent="0">
              <a:buNone/>
            </a:pPr>
            <a:r>
              <a:rPr lang="en-US" sz="2400" b="1" i="1" dirty="0"/>
              <a:t>2. </a:t>
            </a:r>
            <a:r>
              <a:rPr lang="en-US" sz="2400" i="1" dirty="0"/>
              <a:t>Under certain cases a stranger to the contract can enforced the contract. Example – trust, </a:t>
            </a:r>
            <a:r>
              <a:rPr lang="en-US" sz="2400" i="1" dirty="0" smtClean="0"/>
              <a:t>assignee</a:t>
            </a:r>
          </a:p>
          <a:p>
            <a:pPr marL="0" indent="0">
              <a:buNone/>
            </a:pPr>
            <a:endParaRPr lang="en-US" sz="2400" i="1" dirty="0"/>
          </a:p>
          <a:p>
            <a:pPr marL="0" indent="0">
              <a:buNone/>
            </a:pPr>
            <a:r>
              <a:rPr lang="en-US" sz="2400" b="1" i="1" dirty="0"/>
              <a:t>3. </a:t>
            </a:r>
            <a:r>
              <a:rPr lang="en-US" sz="2400" i="1" dirty="0"/>
              <a:t>The legal representatives can enforce performance of the contract upon the other party or parties and their legal representatives</a:t>
            </a:r>
            <a:r>
              <a:rPr lang="en-US" sz="2400" i="1" dirty="0" smtClean="0"/>
              <a:t>.</a:t>
            </a:r>
            <a:endParaRPr lang="en-US" sz="2400" i="1" dirty="0"/>
          </a:p>
        </p:txBody>
      </p:sp>
    </p:spTree>
    <p:extLst>
      <p:ext uri="{BB962C8B-B14F-4D97-AF65-F5344CB8AC3E}">
        <p14:creationId xmlns:p14="http://schemas.microsoft.com/office/powerpoint/2010/main" val="22533945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Devolution of joint rights and liabilities</a:t>
            </a:r>
            <a:endParaRPr lang="en-US" b="1" i="1" dirty="0"/>
          </a:p>
        </p:txBody>
      </p:sp>
      <p:sp>
        <p:nvSpPr>
          <p:cNvPr id="3" name="Content Placeholder 2"/>
          <p:cNvSpPr>
            <a:spLocks noGrp="1"/>
          </p:cNvSpPr>
          <p:nvPr>
            <p:ph idx="1"/>
          </p:nvPr>
        </p:nvSpPr>
        <p:spPr/>
        <p:txBody>
          <a:bodyPr>
            <a:normAutofit fontScale="92500" lnSpcReduction="20000"/>
          </a:bodyPr>
          <a:lstStyle/>
          <a:p>
            <a:pPr marL="0" indent="0">
              <a:buNone/>
            </a:pPr>
            <a:r>
              <a:rPr lang="en-US" sz="2200" b="1" i="1" dirty="0" smtClean="0"/>
              <a:t>Two or more persons may enter into a joint agreement with one or more persons.</a:t>
            </a:r>
          </a:p>
          <a:p>
            <a:pPr marL="0" indent="0">
              <a:buNone/>
            </a:pPr>
            <a:endParaRPr lang="en-US" sz="2200" b="1" i="1" dirty="0" smtClean="0"/>
          </a:p>
          <a:p>
            <a:pPr marL="0" indent="0">
              <a:buNone/>
            </a:pPr>
            <a:r>
              <a:rPr lang="en-US" sz="2200" b="1" i="1" dirty="0" smtClean="0"/>
              <a:t>1. Devolution of joint liabilities </a:t>
            </a:r>
          </a:p>
          <a:p>
            <a:pPr marL="0" indent="0">
              <a:buNone/>
            </a:pPr>
            <a:r>
              <a:rPr lang="en-US" sz="2200" i="1" dirty="0" smtClean="0"/>
              <a:t>When two or more persons have made a joint promise, than, unless a country intension appears, all such persons must jointly fulfill the promise. Upon the death of the joint promisors, his liabilities devolves upon his legal representatives and the legal representatives become liable to perform the contract jointly with the surviving parties. If all parties die, the liability devolves upon their legal representatives jointly.</a:t>
            </a:r>
          </a:p>
          <a:p>
            <a:pPr marL="0" indent="0">
              <a:buNone/>
            </a:pPr>
            <a:endParaRPr lang="en-US" sz="2200" b="1" i="1" dirty="0" smtClean="0"/>
          </a:p>
          <a:p>
            <a:pPr marL="0" indent="0">
              <a:buNone/>
            </a:pPr>
            <a:r>
              <a:rPr lang="en-US" sz="2200" b="1" i="1" dirty="0" smtClean="0"/>
              <a:t>2. Any one of the joint promisor may be compelled to perform</a:t>
            </a:r>
          </a:p>
          <a:p>
            <a:pPr marL="0" indent="0">
              <a:buNone/>
            </a:pPr>
            <a:r>
              <a:rPr lang="en-US" sz="2200" i="1" dirty="0" smtClean="0"/>
              <a:t>When two or more persons make a joint promise, the promisee may in the absence of express agreement to the contrary compel any one or more of such joint promisors to perform the whole of the promise.</a:t>
            </a:r>
          </a:p>
        </p:txBody>
      </p:sp>
    </p:spTree>
    <p:extLst>
      <p:ext uri="{BB962C8B-B14F-4D97-AF65-F5344CB8AC3E}">
        <p14:creationId xmlns:p14="http://schemas.microsoft.com/office/powerpoint/2010/main" val="33728407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09897" y="749028"/>
            <a:ext cx="10515600" cy="5532438"/>
          </a:xfrm>
        </p:spPr>
        <p:txBody>
          <a:bodyPr>
            <a:noAutofit/>
          </a:bodyPr>
          <a:lstStyle/>
          <a:p>
            <a:pPr marL="0" indent="0">
              <a:buNone/>
            </a:pPr>
            <a:r>
              <a:rPr lang="en-US" sz="2000" b="1" i="1" dirty="0" smtClean="0"/>
              <a:t>3. Effect of release of one joint promisor </a:t>
            </a:r>
          </a:p>
          <a:p>
            <a:pPr marL="0" indent="0">
              <a:buNone/>
            </a:pPr>
            <a:r>
              <a:rPr lang="en-US" sz="2000" i="1" dirty="0" smtClean="0"/>
              <a:t>Where two or more persons have made a joint promise, a release of one of such joint promisors by the promisee not discharge the other joint promisors; neither does it free the joint promisor so released from responsibility to the other joint promisor or joint promisors.</a:t>
            </a:r>
          </a:p>
          <a:p>
            <a:pPr marL="0" indent="0">
              <a:buNone/>
            </a:pPr>
            <a:endParaRPr lang="en-US" sz="2000" i="1" dirty="0" smtClean="0"/>
          </a:p>
          <a:p>
            <a:pPr marL="0" indent="0">
              <a:buNone/>
            </a:pPr>
            <a:r>
              <a:rPr lang="en-US" sz="2000" b="1" i="1" dirty="0" smtClean="0"/>
              <a:t>4. Devolution of joint rights</a:t>
            </a:r>
          </a:p>
          <a:p>
            <a:pPr marL="0" indent="0">
              <a:buNone/>
            </a:pPr>
            <a:r>
              <a:rPr lang="en-US" sz="2000" i="1" dirty="0" smtClean="0"/>
              <a:t>When a person has made a promise to several persons jointly, then the right to claim performance rests on all the promisees jointly so long as all of them are alive. When one of the promisees dies the right to claim performance rests with his legal representative jointly with the surviving promisees.</a:t>
            </a:r>
          </a:p>
          <a:p>
            <a:pPr marL="0" indent="0">
              <a:buNone/>
            </a:pPr>
            <a:r>
              <a:rPr lang="en-US" sz="2000" i="1" dirty="0" smtClean="0"/>
              <a:t>	</a:t>
            </a:r>
          </a:p>
          <a:p>
            <a:pPr marL="0" indent="0">
              <a:buNone/>
            </a:pPr>
            <a:r>
              <a:rPr lang="en-US" sz="2000" i="1" dirty="0"/>
              <a:t>	</a:t>
            </a:r>
            <a:r>
              <a:rPr lang="en-US" sz="2000" b="1" i="1" dirty="0" smtClean="0"/>
              <a:t>Example –</a:t>
            </a:r>
            <a:r>
              <a:rPr lang="en-US" sz="2000" i="1" dirty="0" smtClean="0"/>
              <a:t> Q in consideration of RS 500 lent to him by B &amp; C, promises B &amp; C jointly to repay the sum with interest on a day specified. B dies. The right to claim performance rests with B’s representatives jointly with C during C’s life and after the death of C with the representatives of B and C jointly</a:t>
            </a:r>
            <a:r>
              <a:rPr lang="en-US" sz="2000" dirty="0" smtClean="0"/>
              <a:t>.</a:t>
            </a:r>
            <a:endParaRPr lang="en-US" sz="2000" i="1" dirty="0" smtClean="0"/>
          </a:p>
        </p:txBody>
      </p:sp>
    </p:spTree>
    <p:extLst>
      <p:ext uri="{BB962C8B-B14F-4D97-AF65-F5344CB8AC3E}">
        <p14:creationId xmlns:p14="http://schemas.microsoft.com/office/powerpoint/2010/main" val="14196857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105</TotalTime>
  <Words>947</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Berlin Sans FB Demi</vt:lpstr>
      <vt:lpstr>Tw Cen MT</vt:lpstr>
      <vt:lpstr>Tw Cen MT Condensed</vt:lpstr>
      <vt:lpstr>Wingdings 3</vt:lpstr>
      <vt:lpstr>Integral</vt:lpstr>
      <vt:lpstr>Performance of Contracts</vt:lpstr>
      <vt:lpstr>Performance or tender definition :</vt:lpstr>
      <vt:lpstr>The offer to perform or tender : </vt:lpstr>
      <vt:lpstr>PowerPoint Presentation</vt:lpstr>
      <vt:lpstr>By whom is a contract to be performed </vt:lpstr>
      <vt:lpstr>PowerPoint Presentation</vt:lpstr>
      <vt:lpstr>Who can demand Performance ?</vt:lpstr>
      <vt:lpstr>Devolution of joint rights and liabilities</vt:lpstr>
      <vt:lpstr>PowerPoint Presentation</vt:lpstr>
      <vt:lpstr>Reciprocal promises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of Contracts</dc:title>
  <dc:creator>sauce</dc:creator>
  <cp:lastModifiedBy>sauce</cp:lastModifiedBy>
  <cp:revision>27</cp:revision>
  <dcterms:created xsi:type="dcterms:W3CDTF">2020-04-22T04:06:33Z</dcterms:created>
  <dcterms:modified xsi:type="dcterms:W3CDTF">2020-04-23T14:23:41Z</dcterms:modified>
</cp:coreProperties>
</file>