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7" r:id="rId3"/>
    <p:sldId id="258" r:id="rId4"/>
    <p:sldId id="259" r:id="rId5"/>
    <p:sldId id="294" r:id="rId6"/>
    <p:sldId id="296" r:id="rId7"/>
    <p:sldId id="295" r:id="rId8"/>
    <p:sldId id="260" r:id="rId9"/>
    <p:sldId id="261" r:id="rId10"/>
    <p:sldId id="286" r:id="rId11"/>
    <p:sldId id="287" r:id="rId12"/>
    <p:sldId id="263" r:id="rId13"/>
    <p:sldId id="264" r:id="rId14"/>
    <p:sldId id="288" r:id="rId15"/>
    <p:sldId id="289" r:id="rId16"/>
    <p:sldId id="275" r:id="rId17"/>
    <p:sldId id="290" r:id="rId18"/>
    <p:sldId id="291" r:id="rId19"/>
    <p:sldId id="276" r:id="rId20"/>
    <p:sldId id="277" r:id="rId21"/>
    <p:sldId id="279" r:id="rId22"/>
    <p:sldId id="280" r:id="rId23"/>
    <p:sldId id="281" r:id="rId24"/>
    <p:sldId id="292" r:id="rId25"/>
    <p:sldId id="293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97" r:id="rId36"/>
    <p:sldId id="298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4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4805" y="4313516"/>
            <a:ext cx="5458968" cy="1048684"/>
          </a:xfrm>
        </p:spPr>
        <p:txBody>
          <a:bodyPr>
            <a:noAutofit/>
          </a:bodyPr>
          <a:lstStyle/>
          <a:p>
            <a:r>
              <a:rPr lang="en-US" sz="3600" b="1" dirty="0"/>
              <a:t>Computer Arithmetic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8760" y="5481914"/>
            <a:ext cx="5458968" cy="94464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Zannatul</a:t>
            </a:r>
            <a:r>
              <a:rPr lang="en-US" dirty="0"/>
              <a:t> </a:t>
            </a:r>
            <a:r>
              <a:rPr lang="en-US" dirty="0" err="1"/>
              <a:t>Mawa</a:t>
            </a:r>
            <a:r>
              <a:rPr lang="en-US" dirty="0"/>
              <a:t> </a:t>
            </a:r>
            <a:r>
              <a:rPr lang="en-US" dirty="0" err="1"/>
              <a:t>Koli</a:t>
            </a:r>
            <a:endParaRPr lang="en-US" dirty="0"/>
          </a:p>
          <a:p>
            <a:r>
              <a:rPr lang="en-US" dirty="0"/>
              <a:t>Lecturer</a:t>
            </a:r>
          </a:p>
          <a:p>
            <a:r>
              <a:rPr lang="en-US" dirty="0"/>
              <a:t>Department of CSE</a:t>
            </a:r>
          </a:p>
          <a:p>
            <a:r>
              <a:rPr lang="en-US" dirty="0"/>
              <a:t>Daffodil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177725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8391722" cy="523736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1:    00011010</a:t>
            </a:r>
            <a:r>
              <a:rPr lang="en-US" sz="2400" b="1" baseline="-25000" dirty="0"/>
              <a:t>2</a:t>
            </a:r>
            <a:r>
              <a:rPr lang="en-US" sz="2400" b="1" dirty="0"/>
              <a:t> + 00001100</a:t>
            </a:r>
            <a:r>
              <a:rPr lang="en-US" sz="2400" b="1" baseline="-25000" dirty="0"/>
              <a:t>2</a:t>
            </a:r>
            <a:r>
              <a:rPr lang="en-US" sz="2400" b="1" dirty="0"/>
              <a:t> = 00100110</a:t>
            </a:r>
            <a:r>
              <a:rPr lang="en-US" sz="2400" b="1" baseline="-25000" dirty="0"/>
              <a:t>2</a:t>
            </a:r>
            <a:r>
              <a:rPr lang="en-US" sz="2400" b="1" dirty="0"/>
              <a:t>  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45138"/>
            <a:ext cx="6508377" cy="891365"/>
          </a:xfrm>
        </p:spPr>
        <p:txBody>
          <a:bodyPr/>
          <a:lstStyle/>
          <a:p>
            <a:r>
              <a:rPr lang="en-US" b="1" dirty="0"/>
              <a:t>Binary Addition</a:t>
            </a:r>
            <a:endParaRPr lang="en-US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" y="3397600"/>
            <a:ext cx="7004512" cy="27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295088" cy="468513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2:  00010011</a:t>
            </a:r>
            <a:r>
              <a:rPr lang="en-US" sz="2400" b="1" baseline="-25000" dirty="0"/>
              <a:t>2</a:t>
            </a:r>
            <a:r>
              <a:rPr lang="en-US" sz="2400" b="1" dirty="0"/>
              <a:t> + 00111110</a:t>
            </a:r>
            <a:r>
              <a:rPr lang="en-US" sz="2400" b="1" baseline="-25000" dirty="0"/>
              <a:t>2</a:t>
            </a:r>
            <a:r>
              <a:rPr lang="en-US" sz="2400" b="1" dirty="0"/>
              <a:t> = 01010001</a:t>
            </a:r>
            <a:r>
              <a:rPr lang="en-US" sz="2400" b="1" baseline="-25000" dirty="0"/>
              <a:t>2</a:t>
            </a:r>
            <a:r>
              <a:rPr lang="en-US" sz="2400" b="1" dirty="0"/>
              <a:t>  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45138"/>
            <a:ext cx="6508377" cy="891365"/>
          </a:xfrm>
        </p:spPr>
        <p:txBody>
          <a:bodyPr/>
          <a:lstStyle/>
          <a:p>
            <a:r>
              <a:rPr lang="en-US" b="1" dirty="0"/>
              <a:t>Binary Addition</a:t>
            </a: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9" y="3327462"/>
            <a:ext cx="7020683" cy="27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337" y="1744604"/>
            <a:ext cx="8446563" cy="48465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424" y="328206"/>
            <a:ext cx="6508377" cy="1143000"/>
          </a:xfrm>
        </p:spPr>
        <p:txBody>
          <a:bodyPr/>
          <a:lstStyle/>
          <a:p>
            <a:r>
              <a:rPr lang="en-US" b="1" dirty="0"/>
              <a:t>Binary Addition (Example 3)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49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0292"/>
            <a:ext cx="6508377" cy="1143000"/>
          </a:xfrm>
        </p:spPr>
        <p:txBody>
          <a:bodyPr/>
          <a:lstStyle/>
          <a:p>
            <a:r>
              <a:rPr lang="en-US" b="1" dirty="0"/>
              <a:t>Binary Subtraction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2209800"/>
            <a:ext cx="8762999" cy="3916363"/>
          </a:xfrm>
        </p:spPr>
        <p:txBody>
          <a:bodyPr>
            <a:normAutofit/>
          </a:bodyPr>
          <a:lstStyle/>
          <a:p>
            <a:r>
              <a:rPr lang="en-US" sz="3200" dirty="0"/>
              <a:t>Rule for binary subtraction is as follows:</a:t>
            </a:r>
          </a:p>
          <a:p>
            <a:pPr marL="914400" lvl="2" indent="-457200">
              <a:buFont typeface="+mj-ea"/>
              <a:buAutoNum type="circleNumDbPlain"/>
            </a:pPr>
            <a:r>
              <a:rPr lang="en-US" sz="2800" dirty="0"/>
              <a:t> 0 - 0 = 0</a:t>
            </a:r>
          </a:p>
          <a:p>
            <a:pPr marL="914400" lvl="2" indent="-457200">
              <a:buFont typeface="+mj-ea"/>
              <a:buAutoNum type="circleNumDbPlain"/>
            </a:pPr>
            <a:r>
              <a:rPr lang="en-US" sz="2800" dirty="0"/>
              <a:t> 0 - 1 = 1 with a borrow from the next column</a:t>
            </a:r>
          </a:p>
          <a:p>
            <a:pPr marL="914400" lvl="2" indent="-457200">
              <a:buFont typeface="+mj-ea"/>
              <a:buAutoNum type="circleNumDbPlain"/>
            </a:pPr>
            <a:r>
              <a:rPr lang="en-US" sz="2800" dirty="0"/>
              <a:t> 1 - 0 = 1</a:t>
            </a:r>
          </a:p>
          <a:p>
            <a:pPr marL="914400" lvl="2" indent="-457200">
              <a:buFont typeface="+mj-ea"/>
              <a:buAutoNum type="circleNumDbPlain"/>
            </a:pPr>
            <a:r>
              <a:rPr lang="en-US" sz="2800" dirty="0"/>
              <a:t> 1 - 1 = 0 </a:t>
            </a:r>
          </a:p>
        </p:txBody>
      </p:sp>
    </p:spTree>
    <p:extLst>
      <p:ext uri="{BB962C8B-B14F-4D97-AF65-F5344CB8AC3E}">
        <p14:creationId xmlns:p14="http://schemas.microsoft.com/office/powerpoint/2010/main" val="172869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6936"/>
            <a:ext cx="6508377" cy="1143000"/>
          </a:xfrm>
        </p:spPr>
        <p:txBody>
          <a:bodyPr/>
          <a:lstStyle/>
          <a:p>
            <a:r>
              <a:rPr lang="en-US" b="1" dirty="0"/>
              <a:t>Binary Subtraction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1"/>
            <a:ext cx="8377917" cy="537542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1:  00100101</a:t>
            </a:r>
            <a:r>
              <a:rPr lang="en-US" sz="2400" b="1" baseline="-25000" dirty="0"/>
              <a:t>2</a:t>
            </a:r>
            <a:r>
              <a:rPr lang="en-US" sz="2400" b="1" dirty="0"/>
              <a:t> - 00010001</a:t>
            </a:r>
            <a:r>
              <a:rPr lang="en-US" sz="2400" b="1" baseline="-25000" dirty="0"/>
              <a:t>2</a:t>
            </a:r>
            <a:r>
              <a:rPr lang="en-US" sz="2400" b="1" dirty="0"/>
              <a:t> = 00010100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877" y="3339063"/>
            <a:ext cx="6795021" cy="25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19332" cy="3916363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2:  00110011</a:t>
            </a:r>
            <a:r>
              <a:rPr lang="en-US" sz="2400" b="1" baseline="-25000" dirty="0"/>
              <a:t>2</a:t>
            </a:r>
            <a:r>
              <a:rPr lang="en-US" sz="2400" b="1" dirty="0"/>
              <a:t> - 00010110</a:t>
            </a:r>
            <a:r>
              <a:rPr lang="en-US" sz="2400" b="1" baseline="-25000" dirty="0"/>
              <a:t>2</a:t>
            </a:r>
            <a:r>
              <a:rPr lang="en-US" sz="2400" b="1" dirty="0"/>
              <a:t> = 00011101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566034"/>
            <a:ext cx="6508377" cy="883901"/>
          </a:xfrm>
        </p:spPr>
        <p:txBody>
          <a:bodyPr/>
          <a:lstStyle/>
          <a:p>
            <a:r>
              <a:rPr lang="en-US" b="1" dirty="0"/>
              <a:t>Binary Subtraction</a:t>
            </a:r>
            <a:r>
              <a:rPr lang="en-US" dirty="0"/>
              <a:t> 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8" y="3394286"/>
            <a:ext cx="7733900" cy="288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163"/>
            <a:ext cx="6508377" cy="1143000"/>
          </a:xfrm>
        </p:spPr>
        <p:txBody>
          <a:bodyPr/>
          <a:lstStyle/>
          <a:p>
            <a:r>
              <a:rPr lang="en-US" b="1" dirty="0"/>
              <a:t>Binary Multiplication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76303" cy="3916363"/>
          </a:xfrm>
        </p:spPr>
        <p:txBody>
          <a:bodyPr>
            <a:normAutofit/>
          </a:bodyPr>
          <a:lstStyle/>
          <a:p>
            <a:r>
              <a:rPr lang="en-US" sz="3200" dirty="0"/>
              <a:t>Table for binary multiplication is as follows: 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800" dirty="0"/>
              <a:t>  	0 x 0 = 0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800" dirty="0"/>
              <a:t> 	0 x 1 = 0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800" dirty="0"/>
              <a:t> 	1 x 0 = 0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800" dirty="0"/>
              <a:t> 	1 x 1 = 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77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4" y="2099353"/>
            <a:ext cx="8377917" cy="523738"/>
          </a:xfrm>
        </p:spPr>
        <p:txBody>
          <a:bodyPr>
            <a:noAutofit/>
          </a:bodyPr>
          <a:lstStyle/>
          <a:p>
            <a:r>
              <a:rPr lang="en-US" sz="2400" b="1" dirty="0"/>
              <a:t>Example 1: 00101001</a:t>
            </a:r>
            <a:r>
              <a:rPr lang="en-US" sz="2400" b="1" baseline="-25000" dirty="0"/>
              <a:t>2</a:t>
            </a:r>
            <a:r>
              <a:rPr lang="en-US" sz="2400" b="1" dirty="0"/>
              <a:t> × 00000110</a:t>
            </a:r>
            <a:r>
              <a:rPr lang="en-US" sz="2400" b="1" baseline="-25000" dirty="0"/>
              <a:t>2</a:t>
            </a:r>
            <a:r>
              <a:rPr lang="en-US" sz="2400" b="1" dirty="0"/>
              <a:t> = 11110110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42163"/>
            <a:ext cx="6508377" cy="1143000"/>
          </a:xfrm>
        </p:spPr>
        <p:txBody>
          <a:bodyPr/>
          <a:lstStyle/>
          <a:p>
            <a:r>
              <a:rPr lang="en-US" b="1" dirty="0"/>
              <a:t>Binary Multiplication</a:t>
            </a:r>
            <a:r>
              <a:rPr lang="en-US" dirty="0"/>
              <a:t> 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4" y="3202136"/>
            <a:ext cx="7482882" cy="35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09" y="1975099"/>
            <a:ext cx="8364112" cy="523736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2: 00010111</a:t>
            </a:r>
            <a:r>
              <a:rPr lang="en-US" sz="2400" b="1" baseline="-25000" dirty="0"/>
              <a:t>2</a:t>
            </a:r>
            <a:r>
              <a:rPr lang="en-US" sz="2400" b="1" dirty="0"/>
              <a:t> × 00000011</a:t>
            </a:r>
            <a:r>
              <a:rPr lang="en-US" sz="2400" b="1" baseline="-25000" dirty="0"/>
              <a:t>2</a:t>
            </a:r>
            <a:r>
              <a:rPr lang="en-US" sz="2400" b="1" dirty="0"/>
              <a:t> = 01000101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42163"/>
            <a:ext cx="6508377" cy="1143000"/>
          </a:xfrm>
        </p:spPr>
        <p:txBody>
          <a:bodyPr/>
          <a:lstStyle/>
          <a:p>
            <a:r>
              <a:rPr lang="en-US" b="1" dirty="0"/>
              <a:t>Binary Multiplication</a:t>
            </a:r>
            <a:r>
              <a:rPr lang="en-US" dirty="0"/>
              <a:t> 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7" y="3064877"/>
            <a:ext cx="7563837" cy="3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2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79" y="307039"/>
            <a:ext cx="6799390" cy="647757"/>
          </a:xfrm>
        </p:spPr>
        <p:txBody>
          <a:bodyPr/>
          <a:lstStyle/>
          <a:p>
            <a:r>
              <a:rPr lang="en-US" sz="3200" b="1" dirty="0"/>
              <a:t>Binary Multiplication</a:t>
            </a:r>
            <a:r>
              <a:rPr lang="en-US" sz="32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1150"/>
          <a:stretch/>
        </p:blipFill>
        <p:spPr>
          <a:xfrm>
            <a:off x="2383866" y="1794738"/>
            <a:ext cx="6487308" cy="455686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809" y="1795621"/>
            <a:ext cx="2483238" cy="523736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3:</a:t>
            </a:r>
          </a:p>
        </p:txBody>
      </p:sp>
    </p:spTree>
    <p:extLst>
      <p:ext uri="{BB962C8B-B14F-4D97-AF65-F5344CB8AC3E}">
        <p14:creationId xmlns:p14="http://schemas.microsoft.com/office/powerpoint/2010/main" val="412805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4548"/>
            <a:ext cx="6508377" cy="1143000"/>
          </a:xfrm>
        </p:spPr>
        <p:txBody>
          <a:bodyPr/>
          <a:lstStyle/>
          <a:p>
            <a:r>
              <a:rPr lang="en-US" b="1" dirty="0"/>
              <a:t>Learning 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48393" cy="3916363"/>
          </a:xfrm>
        </p:spPr>
        <p:txBody>
          <a:bodyPr>
            <a:noAutofit/>
          </a:bodyPr>
          <a:lstStyle/>
          <a:p>
            <a:r>
              <a:rPr lang="en-US" sz="2400" b="1" dirty="0"/>
              <a:t>In this lecture you will learn about:</a:t>
            </a:r>
            <a:endParaRPr lang="en-US" sz="2400" dirty="0"/>
          </a:p>
          <a:p>
            <a:pPr>
              <a:buFont typeface="Wingdings" charset="2"/>
              <a:buChar char="ü"/>
            </a:pPr>
            <a:r>
              <a:rPr lang="en-US" sz="2400" dirty="0"/>
              <a:t>Reasons for using binary instead of decimal numbers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Basic arithmetic operations using binary numbers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Addition (+)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Subtraction (-)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Multiplication (*)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Division (/) </a:t>
            </a:r>
          </a:p>
        </p:txBody>
      </p:sp>
    </p:spTree>
    <p:extLst>
      <p:ext uri="{BB962C8B-B14F-4D97-AF65-F5344CB8AC3E}">
        <p14:creationId xmlns:p14="http://schemas.microsoft.com/office/powerpoint/2010/main" val="177527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3083"/>
            <a:ext cx="7204084" cy="633800"/>
          </a:xfrm>
        </p:spPr>
        <p:txBody>
          <a:bodyPr/>
          <a:lstStyle/>
          <a:p>
            <a:r>
              <a:rPr lang="en-US" sz="3200" b="1" dirty="0"/>
              <a:t>Binary Multiplication</a:t>
            </a:r>
            <a:r>
              <a:rPr lang="en-US" sz="32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594" y="2208909"/>
            <a:ext cx="8117717" cy="403307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629949"/>
            <a:ext cx="2483238" cy="523736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4:</a:t>
            </a:r>
          </a:p>
        </p:txBody>
      </p:sp>
    </p:spTree>
    <p:extLst>
      <p:ext uri="{BB962C8B-B14F-4D97-AF65-F5344CB8AC3E}">
        <p14:creationId xmlns:p14="http://schemas.microsoft.com/office/powerpoint/2010/main" val="3745243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11" y="324557"/>
            <a:ext cx="6508377" cy="850317"/>
          </a:xfrm>
        </p:spPr>
        <p:txBody>
          <a:bodyPr/>
          <a:lstStyle/>
          <a:p>
            <a:r>
              <a:rPr lang="en-US" b="1" dirty="0"/>
              <a:t>Binary Division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20807"/>
            <a:ext cx="8686801" cy="5226750"/>
          </a:xfrm>
        </p:spPr>
        <p:txBody>
          <a:bodyPr>
            <a:noAutofit/>
          </a:bodyPr>
          <a:lstStyle/>
          <a:p>
            <a:r>
              <a:rPr lang="en-US" sz="2800" dirty="0"/>
              <a:t>Table for binary division is as follows: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0 ÷ 0 = Divide by zero error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0 ÷ 1 = 0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1 ÷ 0 = Divide by zero error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1 ÷ 1 = 1</a:t>
            </a:r>
          </a:p>
          <a:p>
            <a:r>
              <a:rPr lang="en-US" sz="2800" dirty="0"/>
              <a:t>As in the decimal number system (or in any other number system), division by zero is meaningless</a:t>
            </a:r>
          </a:p>
          <a:p>
            <a:r>
              <a:rPr lang="en-US" sz="2800" dirty="0"/>
              <a:t>The computer deals with this problem by raising an error condition called ‘Divide by zero’ error </a:t>
            </a:r>
          </a:p>
        </p:txBody>
      </p:sp>
    </p:spTree>
    <p:extLst>
      <p:ext uri="{BB962C8B-B14F-4D97-AF65-F5344CB8AC3E}">
        <p14:creationId xmlns:p14="http://schemas.microsoft.com/office/powerpoint/2010/main" val="204806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2781"/>
            <a:ext cx="6508377" cy="737274"/>
          </a:xfrm>
        </p:spPr>
        <p:txBody>
          <a:bodyPr/>
          <a:lstStyle/>
          <a:p>
            <a:r>
              <a:rPr lang="en-US" b="1" dirty="0"/>
              <a:t>Rules for Binary Division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4" y="1546582"/>
            <a:ext cx="8376303" cy="5043307"/>
          </a:xfrm>
        </p:spPr>
        <p:txBody>
          <a:bodyPr>
            <a:no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400" dirty="0"/>
              <a:t>Start from the left of the dividend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/>
              <a:t>Perform a series of subtractions in which the divisor is subtracted from the dividend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/>
              <a:t>If subtraction is possible, put a 1 in the quotient and subtract the divisor from the corresponding digits of dividend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/>
              <a:t>If subtraction is not possible (divisor greater than remainder), record a 0 in the quotient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sz="2400" dirty="0"/>
              <a:t>Bring down the next digit to add to the remainder digits. Proceed as before in a manner similar to long division </a:t>
            </a:r>
          </a:p>
        </p:txBody>
      </p:sp>
    </p:spTree>
    <p:extLst>
      <p:ext uri="{BB962C8B-B14F-4D97-AF65-F5344CB8AC3E}">
        <p14:creationId xmlns:p14="http://schemas.microsoft.com/office/powerpoint/2010/main" val="33325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69" y="320995"/>
            <a:ext cx="6508377" cy="605887"/>
          </a:xfrm>
        </p:spPr>
        <p:txBody>
          <a:bodyPr/>
          <a:lstStyle/>
          <a:p>
            <a:r>
              <a:rPr lang="en-US" b="1" dirty="0"/>
              <a:t>Binary Division (Example 1)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467" y="1381722"/>
            <a:ext cx="8461387" cy="49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6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1330"/>
            <a:ext cx="6508377" cy="690620"/>
          </a:xfrm>
        </p:spPr>
        <p:txBody>
          <a:bodyPr/>
          <a:lstStyle/>
          <a:p>
            <a:r>
              <a:rPr lang="en-US" b="1" dirty="0"/>
              <a:t>Binary Division (Example 2)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89" y="1671366"/>
            <a:ext cx="8377917" cy="537547"/>
          </a:xfrm>
        </p:spPr>
        <p:txBody>
          <a:bodyPr>
            <a:normAutofit/>
          </a:bodyPr>
          <a:lstStyle/>
          <a:p>
            <a:r>
              <a:rPr lang="en-US" sz="2400" b="1" dirty="0"/>
              <a:t>Example: 00101010</a:t>
            </a:r>
            <a:r>
              <a:rPr lang="en-US" sz="2400" b="1" baseline="-25000" dirty="0"/>
              <a:t>2</a:t>
            </a:r>
            <a:r>
              <a:rPr lang="en-US" sz="2400" b="1" dirty="0"/>
              <a:t> ÷ 00000110</a:t>
            </a:r>
            <a:r>
              <a:rPr lang="en-US" sz="2400" b="1" baseline="-25000" dirty="0"/>
              <a:t>2</a:t>
            </a:r>
            <a:r>
              <a:rPr lang="en-US" sz="2400" b="1" dirty="0"/>
              <a:t> = 00000111</a:t>
            </a:r>
            <a:r>
              <a:rPr lang="en-US" sz="2400" b="1" baseline="-25000" dirty="0"/>
              <a:t>2</a:t>
            </a:r>
            <a:endParaRPr lang="en-US" sz="2400" b="1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" y="2360784"/>
            <a:ext cx="6407281" cy="44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4351"/>
            <a:ext cx="8419332" cy="537542"/>
          </a:xfrm>
        </p:spPr>
        <p:txBody>
          <a:bodyPr>
            <a:normAutofit/>
          </a:bodyPr>
          <a:lstStyle/>
          <a:p>
            <a:r>
              <a:rPr lang="en-US" b="1" dirty="0"/>
              <a:t>Example: 10000111</a:t>
            </a:r>
            <a:r>
              <a:rPr lang="en-US" b="1" baseline="-25000" dirty="0"/>
              <a:t>2</a:t>
            </a:r>
            <a:r>
              <a:rPr lang="en-US" b="1" dirty="0"/>
              <a:t> ÷ 00000101</a:t>
            </a:r>
            <a:r>
              <a:rPr lang="en-US" b="1" baseline="-25000" dirty="0"/>
              <a:t>2</a:t>
            </a:r>
            <a:r>
              <a:rPr lang="en-US" b="1" dirty="0"/>
              <a:t> = 00011011</a:t>
            </a:r>
            <a:r>
              <a:rPr lang="en-US" b="1" baseline="-25000" dirty="0"/>
              <a:t>2</a:t>
            </a:r>
            <a:r>
              <a:rPr lang="en-US" b="1" dirty="0"/>
              <a:t>  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331330"/>
            <a:ext cx="6508377" cy="690620"/>
          </a:xfrm>
        </p:spPr>
        <p:txBody>
          <a:bodyPr/>
          <a:lstStyle/>
          <a:p>
            <a:r>
              <a:rPr lang="en-US" b="1" dirty="0"/>
              <a:t>Binary Division (Example 3)</a:t>
            </a:r>
            <a:r>
              <a:rPr lang="en-US" dirty="0"/>
              <a:t> 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98" y="1744968"/>
            <a:ext cx="5328689" cy="51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5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8206"/>
            <a:ext cx="6508377" cy="1143000"/>
          </a:xfrm>
        </p:spPr>
        <p:txBody>
          <a:bodyPr/>
          <a:lstStyle/>
          <a:p>
            <a:r>
              <a:rPr lang="en-US" b="1" dirty="0"/>
              <a:t>Complement of a Number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334" y="2391779"/>
            <a:ext cx="8376304" cy="32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35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8206"/>
            <a:ext cx="6508377" cy="1143000"/>
          </a:xfrm>
        </p:spPr>
        <p:txBody>
          <a:bodyPr/>
          <a:lstStyle/>
          <a:p>
            <a:r>
              <a:rPr lang="en-US" b="1" dirty="0"/>
              <a:t>Complement of a Decimal Number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75382"/>
            <a:ext cx="8407700" cy="44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79" y="342163"/>
            <a:ext cx="6564198" cy="1143000"/>
          </a:xfrm>
        </p:spPr>
        <p:txBody>
          <a:bodyPr/>
          <a:lstStyle/>
          <a:p>
            <a:r>
              <a:rPr lang="en-US" b="1" dirty="0"/>
              <a:t>Complement of a Octal Number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378" y="2177263"/>
            <a:ext cx="8441495" cy="390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07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84" y="300292"/>
            <a:ext cx="6911030" cy="1143000"/>
          </a:xfrm>
        </p:spPr>
        <p:txBody>
          <a:bodyPr/>
          <a:lstStyle/>
          <a:p>
            <a:r>
              <a:rPr lang="en-US" b="1" dirty="0"/>
              <a:t>Complement of a Binary Number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16" y="2031942"/>
            <a:ext cx="8508441" cy="42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4249"/>
            <a:ext cx="6508377" cy="1143000"/>
          </a:xfrm>
        </p:spPr>
        <p:txBody>
          <a:bodyPr/>
          <a:lstStyle/>
          <a:p>
            <a:r>
              <a:rPr lang="en-US" b="1" dirty="0"/>
              <a:t>Binary over Decimal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34" y="1828337"/>
            <a:ext cx="8404213" cy="4842994"/>
          </a:xfrm>
        </p:spPr>
        <p:txBody>
          <a:bodyPr>
            <a:normAutofit/>
          </a:bodyPr>
          <a:lstStyle/>
          <a:p>
            <a:r>
              <a:rPr lang="en-US" dirty="0"/>
              <a:t>Information is handled in a computer by electronic/ electrical components</a:t>
            </a:r>
          </a:p>
          <a:p>
            <a:r>
              <a:rPr lang="en-US" dirty="0"/>
              <a:t>Electronic components operate in binary mode (can only indicate two states – ON (1) or OFF (0)</a:t>
            </a:r>
          </a:p>
          <a:p>
            <a:r>
              <a:rPr lang="en-US" dirty="0"/>
              <a:t>Binary number system has only two digits (0 and 1), and is suitable for expressing two possible states</a:t>
            </a:r>
          </a:p>
          <a:p>
            <a:r>
              <a:rPr lang="en-US" dirty="0"/>
              <a:t>In binary system, computer circuits only have to handle two binary digits rather than ten decimal digits causing: </a:t>
            </a:r>
          </a:p>
          <a:p>
            <a:pPr lvl="1"/>
            <a:r>
              <a:rPr lang="en-US" dirty="0"/>
              <a:t>Simpler internal circuit design</a:t>
            </a:r>
          </a:p>
          <a:p>
            <a:pPr lvl="1"/>
            <a:r>
              <a:rPr lang="en-US" dirty="0"/>
              <a:t>Less expensive</a:t>
            </a:r>
          </a:p>
          <a:p>
            <a:pPr lvl="1"/>
            <a:r>
              <a:rPr lang="en-US" dirty="0"/>
              <a:t>More reliable circuits</a:t>
            </a:r>
          </a:p>
          <a:p>
            <a:r>
              <a:rPr lang="en-US" dirty="0"/>
              <a:t>Arithmetic rules/processes possible with binary numbers </a:t>
            </a:r>
          </a:p>
        </p:txBody>
      </p:sp>
    </p:spTree>
    <p:extLst>
      <p:ext uri="{BB962C8B-B14F-4D97-AF65-F5344CB8AC3E}">
        <p14:creationId xmlns:p14="http://schemas.microsoft.com/office/powerpoint/2010/main" val="3237823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8206"/>
            <a:ext cx="6508377" cy="1143000"/>
          </a:xfrm>
        </p:spPr>
        <p:txBody>
          <a:bodyPr/>
          <a:lstStyle/>
          <a:p>
            <a:r>
              <a:rPr lang="en-US" b="1" dirty="0"/>
              <a:t>Complementary Method of Subtraction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36257"/>
            <a:ext cx="8306528" cy="4452203"/>
          </a:xfrm>
        </p:spPr>
        <p:txBody>
          <a:bodyPr>
            <a:normAutofit/>
          </a:bodyPr>
          <a:lstStyle/>
          <a:p>
            <a:r>
              <a:rPr lang="en-US" sz="2800" b="1" dirty="0"/>
              <a:t>Involves following 3 steps:</a:t>
            </a:r>
            <a:endParaRPr lang="en-US" sz="2800" dirty="0"/>
          </a:p>
          <a:p>
            <a:pPr lvl="1"/>
            <a:r>
              <a:rPr lang="en-US" sz="2400" dirty="0"/>
              <a:t>Step 1: Find the complement of the number you are subtracting (subtrahend)</a:t>
            </a:r>
          </a:p>
          <a:p>
            <a:pPr lvl="1"/>
            <a:r>
              <a:rPr lang="en-US" sz="2400" dirty="0"/>
              <a:t>Step 2: Add this to the number from which you are taking away (minuend)</a:t>
            </a:r>
          </a:p>
          <a:p>
            <a:pPr lvl="1"/>
            <a:r>
              <a:rPr lang="en-US" sz="2400" dirty="0"/>
              <a:t>Step 3: If there is a carry of 1, add it to obtain the result; if there is no carry, </a:t>
            </a:r>
            <a:r>
              <a:rPr lang="en-US" sz="2400" dirty="0" err="1"/>
              <a:t>recomplement</a:t>
            </a:r>
            <a:r>
              <a:rPr lang="en-US" sz="2400" dirty="0"/>
              <a:t> the sum and attach a negative sign</a:t>
            </a:r>
          </a:p>
          <a:p>
            <a:r>
              <a:rPr lang="en-US" sz="2800" dirty="0"/>
              <a:t>Complementary subtraction is an additive approach of subtraction </a:t>
            </a:r>
          </a:p>
        </p:txBody>
      </p:sp>
    </p:spTree>
    <p:extLst>
      <p:ext uri="{BB962C8B-B14F-4D97-AF65-F5344CB8AC3E}">
        <p14:creationId xmlns:p14="http://schemas.microsoft.com/office/powerpoint/2010/main" val="2562512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34" y="314249"/>
            <a:ext cx="6508377" cy="1143000"/>
          </a:xfrm>
        </p:spPr>
        <p:txBody>
          <a:bodyPr/>
          <a:lstStyle/>
          <a:p>
            <a:r>
              <a:rPr lang="en-US" b="1" dirty="0"/>
              <a:t>Complementary Subtraction (Example 1)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604" y="1822441"/>
            <a:ext cx="8543936" cy="47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0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39" y="342163"/>
            <a:ext cx="6508377" cy="1143000"/>
          </a:xfrm>
        </p:spPr>
        <p:txBody>
          <a:bodyPr/>
          <a:lstStyle/>
          <a:p>
            <a:r>
              <a:rPr lang="en-US" b="1" dirty="0"/>
              <a:t>Complementary Subtraction (Example 2)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03" y="1711907"/>
            <a:ext cx="8716097" cy="45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08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79" y="181430"/>
            <a:ext cx="6887592" cy="843151"/>
          </a:xfrm>
        </p:spPr>
        <p:txBody>
          <a:bodyPr/>
          <a:lstStyle/>
          <a:p>
            <a:r>
              <a:rPr lang="en-US" sz="2800" b="1" dirty="0"/>
              <a:t>Binary Subtraction Using Complementary Method</a:t>
            </a:r>
            <a:r>
              <a:rPr lang="en-US" sz="2800" dirty="0"/>
              <a:t> </a:t>
            </a:r>
            <a:r>
              <a:rPr lang="en-US" sz="2800" b="1" dirty="0"/>
              <a:t>(Example 1)</a:t>
            </a: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94" y="1042059"/>
            <a:ext cx="8460206" cy="58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26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8" y="408324"/>
            <a:ext cx="6805364" cy="1386422"/>
          </a:xfrm>
        </p:spPr>
        <p:txBody>
          <a:bodyPr/>
          <a:lstStyle/>
          <a:p>
            <a:r>
              <a:rPr lang="en-US" sz="3200" b="1" dirty="0"/>
              <a:t>Binary Subtraction Using Complementary Method</a:t>
            </a:r>
            <a:r>
              <a:rPr lang="en-US" sz="3200" dirty="0"/>
              <a:t> </a:t>
            </a:r>
            <a:r>
              <a:rPr lang="en-US" sz="3200" b="1" dirty="0"/>
              <a:t>(Example 2)</a:t>
            </a:r>
            <a:r>
              <a:rPr lang="en-US" sz="32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507" y="1949055"/>
            <a:ext cx="7496048" cy="48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93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9" y="300292"/>
            <a:ext cx="7058995" cy="1143000"/>
          </a:xfrm>
        </p:spPr>
        <p:txBody>
          <a:bodyPr/>
          <a:lstStyle/>
          <a:p>
            <a:r>
              <a:rPr lang="en-US" sz="3400" b="1" dirty="0"/>
              <a:t>Addition/Subtraction of Numbers in 2’s Complement Notation</a:t>
            </a:r>
            <a:endParaRPr lang="en-US" sz="3400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830235" y="6484191"/>
            <a:ext cx="291590" cy="365125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F16DE-A0D5-4438-950F-5B1E159C2C2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007C9-735A-47EB-9777-3C502DE24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11" y="1910079"/>
            <a:ext cx="8562124" cy="4756192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/>
              <a:t>Represent all negative numbers in 2’s complement form.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Now we have the same procedure for addition and subtraction.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Subtraction of a number is achieved by adding the 2’s complement of the number.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This is illustrated in the following example where the carry, if any, from the most significant bit, during addition, should be ignored.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The result has to be interpreted appropriately using the same convention.</a:t>
            </a:r>
          </a:p>
        </p:txBody>
      </p:sp>
    </p:spTree>
    <p:extLst>
      <p:ext uri="{BB962C8B-B14F-4D97-AF65-F5344CB8AC3E}">
        <p14:creationId xmlns:p14="http://schemas.microsoft.com/office/powerpoint/2010/main" val="3623497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9" y="270796"/>
            <a:ext cx="7058995" cy="1143000"/>
          </a:xfrm>
        </p:spPr>
        <p:txBody>
          <a:bodyPr/>
          <a:lstStyle/>
          <a:p>
            <a:r>
              <a:rPr lang="en-US" sz="3400" b="1" dirty="0"/>
              <a:t>Addition/Subtraction of Numbers in 2’s Complement Notation…</a:t>
            </a:r>
            <a:endParaRPr lang="en-US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99690-CCD3-4DE7-AC7D-4FD3140FA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1545288"/>
            <a:ext cx="8426849" cy="50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8206"/>
            <a:ext cx="6508377" cy="1143000"/>
          </a:xfrm>
        </p:spPr>
        <p:txBody>
          <a:bodyPr/>
          <a:lstStyle/>
          <a:p>
            <a:r>
              <a:rPr lang="en-US" b="1" dirty="0"/>
              <a:t>Key Words/Phrases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48393" cy="4308004"/>
          </a:xfrm>
        </p:spPr>
        <p:txBody>
          <a:bodyPr>
            <a:normAutofit/>
          </a:bodyPr>
          <a:lstStyle/>
          <a:p>
            <a:r>
              <a:rPr lang="en-US" dirty="0"/>
              <a:t>Additive method of division		</a:t>
            </a:r>
          </a:p>
          <a:p>
            <a:r>
              <a:rPr lang="en-US" dirty="0"/>
              <a:t>Additive method of multiplication</a:t>
            </a:r>
          </a:p>
          <a:p>
            <a:r>
              <a:rPr lang="en-US" dirty="0"/>
              <a:t>Additive method of subtraction		Binary addition</a:t>
            </a:r>
          </a:p>
          <a:p>
            <a:r>
              <a:rPr lang="en-US" dirty="0"/>
              <a:t>Binary arithmetic				Binary division</a:t>
            </a:r>
          </a:p>
          <a:p>
            <a:r>
              <a:rPr lang="en-US" dirty="0"/>
              <a:t>Binary multiplication				Binary subtraction</a:t>
            </a:r>
          </a:p>
          <a:p>
            <a:r>
              <a:rPr lang="en-US" dirty="0"/>
              <a:t>Complementary subtraction 		Complement	</a:t>
            </a:r>
          </a:p>
          <a:p>
            <a:r>
              <a:rPr lang="en-US" dirty="0"/>
              <a:t>Computer arithmetic </a:t>
            </a:r>
          </a:p>
        </p:txBody>
      </p:sp>
    </p:spTree>
    <p:extLst>
      <p:ext uri="{BB962C8B-B14F-4D97-AF65-F5344CB8AC3E}">
        <p14:creationId xmlns:p14="http://schemas.microsoft.com/office/powerpoint/2010/main" val="342780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79" y="314249"/>
            <a:ext cx="6508377" cy="1143000"/>
          </a:xfrm>
        </p:spPr>
        <p:txBody>
          <a:bodyPr/>
          <a:lstStyle/>
          <a:p>
            <a:r>
              <a:rPr lang="en-US" sz="3200" b="1" dirty="0"/>
              <a:t>Examples of a Few Devices that work in Binary Mode</a:t>
            </a:r>
            <a:r>
              <a:rPr lang="en-US" sz="3200" dirty="0"/>
              <a:t> </a:t>
            </a:r>
            <a:r>
              <a:rPr lang="en-US" sz="3200" b="1" dirty="0"/>
              <a:t>Binary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748" y="1490316"/>
            <a:ext cx="6445722" cy="5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8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83" y="325780"/>
            <a:ext cx="6508377" cy="681041"/>
          </a:xfrm>
        </p:spPr>
        <p:txBody>
          <a:bodyPr/>
          <a:lstStyle/>
          <a:p>
            <a:r>
              <a:rPr lang="en-US" b="1" dirty="0"/>
              <a:t>Binary Number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271" y="1543730"/>
            <a:ext cx="8571185" cy="4849570"/>
          </a:xfrm>
        </p:spPr>
        <p:txBody>
          <a:bodyPr>
            <a:noAutofit/>
          </a:bodyPr>
          <a:lstStyle/>
          <a:p>
            <a:r>
              <a:rPr lang="en-US" sz="2400" dirty="0"/>
              <a:t>System Digits:  0 and 1 </a:t>
            </a:r>
          </a:p>
          <a:p>
            <a:r>
              <a:rPr lang="en-US" sz="2400" dirty="0"/>
              <a:t>Bit (short for binary digit):  A single binary digit </a:t>
            </a:r>
          </a:p>
          <a:p>
            <a:r>
              <a:rPr lang="en-US" sz="2400" dirty="0"/>
              <a:t>LSB (least significant bit):  The rightmost bit </a:t>
            </a:r>
          </a:p>
          <a:p>
            <a:r>
              <a:rPr lang="en-US" sz="2400" dirty="0"/>
              <a:t>MSB (most significant bit):  The leftmost bit </a:t>
            </a:r>
          </a:p>
          <a:p>
            <a:r>
              <a:rPr lang="en-US" sz="2400" dirty="0"/>
              <a:t>Upper Byte (or </a:t>
            </a:r>
            <a:r>
              <a:rPr lang="en-US" sz="2400" dirty="0" err="1"/>
              <a:t>nybble</a:t>
            </a:r>
            <a:r>
              <a:rPr lang="en-US" sz="2400" dirty="0"/>
              <a:t>):  The right-hand byte (or </a:t>
            </a:r>
            <a:r>
              <a:rPr lang="en-US" sz="2400" dirty="0" err="1"/>
              <a:t>nybble</a:t>
            </a:r>
            <a:r>
              <a:rPr lang="en-US" sz="2400" dirty="0"/>
              <a:t>) of a pair </a:t>
            </a:r>
          </a:p>
          <a:p>
            <a:r>
              <a:rPr lang="en-US" sz="2400" dirty="0"/>
              <a:t>Lower Byte (or </a:t>
            </a:r>
            <a:r>
              <a:rPr lang="en-US" sz="2400" dirty="0" err="1"/>
              <a:t>nybble</a:t>
            </a:r>
            <a:r>
              <a:rPr lang="en-US" sz="2400" dirty="0"/>
              <a:t>):  The left-hand byte (or </a:t>
            </a:r>
            <a:r>
              <a:rPr lang="en-US" sz="2400" dirty="0" err="1"/>
              <a:t>nybble</a:t>
            </a:r>
            <a:r>
              <a:rPr lang="en-US" sz="2400" dirty="0"/>
              <a:t>) of a pair  </a:t>
            </a:r>
          </a:p>
          <a:p>
            <a:r>
              <a:rPr lang="en-US" sz="2400" dirty="0"/>
              <a:t>The term </a:t>
            </a:r>
            <a:r>
              <a:rPr lang="en-US" sz="2400" b="1" dirty="0"/>
              <a:t>nibble</a:t>
            </a:r>
            <a:r>
              <a:rPr lang="en-US" sz="2400" dirty="0"/>
              <a:t> used for 4 bits being a subset of byte. </a:t>
            </a:r>
          </a:p>
        </p:txBody>
      </p:sp>
    </p:spTree>
    <p:extLst>
      <p:ext uri="{BB962C8B-B14F-4D97-AF65-F5344CB8AC3E}">
        <p14:creationId xmlns:p14="http://schemas.microsoft.com/office/powerpoint/2010/main" val="316106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325780"/>
            <a:ext cx="6508377" cy="928874"/>
          </a:xfrm>
        </p:spPr>
        <p:txBody>
          <a:bodyPr/>
          <a:lstStyle/>
          <a:p>
            <a:r>
              <a:rPr lang="en-US" dirty="0"/>
              <a:t>Binary Number System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034" y="2019450"/>
            <a:ext cx="8296365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0742"/>
            <a:ext cx="6508377" cy="1143000"/>
          </a:xfrm>
        </p:spPr>
        <p:txBody>
          <a:bodyPr/>
          <a:lstStyle/>
          <a:p>
            <a:r>
              <a:rPr lang="en-US" b="1" dirty="0"/>
              <a:t>Binary Equivalents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64112" cy="3916363"/>
          </a:xfrm>
        </p:spPr>
        <p:txBody>
          <a:bodyPr>
            <a:normAutofit/>
          </a:bodyPr>
          <a:lstStyle/>
          <a:p>
            <a:r>
              <a:rPr lang="hu-HU" sz="2400" dirty="0"/>
              <a:t>1 Nybble (or nibble)  =  4 bits </a:t>
            </a:r>
          </a:p>
          <a:p>
            <a:r>
              <a:rPr lang="hu-HU" sz="2400" dirty="0"/>
              <a:t>1 Byte  =  2 nybbles  =  8 bits </a:t>
            </a:r>
          </a:p>
          <a:p>
            <a:r>
              <a:rPr lang="hu-HU" sz="2400" dirty="0"/>
              <a:t>1 Kilobyte (KB)  =  1024 bytes </a:t>
            </a:r>
          </a:p>
          <a:p>
            <a:r>
              <a:rPr lang="hu-HU" sz="2400" dirty="0"/>
              <a:t>1 Megabyte (MB)  =  1024 kilobytes  =  1,048,576 bytes </a:t>
            </a:r>
          </a:p>
          <a:p>
            <a:r>
              <a:rPr lang="hu-HU" sz="2400" dirty="0"/>
              <a:t>1 Gigabyte (GB)  =  1024 megabytes  =  1,073,741,824 bytes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33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04878"/>
            <a:ext cx="6508377" cy="633811"/>
          </a:xfrm>
        </p:spPr>
        <p:txBody>
          <a:bodyPr/>
          <a:lstStyle/>
          <a:p>
            <a:r>
              <a:rPr lang="en-US" b="1" dirty="0"/>
              <a:t>Binary Arithmetic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362348" cy="3916363"/>
          </a:xfrm>
        </p:spPr>
        <p:txBody>
          <a:bodyPr>
            <a:normAutofit/>
          </a:bodyPr>
          <a:lstStyle/>
          <a:p>
            <a:r>
              <a:rPr lang="en-US" sz="2800" dirty="0"/>
              <a:t>Binary arithmetic is simple to learn as binary number system has only two digits – 0 and 1</a:t>
            </a:r>
          </a:p>
          <a:p>
            <a:r>
              <a:rPr lang="en-US" sz="2800" dirty="0"/>
              <a:t>Following slides show rules and example for the four basic arithmetic operations using binary numbers </a:t>
            </a:r>
          </a:p>
        </p:txBody>
      </p:sp>
    </p:spTree>
    <p:extLst>
      <p:ext uri="{BB962C8B-B14F-4D97-AF65-F5344CB8AC3E}">
        <p14:creationId xmlns:p14="http://schemas.microsoft.com/office/powerpoint/2010/main" val="46390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8206"/>
            <a:ext cx="6508377" cy="1143000"/>
          </a:xfrm>
        </p:spPr>
        <p:txBody>
          <a:bodyPr/>
          <a:lstStyle/>
          <a:p>
            <a:r>
              <a:rPr lang="en-US" b="1" dirty="0"/>
              <a:t>Binary Addition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404213" cy="3916363"/>
          </a:xfrm>
        </p:spPr>
        <p:txBody>
          <a:bodyPr>
            <a:normAutofit/>
          </a:bodyPr>
          <a:lstStyle/>
          <a:p>
            <a:r>
              <a:rPr lang="en-US" sz="2800" dirty="0"/>
              <a:t>Rule for binary addition is as follows: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0 + 0 = 0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0 + 1 = 1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1 + 0 = 1</a:t>
            </a:r>
          </a:p>
          <a:p>
            <a:pPr marL="685800" lvl="1" indent="-457200">
              <a:buFont typeface="+mj-ea"/>
              <a:buAutoNum type="circleNumDbPlain"/>
            </a:pPr>
            <a:r>
              <a:rPr lang="en-US" sz="2400" dirty="0"/>
              <a:t> 	1 + 1 = 0   plus a carry of 1 to next higher column </a:t>
            </a:r>
          </a:p>
        </p:txBody>
      </p:sp>
    </p:spTree>
    <p:extLst>
      <p:ext uri="{BB962C8B-B14F-4D97-AF65-F5344CB8AC3E}">
        <p14:creationId xmlns:p14="http://schemas.microsoft.com/office/powerpoint/2010/main" val="1380071214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507</TotalTime>
  <Words>988</Words>
  <Application>Microsoft Office PowerPoint</Application>
  <PresentationFormat>On-screen Show (4:3)</PresentationFormat>
  <Paragraphs>125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Century Gothic</vt:lpstr>
      <vt:lpstr>Wingdings</vt:lpstr>
      <vt:lpstr>Wingdings 2</vt:lpstr>
      <vt:lpstr>Plaza</vt:lpstr>
      <vt:lpstr>Computer Arithmetic </vt:lpstr>
      <vt:lpstr>Learning Objectives </vt:lpstr>
      <vt:lpstr>Binary over Decimal </vt:lpstr>
      <vt:lpstr>Examples of a Few Devices that work in Binary Mode Binary </vt:lpstr>
      <vt:lpstr>Binary Number System </vt:lpstr>
      <vt:lpstr>Binary Number System </vt:lpstr>
      <vt:lpstr>Binary Equivalents</vt:lpstr>
      <vt:lpstr>Binary Arithmetic </vt:lpstr>
      <vt:lpstr>Binary Addition </vt:lpstr>
      <vt:lpstr>Binary Addition</vt:lpstr>
      <vt:lpstr>Binary Addition</vt:lpstr>
      <vt:lpstr>Binary Addition (Example 3) </vt:lpstr>
      <vt:lpstr>Binary Subtraction </vt:lpstr>
      <vt:lpstr>Binary Subtraction </vt:lpstr>
      <vt:lpstr>Binary Subtraction </vt:lpstr>
      <vt:lpstr>Binary Multiplication </vt:lpstr>
      <vt:lpstr>Binary Multiplication </vt:lpstr>
      <vt:lpstr>Binary Multiplication </vt:lpstr>
      <vt:lpstr>Binary Multiplication </vt:lpstr>
      <vt:lpstr>Binary Multiplication </vt:lpstr>
      <vt:lpstr>Binary Division </vt:lpstr>
      <vt:lpstr>Rules for Binary Division </vt:lpstr>
      <vt:lpstr>Binary Division (Example 1) </vt:lpstr>
      <vt:lpstr>Binary Division (Example 2) </vt:lpstr>
      <vt:lpstr>Binary Division (Example 3) </vt:lpstr>
      <vt:lpstr>Complement of a Number </vt:lpstr>
      <vt:lpstr>Complement of a Decimal Number</vt:lpstr>
      <vt:lpstr>Complement of a Octal Number</vt:lpstr>
      <vt:lpstr>Complement of a Binary Number</vt:lpstr>
      <vt:lpstr>Complementary Method of Subtraction </vt:lpstr>
      <vt:lpstr>Complementary Subtraction (Example 1) </vt:lpstr>
      <vt:lpstr>Complementary Subtraction (Example 2) </vt:lpstr>
      <vt:lpstr>Binary Subtraction Using Complementary Method (Example 1) </vt:lpstr>
      <vt:lpstr>Binary Subtraction Using Complementary Method (Example 2) </vt:lpstr>
      <vt:lpstr>Addition/Subtraction of Numbers in 2’s Complement Notation</vt:lpstr>
      <vt:lpstr>Addition/Subtraction of Numbers in 2’s Complement Notation…</vt:lpstr>
      <vt:lpstr>Key Words/Phrases </vt:lpstr>
    </vt:vector>
  </TitlesOfParts>
  <Company>University of Trento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Arithmetic </dc:title>
  <dc:creator>S. R. H. Noori</dc:creator>
  <cp:lastModifiedBy>Diu</cp:lastModifiedBy>
  <cp:revision>165</cp:revision>
  <dcterms:created xsi:type="dcterms:W3CDTF">2014-09-18T11:00:17Z</dcterms:created>
  <dcterms:modified xsi:type="dcterms:W3CDTF">2023-02-08T04:30:06Z</dcterms:modified>
</cp:coreProperties>
</file>