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91" r:id="rId2"/>
    <p:sldId id="257" r:id="rId3"/>
    <p:sldId id="259" r:id="rId4"/>
    <p:sldId id="261" r:id="rId5"/>
    <p:sldId id="260" r:id="rId6"/>
    <p:sldId id="287" r:id="rId7"/>
    <p:sldId id="263" r:id="rId8"/>
    <p:sldId id="264" r:id="rId9"/>
    <p:sldId id="266" r:id="rId10"/>
    <p:sldId id="268" r:id="rId11"/>
    <p:sldId id="269" r:id="rId12"/>
    <p:sldId id="270" r:id="rId13"/>
    <p:sldId id="271" r:id="rId14"/>
    <p:sldId id="272" r:id="rId15"/>
    <p:sldId id="273" r:id="rId16"/>
    <p:sldId id="274" r:id="rId17"/>
    <p:sldId id="275" r:id="rId18"/>
    <p:sldId id="277" r:id="rId19"/>
    <p:sldId id="278" r:id="rId20"/>
    <p:sldId id="288" r:id="rId21"/>
    <p:sldId id="279" r:id="rId22"/>
    <p:sldId id="280" r:id="rId23"/>
    <p:sldId id="281" r:id="rId24"/>
    <p:sldId id="282" r:id="rId25"/>
    <p:sldId id="283" r:id="rId26"/>
    <p:sldId id="284" r:id="rId27"/>
    <p:sldId id="285" r:id="rId28"/>
    <p:sldId id="289"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98B8"/>
    <a:srgbClr val="7DC3ED"/>
    <a:srgbClr val="82C3EF"/>
    <a:srgbClr val="70B4BB"/>
    <a:srgbClr val="F4F2D5"/>
    <a:srgbClr val="E6E6E6"/>
    <a:srgbClr val="FBF8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27" autoAdjust="0"/>
  </p:normalViewPr>
  <p:slideViewPr>
    <p:cSldViewPr snapToGrid="0">
      <p:cViewPr varScale="1">
        <p:scale>
          <a:sx n="68" d="100"/>
          <a:sy n="68" d="100"/>
        </p:scale>
        <p:origin x="2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0A35C5-4498-44BE-9EA2-940F06C1D77E}"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73E806-48CE-4F36-B679-8D581C918659}" type="slidenum">
              <a:rPr lang="en-US" smtClean="0"/>
              <a:t>‹#›</a:t>
            </a:fld>
            <a:endParaRPr lang="en-US"/>
          </a:p>
        </p:txBody>
      </p:sp>
    </p:spTree>
    <p:extLst>
      <p:ext uri="{BB962C8B-B14F-4D97-AF65-F5344CB8AC3E}">
        <p14:creationId xmlns:p14="http://schemas.microsoft.com/office/powerpoint/2010/main" val="2886904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3E806-48CE-4F36-B679-8D581C918659}" type="slidenum">
              <a:rPr lang="en-US" smtClean="0"/>
              <a:t>1</a:t>
            </a:fld>
            <a:endParaRPr lang="en-US"/>
          </a:p>
        </p:txBody>
      </p:sp>
    </p:spTree>
    <p:extLst>
      <p:ext uri="{BB962C8B-B14F-4D97-AF65-F5344CB8AC3E}">
        <p14:creationId xmlns:p14="http://schemas.microsoft.com/office/powerpoint/2010/main" val="1388460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3E806-48CE-4F36-B679-8D581C918659}" type="slidenum">
              <a:rPr lang="en-US" smtClean="0"/>
              <a:t>6</a:t>
            </a:fld>
            <a:endParaRPr lang="en-US"/>
          </a:p>
        </p:txBody>
      </p:sp>
    </p:spTree>
    <p:extLst>
      <p:ext uri="{BB962C8B-B14F-4D97-AF65-F5344CB8AC3E}">
        <p14:creationId xmlns:p14="http://schemas.microsoft.com/office/powerpoint/2010/main" val="4185901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3E806-48CE-4F36-B679-8D581C918659}" type="slidenum">
              <a:rPr lang="en-US" smtClean="0"/>
              <a:t>8</a:t>
            </a:fld>
            <a:endParaRPr lang="en-US"/>
          </a:p>
        </p:txBody>
      </p:sp>
    </p:spTree>
    <p:extLst>
      <p:ext uri="{BB962C8B-B14F-4D97-AF65-F5344CB8AC3E}">
        <p14:creationId xmlns:p14="http://schemas.microsoft.com/office/powerpoint/2010/main" val="232823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E0DD80-E499-4252-A8AC-3BF2745D81C2}"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2893370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0DD80-E499-4252-A8AC-3BF2745D81C2}"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3703715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0DD80-E499-4252-A8AC-3BF2745D81C2}"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1877934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E0DD80-E499-4252-A8AC-3BF2745D81C2}"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119387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E0DD80-E499-4252-A8AC-3BF2745D81C2}"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608422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E0DD80-E499-4252-A8AC-3BF2745D81C2}"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4246954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E0DD80-E499-4252-A8AC-3BF2745D81C2}"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3612925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E0DD80-E499-4252-A8AC-3BF2745D81C2}"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103932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0DD80-E499-4252-A8AC-3BF2745D81C2}"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3559681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E0DD80-E499-4252-A8AC-3BF2745D81C2}"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1218617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E0DD80-E499-4252-A8AC-3BF2745D81C2}"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9B5050-29C9-4FA6-8455-35D36F16F562}" type="slidenum">
              <a:rPr lang="en-US" smtClean="0"/>
              <a:t>‹#›</a:t>
            </a:fld>
            <a:endParaRPr lang="en-US"/>
          </a:p>
        </p:txBody>
      </p:sp>
    </p:spTree>
    <p:extLst>
      <p:ext uri="{BB962C8B-B14F-4D97-AF65-F5344CB8AC3E}">
        <p14:creationId xmlns:p14="http://schemas.microsoft.com/office/powerpoint/2010/main" val="289946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0DD80-E499-4252-A8AC-3BF2745D81C2}"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B5050-29C9-4FA6-8455-35D36F16F562}" type="slidenum">
              <a:rPr lang="en-US" smtClean="0"/>
              <a:t>‹#›</a:t>
            </a:fld>
            <a:endParaRPr lang="en-US"/>
          </a:p>
        </p:txBody>
      </p:sp>
    </p:spTree>
    <p:extLst>
      <p:ext uri="{BB962C8B-B14F-4D97-AF65-F5344CB8AC3E}">
        <p14:creationId xmlns:p14="http://schemas.microsoft.com/office/powerpoint/2010/main" val="985032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2" descr="https://www.onlygfx.com/wp-content/uploads/2017/07/blue-watercolor-brush-stroke-3-4-1024x37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7240" y="692112"/>
            <a:ext cx="9753600" cy="3571875"/>
          </a:xfrm>
          <a:prstGeom prst="rect">
            <a:avLst/>
          </a:prstGeom>
          <a:noFill/>
        </p:spPr>
      </p:pic>
      <p:sp>
        <p:nvSpPr>
          <p:cNvPr id="22" name="Title 1"/>
          <p:cNvSpPr txBox="1">
            <a:spLocks/>
          </p:cNvSpPr>
          <p:nvPr/>
        </p:nvSpPr>
        <p:spPr>
          <a:xfrm>
            <a:off x="1682040" y="1395085"/>
            <a:ext cx="9144000" cy="2165928"/>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latin typeface="Cabin Sketch" panose="020B0503050202020004" pitchFamily="34" charset="0"/>
              </a:rPr>
              <a:t>Introduction to Pervasive Computing</a:t>
            </a:r>
          </a:p>
        </p:txBody>
      </p:sp>
      <p:sp>
        <p:nvSpPr>
          <p:cNvPr id="34" name="TextBox 33"/>
          <p:cNvSpPr txBox="1"/>
          <p:nvPr/>
        </p:nvSpPr>
        <p:spPr>
          <a:xfrm>
            <a:off x="1682040" y="4750060"/>
            <a:ext cx="4023360" cy="646331"/>
          </a:xfrm>
          <a:prstGeom prst="rect">
            <a:avLst/>
          </a:prstGeom>
          <a:noFill/>
        </p:spPr>
        <p:txBody>
          <a:bodyPr wrap="square" rtlCol="0">
            <a:spAutoFit/>
          </a:bodyPr>
          <a:lstStyle/>
          <a:p>
            <a:r>
              <a:rPr lang="en-US" sz="3600" b="1" dirty="0" smtClean="0">
                <a:solidFill>
                  <a:srgbClr val="7DC3ED"/>
                </a:solidFill>
                <a:latin typeface="Cabin Sketch" panose="020B0503050202020004" pitchFamily="34" charset="0"/>
              </a:rPr>
              <a:t>CSE334</a:t>
            </a:r>
            <a:endParaRPr lang="en-US" sz="3600" b="1" dirty="0">
              <a:solidFill>
                <a:srgbClr val="7DC3ED"/>
              </a:solidFill>
              <a:latin typeface="Cabin Sketch" panose="020B0503050202020004" pitchFamily="34" charset="0"/>
            </a:endParaRPr>
          </a:p>
        </p:txBody>
      </p:sp>
      <p:sp>
        <p:nvSpPr>
          <p:cNvPr id="35" name="TextBox 34"/>
          <p:cNvSpPr txBox="1"/>
          <p:nvPr/>
        </p:nvSpPr>
        <p:spPr>
          <a:xfrm>
            <a:off x="6288258" y="4604563"/>
            <a:ext cx="4842582" cy="1938992"/>
          </a:xfrm>
          <a:prstGeom prst="rect">
            <a:avLst/>
          </a:prstGeom>
          <a:noFill/>
        </p:spPr>
        <p:txBody>
          <a:bodyPr wrap="square" rtlCol="0">
            <a:spAutoFit/>
          </a:bodyPr>
          <a:lstStyle/>
          <a:p>
            <a:pPr algn="r"/>
            <a:r>
              <a:rPr lang="en-US" sz="2400" b="1" dirty="0" smtClean="0">
                <a:solidFill>
                  <a:srgbClr val="7DC3ED"/>
                </a:solidFill>
                <a:latin typeface="Cabin Sketch" panose="020B0503050202020004" pitchFamily="34" charset="0"/>
              </a:rPr>
              <a:t>Md. Ferdouse Ahmed Foysal</a:t>
            </a:r>
          </a:p>
          <a:p>
            <a:pPr algn="r"/>
            <a:r>
              <a:rPr lang="en-US" sz="2400" b="1" dirty="0" smtClean="0">
                <a:solidFill>
                  <a:srgbClr val="7DC3ED"/>
                </a:solidFill>
                <a:latin typeface="Cabin Sketch" panose="020B0503050202020004" pitchFamily="34" charset="0"/>
              </a:rPr>
              <a:t>Daffodil International University</a:t>
            </a:r>
          </a:p>
          <a:p>
            <a:pPr algn="r"/>
            <a:endParaRPr lang="en-US" sz="2400" b="1" dirty="0" smtClean="0">
              <a:solidFill>
                <a:srgbClr val="7DC3ED"/>
              </a:solidFill>
              <a:latin typeface="Cabin Sketch" panose="020B0503050202020004" pitchFamily="34" charset="0"/>
            </a:endParaRPr>
          </a:p>
          <a:p>
            <a:pPr algn="r"/>
            <a:endParaRPr lang="en-US" sz="2400" b="1" dirty="0" smtClean="0">
              <a:solidFill>
                <a:srgbClr val="7DC3ED"/>
              </a:solidFill>
              <a:latin typeface="Cabin Sketch" panose="020B0503050202020004" pitchFamily="34" charset="0"/>
            </a:endParaRPr>
          </a:p>
          <a:p>
            <a:pPr algn="r"/>
            <a:endParaRPr lang="en-US" sz="2400" b="1" dirty="0">
              <a:solidFill>
                <a:srgbClr val="7DC3ED"/>
              </a:solidFill>
              <a:latin typeface="Cabin Sketch" panose="020B0503050202020004" pitchFamily="34" charset="0"/>
            </a:endParaRPr>
          </a:p>
        </p:txBody>
      </p:sp>
    </p:spTree>
    <p:extLst>
      <p:ext uri="{BB962C8B-B14F-4D97-AF65-F5344CB8AC3E}">
        <p14:creationId xmlns:p14="http://schemas.microsoft.com/office/powerpoint/2010/main" val="2530199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additive="base">
                                        <p:cTn id="21" dur="500" fill="hold"/>
                                        <p:tgtEl>
                                          <p:spTgt spid="35"/>
                                        </p:tgtEl>
                                        <p:attrNameLst>
                                          <p:attrName>ppt_x</p:attrName>
                                        </p:attrNameLst>
                                      </p:cBhvr>
                                      <p:tavLst>
                                        <p:tav tm="0">
                                          <p:val>
                                            <p:strVal val="1+#ppt_w/2"/>
                                          </p:val>
                                        </p:tav>
                                        <p:tav tm="100000">
                                          <p:val>
                                            <p:strVal val="#ppt_x"/>
                                          </p:val>
                                        </p:tav>
                                      </p:tavLst>
                                    </p:anim>
                                    <p:anim calcmode="lin" valueType="num">
                                      <p:cBhvr additive="base">
                                        <p:cTn id="22"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4" grpId="0"/>
      <p:bldP spid="3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Decentralization</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bg1"/>
                </a:solidFill>
                <a:latin typeface="Cabin Sketch" panose="020B0503050202020004" pitchFamily="34" charset="0"/>
              </a:rPr>
              <a:t>The shift from a centralized view to a strongly decentralized computing landscape is the first paradigm of Pervasive Computing.</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99915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Decentralization</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Distributed Systems</a:t>
            </a:r>
          </a:p>
          <a:p>
            <a:r>
              <a:rPr lang="en-US" sz="2400" dirty="0">
                <a:solidFill>
                  <a:schemeClr val="bg1"/>
                </a:solidFill>
                <a:latin typeface="Cabin Sketch" panose="020B0503050202020004" pitchFamily="34" charset="0"/>
              </a:rPr>
              <a:t>Pervasive Computing goes even one step further and distributes the responsibilities between manifold small devices, which take over specific tasks and functionality. </a:t>
            </a:r>
          </a:p>
          <a:p>
            <a:r>
              <a:rPr lang="en-US" sz="2400" dirty="0">
                <a:solidFill>
                  <a:schemeClr val="bg1"/>
                </a:solidFill>
                <a:latin typeface="Cabin Sketch" panose="020B0503050202020004" pitchFamily="34" charset="0"/>
              </a:rPr>
              <a:t>Each of these autonomous entities contribute to a heterogeneous overall computing landscape. </a:t>
            </a:r>
          </a:p>
          <a:p>
            <a:r>
              <a:rPr lang="en-US" sz="2400" dirty="0">
                <a:solidFill>
                  <a:schemeClr val="bg1"/>
                </a:solidFill>
                <a:latin typeface="Cabin Sketch" panose="020B0503050202020004" pitchFamily="34" charset="0"/>
              </a:rPr>
              <a:t>They cooperate in an open mutual community establishing a dynamic network of relationships.</a:t>
            </a: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315155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Decentralization</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Synchronizing Information</a:t>
            </a:r>
          </a:p>
          <a:p>
            <a:r>
              <a:rPr lang="en-US" sz="2400" dirty="0">
                <a:solidFill>
                  <a:schemeClr val="bg1"/>
                </a:solidFill>
                <a:latin typeface="Cabin Sketch" panose="020B0503050202020004" pitchFamily="34" charset="0"/>
              </a:rPr>
              <a:t>The ability to use applications and information on mobile devices and synchronize any updates with network based systems or other devices is a new task arising from that decentralization. </a:t>
            </a:r>
          </a:p>
          <a:p>
            <a:r>
              <a:rPr lang="en-US" sz="2400" dirty="0">
                <a:solidFill>
                  <a:schemeClr val="bg1"/>
                </a:solidFill>
                <a:latin typeface="Cabin Sketch" panose="020B0503050202020004" pitchFamily="34" charset="0"/>
              </a:rPr>
              <a:t>Information sources and destinations are widely distributed in a pervasive world. Popular mobile devices, like handheld computers, cellular phones, pagers or laptops have to synchronize their data on the fly between each other as well as with desktop applications, such as calendars or address books. </a:t>
            </a:r>
          </a:p>
          <a:p>
            <a:r>
              <a:rPr lang="en-US" sz="2400" dirty="0">
                <a:solidFill>
                  <a:schemeClr val="bg1"/>
                </a:solidFill>
                <a:latin typeface="Cabin Sketch" panose="020B0503050202020004" pitchFamily="34" charset="0"/>
              </a:rPr>
              <a:t>Databases on devices with different capabilities and storage capacities have to be kept consistent.</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86293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Decentralization</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Autofit/>
          </a:bodyPr>
          <a:lstStyle/>
          <a:p>
            <a:pPr marL="0" indent="0">
              <a:buNone/>
            </a:pPr>
            <a:r>
              <a:rPr lang="en-US" sz="2400" u="sng" dirty="0">
                <a:solidFill>
                  <a:schemeClr val="bg1"/>
                </a:solidFill>
                <a:latin typeface="Cabin Sketch" panose="020B0503050202020004" pitchFamily="34" charset="0"/>
              </a:rPr>
              <a:t>Managing Applications</a:t>
            </a:r>
            <a:endParaRPr lang="en-US" sz="2400" dirty="0">
              <a:solidFill>
                <a:schemeClr val="bg1"/>
              </a:solidFill>
              <a:latin typeface="Cabin Sketch" panose="020B0503050202020004" pitchFamily="34" charset="0"/>
            </a:endParaRPr>
          </a:p>
          <a:p>
            <a:r>
              <a:rPr lang="en-US" sz="2400" dirty="0">
                <a:solidFill>
                  <a:schemeClr val="bg1"/>
                </a:solidFill>
                <a:latin typeface="Cabin Sketch" panose="020B0503050202020004" pitchFamily="34" charset="0"/>
              </a:rPr>
              <a:t>Pervasive devices and applications are often embedded into a service infrastructure, like a cellular phone network. </a:t>
            </a:r>
          </a:p>
          <a:p>
            <a:r>
              <a:rPr lang="en-US" sz="2400" dirty="0">
                <a:solidFill>
                  <a:schemeClr val="bg1"/>
                </a:solidFill>
                <a:latin typeface="Cabin Sketch" panose="020B0503050202020004" pitchFamily="34" charset="0"/>
              </a:rPr>
              <a:t>Decentralization makes it necessary for service providers to administer their deployed software and deliver updates to the customer's devices from remote. </a:t>
            </a:r>
          </a:p>
          <a:p>
            <a:r>
              <a:rPr lang="en-US" sz="2400" dirty="0">
                <a:solidFill>
                  <a:schemeClr val="bg1"/>
                </a:solidFill>
                <a:latin typeface="Cabin Sketch" panose="020B0503050202020004" pitchFamily="34" charset="0"/>
              </a:rPr>
              <a:t>They have to keep track of individual user profiles and different device capabilities. </a:t>
            </a:r>
            <a:r>
              <a:rPr lang="en-US" sz="2400" dirty="0" smtClean="0">
                <a:solidFill>
                  <a:schemeClr val="bg1"/>
                </a:solidFill>
                <a:latin typeface="Cabin Sketch" panose="020B0503050202020004" pitchFamily="34" charset="0"/>
              </a:rPr>
              <a:t>To </a:t>
            </a:r>
            <a:r>
              <a:rPr lang="en-US" sz="2400" dirty="0">
                <a:solidFill>
                  <a:schemeClr val="bg1"/>
                </a:solidFill>
                <a:latin typeface="Cabin Sketch" panose="020B0503050202020004" pitchFamily="34" charset="0"/>
              </a:rPr>
              <a:t>deploy applications and manage devices in such an environment, the server software must be highly scalable and flexible. </a:t>
            </a:r>
          </a:p>
          <a:p>
            <a:r>
              <a:rPr lang="en-US" sz="2400" dirty="0">
                <a:solidFill>
                  <a:schemeClr val="bg1"/>
                </a:solidFill>
                <a:latin typeface="Cabin Sketch" panose="020B0503050202020004" pitchFamily="34" charset="0"/>
              </a:rPr>
              <a:t>Back-end systems have to face millions of manifold pervasive devices travelling around the world instead of just thousands of traditional PCs resting peacefully in their offices.</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78466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Diversification</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a:solidFill>
                  <a:schemeClr val="bg1"/>
                </a:solidFill>
                <a:latin typeface="Cabin Sketch" panose="020B0503050202020004" pitchFamily="34" charset="0"/>
              </a:rPr>
              <a:t>The second paradigm of Pervasive Computing affects the functionality of computer systems.</a:t>
            </a:r>
          </a:p>
          <a:p>
            <a:r>
              <a:rPr lang="en-US" sz="2400" dirty="0">
                <a:solidFill>
                  <a:schemeClr val="bg1"/>
                </a:solidFill>
                <a:latin typeface="Cabin Sketch" panose="020B0503050202020004" pitchFamily="34" charset="0"/>
              </a:rPr>
              <a:t>Targeting specific needs</a:t>
            </a:r>
          </a:p>
          <a:p>
            <a:r>
              <a:rPr lang="en-US" sz="2400" dirty="0">
                <a:solidFill>
                  <a:schemeClr val="bg1"/>
                </a:solidFill>
                <a:latin typeface="Cabin Sketch" panose="020B0503050202020004" pitchFamily="34" charset="0"/>
              </a:rPr>
              <a:t>Alternatives</a:t>
            </a:r>
          </a:p>
          <a:p>
            <a:pPr marL="0" indent="0">
              <a:buNone/>
            </a:pPr>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372314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Connectivity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a:solidFill>
                  <a:schemeClr val="bg1"/>
                </a:solidFill>
                <a:latin typeface="Cabin Sketch" panose="020B0503050202020004" pitchFamily="34" charset="0"/>
              </a:rPr>
              <a:t>The third paradigm of Pervasive Computing is the strong demand towards connectivity.</a:t>
            </a:r>
          </a:p>
          <a:p>
            <a:r>
              <a:rPr lang="en-US" sz="2400" dirty="0">
                <a:solidFill>
                  <a:schemeClr val="bg1"/>
                </a:solidFill>
                <a:latin typeface="Cabin Sketch" panose="020B0503050202020004" pitchFamily="34" charset="0"/>
              </a:rPr>
              <a:t>Wire (Data cable)</a:t>
            </a:r>
          </a:p>
          <a:p>
            <a:r>
              <a:rPr lang="en-US" sz="2400" dirty="0">
                <a:solidFill>
                  <a:schemeClr val="bg1"/>
                </a:solidFill>
                <a:latin typeface="Cabin Sketch" panose="020B0503050202020004" pitchFamily="34" charset="0"/>
              </a:rPr>
              <a:t>Infrared</a:t>
            </a:r>
          </a:p>
          <a:p>
            <a:r>
              <a:rPr lang="en-US" sz="2400" dirty="0">
                <a:solidFill>
                  <a:schemeClr val="bg1"/>
                </a:solidFill>
                <a:latin typeface="Cabin Sketch" panose="020B0503050202020004" pitchFamily="34" charset="0"/>
              </a:rPr>
              <a:t>Bluetooth</a:t>
            </a:r>
          </a:p>
          <a:p>
            <a:r>
              <a:rPr lang="en-US" sz="2400" dirty="0">
                <a:solidFill>
                  <a:schemeClr val="bg1"/>
                </a:solidFill>
                <a:latin typeface="Cabin Sketch" panose="020B0503050202020004" pitchFamily="34" charset="0"/>
              </a:rPr>
              <a:t>Wi-Fi</a:t>
            </a:r>
          </a:p>
          <a:p>
            <a:r>
              <a:rPr lang="en-US" sz="2400" dirty="0">
                <a:solidFill>
                  <a:schemeClr val="bg1"/>
                </a:solidFill>
                <a:latin typeface="Cabin Sketch" panose="020B0503050202020004" pitchFamily="34" charset="0"/>
              </a:rPr>
              <a:t>NFC</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323935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Connectivity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Real-life obstacles</a:t>
            </a:r>
            <a:endParaRPr lang="en-US" sz="2400" dirty="0">
              <a:solidFill>
                <a:schemeClr val="bg1"/>
              </a:solidFill>
              <a:latin typeface="Cabin Sketch" panose="020B0503050202020004" pitchFamily="34" charset="0"/>
            </a:endParaRPr>
          </a:p>
          <a:p>
            <a:r>
              <a:rPr lang="en-US" sz="2400" dirty="0">
                <a:solidFill>
                  <a:schemeClr val="bg1"/>
                </a:solidFill>
                <a:latin typeface="Cabin Sketch" panose="020B0503050202020004" pitchFamily="34" charset="0"/>
              </a:rPr>
              <a:t>Platform specific issues are a major obstacle for application and information exchange</a:t>
            </a:r>
          </a:p>
          <a:p>
            <a:r>
              <a:rPr lang="en-US" sz="2400" dirty="0">
                <a:solidFill>
                  <a:schemeClr val="bg1"/>
                </a:solidFill>
                <a:latin typeface="Cabin Sketch" panose="020B0503050202020004" pitchFamily="34" charset="0"/>
              </a:rPr>
              <a:t>Different processors induce different restrictions on performance and memory usage</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1100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Connectivity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Agreeing on common standards</a:t>
            </a:r>
            <a:endParaRPr lang="en-US" sz="2400" dirty="0">
              <a:solidFill>
                <a:schemeClr val="bg1"/>
              </a:solidFill>
              <a:latin typeface="Cabin Sketch" panose="020B0503050202020004" pitchFamily="34" charset="0"/>
            </a:endParaRPr>
          </a:p>
          <a:p>
            <a:r>
              <a:rPr lang="en-US" sz="2400" dirty="0">
                <a:solidFill>
                  <a:schemeClr val="bg1"/>
                </a:solidFill>
                <a:latin typeface="Cabin Sketch" panose="020B0503050202020004" pitchFamily="34" charset="0"/>
              </a:rPr>
              <a:t>One approach for achieving connectivity and interoperability is to base the applications on common standards.</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69128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Simplicity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Autofit/>
          </a:bodyPr>
          <a:lstStyle/>
          <a:p>
            <a:r>
              <a:rPr lang="en-US" sz="2400" dirty="0">
                <a:solidFill>
                  <a:schemeClr val="bg1"/>
                </a:solidFill>
                <a:latin typeface="Cabin Sketch" panose="020B0503050202020004" pitchFamily="34" charset="0"/>
              </a:rPr>
              <a:t>The flexibility of an all-purpose personal computer is certainly a technical achievement, but it has its price: Those computers we are used to, are becoming more and more complicated. Many of the features a state-of-the-art word processor offers confuse the majority of users and reduce ease-of-use. </a:t>
            </a:r>
          </a:p>
          <a:p>
            <a:r>
              <a:rPr lang="en-US" sz="2400" dirty="0">
                <a:solidFill>
                  <a:schemeClr val="bg1"/>
                </a:solidFill>
                <a:latin typeface="Cabin Sketch" panose="020B0503050202020004" pitchFamily="34" charset="0"/>
              </a:rPr>
              <a:t>In spite of plug-and-play the installation of new software is often a challenge for those, who are not trained computer experts.</a:t>
            </a:r>
          </a:p>
          <a:p>
            <a:r>
              <a:rPr lang="en-US" sz="2400" dirty="0">
                <a:solidFill>
                  <a:schemeClr val="bg1"/>
                </a:solidFill>
                <a:latin typeface="Cabin Sketch" panose="020B0503050202020004" pitchFamily="34" charset="0"/>
              </a:rPr>
              <a:t>Pervasive devices are very specialized tools, which cannot do many different things.</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70553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Simplicity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Convenient, intuitive, self-evident</a:t>
            </a:r>
            <a:endParaRPr lang="en-US" sz="2400" dirty="0">
              <a:solidFill>
                <a:schemeClr val="bg1"/>
              </a:solidFill>
              <a:latin typeface="Cabin Sketch" panose="020B0503050202020004" pitchFamily="34" charset="0"/>
            </a:endParaRPr>
          </a:p>
          <a:p>
            <a:r>
              <a:rPr lang="en-US" sz="2400" dirty="0">
                <a:solidFill>
                  <a:schemeClr val="bg1"/>
                </a:solidFill>
                <a:latin typeface="Cabin Sketch" panose="020B0503050202020004" pitchFamily="34" charset="0"/>
              </a:rPr>
              <a:t>The magic words are availability, convenience, and ease of use. Information access and management must be applicable without spending significant time learning how to use technology.</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64410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Definition</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bg1"/>
                </a:solidFill>
                <a:latin typeface="Cabin Sketch" panose="020B0503050202020004" pitchFamily="34" charset="0"/>
              </a:rPr>
              <a:t>Ubiquitous computing, also called pervasive computing, is a field of study based on the concept of what happens when computers move away from the desktop and become immersed in the surrounding environment.</a:t>
            </a:r>
          </a:p>
          <a:p>
            <a:endParaRPr lang="en-US" sz="2400" dirty="0">
              <a:solidFill>
                <a:schemeClr val="bg1"/>
              </a:solidFill>
              <a:latin typeface="Cabin Sketch" panose="020B0503050202020004" pitchFamily="34" charset="0"/>
            </a:endParaRPr>
          </a:p>
        </p:txBody>
      </p:sp>
      <p:pic>
        <p:nvPicPr>
          <p:cNvPr id="4" name="Picture 3" descr="3-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6656" y="3584575"/>
            <a:ext cx="4738688" cy="272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https://www.onlygfx.com/wp-content/uploads/2017/07/blue-watercolor-brush-stroke-3-4-1024x37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564284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Simplicity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Mature human computer interfaces</a:t>
            </a:r>
            <a:endParaRPr lang="en-US" sz="2400" dirty="0">
              <a:solidFill>
                <a:schemeClr val="bg1"/>
              </a:solidFill>
              <a:latin typeface="Cabin Sketch" panose="020B0503050202020004" pitchFamily="34" charset="0"/>
            </a:endParaRPr>
          </a:p>
          <a:p>
            <a:r>
              <a:rPr lang="en-US" sz="2400" dirty="0">
                <a:solidFill>
                  <a:schemeClr val="bg1"/>
                </a:solidFill>
                <a:latin typeface="Cabin Sketch" panose="020B0503050202020004" pitchFamily="34" charset="0"/>
              </a:rPr>
              <a:t>Simple must not be confused with primitive. Pervasive Computing postulates a holistic approach: Hardware and software should be seamlessly integrated and target the very specific needs of an end user. </a:t>
            </a:r>
          </a:p>
          <a:p>
            <a:r>
              <a:rPr lang="en-US" sz="2400" dirty="0">
                <a:solidFill>
                  <a:schemeClr val="bg1"/>
                </a:solidFill>
                <a:latin typeface="Cabin Sketch" panose="020B0503050202020004" pitchFamily="34" charset="0"/>
              </a:rPr>
              <a:t>Complex technology is hidden behind a friendly user-interface. Achieving the intended easy usage requires substantial efforts for application design and development.</a:t>
            </a: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054714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Information Technology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a:solidFill>
                  <a:schemeClr val="bg1"/>
                </a:solidFill>
                <a:latin typeface="Cabin Sketch" panose="020B0503050202020004" pitchFamily="34" charset="0"/>
              </a:rPr>
              <a:t>A pervasive solution can be simplified as a three tier vertical structure:</a:t>
            </a:r>
          </a:p>
          <a:p>
            <a:r>
              <a:rPr lang="en-US" sz="2400" dirty="0">
                <a:solidFill>
                  <a:schemeClr val="bg1"/>
                </a:solidFill>
                <a:latin typeface="Cabin Sketch" panose="020B0503050202020004" pitchFamily="34" charset="0"/>
              </a:rPr>
              <a:t>Device</a:t>
            </a:r>
          </a:p>
          <a:p>
            <a:r>
              <a:rPr lang="en-US" sz="2400" dirty="0">
                <a:solidFill>
                  <a:schemeClr val="bg1"/>
                </a:solidFill>
                <a:latin typeface="Cabin Sketch" panose="020B0503050202020004" pitchFamily="34" charset="0"/>
              </a:rPr>
              <a:t>Workstation</a:t>
            </a:r>
          </a:p>
          <a:p>
            <a:r>
              <a:rPr lang="en-US" sz="2400" dirty="0">
                <a:solidFill>
                  <a:schemeClr val="bg1"/>
                </a:solidFill>
                <a:latin typeface="Cabin Sketch" panose="020B0503050202020004" pitchFamily="34" charset="0"/>
              </a:rPr>
              <a:t>Server</a:t>
            </a:r>
          </a:p>
          <a:p>
            <a:endParaRPr lang="en-US" sz="2400" dirty="0">
              <a:solidFill>
                <a:schemeClr val="bg1"/>
              </a:solidFill>
              <a:latin typeface="Cabin Sketch" panose="020B0503050202020004" pitchFamily="34" charset="0"/>
            </a:endParaRPr>
          </a:p>
        </p:txBody>
      </p:sp>
      <p:pic>
        <p:nvPicPr>
          <p:cNvPr id="4"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81251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Information Technology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Device</a:t>
            </a:r>
          </a:p>
          <a:p>
            <a:r>
              <a:rPr lang="en-US" sz="2400" dirty="0">
                <a:solidFill>
                  <a:schemeClr val="bg1"/>
                </a:solidFill>
                <a:latin typeface="Cabin Sketch" panose="020B0503050202020004" pitchFamily="34" charset="0"/>
              </a:rPr>
              <a:t>The front-end of information technology is the wide range of pervasive devices, designed for creating and accessing information on the fly. </a:t>
            </a:r>
          </a:p>
          <a:p>
            <a:r>
              <a:rPr lang="en-US" sz="2400" dirty="0">
                <a:solidFill>
                  <a:schemeClr val="bg1"/>
                </a:solidFill>
                <a:latin typeface="Cabin Sketch" panose="020B0503050202020004" pitchFamily="34" charset="0"/>
              </a:rPr>
              <a:t>These devices are the most visible interfaces to the user and penetrate our business and all day life.</a:t>
            </a:r>
          </a:p>
          <a:p>
            <a:endParaRPr lang="en-US" sz="2400" dirty="0">
              <a:solidFill>
                <a:schemeClr val="bg1"/>
              </a:solidFill>
              <a:latin typeface="Cabin Sketch" panose="020B0503050202020004" pitchFamily="34" charset="0"/>
            </a:endParaRPr>
          </a:p>
        </p:txBody>
      </p:sp>
      <p:pic>
        <p:nvPicPr>
          <p:cNvPr id="4"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347408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Information Technology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Workstation</a:t>
            </a:r>
          </a:p>
          <a:p>
            <a:r>
              <a:rPr lang="en-US" sz="2400" dirty="0">
                <a:solidFill>
                  <a:schemeClr val="bg1"/>
                </a:solidFill>
                <a:latin typeface="Cabin Sketch" panose="020B0503050202020004" pitchFamily="34" charset="0"/>
              </a:rPr>
              <a:t>Workstations form an optional middle tier. The traditional Personal Computer offers capabilities for working with complex information and managing local personal devices. </a:t>
            </a:r>
          </a:p>
          <a:p>
            <a:r>
              <a:rPr lang="en-US" sz="2400" dirty="0">
                <a:solidFill>
                  <a:schemeClr val="bg1"/>
                </a:solidFill>
                <a:latin typeface="Cabin Sketch" panose="020B0503050202020004" pitchFamily="34" charset="0"/>
              </a:rPr>
              <a:t>Often, this layer is even omitted, since most pervasive appliances are able to access their provider's networks directly. </a:t>
            </a:r>
          </a:p>
          <a:p>
            <a:r>
              <a:rPr lang="en-US" sz="2400" dirty="0">
                <a:solidFill>
                  <a:schemeClr val="bg1"/>
                </a:solidFill>
                <a:latin typeface="Cabin Sketch" panose="020B0503050202020004" pitchFamily="34" charset="0"/>
              </a:rPr>
              <a:t>Devices like set-top boxes can replace or complement the personal workstation as a gateway between personal devices and public networks.</a:t>
            </a:r>
          </a:p>
          <a:p>
            <a:endParaRPr lang="en-US" sz="2400" dirty="0">
              <a:solidFill>
                <a:schemeClr val="bg1"/>
              </a:solidFill>
              <a:latin typeface="Cabin Sketch" panose="020B0503050202020004" pitchFamily="34" charset="0"/>
            </a:endParaRPr>
          </a:p>
        </p:txBody>
      </p:sp>
      <p:pic>
        <p:nvPicPr>
          <p:cNvPr id="4"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30300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Information Technology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Server</a:t>
            </a:r>
          </a:p>
          <a:p>
            <a:r>
              <a:rPr lang="en-US" sz="2400" dirty="0">
                <a:solidFill>
                  <a:schemeClr val="bg1"/>
                </a:solidFill>
                <a:latin typeface="Cabin Sketch" panose="020B0503050202020004" pitchFamily="34" charset="0"/>
              </a:rPr>
              <a:t>Web servers, enterprise servers and mainframes mainly focus on storing and processing large amounts of information using their strong computing power. </a:t>
            </a:r>
          </a:p>
          <a:p>
            <a:r>
              <a:rPr lang="en-US" sz="2400" dirty="0">
                <a:solidFill>
                  <a:schemeClr val="bg1"/>
                </a:solidFill>
                <a:latin typeface="Cabin Sketch" panose="020B0503050202020004" pitchFamily="34" charset="0"/>
              </a:rPr>
              <a:t>Pervasive Computing introduces significant changes on software products.</a:t>
            </a:r>
          </a:p>
          <a:p>
            <a:endParaRPr lang="en-US" sz="2400" dirty="0">
              <a:solidFill>
                <a:schemeClr val="bg1"/>
              </a:solidFill>
              <a:latin typeface="Cabin Sketch" panose="020B0503050202020004" pitchFamily="34" charset="0"/>
            </a:endParaRPr>
          </a:p>
        </p:txBody>
      </p:sp>
      <p:pic>
        <p:nvPicPr>
          <p:cNvPr id="4"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388442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Information Technology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a:solidFill>
                  <a:schemeClr val="bg1"/>
                </a:solidFill>
                <a:latin typeface="Cabin Sketch" panose="020B0503050202020004" pitchFamily="34" charset="0"/>
              </a:rPr>
              <a:t>Behind this hierarchy of computing systems two underlying layers can be identified, which are of increasing importance:</a:t>
            </a:r>
          </a:p>
          <a:p>
            <a:endParaRPr lang="en-US" sz="2400" dirty="0">
              <a:solidFill>
                <a:schemeClr val="bg1"/>
              </a:solidFill>
              <a:latin typeface="Cabin Sketch" panose="020B0503050202020004" pitchFamily="34" charset="0"/>
            </a:endParaRPr>
          </a:p>
        </p:txBody>
      </p:sp>
      <p:pic>
        <p:nvPicPr>
          <p:cNvPr id="4"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3867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Information Technology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Services</a:t>
            </a:r>
          </a:p>
          <a:p>
            <a:r>
              <a:rPr lang="en-US" sz="2400" dirty="0">
                <a:solidFill>
                  <a:schemeClr val="bg1"/>
                </a:solidFill>
                <a:latin typeface="Cabin Sketch" panose="020B0503050202020004" pitchFamily="34" charset="0"/>
              </a:rPr>
              <a:t>Numerous kinds of services complete the Pervasive Computing landscape. </a:t>
            </a:r>
          </a:p>
          <a:p>
            <a:r>
              <a:rPr lang="en-US" sz="2400" dirty="0">
                <a:solidFill>
                  <a:schemeClr val="bg1"/>
                </a:solidFill>
                <a:latin typeface="Cabin Sketch" panose="020B0503050202020004" pitchFamily="34" charset="0"/>
              </a:rPr>
              <a:t>They establish the infrastructure for the widespread usage of computing, since information is intrinsically combined with the accompanying services to provide them.</a:t>
            </a:r>
          </a:p>
          <a:p>
            <a:endParaRPr lang="en-US" sz="2400" dirty="0">
              <a:solidFill>
                <a:schemeClr val="bg1"/>
              </a:solidFill>
              <a:latin typeface="Cabin Sketch" panose="020B0503050202020004" pitchFamily="34" charset="0"/>
            </a:endParaRPr>
          </a:p>
        </p:txBody>
      </p:sp>
      <p:pic>
        <p:nvPicPr>
          <p:cNvPr id="4"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22474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Information Technology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u="sng" dirty="0">
                <a:solidFill>
                  <a:schemeClr val="bg1"/>
                </a:solidFill>
                <a:latin typeface="Cabin Sketch" panose="020B0503050202020004" pitchFamily="34" charset="0"/>
              </a:rPr>
              <a:t>Standards</a:t>
            </a:r>
          </a:p>
          <a:p>
            <a:r>
              <a:rPr lang="en-US" sz="2400" dirty="0">
                <a:solidFill>
                  <a:schemeClr val="bg1"/>
                </a:solidFill>
                <a:latin typeface="Cabin Sketch" panose="020B0503050202020004" pitchFamily="34" charset="0"/>
              </a:rPr>
              <a:t>There is a broad basis of common standards on which the information technology is based upon. </a:t>
            </a:r>
          </a:p>
          <a:p>
            <a:r>
              <a:rPr lang="en-US" sz="2400" dirty="0">
                <a:solidFill>
                  <a:schemeClr val="bg1"/>
                </a:solidFill>
                <a:latin typeface="Cabin Sketch" panose="020B0503050202020004" pitchFamily="34" charset="0"/>
              </a:rPr>
              <a:t>Standards ensure interoperability and connectivity of systems as well as information and application exchange. </a:t>
            </a:r>
          </a:p>
          <a:p>
            <a:r>
              <a:rPr lang="en-US" sz="2400" dirty="0">
                <a:solidFill>
                  <a:schemeClr val="bg1"/>
                </a:solidFill>
                <a:latin typeface="Cabin Sketch" panose="020B0503050202020004" pitchFamily="34" charset="0"/>
              </a:rPr>
              <a:t>Since standards are an important issue for Pervasive Computing, they will be ubiquitous throughout this book.</a:t>
            </a:r>
          </a:p>
          <a:p>
            <a:endParaRPr lang="en-US" sz="2400" dirty="0">
              <a:solidFill>
                <a:schemeClr val="bg1"/>
              </a:solidFill>
              <a:latin typeface="Cabin Sketch" panose="020B0503050202020004" pitchFamily="34" charset="0"/>
            </a:endParaRPr>
          </a:p>
        </p:txBody>
      </p:sp>
      <p:pic>
        <p:nvPicPr>
          <p:cNvPr id="4"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95277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a:stretch>
            <a:fillRect/>
          </a:stretch>
        </p:blipFill>
        <p:spPr>
          <a:xfrm>
            <a:off x="2976996" y="838633"/>
            <a:ext cx="5903768" cy="4955805"/>
          </a:xfrm>
          <a:prstGeom prst="rect">
            <a:avLst/>
          </a:prstGeom>
        </p:spPr>
      </p:pic>
    </p:spTree>
    <p:extLst>
      <p:ext uri="{BB962C8B-B14F-4D97-AF65-F5344CB8AC3E}">
        <p14:creationId xmlns:p14="http://schemas.microsoft.com/office/powerpoint/2010/main" val="427253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Acknowledgements</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a:solidFill>
                  <a:schemeClr val="bg1"/>
                </a:solidFill>
                <a:latin typeface="Cabin Sketch" panose="020B0503050202020004" pitchFamily="34" charset="0"/>
              </a:rPr>
              <a:t>These slides contain material developed and copyright by:</a:t>
            </a:r>
          </a:p>
          <a:p>
            <a:r>
              <a:rPr lang="en-US" sz="2400" dirty="0">
                <a:solidFill>
                  <a:schemeClr val="bg1"/>
                </a:solidFill>
                <a:latin typeface="Cabin Sketch" panose="020B0503050202020004" pitchFamily="34" charset="0"/>
              </a:rPr>
              <a:t>Pervasive Computing Handbook - </a:t>
            </a:r>
            <a:r>
              <a:rPr lang="en-US" sz="2400" dirty="0" err="1">
                <a:solidFill>
                  <a:schemeClr val="bg1"/>
                </a:solidFill>
                <a:latin typeface="Cabin Sketch" panose="020B0503050202020004" pitchFamily="34" charset="0"/>
              </a:rPr>
              <a:t>Uwe</a:t>
            </a:r>
            <a:r>
              <a:rPr lang="en-US" sz="2400" dirty="0">
                <a:solidFill>
                  <a:schemeClr val="bg1"/>
                </a:solidFill>
                <a:latin typeface="Cabin Sketch" panose="020B0503050202020004" pitchFamily="34" charset="0"/>
              </a:rPr>
              <a:t> </a:t>
            </a:r>
            <a:r>
              <a:rPr lang="en-US" sz="2400" dirty="0" err="1">
                <a:solidFill>
                  <a:schemeClr val="bg1"/>
                </a:solidFill>
                <a:latin typeface="Cabin Sketch" panose="020B0503050202020004" pitchFamily="34" charset="0"/>
              </a:rPr>
              <a:t>Hansmann</a:t>
            </a:r>
            <a:endParaRPr lang="en-US" sz="2400" dirty="0">
              <a:solidFill>
                <a:schemeClr val="bg1"/>
              </a:solidFill>
              <a:latin typeface="Cabin Sketch" panose="020B0503050202020004" pitchFamily="34" charset="0"/>
            </a:endParaRPr>
          </a:p>
          <a:p>
            <a:endParaRPr lang="en-US" sz="2400" dirty="0">
              <a:solidFill>
                <a:schemeClr val="bg1"/>
              </a:solidFill>
              <a:latin typeface="Cabin Sketch" panose="020B0503050202020004" pitchFamily="34" charset="0"/>
            </a:endParaRPr>
          </a:p>
          <a:p>
            <a:endParaRPr lang="en-US" sz="2400" dirty="0">
              <a:solidFill>
                <a:schemeClr val="bg1"/>
              </a:solidFill>
              <a:latin typeface="Cabin Sketch" panose="020B0503050202020004" pitchFamily="34" charset="0"/>
            </a:endParaRPr>
          </a:p>
        </p:txBody>
      </p:sp>
      <p:pic>
        <p:nvPicPr>
          <p:cNvPr id="4"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04057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Importance</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bg1"/>
                </a:solidFill>
                <a:latin typeface="Cabin Sketch" panose="020B0503050202020004" pitchFamily="34" charset="0"/>
              </a:rPr>
              <a:t>Because pervasive computing systems are capable of collecting, processing and communicating data, they can adapt to the data's context and activity. That means, in essence, a network that can understand its surroundings and improve the human experience and quality of life.</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01466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82C3EF"/>
                </a:solidFill>
                <a:latin typeface="Cabin Sketch" panose="020B0503050202020004" pitchFamily="34" charset="0"/>
              </a:rPr>
              <a:t>History</a:t>
            </a:r>
            <a:endParaRPr lang="en-US"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lstStyle/>
          <a:p>
            <a:r>
              <a:rPr lang="en-US" dirty="0">
                <a:solidFill>
                  <a:schemeClr val="bg1"/>
                </a:solidFill>
                <a:latin typeface="Cabin Sketch" panose="020B0503050202020004" pitchFamily="34" charset="0"/>
              </a:rPr>
              <a:t>Ubiquitous computing was first pioneered at the Olivetti Research Laboratory in Cambridge, England, where the Active Badge, a "clip-on computer" the size of an employee ID card, was </a:t>
            </a:r>
            <a:r>
              <a:rPr lang="en-US" sz="2400" dirty="0">
                <a:solidFill>
                  <a:schemeClr val="bg1"/>
                </a:solidFill>
                <a:latin typeface="Cabin Sketch" panose="020B0503050202020004" pitchFamily="34" charset="0"/>
              </a:rPr>
              <a:t>created</a:t>
            </a:r>
            <a:r>
              <a:rPr lang="en-US" dirty="0">
                <a:solidFill>
                  <a:schemeClr val="bg1"/>
                </a:solidFill>
                <a:latin typeface="Cabin Sketch" panose="020B0503050202020004" pitchFamily="34" charset="0"/>
              </a:rPr>
              <a:t>, enabling the company to track the location of people in a building, as well as the objects to which they were attached.</a:t>
            </a:r>
          </a:p>
          <a:p>
            <a:r>
              <a:rPr lang="en-US" dirty="0">
                <a:solidFill>
                  <a:schemeClr val="bg1"/>
                </a:solidFill>
                <a:latin typeface="Cabin Sketch" panose="020B0503050202020004" pitchFamily="34" charset="0"/>
              </a:rPr>
              <a:t>Mark Weiser, largely considered the father of ubiquitous computing.</a:t>
            </a: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73286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a:t>
            </a:r>
            <a:r>
              <a:rPr lang="en-US" sz="3600" b="1" dirty="0" smtClean="0">
                <a:solidFill>
                  <a:srgbClr val="82C3EF"/>
                </a:solidFill>
                <a:latin typeface="Cabin Sketch" panose="020B0503050202020004" pitchFamily="34" charset="0"/>
              </a:rPr>
              <a:t>Computing </a:t>
            </a:r>
            <a:r>
              <a:rPr lang="en-US" sz="3600" b="1" dirty="0">
                <a:solidFill>
                  <a:srgbClr val="82C3EF"/>
                </a:solidFill>
                <a:latin typeface="Cabin Sketch" panose="020B0503050202020004" pitchFamily="34" charset="0"/>
              </a:rPr>
              <a:t>and the </a:t>
            </a:r>
            <a:r>
              <a:rPr lang="en-US" sz="3600" b="1" dirty="0" smtClean="0">
                <a:solidFill>
                  <a:srgbClr val="82C3EF"/>
                </a:solidFill>
                <a:latin typeface="Cabin Sketch" panose="020B0503050202020004" pitchFamily="34" charset="0"/>
              </a:rPr>
              <a:t>Internet </a:t>
            </a:r>
            <a:r>
              <a:rPr lang="en-US" sz="3600" b="1" dirty="0">
                <a:solidFill>
                  <a:srgbClr val="82C3EF"/>
                </a:solidFill>
                <a:latin typeface="Cabin Sketch" panose="020B0503050202020004" pitchFamily="34" charset="0"/>
              </a:rPr>
              <a:t>of </a:t>
            </a:r>
            <a:r>
              <a:rPr lang="en-US" sz="3600" b="1" dirty="0" smtClean="0">
                <a:solidFill>
                  <a:srgbClr val="82C3EF"/>
                </a:solidFill>
                <a:latin typeface="Cabin Sketch" panose="020B0503050202020004" pitchFamily="34" charset="0"/>
              </a:rPr>
              <a:t>Things</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bg1"/>
                </a:solidFill>
                <a:latin typeface="Cabin Sketch" panose="020B0503050202020004" pitchFamily="34" charset="0"/>
              </a:rPr>
              <a:t>The internet of things (</a:t>
            </a:r>
            <a:r>
              <a:rPr lang="en-US" sz="2400" dirty="0" err="1">
                <a:solidFill>
                  <a:schemeClr val="bg1"/>
                </a:solidFill>
                <a:latin typeface="Cabin Sketch" panose="020B0503050202020004" pitchFamily="34" charset="0"/>
              </a:rPr>
              <a:t>IoT</a:t>
            </a:r>
            <a:r>
              <a:rPr lang="en-US" sz="2400" dirty="0">
                <a:solidFill>
                  <a:schemeClr val="bg1"/>
                </a:solidFill>
                <a:latin typeface="Cabin Sketch" panose="020B0503050202020004" pitchFamily="34" charset="0"/>
              </a:rPr>
              <a:t>) has largely evolved out of pervasive computing. Though some argue there is little or no difference, </a:t>
            </a:r>
            <a:r>
              <a:rPr lang="en-US" sz="2400" dirty="0" err="1">
                <a:solidFill>
                  <a:schemeClr val="bg1"/>
                </a:solidFill>
                <a:latin typeface="Cabin Sketch" panose="020B0503050202020004" pitchFamily="34" charset="0"/>
              </a:rPr>
              <a:t>IoT</a:t>
            </a:r>
            <a:r>
              <a:rPr lang="en-US" sz="2400" dirty="0">
                <a:solidFill>
                  <a:schemeClr val="bg1"/>
                </a:solidFill>
                <a:latin typeface="Cabin Sketch" panose="020B0503050202020004" pitchFamily="34" charset="0"/>
              </a:rPr>
              <a:t> is likely more in line with pervasive computing rather than Weiser's original view of ubiquitous computing.</a:t>
            </a:r>
          </a:p>
          <a:p>
            <a:r>
              <a:rPr lang="en-US" sz="2400" dirty="0">
                <a:solidFill>
                  <a:schemeClr val="bg1"/>
                </a:solidFill>
                <a:latin typeface="Cabin Sketch" panose="020B0503050202020004" pitchFamily="34" charset="0"/>
              </a:rPr>
              <a:t>Ubiquitous computing is all about having computational capability in many different (perhaps all) objects in our environment. Things like stoves Fridges, TV, Cars </a:t>
            </a:r>
            <a:r>
              <a:rPr lang="en-US" sz="2400" dirty="0" err="1">
                <a:solidFill>
                  <a:schemeClr val="bg1"/>
                </a:solidFill>
                <a:latin typeface="Cabin Sketch" panose="020B0503050202020004" pitchFamily="34" charset="0"/>
              </a:rPr>
              <a:t>etc</a:t>
            </a:r>
            <a:r>
              <a:rPr lang="en-US" sz="2400" dirty="0">
                <a:solidFill>
                  <a:schemeClr val="bg1"/>
                </a:solidFill>
                <a:latin typeface="Cabin Sketch" panose="020B0503050202020004" pitchFamily="34" charset="0"/>
              </a:rPr>
              <a:t> all having some computational power.  The Internet of Things (</a:t>
            </a:r>
            <a:r>
              <a:rPr lang="en-US" sz="2400" dirty="0" err="1">
                <a:solidFill>
                  <a:schemeClr val="bg1"/>
                </a:solidFill>
                <a:latin typeface="Cabin Sketch" panose="020B0503050202020004" pitchFamily="34" charset="0"/>
              </a:rPr>
              <a:t>IoT</a:t>
            </a:r>
            <a:r>
              <a:rPr lang="en-US" sz="2400" dirty="0">
                <a:solidFill>
                  <a:schemeClr val="bg1"/>
                </a:solidFill>
                <a:latin typeface="Cabin Sketch" panose="020B0503050202020004" pitchFamily="34" charset="0"/>
              </a:rPr>
              <a:t>) is about having these objects in our environment all connected to an internet.</a:t>
            </a: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03423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1682040" y="2129376"/>
            <a:ext cx="9144000" cy="2165928"/>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solidFill>
                  <a:srgbClr val="82C3EF"/>
                </a:solidFill>
                <a:latin typeface="Cabin Sketch" panose="020B0503050202020004" pitchFamily="34" charset="0"/>
              </a:rPr>
              <a:t>Applied Pervasive Computing</a:t>
            </a:r>
            <a:endParaRPr lang="en-US" b="1" dirty="0">
              <a:latin typeface="Cabin Sketch" panose="020B0503050202020004" pitchFamily="34" charset="0"/>
            </a:endParaRPr>
          </a:p>
        </p:txBody>
      </p:sp>
    </p:spTree>
    <p:extLst>
      <p:ext uri="{BB962C8B-B14F-4D97-AF65-F5344CB8AC3E}">
        <p14:creationId xmlns:p14="http://schemas.microsoft.com/office/powerpoint/2010/main" val="200240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wipe(up)">
                                      <p:cBhvr>
                                        <p:cTn id="12"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Computing </a:t>
            </a:r>
            <a:r>
              <a:rPr lang="en-US" sz="3600" b="1" dirty="0" smtClean="0">
                <a:solidFill>
                  <a:srgbClr val="82C3EF"/>
                </a:solidFill>
                <a:latin typeface="Cabin Sketch" panose="020B0503050202020004" pitchFamily="34" charset="0"/>
              </a:rPr>
              <a:t>Today</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fontScale="85000" lnSpcReduction="10000"/>
          </a:bodyPr>
          <a:lstStyle/>
          <a:p>
            <a:r>
              <a:rPr lang="en-US" dirty="0">
                <a:solidFill>
                  <a:schemeClr val="bg1"/>
                </a:solidFill>
                <a:latin typeface="Cabin Sketch" panose="020B0503050202020004" pitchFamily="34" charset="0"/>
              </a:rPr>
              <a:t>Today's emerging Pervasive Computing technology faces serious technical issues.</a:t>
            </a:r>
          </a:p>
          <a:p>
            <a:r>
              <a:rPr lang="en-US" dirty="0">
                <a:solidFill>
                  <a:schemeClr val="bg1"/>
                </a:solidFill>
                <a:latin typeface="Cabin Sketch" panose="020B0503050202020004" pitchFamily="34" charset="0"/>
              </a:rPr>
              <a:t>Most devices have strong limitations on memory usage and processor performance as well as tight constraints on power consumption. </a:t>
            </a:r>
          </a:p>
          <a:p>
            <a:r>
              <a:rPr lang="en-US" dirty="0">
                <a:solidFill>
                  <a:schemeClr val="bg1"/>
                </a:solidFill>
                <a:latin typeface="Cabin Sketch" panose="020B0503050202020004" pitchFamily="34" charset="0"/>
              </a:rPr>
              <a:t>The footprint of operating systems and software need to be reduced as much as possible.</a:t>
            </a:r>
          </a:p>
          <a:p>
            <a:r>
              <a:rPr lang="en-US" dirty="0">
                <a:solidFill>
                  <a:schemeClr val="bg1"/>
                </a:solidFill>
                <a:latin typeface="Cabin Sketch" panose="020B0503050202020004" pitchFamily="34" charset="0"/>
              </a:rPr>
              <a:t>In information technology, a footprint is the amount of space a particular unit of hardware or software occupies.</a:t>
            </a:r>
          </a:p>
          <a:p>
            <a:r>
              <a:rPr lang="en-US" dirty="0">
                <a:solidFill>
                  <a:schemeClr val="bg1"/>
                </a:solidFill>
                <a:latin typeface="Cabin Sketch" panose="020B0503050202020004" pitchFamily="34" charset="0"/>
              </a:rPr>
              <a:t>Mobile devices must handle power shortages and their applications must be able to resume again after a shutdown.</a:t>
            </a:r>
          </a:p>
          <a:p>
            <a:r>
              <a:rPr lang="en-US" dirty="0">
                <a:solidFill>
                  <a:schemeClr val="bg1"/>
                </a:solidFill>
                <a:latin typeface="Cabin Sketch" panose="020B0503050202020004" pitchFamily="34" charset="0"/>
              </a:rPr>
              <a:t>Pervasive applications need to take care of various hardware and software platforms, as </a:t>
            </a:r>
            <a:r>
              <a:rPr lang="en-US" dirty="0" smtClean="0">
                <a:solidFill>
                  <a:schemeClr val="bg1"/>
                </a:solidFill>
                <a:latin typeface="Cabin Sketch" panose="020B0503050202020004" pitchFamily="34" charset="0"/>
              </a:rPr>
              <a:t>well </a:t>
            </a:r>
            <a:r>
              <a:rPr lang="en-US" dirty="0">
                <a:solidFill>
                  <a:schemeClr val="bg1"/>
                </a:solidFill>
                <a:latin typeface="Cabin Sketch" panose="020B0503050202020004" pitchFamily="34" charset="0"/>
              </a:rPr>
              <a:t>as of very different form factors and user interfaces.</a:t>
            </a:r>
          </a:p>
        </p:txBody>
      </p:sp>
      <p:pic>
        <p:nvPicPr>
          <p:cNvPr id="5"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38332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Computing </a:t>
            </a:r>
            <a:r>
              <a:rPr lang="en-US" sz="3600" b="1" dirty="0" smtClean="0">
                <a:solidFill>
                  <a:srgbClr val="82C3EF"/>
                </a:solidFill>
                <a:latin typeface="Cabin Sketch" panose="020B0503050202020004" pitchFamily="34" charset="0"/>
              </a:rPr>
              <a:t>Tomorrow</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bg1"/>
                </a:solidFill>
                <a:latin typeface="Cabin Sketch" panose="020B0503050202020004" pitchFamily="34" charset="0"/>
              </a:rPr>
              <a:t>All the manifold devices will so on outnumber personal computers as network connected information processing entities.</a:t>
            </a:r>
          </a:p>
          <a:p>
            <a:r>
              <a:rPr lang="en-US" sz="2400" dirty="0">
                <a:solidFill>
                  <a:schemeClr val="bg1"/>
                </a:solidFill>
                <a:latin typeface="Cabin Sketch" panose="020B0503050202020004" pitchFamily="34" charset="0"/>
              </a:rPr>
              <a:t>Pervasive Computing will have a strong impact on our society.</a:t>
            </a:r>
          </a:p>
          <a:p>
            <a:r>
              <a:rPr lang="en-US" sz="2400" dirty="0">
                <a:solidFill>
                  <a:schemeClr val="bg1"/>
                </a:solidFill>
                <a:latin typeface="Cabin Sketch" panose="020B0503050202020004" pitchFamily="34" charset="0"/>
              </a:rPr>
              <a:t>There will be a flexible and productive new work style.</a:t>
            </a:r>
          </a:p>
          <a:p>
            <a:r>
              <a:rPr lang="en-US" sz="2400" dirty="0">
                <a:solidFill>
                  <a:schemeClr val="bg1"/>
                </a:solidFill>
                <a:latin typeface="Cabin Sketch" panose="020B0503050202020004" pitchFamily="34" charset="0"/>
              </a:rPr>
              <a:t>Lifestyle will be influenced by incredible communication possibilities, staying in touch with everyone from anywhere.</a:t>
            </a:r>
          </a:p>
          <a:p>
            <a:r>
              <a:rPr lang="en-US" sz="2400" dirty="0">
                <a:solidFill>
                  <a:schemeClr val="bg1"/>
                </a:solidFill>
                <a:latin typeface="Cabin Sketch" panose="020B0503050202020004" pitchFamily="34" charset="0"/>
              </a:rPr>
              <a:t>There is endless demand for exchanging and sharing information.</a:t>
            </a:r>
          </a:p>
          <a:p>
            <a:r>
              <a:rPr lang="en-US" sz="2400" dirty="0">
                <a:solidFill>
                  <a:schemeClr val="bg1"/>
                </a:solidFill>
                <a:latin typeface="Cabin Sketch" panose="020B0503050202020004" pitchFamily="34" charset="0"/>
              </a:rPr>
              <a:t>Information is accessed and used wherever it is needed in a convenient manner.</a:t>
            </a:r>
          </a:p>
          <a:p>
            <a:endParaRPr lang="en-US" sz="2400" dirty="0">
              <a:solidFill>
                <a:schemeClr val="bg1"/>
              </a:solidFill>
              <a:latin typeface="Cabin Sketch" panose="020B0503050202020004" pitchFamily="34" charset="0"/>
            </a:endParaRPr>
          </a:p>
        </p:txBody>
      </p:sp>
      <p:pic>
        <p:nvPicPr>
          <p:cNvPr id="5" name="Picture 2" descr="https://www.onlygfx.com/wp-content/uploads/2017/07/blue-watercolor-brush-stroke-3-4-1024x37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230238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82C3EF"/>
                </a:solidFill>
                <a:latin typeface="Cabin Sketch" panose="020B0503050202020004" pitchFamily="34" charset="0"/>
              </a:rPr>
              <a:t>Pervasive Computing Principles</a:t>
            </a:r>
            <a:endParaRPr lang="en-US" sz="3600" dirty="0">
              <a:solidFill>
                <a:srgbClr val="82C3EF"/>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bg1"/>
                </a:solidFill>
                <a:latin typeface="Cabin Sketch" panose="020B0503050202020004" pitchFamily="34" charset="0"/>
              </a:rPr>
              <a:t>Decentralization</a:t>
            </a:r>
          </a:p>
          <a:p>
            <a:r>
              <a:rPr lang="en-US" sz="2400" dirty="0">
                <a:solidFill>
                  <a:schemeClr val="bg1"/>
                </a:solidFill>
                <a:latin typeface="Cabin Sketch" panose="020B0503050202020004" pitchFamily="34" charset="0"/>
              </a:rPr>
              <a:t>Diversification</a:t>
            </a:r>
          </a:p>
          <a:p>
            <a:r>
              <a:rPr lang="en-US" sz="2400" dirty="0">
                <a:solidFill>
                  <a:schemeClr val="bg1"/>
                </a:solidFill>
                <a:latin typeface="Cabin Sketch" panose="020B0503050202020004" pitchFamily="34" charset="0"/>
              </a:rPr>
              <a:t>Connectivity</a:t>
            </a:r>
          </a:p>
          <a:p>
            <a:r>
              <a:rPr lang="en-US" sz="2400" dirty="0">
                <a:solidFill>
                  <a:schemeClr val="bg1"/>
                </a:solidFill>
                <a:latin typeface="Cabin Sketch" panose="020B0503050202020004" pitchFamily="34" charset="0"/>
              </a:rPr>
              <a:t>Simplicity</a:t>
            </a:r>
          </a:p>
        </p:txBody>
      </p:sp>
      <p:pic>
        <p:nvPicPr>
          <p:cNvPr id="6" name="Picture 2" descr="https://www.onlygfx.com/wp-content/uploads/2017/07/blue-watercolor-brush-stroke-3-4-1024x37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250213" y="1420752"/>
            <a:ext cx="11379812" cy="53342"/>
          </a:xfrm>
          <a:prstGeom prst="rect">
            <a:avLst/>
          </a:prstGeom>
          <a:noFill/>
        </p:spPr>
      </p:pic>
    </p:spTree>
    <p:extLst>
      <p:ext uri="{BB962C8B-B14F-4D97-AF65-F5344CB8AC3E}">
        <p14:creationId xmlns:p14="http://schemas.microsoft.com/office/powerpoint/2010/main" val="115821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1337</Words>
  <Application>Microsoft Office PowerPoint</Application>
  <PresentationFormat>Widescreen</PresentationFormat>
  <Paragraphs>117</Paragraphs>
  <Slides>29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Cabin Sketch</vt:lpstr>
      <vt:lpstr>Calibri</vt:lpstr>
      <vt:lpstr>Calibri Light</vt:lpstr>
      <vt:lpstr>Office Theme</vt:lpstr>
      <vt:lpstr>PowerPoint Presentation</vt:lpstr>
      <vt:lpstr>Definition</vt:lpstr>
      <vt:lpstr>Importance</vt:lpstr>
      <vt:lpstr>History</vt:lpstr>
      <vt:lpstr>Pervasive Computing and the Internet of Things</vt:lpstr>
      <vt:lpstr>PowerPoint Presentation</vt:lpstr>
      <vt:lpstr>Pervasive Computing Today</vt:lpstr>
      <vt:lpstr>Pervasive Computing Tomorrow</vt:lpstr>
      <vt:lpstr>Pervasive Computing Principles</vt:lpstr>
      <vt:lpstr>Decentralization</vt:lpstr>
      <vt:lpstr>Decentralization</vt:lpstr>
      <vt:lpstr>Decentralization</vt:lpstr>
      <vt:lpstr>Decentralization</vt:lpstr>
      <vt:lpstr>Diversification</vt:lpstr>
      <vt:lpstr>Connectivity</vt:lpstr>
      <vt:lpstr>Connectivity</vt:lpstr>
      <vt:lpstr>Connectivity</vt:lpstr>
      <vt:lpstr>Simplicity</vt:lpstr>
      <vt:lpstr>Simplicity</vt:lpstr>
      <vt:lpstr>Simplicity</vt:lpstr>
      <vt:lpstr>Pervasive Information Technology</vt:lpstr>
      <vt:lpstr>Pervasive Information Technology</vt:lpstr>
      <vt:lpstr>Pervasive Information Technology</vt:lpstr>
      <vt:lpstr>Pervasive Information Technology</vt:lpstr>
      <vt:lpstr>Pervasive Information Technology</vt:lpstr>
      <vt:lpstr>Pervasive Information Technology</vt:lpstr>
      <vt:lpstr>Pervasive Information Technology</vt:lpstr>
      <vt:lpstr>PowerPoint Presentation</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Research</dc:title>
  <dc:creator>Foysal</dc:creator>
  <cp:lastModifiedBy>Foysal</cp:lastModifiedBy>
  <cp:revision>30</cp:revision>
  <dcterms:created xsi:type="dcterms:W3CDTF">2022-01-21T18:11:44Z</dcterms:created>
  <dcterms:modified xsi:type="dcterms:W3CDTF">2022-08-16T20:08:48Z</dcterms:modified>
</cp:coreProperties>
</file>