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57" r:id="rId4"/>
    <p:sldId id="258" r:id="rId5"/>
    <p:sldId id="274"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8BDC126-832D-45DD-B15C-46F009908FE8}" type="datetimeFigureOut">
              <a:rPr lang="en-US" smtClean="0"/>
              <a:t>7/21/2022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6E3AF1-5040-45F5-BC44-E01D6D1F901B}" type="slidenum">
              <a:rPr lang="en-US" smtClean="0"/>
              <a:t>‹#›</a:t>
            </a:fld>
            <a:endParaRPr lang="en-US"/>
          </a:p>
        </p:txBody>
      </p:sp>
    </p:spTree>
    <p:extLst>
      <p:ext uri="{BB962C8B-B14F-4D97-AF65-F5344CB8AC3E}">
        <p14:creationId xmlns:p14="http://schemas.microsoft.com/office/powerpoint/2010/main" val="3653775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BDC126-832D-45DD-B15C-46F009908FE8}" type="datetimeFigureOut">
              <a:rPr lang="en-US" smtClean="0"/>
              <a:t>7/21/2022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6E3AF1-5040-45F5-BC44-E01D6D1F901B}" type="slidenum">
              <a:rPr lang="en-US" smtClean="0"/>
              <a:t>‹#›</a:t>
            </a:fld>
            <a:endParaRPr lang="en-US"/>
          </a:p>
        </p:txBody>
      </p:sp>
    </p:spTree>
    <p:extLst>
      <p:ext uri="{BB962C8B-B14F-4D97-AF65-F5344CB8AC3E}">
        <p14:creationId xmlns:p14="http://schemas.microsoft.com/office/powerpoint/2010/main" val="3081309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BDC126-832D-45DD-B15C-46F009908FE8}" type="datetimeFigureOut">
              <a:rPr lang="en-US" smtClean="0"/>
              <a:t>7/21/2022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6E3AF1-5040-45F5-BC44-E01D6D1F901B}" type="slidenum">
              <a:rPr lang="en-US" smtClean="0"/>
              <a:t>‹#›</a:t>
            </a:fld>
            <a:endParaRPr lang="en-US"/>
          </a:p>
        </p:txBody>
      </p:sp>
    </p:spTree>
    <p:extLst>
      <p:ext uri="{BB962C8B-B14F-4D97-AF65-F5344CB8AC3E}">
        <p14:creationId xmlns:p14="http://schemas.microsoft.com/office/powerpoint/2010/main" val="376224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BDC126-832D-45DD-B15C-46F009908FE8}" type="datetimeFigureOut">
              <a:rPr lang="en-US" smtClean="0"/>
              <a:t>7/21/2022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6E3AF1-5040-45F5-BC44-E01D6D1F901B}" type="slidenum">
              <a:rPr lang="en-US" smtClean="0"/>
              <a:t>‹#›</a:t>
            </a:fld>
            <a:endParaRPr lang="en-US"/>
          </a:p>
        </p:txBody>
      </p:sp>
    </p:spTree>
    <p:extLst>
      <p:ext uri="{BB962C8B-B14F-4D97-AF65-F5344CB8AC3E}">
        <p14:creationId xmlns:p14="http://schemas.microsoft.com/office/powerpoint/2010/main" val="3101878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BDC126-832D-45DD-B15C-46F009908FE8}" type="datetimeFigureOut">
              <a:rPr lang="en-US" smtClean="0"/>
              <a:t>7/21/2022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6E3AF1-5040-45F5-BC44-E01D6D1F901B}" type="slidenum">
              <a:rPr lang="en-US" smtClean="0"/>
              <a:t>‹#›</a:t>
            </a:fld>
            <a:endParaRPr lang="en-US"/>
          </a:p>
        </p:txBody>
      </p:sp>
    </p:spTree>
    <p:extLst>
      <p:ext uri="{BB962C8B-B14F-4D97-AF65-F5344CB8AC3E}">
        <p14:creationId xmlns:p14="http://schemas.microsoft.com/office/powerpoint/2010/main" val="778362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8BDC126-832D-45DD-B15C-46F009908FE8}" type="datetimeFigureOut">
              <a:rPr lang="en-US" smtClean="0"/>
              <a:t>7/21/2022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6E3AF1-5040-45F5-BC44-E01D6D1F901B}" type="slidenum">
              <a:rPr lang="en-US" smtClean="0"/>
              <a:t>‹#›</a:t>
            </a:fld>
            <a:endParaRPr lang="en-US"/>
          </a:p>
        </p:txBody>
      </p:sp>
    </p:spTree>
    <p:extLst>
      <p:ext uri="{BB962C8B-B14F-4D97-AF65-F5344CB8AC3E}">
        <p14:creationId xmlns:p14="http://schemas.microsoft.com/office/powerpoint/2010/main" val="2606696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8BDC126-832D-45DD-B15C-46F009908FE8}" type="datetimeFigureOut">
              <a:rPr lang="en-US" smtClean="0"/>
              <a:t>7/21/2022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6E3AF1-5040-45F5-BC44-E01D6D1F901B}" type="slidenum">
              <a:rPr lang="en-US" smtClean="0"/>
              <a:t>‹#›</a:t>
            </a:fld>
            <a:endParaRPr lang="en-US"/>
          </a:p>
        </p:txBody>
      </p:sp>
    </p:spTree>
    <p:extLst>
      <p:ext uri="{BB962C8B-B14F-4D97-AF65-F5344CB8AC3E}">
        <p14:creationId xmlns:p14="http://schemas.microsoft.com/office/powerpoint/2010/main" val="1202143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BDC126-832D-45DD-B15C-46F009908FE8}" type="datetimeFigureOut">
              <a:rPr lang="en-US" smtClean="0"/>
              <a:t>7/21/2022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6E3AF1-5040-45F5-BC44-E01D6D1F901B}" type="slidenum">
              <a:rPr lang="en-US" smtClean="0"/>
              <a:t>‹#›</a:t>
            </a:fld>
            <a:endParaRPr lang="en-US"/>
          </a:p>
        </p:txBody>
      </p:sp>
    </p:spTree>
    <p:extLst>
      <p:ext uri="{BB962C8B-B14F-4D97-AF65-F5344CB8AC3E}">
        <p14:creationId xmlns:p14="http://schemas.microsoft.com/office/powerpoint/2010/main" val="1978263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BDC126-832D-45DD-B15C-46F009908FE8}" type="datetimeFigureOut">
              <a:rPr lang="en-US" smtClean="0"/>
              <a:t>7/21/2022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6E3AF1-5040-45F5-BC44-E01D6D1F901B}" type="slidenum">
              <a:rPr lang="en-US" smtClean="0"/>
              <a:t>‹#›</a:t>
            </a:fld>
            <a:endParaRPr lang="en-US"/>
          </a:p>
        </p:txBody>
      </p:sp>
    </p:spTree>
    <p:extLst>
      <p:ext uri="{BB962C8B-B14F-4D97-AF65-F5344CB8AC3E}">
        <p14:creationId xmlns:p14="http://schemas.microsoft.com/office/powerpoint/2010/main" val="1346815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BDC126-832D-45DD-B15C-46F009908FE8}" type="datetimeFigureOut">
              <a:rPr lang="en-US" smtClean="0"/>
              <a:t>7/21/2022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6E3AF1-5040-45F5-BC44-E01D6D1F901B}" type="slidenum">
              <a:rPr lang="en-US" smtClean="0"/>
              <a:t>‹#›</a:t>
            </a:fld>
            <a:endParaRPr lang="en-US"/>
          </a:p>
        </p:txBody>
      </p:sp>
    </p:spTree>
    <p:extLst>
      <p:ext uri="{BB962C8B-B14F-4D97-AF65-F5344CB8AC3E}">
        <p14:creationId xmlns:p14="http://schemas.microsoft.com/office/powerpoint/2010/main" val="3631049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BDC126-832D-45DD-B15C-46F009908FE8}" type="datetimeFigureOut">
              <a:rPr lang="en-US" smtClean="0"/>
              <a:t>7/21/2022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6E3AF1-5040-45F5-BC44-E01D6D1F901B}" type="slidenum">
              <a:rPr lang="en-US" smtClean="0"/>
              <a:t>‹#›</a:t>
            </a:fld>
            <a:endParaRPr lang="en-US"/>
          </a:p>
        </p:txBody>
      </p:sp>
    </p:spTree>
    <p:extLst>
      <p:ext uri="{BB962C8B-B14F-4D97-AF65-F5344CB8AC3E}">
        <p14:creationId xmlns:p14="http://schemas.microsoft.com/office/powerpoint/2010/main" val="4266456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BDC126-832D-45DD-B15C-46F009908FE8}" type="datetimeFigureOut">
              <a:rPr lang="en-US" smtClean="0"/>
              <a:t>7/21/2022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6E3AF1-5040-45F5-BC44-E01D6D1F901B}" type="slidenum">
              <a:rPr lang="en-US" smtClean="0"/>
              <a:t>‹#›</a:t>
            </a:fld>
            <a:endParaRPr lang="en-US"/>
          </a:p>
        </p:txBody>
      </p:sp>
    </p:spTree>
    <p:extLst>
      <p:ext uri="{BB962C8B-B14F-4D97-AF65-F5344CB8AC3E}">
        <p14:creationId xmlns:p14="http://schemas.microsoft.com/office/powerpoint/2010/main" val="28016279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google.com/search?q=oscar+wilde+born&amp;stick=H4sIAAAAAAAAAOPgE-LQz9U3MM0rMNISy0620i9IzS_ISQVSRcX5eVZJ-UV5i1gF8ouTE4sUyjNzUlIVQEIAYyX4ETcAAAA&amp;sa=X&amp;ved=2ahUKEwjg3rv6tIn5AhWaznMBHSr2CqgQ6BMoAHoECGgQAg" TargetMode="External"/><Relationship Id="rId2" Type="http://schemas.openxmlformats.org/officeDocument/2006/relationships/hyperlink" Target="https://en.wikipedia.org/wiki/Oscar_Wilde" TargetMode="External"/><Relationship Id="rId1" Type="http://schemas.openxmlformats.org/officeDocument/2006/relationships/slideLayout" Target="../slideLayouts/slideLayout2.xml"/><Relationship Id="rId6" Type="http://schemas.openxmlformats.org/officeDocument/2006/relationships/hyperlink" Target="https://www.google.com/search?q=Paris&amp;stick=H4sIAAAAAAAAAOPgE-LQz9U3MM0rMFKCsApLsrTks5Ot9AtS8wtyUvVTUpNTE4tTU-ILUouK8_OsUjJTUxaxsgYkFmUW72Bl3MXOxMEAALQ81VBHAAAA&amp;sa=X&amp;ved=2ahUKEwjg3rv6tIn5AhWaznMBHSr2CqgQmxMoAXoECG8QAw" TargetMode="External"/><Relationship Id="rId5" Type="http://schemas.openxmlformats.org/officeDocument/2006/relationships/hyperlink" Target="https://www.google.com/search?q=oscar+wilde+died&amp;stick=H4sIAAAAAAAAAOPgE-LQz9U3MM0rMNKSz0620i9IzS_ISdVPSU1OTSxOTYkvSC0qzs-zSslMTVnEKpBfnJxYpFCemZOSqgASAgCTji6qQAAAAA&amp;sa=X&amp;ved=2ahUKEwjg3rv6tIn5AhWaznMBHSr2CqgQ6BMoAHoECG8QAg" TargetMode="External"/><Relationship Id="rId4" Type="http://schemas.openxmlformats.org/officeDocument/2006/relationships/hyperlink" Target="https://www.google.com/search?q=Westland+Row&amp;stick=H4sIAAAAAAAAAOPgE-LQz9U3MM0rMFLiArOqstINzLTEspOt9AtS8wtyUoFUUXF-nlVSflHeIlae8NTikpzEvBSFoPzyHayMu9iZOBgAQJCUV0cAAAA&amp;sa=X&amp;ved=2ahUKEwjg3rv6tIn5AhWaznMBHSr2CqgQmxMoAXoECGgQAw"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IMPORTANCE OF BEING EARNEST </a:t>
            </a:r>
            <a:endParaRPr lang="en-US" dirty="0"/>
          </a:p>
        </p:txBody>
      </p:sp>
      <p:sp>
        <p:nvSpPr>
          <p:cNvPr id="3" name="Subtitle 2"/>
          <p:cNvSpPr>
            <a:spLocks noGrp="1"/>
          </p:cNvSpPr>
          <p:nvPr>
            <p:ph type="subTitle" idx="1"/>
          </p:nvPr>
        </p:nvSpPr>
        <p:spPr/>
        <p:txBody>
          <a:bodyPr/>
          <a:lstStyle/>
          <a:p>
            <a:r>
              <a:rPr lang="en-US" dirty="0" smtClean="0"/>
              <a:t>OSCAR WILD</a:t>
            </a:r>
            <a:endParaRPr lang="en-US" dirty="0"/>
          </a:p>
        </p:txBody>
      </p:sp>
    </p:spTree>
    <p:extLst>
      <p:ext uri="{BB962C8B-B14F-4D97-AF65-F5344CB8AC3E}">
        <p14:creationId xmlns:p14="http://schemas.microsoft.com/office/powerpoint/2010/main" val="25770575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fontAlgn="base"/>
            <a:r>
              <a:rPr lang="en-US" b="1" dirty="0"/>
              <a:t>John (Jack/Ernest) </a:t>
            </a:r>
            <a:r>
              <a:rPr lang="en-US" b="1" dirty="0" err="1"/>
              <a:t>Worthing</a:t>
            </a:r>
            <a:r>
              <a:rPr lang="en-US" b="1" dirty="0"/>
              <a:t>, J.P.</a:t>
            </a:r>
            <a:endParaRPr lang="en-US" dirty="0"/>
          </a:p>
          <a:p>
            <a:pPr fontAlgn="base"/>
            <a:r>
              <a:rPr lang="en-US" dirty="0"/>
              <a:t>The play’s protagonist. Jack </a:t>
            </a:r>
            <a:r>
              <a:rPr lang="en-US" dirty="0" err="1"/>
              <a:t>Worthing</a:t>
            </a:r>
            <a:r>
              <a:rPr lang="en-US" dirty="0"/>
              <a:t> is a seemingly responsible and respectable young man who leads a double life. In Hertfordshire, where he has a country estate, Jack is known as Jack. In London he is known as Ernest. As a baby, Jack was discovered in a handbag in the cloakroom of Victoria Station by an old man who adopted him and subsequently made Jack guardian to his granddaughter, Cecily </a:t>
            </a:r>
            <a:r>
              <a:rPr lang="en-US" dirty="0" err="1"/>
              <a:t>Cardew</a:t>
            </a:r>
            <a:r>
              <a:rPr lang="en-US" dirty="0"/>
              <a:t>. Jack is in love with his friend Algernon’s cousin, Gwendolen Fairfax. The initials after his name indicate that he is a Justice of the Peace.</a:t>
            </a:r>
          </a:p>
          <a:p>
            <a:endParaRPr lang="en-US" dirty="0"/>
          </a:p>
        </p:txBody>
      </p:sp>
    </p:spTree>
    <p:extLst>
      <p:ext uri="{BB962C8B-B14F-4D97-AF65-F5344CB8AC3E}">
        <p14:creationId xmlns:p14="http://schemas.microsoft.com/office/powerpoint/2010/main" val="4104931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fontAlgn="base"/>
            <a:r>
              <a:rPr lang="en-US" b="1" dirty="0"/>
              <a:t>Algernon Moncrieff</a:t>
            </a:r>
            <a:endParaRPr lang="en-US" dirty="0"/>
          </a:p>
          <a:p>
            <a:pPr fontAlgn="base"/>
            <a:r>
              <a:rPr lang="en-US" dirty="0"/>
              <a:t>The play’s secondary hero. Algernon is a charming, idle, decorative bachelor, nephew of Lady </a:t>
            </a:r>
            <a:r>
              <a:rPr lang="en-US" dirty="0" err="1"/>
              <a:t>Bracknell</a:t>
            </a:r>
            <a:r>
              <a:rPr lang="en-US" dirty="0"/>
              <a:t>, cousin of Gwendolen Fairfax, and best friend of Jack </a:t>
            </a:r>
            <a:r>
              <a:rPr lang="en-US" dirty="0" err="1"/>
              <a:t>Worthing</a:t>
            </a:r>
            <a:r>
              <a:rPr lang="en-US" dirty="0"/>
              <a:t>, whom he has known for years as Ernest. Algernon is brilliant, witty, selfish, amoral, and given to making delightful paradoxical and epigrammatic pronouncements. He has invented a fictional friend, “Bunbury,” an invalid whose frequent sudden relapses allow Algernon to wriggle out of unpleasant or dull social obligations.</a:t>
            </a:r>
          </a:p>
          <a:p>
            <a:endParaRPr lang="en-US" dirty="0"/>
          </a:p>
        </p:txBody>
      </p:sp>
    </p:spTree>
    <p:extLst>
      <p:ext uri="{BB962C8B-B14F-4D97-AF65-F5344CB8AC3E}">
        <p14:creationId xmlns:p14="http://schemas.microsoft.com/office/powerpoint/2010/main" val="14305293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fontAlgn="base"/>
            <a:r>
              <a:rPr lang="en-US" b="1" dirty="0"/>
              <a:t>Gwendolen Fairfax</a:t>
            </a:r>
            <a:endParaRPr lang="en-US" dirty="0"/>
          </a:p>
          <a:p>
            <a:pPr fontAlgn="base"/>
            <a:r>
              <a:rPr lang="en-US" dirty="0"/>
              <a:t>Algernon’s cousin and Lady </a:t>
            </a:r>
            <a:r>
              <a:rPr lang="en-US" dirty="0" err="1"/>
              <a:t>Bracknell’s</a:t>
            </a:r>
            <a:r>
              <a:rPr lang="en-US" dirty="0"/>
              <a:t> daughter. Gwendolen is in love with Jack, whom she knows as Ernest. A model and arbiter of high fashion and society, Gwendolen speaks with unassailable authority on matters of taste and morality. She is sophisticated, intellectual, cosmopolitan, and utterly pretentious. Gwendolen is fixated on the name Ernest and says she will not marry a man without that name.</a:t>
            </a:r>
          </a:p>
          <a:p>
            <a:endParaRPr lang="en-US" dirty="0"/>
          </a:p>
        </p:txBody>
      </p:sp>
    </p:spTree>
    <p:extLst>
      <p:ext uri="{BB962C8B-B14F-4D97-AF65-F5344CB8AC3E}">
        <p14:creationId xmlns:p14="http://schemas.microsoft.com/office/powerpoint/2010/main" val="24128212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fontAlgn="base"/>
            <a:r>
              <a:rPr lang="en-US" b="1" dirty="0"/>
              <a:t>Cecily </a:t>
            </a:r>
            <a:r>
              <a:rPr lang="en-US" b="1" dirty="0" err="1"/>
              <a:t>Cardew</a:t>
            </a:r>
            <a:endParaRPr lang="en-US" dirty="0"/>
          </a:p>
          <a:p>
            <a:pPr fontAlgn="base"/>
            <a:r>
              <a:rPr lang="en-US" dirty="0"/>
              <a:t>Jack’s ward, the granddaughter of the old gentlemen who found and adopted Jack when Jack was a baby. Cecily is probably the most realistically drawn character in the play. Like Gwendolen, she is obsessed with the name Ernest, but she is even more intrigued by the idea of wickedness. This idea, rather than the virtuous-sounding name, has prompted her to fall in love with Jack’s brother Ernest in her imagination and to invent an elaborate romance and courtship between them.</a:t>
            </a:r>
          </a:p>
          <a:p>
            <a:endParaRPr lang="en-US" dirty="0"/>
          </a:p>
        </p:txBody>
      </p:sp>
    </p:spTree>
    <p:extLst>
      <p:ext uri="{BB962C8B-B14F-4D97-AF65-F5344CB8AC3E}">
        <p14:creationId xmlns:p14="http://schemas.microsoft.com/office/powerpoint/2010/main" val="35892961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fontAlgn="base"/>
            <a:r>
              <a:rPr lang="en-US" b="1" dirty="0"/>
              <a:t>Lady </a:t>
            </a:r>
            <a:r>
              <a:rPr lang="en-US" b="1" dirty="0" err="1"/>
              <a:t>Bracknell</a:t>
            </a:r>
            <a:endParaRPr lang="en-US" dirty="0"/>
          </a:p>
          <a:p>
            <a:pPr fontAlgn="base"/>
            <a:r>
              <a:rPr lang="en-US" dirty="0"/>
              <a:t>Algernon’s snobbish, mercenary, and domineering aunt and Gwendolen’s mother. Lady </a:t>
            </a:r>
            <a:r>
              <a:rPr lang="en-US" dirty="0" err="1"/>
              <a:t>Bracknell</a:t>
            </a:r>
            <a:r>
              <a:rPr lang="en-US" dirty="0"/>
              <a:t> married well, and her primary goal in life is to see her daughter do the same. She has a list of “eligible young men” and a prepared interview she gives to potential suitors. Like her nephew, Lady </a:t>
            </a:r>
            <a:r>
              <a:rPr lang="en-US" dirty="0" err="1"/>
              <a:t>Bracknell</a:t>
            </a:r>
            <a:r>
              <a:rPr lang="en-US" dirty="0"/>
              <a:t> is given to making hilarious pronouncements, but where Algernon means to be witty, the humor in Lady </a:t>
            </a:r>
            <a:r>
              <a:rPr lang="en-US" dirty="0" err="1"/>
              <a:t>Bracknell’s</a:t>
            </a:r>
            <a:r>
              <a:rPr lang="en-US" dirty="0"/>
              <a:t> speeches is unintentional. Through the figure of Lady </a:t>
            </a:r>
            <a:r>
              <a:rPr lang="en-US" dirty="0" err="1"/>
              <a:t>Bracknell</a:t>
            </a:r>
            <a:r>
              <a:rPr lang="en-US" dirty="0"/>
              <a:t>, Wilde manages to satirize the hypocrisy and stupidity of the British aristocracy. Lady </a:t>
            </a:r>
            <a:r>
              <a:rPr lang="en-US" dirty="0" err="1"/>
              <a:t>Bracknell</a:t>
            </a:r>
            <a:r>
              <a:rPr lang="en-US" dirty="0"/>
              <a:t> values ignorance, which she sees as “a delicate exotic fruit.” When she gives a dinner party, she prefers her husband to eat downstairs with the servants. She is cunning, narrow-minded, authoritarian, and possibly the most quotable character in the play.</a:t>
            </a:r>
          </a:p>
          <a:p>
            <a:endParaRPr lang="en-US" dirty="0"/>
          </a:p>
        </p:txBody>
      </p:sp>
    </p:spTree>
    <p:extLst>
      <p:ext uri="{BB962C8B-B14F-4D97-AF65-F5344CB8AC3E}">
        <p14:creationId xmlns:p14="http://schemas.microsoft.com/office/powerpoint/2010/main" val="27275590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fontAlgn="base"/>
            <a:r>
              <a:rPr lang="en-US" b="1" dirty="0"/>
              <a:t>Miss Prism</a:t>
            </a:r>
            <a:endParaRPr lang="en-US" dirty="0"/>
          </a:p>
          <a:p>
            <a:pPr fontAlgn="base"/>
            <a:r>
              <a:rPr lang="en-US" dirty="0"/>
              <a:t>Cecily’s governess. Miss Prism is an endless source of pedantic bromides and clichés. She highly approves of Jack’s presumed respectability and harshly criticizes his “unfortunate” brother. Puritan though she is, Miss Prism’s severe pronouncements have a way of going so far over the top that they inspire laughter. Despite her rigidity, Miss Prism seems to have a softer side. She speaks of having once written a novel whose manuscript was “lost” or “abandoned.” Also, she entertains romantic feelings for Dr. Chasuble.</a:t>
            </a:r>
          </a:p>
          <a:p>
            <a:endParaRPr lang="en-US" dirty="0"/>
          </a:p>
        </p:txBody>
      </p:sp>
    </p:spTree>
    <p:extLst>
      <p:ext uri="{BB962C8B-B14F-4D97-AF65-F5344CB8AC3E}">
        <p14:creationId xmlns:p14="http://schemas.microsoft.com/office/powerpoint/2010/main" val="19872257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018" y="-808582"/>
            <a:ext cx="10515600" cy="1325563"/>
          </a:xfrm>
        </p:spPr>
        <p:txBody>
          <a:bodyPr/>
          <a:lstStyle/>
          <a:p>
            <a:endParaRPr lang="en-US" dirty="0"/>
          </a:p>
        </p:txBody>
      </p:sp>
      <p:sp>
        <p:nvSpPr>
          <p:cNvPr id="3" name="Content Placeholder 2"/>
          <p:cNvSpPr>
            <a:spLocks noGrp="1"/>
          </p:cNvSpPr>
          <p:nvPr>
            <p:ph idx="1"/>
          </p:nvPr>
        </p:nvSpPr>
        <p:spPr>
          <a:xfrm>
            <a:off x="729018" y="777922"/>
            <a:ext cx="10624782" cy="5399041"/>
          </a:xfrm>
        </p:spPr>
        <p:txBody>
          <a:bodyPr>
            <a:normAutofit/>
          </a:bodyPr>
          <a:lstStyle/>
          <a:p>
            <a:pPr fontAlgn="base"/>
            <a:r>
              <a:rPr lang="en-US" b="1" dirty="0"/>
              <a:t>Rev. Canon Chasuble, D.D.</a:t>
            </a:r>
            <a:endParaRPr lang="en-US" dirty="0"/>
          </a:p>
          <a:p>
            <a:pPr fontAlgn="base"/>
            <a:r>
              <a:rPr lang="en-US" dirty="0"/>
              <a:t>The rector on Jack’s estate. Both Jack and Algernon approach Dr. Chasuble to request that they be christened “Ernest.” Dr. Chasuble entertains secret romantic feelings for Miss Prism. The initials after his name stand for “Doctor of Divinity.”</a:t>
            </a:r>
          </a:p>
          <a:p>
            <a:pPr fontAlgn="base"/>
            <a:r>
              <a:rPr lang="en-US" b="1" dirty="0"/>
              <a:t>Lane</a:t>
            </a:r>
            <a:endParaRPr lang="en-US" dirty="0"/>
          </a:p>
          <a:p>
            <a:pPr fontAlgn="base"/>
            <a:r>
              <a:rPr lang="en-US" dirty="0"/>
              <a:t>Algernon’s manservant. When the play opens, Lane is the only person who knows about Algernon’s practice of “</a:t>
            </a:r>
            <a:r>
              <a:rPr lang="en-US" dirty="0" err="1"/>
              <a:t>Bunburying</a:t>
            </a:r>
            <a:r>
              <a:rPr lang="en-US" dirty="0"/>
              <a:t>.” Lane appears only in Act I.</a:t>
            </a:r>
          </a:p>
          <a:p>
            <a:pPr fontAlgn="base"/>
            <a:r>
              <a:rPr lang="en-US" b="1" dirty="0"/>
              <a:t>Merriman</a:t>
            </a:r>
            <a:endParaRPr lang="en-US" dirty="0"/>
          </a:p>
          <a:p>
            <a:pPr fontAlgn="base"/>
            <a:r>
              <a:rPr lang="en-US" dirty="0"/>
              <a:t>The butler at the Manor House, Jack’s estate in the country. Merriman appears only in Acts II and III.</a:t>
            </a:r>
          </a:p>
          <a:p>
            <a:endParaRPr lang="en-US" dirty="0"/>
          </a:p>
        </p:txBody>
      </p:sp>
    </p:spTree>
    <p:extLst>
      <p:ext uri="{BB962C8B-B14F-4D97-AF65-F5344CB8AC3E}">
        <p14:creationId xmlns:p14="http://schemas.microsoft.com/office/powerpoint/2010/main" val="11015300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Algernon: “Nothing will induce me to part with Bunbury, and if you ever get married, which seems to me extremely problematic, you will be very glad to know Bunbury. A man who marries without knowing Bunbury has a very tedious time of it.”</a:t>
            </a:r>
          </a:p>
          <a:p>
            <a:endParaRPr lang="en-US" dirty="0"/>
          </a:p>
        </p:txBody>
      </p:sp>
    </p:spTree>
    <p:extLst>
      <p:ext uri="{BB962C8B-B14F-4D97-AF65-F5344CB8AC3E}">
        <p14:creationId xmlns:p14="http://schemas.microsoft.com/office/powerpoint/2010/main" val="6605846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9860920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929582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Oscar Fingal </a:t>
            </a:r>
            <a:r>
              <a:rPr lang="en-US" dirty="0" err="1"/>
              <a:t>O'Flahertie</a:t>
            </a:r>
            <a:r>
              <a:rPr lang="en-US" dirty="0"/>
              <a:t> Wills Wilde was an Irish poet and playwright. After writing in different forms throughout the 1880s, he became one of the most popular playwrights in London in the early 1890s. </a:t>
            </a:r>
            <a:r>
              <a:rPr lang="en-US" dirty="0">
                <a:hlinkClick r:id="rId2"/>
              </a:rPr>
              <a:t>Wikipedia</a:t>
            </a:r>
            <a:endParaRPr lang="en-US" dirty="0"/>
          </a:p>
          <a:p>
            <a:r>
              <a:rPr lang="en-US" b="1" dirty="0">
                <a:hlinkClick r:id="rId3"/>
              </a:rPr>
              <a:t>Born</a:t>
            </a:r>
            <a:r>
              <a:rPr lang="en-US" b="1" dirty="0"/>
              <a:t>: </a:t>
            </a:r>
            <a:r>
              <a:rPr lang="en-US" dirty="0"/>
              <a:t>October 16, 1854, </a:t>
            </a:r>
            <a:r>
              <a:rPr lang="en-US" dirty="0">
                <a:hlinkClick r:id="rId4"/>
              </a:rPr>
              <a:t>Westland Row, Dublin, Ireland</a:t>
            </a:r>
            <a:endParaRPr lang="en-US" dirty="0"/>
          </a:p>
          <a:p>
            <a:r>
              <a:rPr lang="en-US" b="1" dirty="0">
                <a:hlinkClick r:id="rId5"/>
              </a:rPr>
              <a:t>Died</a:t>
            </a:r>
            <a:r>
              <a:rPr lang="en-US" b="1" dirty="0"/>
              <a:t>: </a:t>
            </a:r>
            <a:r>
              <a:rPr lang="en-US" dirty="0"/>
              <a:t>November 30, 1900, </a:t>
            </a:r>
            <a:r>
              <a:rPr lang="en-US" dirty="0">
                <a:hlinkClick r:id="rId6"/>
              </a:rPr>
              <a:t>Paris, France</a:t>
            </a:r>
            <a:endParaRPr lang="en-US" dirty="0"/>
          </a:p>
          <a:p>
            <a:endParaRPr lang="en-US" dirty="0"/>
          </a:p>
        </p:txBody>
      </p:sp>
    </p:spTree>
    <p:extLst>
      <p:ext uri="{BB962C8B-B14F-4D97-AF65-F5344CB8AC3E}">
        <p14:creationId xmlns:p14="http://schemas.microsoft.com/office/powerpoint/2010/main" val="1913850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2666" y="-549275"/>
            <a:ext cx="10515600" cy="1325563"/>
          </a:xfrm>
        </p:spPr>
        <p:txBody>
          <a:bodyPr/>
          <a:lstStyle/>
          <a:p>
            <a:endParaRPr lang="en-US" dirty="0"/>
          </a:p>
        </p:txBody>
      </p:sp>
      <p:sp>
        <p:nvSpPr>
          <p:cNvPr id="3" name="Content Placeholder 2"/>
          <p:cNvSpPr>
            <a:spLocks noGrp="1"/>
          </p:cNvSpPr>
          <p:nvPr>
            <p:ph idx="1"/>
          </p:nvPr>
        </p:nvSpPr>
        <p:spPr>
          <a:xfrm>
            <a:off x="742666" y="941696"/>
            <a:ext cx="10611134" cy="5235267"/>
          </a:xfrm>
        </p:spPr>
        <p:txBody>
          <a:bodyPr/>
          <a:lstStyle/>
          <a:p>
            <a:pPr marL="0" indent="0" fontAlgn="base">
              <a:buNone/>
            </a:pPr>
            <a:endParaRPr lang="en-US" dirty="0"/>
          </a:p>
          <a:p>
            <a:pPr fontAlgn="base"/>
            <a:r>
              <a:rPr lang="en-US" b="1" dirty="0"/>
              <a:t>Full </a:t>
            </a:r>
            <a:r>
              <a:rPr lang="en-US" b="1" dirty="0" err="1"/>
              <a:t>Title</a:t>
            </a:r>
            <a:r>
              <a:rPr lang="en-US" dirty="0" err="1"/>
              <a:t>The</a:t>
            </a:r>
            <a:r>
              <a:rPr lang="en-US" dirty="0"/>
              <a:t> Importance of Being Earnest: A Trivial Comedy for Serious People</a:t>
            </a:r>
          </a:p>
          <a:p>
            <a:pPr fontAlgn="base"/>
            <a:r>
              <a:rPr lang="en-US" b="1" dirty="0" err="1"/>
              <a:t>Author</a:t>
            </a:r>
            <a:r>
              <a:rPr lang="en-US" dirty="0" err="1"/>
              <a:t>Oscar</a:t>
            </a:r>
            <a:r>
              <a:rPr lang="en-US" dirty="0"/>
              <a:t> Wilde</a:t>
            </a:r>
          </a:p>
          <a:p>
            <a:pPr fontAlgn="base"/>
            <a:r>
              <a:rPr lang="en-US" b="1" dirty="0"/>
              <a:t>Type Of </a:t>
            </a:r>
            <a:r>
              <a:rPr lang="en-US" b="1" dirty="0" err="1"/>
              <a:t>Work</a:t>
            </a:r>
            <a:r>
              <a:rPr lang="en-US" dirty="0" err="1"/>
              <a:t>Play</a:t>
            </a:r>
            <a:endParaRPr lang="en-US" dirty="0"/>
          </a:p>
          <a:p>
            <a:pPr fontAlgn="base"/>
            <a:r>
              <a:rPr lang="en-US" b="1" dirty="0" err="1"/>
              <a:t>Genre</a:t>
            </a:r>
            <a:r>
              <a:rPr lang="en-US" dirty="0" err="1"/>
              <a:t>Social</a:t>
            </a:r>
            <a:r>
              <a:rPr lang="en-US" dirty="0"/>
              <a:t> comedy; comedy of manners; satire; intellectual farce</a:t>
            </a:r>
          </a:p>
          <a:p>
            <a:pPr fontAlgn="base"/>
            <a:r>
              <a:rPr lang="en-US" b="1" dirty="0" err="1"/>
              <a:t>Language</a:t>
            </a:r>
            <a:r>
              <a:rPr lang="en-US" dirty="0" err="1"/>
              <a:t>English</a:t>
            </a:r>
            <a:endParaRPr lang="en-US" dirty="0"/>
          </a:p>
          <a:p>
            <a:pPr fontAlgn="base"/>
            <a:r>
              <a:rPr lang="en-US" b="1" dirty="0"/>
              <a:t>Time And Place </a:t>
            </a:r>
            <a:r>
              <a:rPr lang="en-US" b="1" dirty="0" err="1"/>
              <a:t>Written</a:t>
            </a:r>
            <a:r>
              <a:rPr lang="en-US" dirty="0" err="1"/>
              <a:t>Summer</a:t>
            </a:r>
            <a:r>
              <a:rPr lang="en-US" dirty="0"/>
              <a:t> 1894 in </a:t>
            </a:r>
            <a:r>
              <a:rPr lang="en-US" dirty="0" err="1"/>
              <a:t>Worthing</a:t>
            </a:r>
            <a:r>
              <a:rPr lang="en-US" dirty="0"/>
              <a:t>, England</a:t>
            </a:r>
          </a:p>
          <a:p>
            <a:endParaRPr lang="en-US" dirty="0"/>
          </a:p>
        </p:txBody>
      </p:sp>
    </p:spTree>
    <p:extLst>
      <p:ext uri="{BB962C8B-B14F-4D97-AF65-F5344CB8AC3E}">
        <p14:creationId xmlns:p14="http://schemas.microsoft.com/office/powerpoint/2010/main" val="2026295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0878" y="-191069"/>
            <a:ext cx="10302922" cy="668741"/>
          </a:xfrm>
        </p:spPr>
        <p:txBody>
          <a:bodyPr>
            <a:normAutofit fontScale="90000"/>
          </a:bodyPr>
          <a:lstStyle/>
          <a:p>
            <a:endParaRPr lang="en-US"/>
          </a:p>
        </p:txBody>
      </p:sp>
      <p:sp>
        <p:nvSpPr>
          <p:cNvPr id="3" name="Content Placeholder 2"/>
          <p:cNvSpPr>
            <a:spLocks noGrp="1"/>
          </p:cNvSpPr>
          <p:nvPr>
            <p:ph idx="1"/>
          </p:nvPr>
        </p:nvSpPr>
        <p:spPr>
          <a:xfrm>
            <a:off x="354842" y="477672"/>
            <a:ext cx="10998958" cy="5699291"/>
          </a:xfrm>
        </p:spPr>
        <p:txBody>
          <a:bodyPr>
            <a:normAutofit/>
          </a:bodyPr>
          <a:lstStyle/>
          <a:p>
            <a:pPr fontAlgn="base"/>
            <a:r>
              <a:rPr lang="en-US" b="1" dirty="0"/>
              <a:t>Date Of First </a:t>
            </a:r>
            <a:r>
              <a:rPr lang="en-US" b="1" dirty="0" err="1"/>
              <a:t>Production</a:t>
            </a:r>
            <a:r>
              <a:rPr lang="en-US" dirty="0" err="1"/>
              <a:t>February</a:t>
            </a:r>
            <a:r>
              <a:rPr lang="en-US" dirty="0"/>
              <a:t> 14, 1895. In part because of Wilde’s disgrace, the play was not published until 1899.</a:t>
            </a:r>
          </a:p>
          <a:p>
            <a:pPr fontAlgn="base"/>
            <a:r>
              <a:rPr lang="en-US" b="1" dirty="0" err="1"/>
              <a:t>Publisher</a:t>
            </a:r>
            <a:r>
              <a:rPr lang="en-US" dirty="0" err="1"/>
              <a:t>L</a:t>
            </a:r>
            <a:r>
              <a:rPr lang="en-US" dirty="0"/>
              <a:t>. Smithers</a:t>
            </a:r>
          </a:p>
          <a:p>
            <a:pPr fontAlgn="base"/>
            <a:r>
              <a:rPr lang="en-US" b="1" dirty="0" err="1"/>
              <a:t>Tone</a:t>
            </a:r>
            <a:r>
              <a:rPr lang="en-US" dirty="0" err="1"/>
              <a:t>Light</a:t>
            </a:r>
            <a:r>
              <a:rPr lang="en-US" dirty="0"/>
              <a:t>, scintillating, effervescent, deceptively flippant</a:t>
            </a:r>
          </a:p>
          <a:p>
            <a:pPr fontAlgn="base"/>
            <a:r>
              <a:rPr lang="en-US" b="1" dirty="0"/>
              <a:t>Setting (Time)</a:t>
            </a:r>
            <a:r>
              <a:rPr lang="en-US" dirty="0"/>
              <a:t>1890s</a:t>
            </a:r>
          </a:p>
          <a:p>
            <a:pPr fontAlgn="base"/>
            <a:r>
              <a:rPr lang="en-US" b="1" dirty="0"/>
              <a:t>Setting (Place)</a:t>
            </a:r>
            <a:r>
              <a:rPr lang="en-US" dirty="0"/>
              <a:t>London (Act I) and Hertfordshire, a rural county not far from London (Acts II and III</a:t>
            </a:r>
            <a:r>
              <a:rPr lang="en-US" dirty="0" smtClean="0"/>
              <a:t>)</a:t>
            </a:r>
            <a:endParaRPr lang="en-US" dirty="0"/>
          </a:p>
        </p:txBody>
      </p:sp>
    </p:spTree>
    <p:extLst>
      <p:ext uri="{BB962C8B-B14F-4D97-AF65-F5344CB8AC3E}">
        <p14:creationId xmlns:p14="http://schemas.microsoft.com/office/powerpoint/2010/main" val="984636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fontAlgn="base"/>
            <a:r>
              <a:rPr lang="en-US" b="1" dirty="0" smtClean="0"/>
              <a:t>Protagonist</a:t>
            </a:r>
            <a:r>
              <a:rPr lang="en-US" dirty="0" smtClean="0"/>
              <a:t>John </a:t>
            </a:r>
            <a:r>
              <a:rPr lang="en-US" dirty="0" err="1" smtClean="0"/>
              <a:t>Worthing</a:t>
            </a:r>
            <a:r>
              <a:rPr lang="en-US" dirty="0" smtClean="0"/>
              <a:t>, known as “Ernest” by his friends in town (i.e., London) and as “Jack” by his friends and relations in the country</a:t>
            </a:r>
          </a:p>
          <a:p>
            <a:pPr fontAlgn="base"/>
            <a:r>
              <a:rPr lang="en-US" b="1" dirty="0" smtClean="0"/>
              <a:t>Major </a:t>
            </a:r>
            <a:r>
              <a:rPr lang="en-US" b="1" dirty="0" err="1" smtClean="0"/>
              <a:t>Conflict</a:t>
            </a:r>
            <a:r>
              <a:rPr lang="en-US" dirty="0" err="1" smtClean="0"/>
              <a:t>Jack</a:t>
            </a:r>
            <a:r>
              <a:rPr lang="en-US" dirty="0" smtClean="0"/>
              <a:t> faces many obstacles to his romantic union with Gwendolen. One obstacle is presented by Lady </a:t>
            </a:r>
            <a:r>
              <a:rPr lang="en-US" dirty="0" err="1" smtClean="0"/>
              <a:t>Bracknell</a:t>
            </a:r>
            <a:r>
              <a:rPr lang="en-US" dirty="0" smtClean="0"/>
              <a:t>, who objects to what she refers to as Jack’s “origins” (i.e. his inability to define his family background). Another obstacle is Gwendolen’s obsession with the name “Ernest,” since she does not know Jack’s real name.</a:t>
            </a:r>
          </a:p>
          <a:p>
            <a:endParaRPr lang="en-US" dirty="0" smtClean="0"/>
          </a:p>
          <a:p>
            <a:endParaRPr lang="en-US" dirty="0"/>
          </a:p>
        </p:txBody>
      </p:sp>
    </p:spTree>
    <p:extLst>
      <p:ext uri="{BB962C8B-B14F-4D97-AF65-F5344CB8AC3E}">
        <p14:creationId xmlns:p14="http://schemas.microsoft.com/office/powerpoint/2010/main" val="2424059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49526"/>
            <a:ext cx="10515600" cy="1325563"/>
          </a:xfrm>
        </p:spPr>
        <p:txBody>
          <a:bodyPr/>
          <a:lstStyle/>
          <a:p>
            <a:endParaRPr lang="en-US"/>
          </a:p>
        </p:txBody>
      </p:sp>
      <p:sp>
        <p:nvSpPr>
          <p:cNvPr id="3" name="Content Placeholder 2"/>
          <p:cNvSpPr>
            <a:spLocks noGrp="1"/>
          </p:cNvSpPr>
          <p:nvPr>
            <p:ph idx="1"/>
          </p:nvPr>
        </p:nvSpPr>
        <p:spPr>
          <a:xfrm>
            <a:off x="177421" y="586854"/>
            <a:ext cx="11408391" cy="6271146"/>
          </a:xfrm>
        </p:spPr>
        <p:txBody>
          <a:bodyPr/>
          <a:lstStyle/>
          <a:p>
            <a:pPr fontAlgn="base"/>
            <a:r>
              <a:rPr lang="en-US" b="1" dirty="0"/>
              <a:t>Rising </a:t>
            </a:r>
            <a:r>
              <a:rPr lang="en-US" b="1" dirty="0" err="1"/>
              <a:t>Action</a:t>
            </a:r>
            <a:r>
              <a:rPr lang="en-US" dirty="0" err="1"/>
              <a:t>Algernon</a:t>
            </a:r>
            <a:r>
              <a:rPr lang="en-US" dirty="0"/>
              <a:t> discovers that Jack is leading a double life and that he has a pretty young ward named Cecily. The revelation of Jack’s origins causes Lady </a:t>
            </a:r>
            <a:r>
              <a:rPr lang="en-US" dirty="0" err="1"/>
              <a:t>Bracknell</a:t>
            </a:r>
            <a:r>
              <a:rPr lang="en-US" dirty="0"/>
              <a:t> to forbid his union with Gwendolen. Identifying himself as “Ernest,” Algernon visits Jack’s house in the country and falls in love with Cecily.</a:t>
            </a:r>
          </a:p>
          <a:p>
            <a:pPr fontAlgn="base"/>
            <a:r>
              <a:rPr lang="en-US" b="1" dirty="0" err="1"/>
              <a:t>Climax</a:t>
            </a:r>
            <a:r>
              <a:rPr lang="en-US" dirty="0" err="1"/>
              <a:t>Gwendolen</a:t>
            </a:r>
            <a:r>
              <a:rPr lang="en-US" dirty="0"/>
              <a:t> and Cecily discover that both Jack and Algernon have been lying to them and that neither is really named “Ernest.”</a:t>
            </a:r>
          </a:p>
          <a:p>
            <a:pPr fontAlgn="base"/>
            <a:r>
              <a:rPr lang="en-US" b="1" dirty="0"/>
              <a:t>Falling </a:t>
            </a:r>
            <a:r>
              <a:rPr lang="en-US" b="1" dirty="0" err="1"/>
              <a:t>Action</a:t>
            </a:r>
            <a:r>
              <a:rPr lang="en-US" dirty="0" err="1"/>
              <a:t>Miss</a:t>
            </a:r>
            <a:r>
              <a:rPr lang="en-US" dirty="0"/>
              <a:t> Prism is revealed to be the governess who mistakenly abandoned Jack as a baby and Jack is discovered to be Algernon’s elder brother.</a:t>
            </a:r>
          </a:p>
          <a:p>
            <a:endParaRPr lang="en-US" dirty="0"/>
          </a:p>
        </p:txBody>
      </p:sp>
    </p:spTree>
    <p:extLst>
      <p:ext uri="{BB962C8B-B14F-4D97-AF65-F5344CB8AC3E}">
        <p14:creationId xmlns:p14="http://schemas.microsoft.com/office/powerpoint/2010/main" val="3064873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fontAlgn="base"/>
            <a:r>
              <a:rPr lang="en-US" b="1" dirty="0" smtClean="0"/>
              <a:t>Themes</a:t>
            </a:r>
            <a:r>
              <a:rPr lang="en-US" dirty="0" smtClean="0"/>
              <a:t>The nature of marriage; the constraints of morality; hypocrisy vs. inventiveness; the importance of not being “earnest”</a:t>
            </a:r>
          </a:p>
          <a:p>
            <a:pPr fontAlgn="base"/>
            <a:r>
              <a:rPr lang="en-US" b="1" dirty="0" err="1" smtClean="0"/>
              <a:t>Motifs</a:t>
            </a:r>
            <a:r>
              <a:rPr lang="en-US" dirty="0" err="1" smtClean="0"/>
              <a:t>Puns</a:t>
            </a:r>
            <a:r>
              <a:rPr lang="en-US" dirty="0" smtClean="0"/>
              <a:t>; inversion; death; the dandy</a:t>
            </a:r>
          </a:p>
          <a:p>
            <a:pPr fontAlgn="base"/>
            <a:r>
              <a:rPr lang="en-US" b="1" dirty="0" err="1" smtClean="0"/>
              <a:t>Symbols</a:t>
            </a:r>
            <a:r>
              <a:rPr lang="en-US" dirty="0" err="1" smtClean="0"/>
              <a:t>The</a:t>
            </a:r>
            <a:r>
              <a:rPr lang="en-US" dirty="0" smtClean="0"/>
              <a:t> double life; food; fiction and writing</a:t>
            </a:r>
          </a:p>
          <a:p>
            <a:endParaRPr lang="en-US" dirty="0"/>
          </a:p>
        </p:txBody>
      </p:sp>
    </p:spTree>
    <p:extLst>
      <p:ext uri="{BB962C8B-B14F-4D97-AF65-F5344CB8AC3E}">
        <p14:creationId xmlns:p14="http://schemas.microsoft.com/office/powerpoint/2010/main" val="33922184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432" y="0"/>
            <a:ext cx="10944367" cy="1228299"/>
          </a:xfrm>
        </p:spPr>
        <p:txBody>
          <a:bodyPr>
            <a:normAutofit fontScale="90000"/>
          </a:bodyPr>
          <a:lstStyle/>
          <a:p>
            <a:r>
              <a:rPr lang="en-US" b="1" dirty="0" smtClean="0"/>
              <a:t>Summary</a:t>
            </a:r>
            <a:r>
              <a:rPr lang="en-US" dirty="0" smtClean="0"/>
              <a:t/>
            </a:r>
            <a:br>
              <a:rPr lang="en-US" dirty="0" smtClean="0"/>
            </a:br>
            <a:endParaRPr lang="en-US" dirty="0"/>
          </a:p>
        </p:txBody>
      </p:sp>
      <p:sp>
        <p:nvSpPr>
          <p:cNvPr id="3" name="Content Placeholder 2"/>
          <p:cNvSpPr>
            <a:spLocks noGrp="1"/>
          </p:cNvSpPr>
          <p:nvPr>
            <p:ph idx="1"/>
          </p:nvPr>
        </p:nvSpPr>
        <p:spPr>
          <a:xfrm>
            <a:off x="409432" y="1228299"/>
            <a:ext cx="11232107" cy="5240740"/>
          </a:xfrm>
        </p:spPr>
        <p:txBody>
          <a:bodyPr>
            <a:normAutofit/>
          </a:bodyPr>
          <a:lstStyle/>
          <a:p>
            <a:pPr fontAlgn="base"/>
            <a:r>
              <a:rPr lang="en-US" b="1" dirty="0" err="1" smtClean="0"/>
              <a:t>Foreshadowing</a:t>
            </a:r>
            <a:r>
              <a:rPr lang="en-US" dirty="0" err="1" smtClean="0"/>
              <a:t>In</a:t>
            </a:r>
            <a:r>
              <a:rPr lang="en-US" dirty="0" smtClean="0"/>
              <a:t> </a:t>
            </a:r>
            <a:r>
              <a:rPr lang="en-US" dirty="0"/>
              <a:t>stage comedy and domestic melodrama, foreshadowing often takes the form of objects, ideas, or plot points whose very existence in the play signals to the audience that they will come up again. The fact that Jack was adopted as a baby, for instance, predicates a recognition scene in which Jack’s true identity is revealed and the plot is resolved by means of some incredible coincidence. Miss Prism’s “three-volume novel” is another example: Her very mention of it ensures that it will be important later. An instance of foreshadowing that operates in the more usual way is Jack’s assertion that Cecily and Gwendolen will be “calling each other sister” within half an hour of having met, followed by Algernon’s that “[w]omen only do that when they have called each other a lot of other things first.” This is literally what happens between Cecily and Gwendolen in Act II.</a:t>
            </a:r>
          </a:p>
          <a:p>
            <a:endParaRPr lang="en-US" dirty="0"/>
          </a:p>
        </p:txBody>
      </p:sp>
    </p:spTree>
    <p:extLst>
      <p:ext uri="{BB962C8B-B14F-4D97-AF65-F5344CB8AC3E}">
        <p14:creationId xmlns:p14="http://schemas.microsoft.com/office/powerpoint/2010/main" val="1149665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8740" y="365126"/>
            <a:ext cx="10685060" cy="631162"/>
          </a:xfrm>
        </p:spPr>
        <p:txBody>
          <a:bodyPr>
            <a:normAutofit fontScale="90000"/>
          </a:bodyPr>
          <a:lstStyle/>
          <a:p>
            <a:r>
              <a:rPr lang="en-US" dirty="0" smtClean="0"/>
              <a:t>Themes</a:t>
            </a:r>
            <a:br>
              <a:rPr lang="en-US" dirty="0" smtClean="0"/>
            </a:br>
            <a:endParaRPr lang="en-US" dirty="0"/>
          </a:p>
        </p:txBody>
      </p:sp>
      <p:sp>
        <p:nvSpPr>
          <p:cNvPr id="3" name="Content Placeholder 2"/>
          <p:cNvSpPr>
            <a:spLocks noGrp="1"/>
          </p:cNvSpPr>
          <p:nvPr>
            <p:ph idx="1"/>
          </p:nvPr>
        </p:nvSpPr>
        <p:spPr>
          <a:xfrm>
            <a:off x="668740" y="1173707"/>
            <a:ext cx="10685060" cy="5003256"/>
          </a:xfrm>
        </p:spPr>
        <p:txBody>
          <a:bodyPr>
            <a:normAutofit/>
          </a:bodyPr>
          <a:lstStyle/>
          <a:p>
            <a:r>
              <a:rPr lang="en-US" b="1" dirty="0" smtClean="0"/>
              <a:t>The </a:t>
            </a:r>
            <a:r>
              <a:rPr lang="en-US" b="1" dirty="0"/>
              <a:t>Importance of Being Earnest Themes</a:t>
            </a:r>
            <a:endParaRPr lang="en-US" dirty="0"/>
          </a:p>
          <a:p>
            <a:pPr lvl="0"/>
            <a:r>
              <a:rPr lang="en-US" dirty="0"/>
              <a:t>The Art of Deception: Fact v. Fiction. ...</a:t>
            </a:r>
          </a:p>
          <a:p>
            <a:pPr lvl="0"/>
            <a:r>
              <a:rPr lang="en-US" dirty="0"/>
              <a:t>The Pursuit of Marriage. The pursuit of marriage is a driving force behind much of the play's action. ...</a:t>
            </a:r>
          </a:p>
          <a:p>
            <a:pPr lvl="0"/>
            <a:r>
              <a:rPr lang="en-US" dirty="0"/>
              <a:t>Cash, Class, and Character. ...</a:t>
            </a:r>
          </a:p>
          <a:p>
            <a:pPr lvl="0"/>
            <a:r>
              <a:rPr lang="en-US" dirty="0"/>
              <a:t>Name and Identity. ...</a:t>
            </a:r>
          </a:p>
          <a:p>
            <a:pPr lvl="0"/>
            <a:r>
              <a:rPr lang="en-US" dirty="0"/>
              <a:t>Hypocrisy, Folly, and Victorian Morality. ...</a:t>
            </a:r>
          </a:p>
          <a:p>
            <a:pPr lvl="0"/>
            <a:r>
              <a:rPr lang="en-US" dirty="0"/>
              <a:t>Men and Women in Love.</a:t>
            </a:r>
          </a:p>
          <a:p>
            <a:endParaRPr lang="en-US" dirty="0"/>
          </a:p>
        </p:txBody>
      </p:sp>
    </p:spTree>
    <p:extLst>
      <p:ext uri="{BB962C8B-B14F-4D97-AF65-F5344CB8AC3E}">
        <p14:creationId xmlns:p14="http://schemas.microsoft.com/office/powerpoint/2010/main" val="25414237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1347</Words>
  <Application>Microsoft Office PowerPoint</Application>
  <PresentationFormat>Widescreen</PresentationFormat>
  <Paragraphs>54</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IMPORTANCE OF BEING EARNEST </vt:lpstr>
      <vt:lpstr>PowerPoint Presentation</vt:lpstr>
      <vt:lpstr>PowerPoint Presentation</vt:lpstr>
      <vt:lpstr>PowerPoint Presentation</vt:lpstr>
      <vt:lpstr>PowerPoint Presentation</vt:lpstr>
      <vt:lpstr>PowerPoint Presentation</vt:lpstr>
      <vt:lpstr>PowerPoint Presentation</vt:lpstr>
      <vt:lpstr>Summary </vt:lpstr>
      <vt:lpstr>Themes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IMPORTANCE OF BEING EARNEST </dc:title>
  <dc:creator>admin</dc:creator>
  <cp:lastModifiedBy>admin</cp:lastModifiedBy>
  <cp:revision>9</cp:revision>
  <dcterms:created xsi:type="dcterms:W3CDTF">2022-07-21T06:55:46Z</dcterms:created>
  <dcterms:modified xsi:type="dcterms:W3CDTF">2022-07-21T07:06:36Z</dcterms:modified>
</cp:coreProperties>
</file>