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65" r:id="rId5"/>
    <p:sldId id="266" r:id="rId6"/>
    <p:sldId id="267" r:id="rId7"/>
    <p:sldId id="258" r:id="rId8"/>
    <p:sldId id="259" r:id="rId9"/>
    <p:sldId id="260" r:id="rId10"/>
    <p:sldId id="264" r:id="rId11"/>
    <p:sldId id="263"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2209800"/>
            <a:ext cx="8229600" cy="584775"/>
          </a:xfrm>
          <a:prstGeom prst="rect">
            <a:avLst/>
          </a:prstGeom>
        </p:spPr>
        <p:txBody>
          <a:bodyPr wrap="square">
            <a:spAutoFit/>
          </a:bodyPr>
          <a:lstStyle/>
          <a:p>
            <a:r>
              <a:rPr lang="en-US" sz="3200" b="1" dirty="0"/>
              <a:t>Channel Capacity or Channel Transmission Rate</a:t>
            </a:r>
          </a:p>
        </p:txBody>
      </p:sp>
      <p:sp>
        <p:nvSpPr>
          <p:cNvPr id="2" name="Rectangle 1"/>
          <p:cNvSpPr/>
          <p:nvPr/>
        </p:nvSpPr>
        <p:spPr>
          <a:xfrm>
            <a:off x="685800" y="2935069"/>
            <a:ext cx="7696200" cy="646331"/>
          </a:xfrm>
          <a:prstGeom prst="rect">
            <a:avLst/>
          </a:prstGeom>
        </p:spPr>
        <p:txBody>
          <a:bodyPr wrap="square">
            <a:spAutoFit/>
          </a:bodyPr>
          <a:lstStyle/>
          <a:p>
            <a:pPr algn="ctr"/>
            <a:r>
              <a:rPr lang="en-US" b="1" dirty="0">
                <a:solidFill>
                  <a:srgbClr val="FF0000"/>
                </a:solidFill>
              </a:rPr>
              <a:t>Shannon’s Equation/Channel Capacity Theorem/ Rate of Information Transmission per sec</a:t>
            </a:r>
          </a:p>
        </p:txBody>
      </p:sp>
    </p:spTree>
    <p:extLst>
      <p:ext uri="{BB962C8B-B14F-4D97-AF65-F5344CB8AC3E}">
        <p14:creationId xmlns:p14="http://schemas.microsoft.com/office/powerpoint/2010/main" val="15044152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18871"/>
            <a:ext cx="8978900" cy="1200329"/>
          </a:xfrm>
          <a:prstGeom prst="rect">
            <a:avLst/>
          </a:prstGeom>
        </p:spPr>
        <p:txBody>
          <a:bodyPr wrap="square">
            <a:spAutoFit/>
          </a:bodyPr>
          <a:lstStyle/>
          <a:p>
            <a:r>
              <a:rPr lang="en-US" sz="2400" b="1" dirty="0" smtClean="0">
                <a:solidFill>
                  <a:srgbClr val="FF0000"/>
                </a:solidFill>
              </a:rPr>
              <a:t>Related Problem:</a:t>
            </a:r>
          </a:p>
          <a:p>
            <a:r>
              <a:rPr lang="en-US" sz="2400" dirty="0" smtClean="0">
                <a:solidFill>
                  <a:srgbClr val="FF0000"/>
                </a:solidFill>
              </a:rPr>
              <a:t>If </a:t>
            </a:r>
            <a:r>
              <a:rPr lang="en-US" sz="2400" dirty="0">
                <a:solidFill>
                  <a:srgbClr val="FF0000"/>
                </a:solidFill>
              </a:rPr>
              <a:t>a radio channel bandwidth is 10 KHz and SNR is 40 dB ,what will be the channel capacity or data rate of this channel in kbps</a:t>
            </a:r>
          </a:p>
        </p:txBody>
      </p:sp>
      <p:sp>
        <p:nvSpPr>
          <p:cNvPr id="2" name="TextBox 1"/>
          <p:cNvSpPr txBox="1"/>
          <p:nvPr/>
        </p:nvSpPr>
        <p:spPr>
          <a:xfrm>
            <a:off x="193964" y="1219200"/>
            <a:ext cx="1524776" cy="523220"/>
          </a:xfrm>
          <a:prstGeom prst="rect">
            <a:avLst/>
          </a:prstGeom>
          <a:noFill/>
        </p:spPr>
        <p:txBody>
          <a:bodyPr wrap="none" rtlCol="0">
            <a:spAutoFit/>
          </a:bodyPr>
          <a:lstStyle/>
          <a:p>
            <a:r>
              <a:rPr lang="en-US" sz="2800" b="1" dirty="0" smtClean="0"/>
              <a:t>Solution:</a:t>
            </a:r>
            <a:endParaRPr lang="en-US" sz="2800" b="1" dirty="0"/>
          </a:p>
        </p:txBody>
      </p:sp>
      <mc:AlternateContent xmlns:mc="http://schemas.openxmlformats.org/markup-compatibility/2006" xmlns:a14="http://schemas.microsoft.com/office/drawing/2010/main">
        <mc:Choice Requires="a14">
          <p:sp>
            <p:nvSpPr>
              <p:cNvPr id="4" name="TextBox 3"/>
              <p:cNvSpPr txBox="1"/>
              <p:nvPr/>
            </p:nvSpPr>
            <p:spPr>
              <a:xfrm>
                <a:off x="76200" y="1905000"/>
                <a:ext cx="5451685" cy="3046988"/>
              </a:xfrm>
              <a:prstGeom prst="rect">
                <a:avLst/>
              </a:prstGeom>
              <a:noFill/>
            </p:spPr>
            <p:txBody>
              <a:bodyPr wrap="none" rtlCol="0">
                <a:spAutoFit/>
              </a:bodyPr>
              <a:lstStyle/>
              <a:p>
                <a:r>
                  <a:rPr lang="en-US" sz="3200" dirty="0" smtClean="0"/>
                  <a:t>C=B*</a:t>
                </a:r>
                <a14:m>
                  <m:oMath xmlns:m="http://schemas.openxmlformats.org/officeDocument/2006/math">
                    <m:sSub>
                      <m:sSubPr>
                        <m:ctrlPr>
                          <a:rPr lang="en-US" sz="3200" i="1" smtClean="0">
                            <a:latin typeface="Cambria Math"/>
                          </a:rPr>
                        </m:ctrlPr>
                      </m:sSubPr>
                      <m:e>
                        <m:r>
                          <a:rPr lang="en-US" sz="3200" b="0" i="1" smtClean="0">
                            <a:latin typeface="Cambria Math"/>
                          </a:rPr>
                          <m:t>𝑙𝑜𝑔</m:t>
                        </m:r>
                      </m:e>
                      <m:sub>
                        <m:r>
                          <a:rPr lang="en-US" sz="3200" b="0" i="1" smtClean="0">
                            <a:latin typeface="Cambria Math"/>
                          </a:rPr>
                          <m:t>2</m:t>
                        </m:r>
                      </m:sub>
                    </m:sSub>
                  </m:oMath>
                </a14:m>
                <a:r>
                  <a:rPr lang="en-US" sz="3200" dirty="0" smtClean="0"/>
                  <a:t>(1+SNR) bps</a:t>
                </a:r>
              </a:p>
              <a:p>
                <a:r>
                  <a:rPr lang="en-US" sz="3200" dirty="0"/>
                  <a:t> </a:t>
                </a:r>
                <a:r>
                  <a:rPr lang="en-US" sz="3200" dirty="0" smtClean="0"/>
                  <a:t> =B*</a:t>
                </a:r>
                <a:r>
                  <a:rPr lang="en-US" sz="3200" dirty="0"/>
                  <a:t> </a:t>
                </a:r>
                <a:r>
                  <a:rPr lang="en-US" sz="3200" dirty="0" smtClean="0"/>
                  <a:t>{</a:t>
                </a:r>
                <a14:m>
                  <m:oMath xmlns:m="http://schemas.openxmlformats.org/officeDocument/2006/math">
                    <m:r>
                      <a:rPr lang="en-US" sz="3200" i="1">
                        <a:latin typeface="Cambria Math"/>
                      </a:rPr>
                      <m:t>𝑙𝑜𝑔</m:t>
                    </m:r>
                  </m:oMath>
                </a14:m>
                <a:r>
                  <a:rPr lang="en-US" sz="3200" dirty="0" smtClean="0"/>
                  <a:t>(1+SNR)/</a:t>
                </a:r>
                <a:r>
                  <a:rPr lang="en-US" sz="3200" dirty="0"/>
                  <a:t> </a:t>
                </a:r>
                <a14:m>
                  <m:oMath xmlns:m="http://schemas.openxmlformats.org/officeDocument/2006/math">
                    <m:r>
                      <a:rPr lang="en-US" sz="3200" i="1">
                        <a:latin typeface="Cambria Math"/>
                      </a:rPr>
                      <m:t>𝑙𝑜𝑔</m:t>
                    </m:r>
                  </m:oMath>
                </a14:m>
                <a:r>
                  <a:rPr lang="en-US" sz="3200" dirty="0" smtClean="0"/>
                  <a:t>2}</a:t>
                </a:r>
              </a:p>
              <a:p>
                <a:r>
                  <a:rPr lang="en-US" sz="3200" dirty="0"/>
                  <a:t> </a:t>
                </a:r>
                <a:r>
                  <a:rPr lang="en-US" sz="3200" dirty="0" smtClean="0"/>
                  <a:t> =10000*{</a:t>
                </a:r>
                <a14:m>
                  <m:oMath xmlns:m="http://schemas.openxmlformats.org/officeDocument/2006/math">
                    <m:r>
                      <a:rPr lang="en-US" sz="3200" i="1">
                        <a:latin typeface="Cambria Math"/>
                      </a:rPr>
                      <m:t>𝑙𝑜𝑔</m:t>
                    </m:r>
                  </m:oMath>
                </a14:m>
                <a:r>
                  <a:rPr lang="en-US" sz="3200" dirty="0" smtClean="0"/>
                  <a:t>(1+10000)/</a:t>
                </a:r>
                <a:r>
                  <a:rPr lang="en-US" sz="3200" dirty="0"/>
                  <a:t> </a:t>
                </a:r>
                <a14:m>
                  <m:oMath xmlns:m="http://schemas.openxmlformats.org/officeDocument/2006/math">
                    <m:r>
                      <a:rPr lang="en-US" sz="3200" i="1">
                        <a:latin typeface="Cambria Math"/>
                      </a:rPr>
                      <m:t>𝑙𝑜𝑔</m:t>
                    </m:r>
                  </m:oMath>
                </a14:m>
                <a:r>
                  <a:rPr lang="en-US" sz="3200" dirty="0" smtClean="0"/>
                  <a:t>2}</a:t>
                </a:r>
              </a:p>
              <a:p>
                <a:r>
                  <a:rPr lang="en-US" sz="3200" dirty="0"/>
                  <a:t> </a:t>
                </a:r>
                <a:r>
                  <a:rPr lang="en-US" sz="3200" dirty="0" smtClean="0"/>
                  <a:t> =132878 bps</a:t>
                </a:r>
              </a:p>
              <a:p>
                <a:r>
                  <a:rPr lang="en-US" sz="3200" dirty="0" smtClean="0"/>
                  <a:t>  = (132878/1000) Kbps</a:t>
                </a:r>
              </a:p>
              <a:p>
                <a:r>
                  <a:rPr lang="en-US" sz="3200" dirty="0" smtClean="0"/>
                  <a:t>  = 132.878 Kbps</a:t>
                </a:r>
                <a:endParaRPr lang="en-US" sz="3200" dirty="0"/>
              </a:p>
            </p:txBody>
          </p:sp>
        </mc:Choice>
        <mc:Fallback xmlns="">
          <p:sp>
            <p:nvSpPr>
              <p:cNvPr id="4" name="TextBox 3"/>
              <p:cNvSpPr txBox="1">
                <a:spLocks noRot="1" noChangeAspect="1" noMove="1" noResize="1" noEditPoints="1" noAdjustHandles="1" noChangeArrowheads="1" noChangeShapeType="1" noTextEdit="1"/>
              </p:cNvSpPr>
              <p:nvPr/>
            </p:nvSpPr>
            <p:spPr>
              <a:xfrm>
                <a:off x="76200" y="1905000"/>
                <a:ext cx="5451685" cy="3046988"/>
              </a:xfrm>
              <a:prstGeom prst="rect">
                <a:avLst/>
              </a:prstGeom>
              <a:blipFill rotWithShape="1">
                <a:blip r:embed="rId2"/>
                <a:stretch>
                  <a:fillRect l="-2908" t="-2405" r="-3803" b="-56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6096000" y="1735722"/>
                <a:ext cx="2514600" cy="923330"/>
              </a:xfrm>
              <a:prstGeom prst="rect">
                <a:avLst/>
              </a:prstGeom>
              <a:noFill/>
            </p:spPr>
            <p:txBody>
              <a:bodyPr wrap="square" rtlCol="0">
                <a:spAutoFit/>
              </a:bodyPr>
              <a:lstStyle/>
              <a:p>
                <a:r>
                  <a:rPr lang="en-US" dirty="0" smtClean="0"/>
                  <a:t>Here</a:t>
                </a:r>
              </a:p>
              <a:p>
                <a:r>
                  <a:rPr lang="en-US" dirty="0" smtClean="0"/>
                  <a:t>B=10KHz=10*1000 Hz</a:t>
                </a:r>
              </a:p>
              <a:p>
                <a14:m>
                  <m:oMath xmlns:m="http://schemas.openxmlformats.org/officeDocument/2006/math">
                    <m:sSub>
                      <m:sSubPr>
                        <m:ctrlPr>
                          <a:rPr lang="en-US" i="1">
                            <a:latin typeface="Cambria Math"/>
                          </a:rPr>
                        </m:ctrlPr>
                      </m:sSubPr>
                      <m:e>
                        <m:r>
                          <a:rPr lang="en-US" i="1">
                            <a:latin typeface="Cambria Math"/>
                          </a:rPr>
                          <m:t>𝑆𝑁𝑅</m:t>
                        </m:r>
                      </m:e>
                      <m:sub>
                        <m:r>
                          <a:rPr lang="en-US" i="1">
                            <a:latin typeface="Cambria Math"/>
                          </a:rPr>
                          <m:t>𝑑𝐵</m:t>
                        </m:r>
                      </m:sub>
                    </m:sSub>
                  </m:oMath>
                </a14:m>
                <a:r>
                  <a:rPr lang="en-US" dirty="0" smtClean="0"/>
                  <a:t>=40 dB</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6096000" y="1735722"/>
                <a:ext cx="2514600" cy="923330"/>
              </a:xfrm>
              <a:prstGeom prst="rect">
                <a:avLst/>
              </a:prstGeom>
              <a:blipFill rotWithShape="1">
                <a:blip r:embed="rId3"/>
                <a:stretch>
                  <a:fillRect l="-1937" t="-3311" b="-993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5715000" y="2891043"/>
                <a:ext cx="3367076" cy="1323439"/>
              </a:xfrm>
              <a:prstGeom prst="rect">
                <a:avLst/>
              </a:prstGeom>
              <a:noFill/>
            </p:spPr>
            <p:txBody>
              <a:bodyPr wrap="none" rtlCol="0">
                <a:spAutoFit/>
              </a:bodyPr>
              <a:lstStyle/>
              <a:p>
                <a:r>
                  <a:rPr lang="en-US" sz="2000" dirty="0" smtClean="0">
                    <a:solidFill>
                      <a:srgbClr val="0070C0"/>
                    </a:solidFill>
                  </a:rPr>
                  <a:t>We Know,</a:t>
                </a:r>
                <a14:m>
                  <m:oMath xmlns:m="http://schemas.openxmlformats.org/officeDocument/2006/math">
                    <m:sSub>
                      <m:sSubPr>
                        <m:ctrlPr>
                          <a:rPr lang="en-US" sz="2000" i="1" smtClean="0">
                            <a:solidFill>
                              <a:srgbClr val="0070C0"/>
                            </a:solidFill>
                            <a:latin typeface="Cambria Math"/>
                          </a:rPr>
                        </m:ctrlPr>
                      </m:sSubPr>
                      <m:e>
                        <m:r>
                          <a:rPr lang="en-US" sz="2000" b="0" i="1" smtClean="0">
                            <a:solidFill>
                              <a:srgbClr val="0070C0"/>
                            </a:solidFill>
                            <a:latin typeface="Cambria Math"/>
                          </a:rPr>
                          <m:t>𝑆𝑁𝑅</m:t>
                        </m:r>
                      </m:e>
                      <m:sub>
                        <m:r>
                          <a:rPr lang="en-US" sz="2000" b="0" i="1" smtClean="0">
                            <a:solidFill>
                              <a:srgbClr val="0070C0"/>
                            </a:solidFill>
                            <a:latin typeface="Cambria Math"/>
                          </a:rPr>
                          <m:t>𝑑𝐵</m:t>
                        </m:r>
                      </m:sub>
                    </m:sSub>
                  </m:oMath>
                </a14:m>
                <a:r>
                  <a:rPr lang="en-US" sz="2000" dirty="0" smtClean="0">
                    <a:solidFill>
                      <a:srgbClr val="0070C0"/>
                    </a:solidFill>
                  </a:rPr>
                  <a:t>=10*log(SNR)</a:t>
                </a:r>
              </a:p>
              <a:p>
                <a:r>
                  <a:rPr lang="en-US" sz="2000" dirty="0" smtClean="0">
                    <a:solidFill>
                      <a:srgbClr val="0070C0"/>
                    </a:solidFill>
                  </a:rPr>
                  <a:t>So, SNR=Antilog(</a:t>
                </a:r>
                <a14:m>
                  <m:oMath xmlns:m="http://schemas.openxmlformats.org/officeDocument/2006/math">
                    <m:sSub>
                      <m:sSubPr>
                        <m:ctrlPr>
                          <a:rPr lang="en-US" sz="2000" i="1">
                            <a:solidFill>
                              <a:srgbClr val="0070C0"/>
                            </a:solidFill>
                            <a:latin typeface="Cambria Math"/>
                          </a:rPr>
                        </m:ctrlPr>
                      </m:sSubPr>
                      <m:e>
                        <m:r>
                          <a:rPr lang="en-US" sz="2000" i="1">
                            <a:solidFill>
                              <a:srgbClr val="0070C0"/>
                            </a:solidFill>
                            <a:latin typeface="Cambria Math"/>
                          </a:rPr>
                          <m:t>𝑆𝑁𝑅</m:t>
                        </m:r>
                      </m:e>
                      <m:sub>
                        <m:r>
                          <a:rPr lang="en-US" sz="2000" i="1">
                            <a:solidFill>
                              <a:srgbClr val="0070C0"/>
                            </a:solidFill>
                            <a:latin typeface="Cambria Math"/>
                          </a:rPr>
                          <m:t>𝑑𝐵</m:t>
                        </m:r>
                      </m:sub>
                    </m:sSub>
                  </m:oMath>
                </a14:m>
                <a:r>
                  <a:rPr lang="en-US" sz="2000" dirty="0" smtClean="0">
                    <a:solidFill>
                      <a:srgbClr val="0070C0"/>
                    </a:solidFill>
                  </a:rPr>
                  <a:t>/10)</a:t>
                </a:r>
              </a:p>
              <a:p>
                <a:r>
                  <a:rPr lang="en-US" sz="2000" dirty="0">
                    <a:solidFill>
                      <a:srgbClr val="0070C0"/>
                    </a:solidFill>
                  </a:rPr>
                  <a:t> </a:t>
                </a:r>
                <a:r>
                  <a:rPr lang="en-US" sz="2000" dirty="0" smtClean="0">
                    <a:solidFill>
                      <a:srgbClr val="0070C0"/>
                    </a:solidFill>
                  </a:rPr>
                  <a:t>            =Antilog(40/10)</a:t>
                </a:r>
              </a:p>
              <a:p>
                <a:r>
                  <a:rPr lang="en-US" sz="2000" dirty="0">
                    <a:solidFill>
                      <a:srgbClr val="0070C0"/>
                    </a:solidFill>
                  </a:rPr>
                  <a:t> </a:t>
                </a:r>
                <a:r>
                  <a:rPr lang="en-US" sz="2000" dirty="0" smtClean="0">
                    <a:solidFill>
                      <a:srgbClr val="0070C0"/>
                    </a:solidFill>
                  </a:rPr>
                  <a:t>            = </a:t>
                </a:r>
                <a14:m>
                  <m:oMath xmlns:m="http://schemas.openxmlformats.org/officeDocument/2006/math">
                    <m:sSup>
                      <m:sSupPr>
                        <m:ctrlPr>
                          <a:rPr lang="en-US" sz="2000" i="1" smtClean="0">
                            <a:solidFill>
                              <a:srgbClr val="0070C0"/>
                            </a:solidFill>
                            <a:latin typeface="Cambria Math"/>
                          </a:rPr>
                        </m:ctrlPr>
                      </m:sSupPr>
                      <m:e>
                        <m:r>
                          <a:rPr lang="en-US" sz="2000" b="0" i="1" smtClean="0">
                            <a:solidFill>
                              <a:srgbClr val="0070C0"/>
                            </a:solidFill>
                            <a:latin typeface="Cambria Math"/>
                          </a:rPr>
                          <m:t>10</m:t>
                        </m:r>
                      </m:e>
                      <m:sup>
                        <m:r>
                          <a:rPr lang="en-US" sz="2000" b="0" i="1" smtClean="0">
                            <a:solidFill>
                              <a:srgbClr val="0070C0"/>
                            </a:solidFill>
                            <a:latin typeface="Cambria Math"/>
                          </a:rPr>
                          <m:t>4</m:t>
                        </m:r>
                      </m:sup>
                    </m:sSup>
                  </m:oMath>
                </a14:m>
                <a:r>
                  <a:rPr lang="en-US" sz="2000" dirty="0" smtClean="0">
                    <a:solidFill>
                      <a:srgbClr val="0070C0"/>
                    </a:solidFill>
                  </a:rPr>
                  <a:t>=10000</a:t>
                </a:r>
              </a:p>
            </p:txBody>
          </p:sp>
        </mc:Choice>
        <mc:Fallback xmlns="">
          <p:sp>
            <p:nvSpPr>
              <p:cNvPr id="6" name="TextBox 5"/>
              <p:cNvSpPr txBox="1">
                <a:spLocks noRot="1" noChangeAspect="1" noMove="1" noResize="1" noEditPoints="1" noAdjustHandles="1" noChangeArrowheads="1" noChangeShapeType="1" noTextEdit="1"/>
              </p:cNvSpPr>
              <p:nvPr/>
            </p:nvSpPr>
            <p:spPr>
              <a:xfrm>
                <a:off x="5715000" y="2891043"/>
                <a:ext cx="3367076" cy="1323439"/>
              </a:xfrm>
              <a:prstGeom prst="rect">
                <a:avLst/>
              </a:prstGeom>
              <a:blipFill rotWithShape="1">
                <a:blip r:embed="rId4"/>
                <a:stretch>
                  <a:fillRect l="-1993" t="-2304" r="-3080" b="-7373"/>
                </a:stretch>
              </a:blipFill>
            </p:spPr>
            <p:txBody>
              <a:bodyPr/>
              <a:lstStyle/>
              <a:p>
                <a:r>
                  <a:rPr lang="en-US">
                    <a:noFill/>
                  </a:rPr>
                  <a:t> </a:t>
                </a:r>
              </a:p>
            </p:txBody>
          </p:sp>
        </mc:Fallback>
      </mc:AlternateContent>
    </p:spTree>
    <p:extLst>
      <p:ext uri="{BB962C8B-B14F-4D97-AF65-F5344CB8AC3E}">
        <p14:creationId xmlns:p14="http://schemas.microsoft.com/office/powerpoint/2010/main" val="1236729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38200"/>
            <a:ext cx="9143999" cy="3046988"/>
          </a:xfrm>
          <a:prstGeom prst="rect">
            <a:avLst/>
          </a:prstGeom>
        </p:spPr>
        <p:txBody>
          <a:bodyPr wrap="square">
            <a:spAutoFit/>
          </a:bodyPr>
          <a:lstStyle/>
          <a:p>
            <a:r>
              <a:rPr lang="en-US" sz="2400" b="1" dirty="0" smtClean="0">
                <a:solidFill>
                  <a:srgbClr val="FF0000"/>
                </a:solidFill>
              </a:rPr>
              <a:t>Class Work-01</a:t>
            </a:r>
          </a:p>
          <a:p>
            <a:r>
              <a:rPr lang="en-US" b="1" dirty="0" smtClean="0"/>
              <a:t>The </a:t>
            </a:r>
            <a:r>
              <a:rPr lang="en-US" b="1" dirty="0"/>
              <a:t>data is to be transmitted at the rate of 10000 bits/sec over a channel having bandwidth B = 3000 Hz. Determine the signal to noise ratio required. If the bandwidth is increased to 10000 Hz, then determine the signal to noise ratio. </a:t>
            </a:r>
            <a:r>
              <a:rPr lang="en-US" dirty="0"/>
              <a:t>	</a:t>
            </a:r>
            <a:endParaRPr lang="en-US" dirty="0" smtClean="0"/>
          </a:p>
          <a:p>
            <a:endParaRPr lang="en-US" dirty="0"/>
          </a:p>
          <a:p>
            <a:endParaRPr lang="en-US" dirty="0" smtClean="0"/>
          </a:p>
          <a:p>
            <a:r>
              <a:rPr lang="en-US" sz="2400" b="1" dirty="0">
                <a:solidFill>
                  <a:srgbClr val="FF0000"/>
                </a:solidFill>
              </a:rPr>
              <a:t>Class </a:t>
            </a:r>
            <a:r>
              <a:rPr lang="en-US" sz="2400" b="1" dirty="0" smtClean="0">
                <a:solidFill>
                  <a:srgbClr val="FF0000"/>
                </a:solidFill>
              </a:rPr>
              <a:t>Work-02</a:t>
            </a:r>
            <a:endParaRPr lang="en-US" sz="2400" dirty="0"/>
          </a:p>
          <a:p>
            <a:r>
              <a:rPr lang="en-US" b="1" dirty="0"/>
              <a:t>A voice grade telephone channel has a bandwidth of 3400 Hz. If the signal to noise ratio (SNR) on the channel is 30 dB, determine the capacity of the channel. If the above channel is to be used to transmit 4.8 kbps of data determine the minimum SNR required on the channel. </a:t>
            </a:r>
            <a:endParaRPr lang="en-US" dirty="0"/>
          </a:p>
        </p:txBody>
      </p:sp>
    </p:spTree>
    <p:extLst>
      <p:ext uri="{BB962C8B-B14F-4D97-AF65-F5344CB8AC3E}">
        <p14:creationId xmlns:p14="http://schemas.microsoft.com/office/powerpoint/2010/main" val="4047362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9600"/>
            <a:ext cx="91440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733800" y="76200"/>
            <a:ext cx="2445478" cy="369332"/>
          </a:xfrm>
          <a:prstGeom prst="rect">
            <a:avLst/>
          </a:prstGeom>
        </p:spPr>
        <p:txBody>
          <a:bodyPr wrap="none">
            <a:spAutoFit/>
          </a:bodyPr>
          <a:lstStyle/>
          <a:p>
            <a:r>
              <a:rPr lang="en-US" b="1" dirty="0" smtClean="0"/>
              <a:t>Solution: </a:t>
            </a:r>
            <a:r>
              <a:rPr lang="en-US" b="1" dirty="0" smtClean="0">
                <a:solidFill>
                  <a:srgbClr val="FF0000"/>
                </a:solidFill>
              </a:rPr>
              <a:t>Class Work-01</a:t>
            </a:r>
            <a:endParaRPr lang="en-US" b="1" dirty="0">
              <a:solidFill>
                <a:srgbClr val="FF0000"/>
              </a:solidFill>
            </a:endParaRPr>
          </a:p>
        </p:txBody>
      </p:sp>
    </p:spTree>
    <p:extLst>
      <p:ext uri="{BB962C8B-B14F-4D97-AF65-F5344CB8AC3E}">
        <p14:creationId xmlns:p14="http://schemas.microsoft.com/office/powerpoint/2010/main" val="4225857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219200"/>
            <a:ext cx="5895975"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472" y="4495800"/>
            <a:ext cx="8984673" cy="760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1514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0167" y="849500"/>
            <a:ext cx="6443663" cy="5660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349260" y="480168"/>
            <a:ext cx="2445478" cy="369332"/>
          </a:xfrm>
          <a:prstGeom prst="rect">
            <a:avLst/>
          </a:prstGeom>
        </p:spPr>
        <p:txBody>
          <a:bodyPr wrap="none">
            <a:spAutoFit/>
          </a:bodyPr>
          <a:lstStyle/>
          <a:p>
            <a:r>
              <a:rPr lang="en-US" b="1" dirty="0" smtClean="0"/>
              <a:t>Solution: </a:t>
            </a:r>
            <a:r>
              <a:rPr lang="en-US" b="1" dirty="0" smtClean="0">
                <a:solidFill>
                  <a:srgbClr val="FF0000"/>
                </a:solidFill>
              </a:rPr>
              <a:t>Class Work-02</a:t>
            </a:r>
            <a:endParaRPr lang="en-US" b="1" dirty="0">
              <a:solidFill>
                <a:srgbClr val="FF0000"/>
              </a:solidFill>
            </a:endParaRPr>
          </a:p>
        </p:txBody>
      </p:sp>
    </p:spTree>
    <p:extLst>
      <p:ext uri="{BB962C8B-B14F-4D97-AF65-F5344CB8AC3E}">
        <p14:creationId xmlns:p14="http://schemas.microsoft.com/office/powerpoint/2010/main" val="2365386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961" y="990600"/>
            <a:ext cx="9016039" cy="4995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835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434" y="609600"/>
            <a:ext cx="8266981"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124200"/>
            <a:ext cx="8114016"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927" y="1828800"/>
            <a:ext cx="8324589"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8614" y="4495799"/>
            <a:ext cx="7958801" cy="118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29188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76745"/>
            <a:ext cx="825217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200400"/>
            <a:ext cx="8361467"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57200" y="5257800"/>
            <a:ext cx="8458200" cy="1200329"/>
          </a:xfrm>
          <a:prstGeom prst="rect">
            <a:avLst/>
          </a:prstGeom>
        </p:spPr>
        <p:txBody>
          <a:bodyPr wrap="square">
            <a:spAutoFit/>
          </a:bodyPr>
          <a:lstStyle/>
          <a:p>
            <a:r>
              <a:rPr lang="en-US" b="1" dirty="0">
                <a:solidFill>
                  <a:srgbClr val="FF0000"/>
                </a:solidFill>
              </a:rPr>
              <a:t>Related Problem:</a:t>
            </a:r>
          </a:p>
          <a:p>
            <a:r>
              <a:rPr lang="en-US" b="1" dirty="0">
                <a:solidFill>
                  <a:srgbClr val="FF0000"/>
                </a:solidFill>
              </a:rPr>
              <a:t>1. </a:t>
            </a:r>
            <a:r>
              <a:rPr lang="en-US" b="1" dirty="0" smtClean="0">
                <a:solidFill>
                  <a:srgbClr val="FF0000"/>
                </a:solidFill>
              </a:rPr>
              <a:t>If </a:t>
            </a:r>
            <a:r>
              <a:rPr lang="en-US" b="1" dirty="0">
                <a:solidFill>
                  <a:srgbClr val="FF0000"/>
                </a:solidFill>
              </a:rPr>
              <a:t>we need 10 Mbps data rate then  if band width needed  10 kHz and the SNR needed 100, then if bandwidth increase to 20 kHz then which SNR we need to get same data speed</a:t>
            </a:r>
          </a:p>
        </p:txBody>
      </p:sp>
    </p:spTree>
    <p:extLst>
      <p:ext uri="{BB962C8B-B14F-4D97-AF65-F5344CB8AC3E}">
        <p14:creationId xmlns:p14="http://schemas.microsoft.com/office/powerpoint/2010/main" val="104198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458200" cy="1200329"/>
          </a:xfrm>
          <a:prstGeom prst="rect">
            <a:avLst/>
          </a:prstGeom>
        </p:spPr>
        <p:txBody>
          <a:bodyPr wrap="square">
            <a:spAutoFit/>
          </a:bodyPr>
          <a:lstStyle/>
          <a:p>
            <a:r>
              <a:rPr lang="en-US" b="1" dirty="0">
                <a:solidFill>
                  <a:srgbClr val="FF0000"/>
                </a:solidFill>
              </a:rPr>
              <a:t>Related Problem:</a:t>
            </a:r>
          </a:p>
          <a:p>
            <a:r>
              <a:rPr lang="en-US" b="1" dirty="0">
                <a:solidFill>
                  <a:srgbClr val="FF0000"/>
                </a:solidFill>
              </a:rPr>
              <a:t>1. </a:t>
            </a:r>
            <a:r>
              <a:rPr lang="en-US" b="1" dirty="0" smtClean="0">
                <a:solidFill>
                  <a:srgbClr val="FF0000"/>
                </a:solidFill>
              </a:rPr>
              <a:t>If </a:t>
            </a:r>
            <a:r>
              <a:rPr lang="en-US" b="1" dirty="0">
                <a:solidFill>
                  <a:srgbClr val="FF0000"/>
                </a:solidFill>
              </a:rPr>
              <a:t>we need 10 Mbps data rate then  if band width needed  10 kHz and the SNR needed 100, then if bandwidth increase to 20 kHz then which SNR we need to get same data speed</a:t>
            </a:r>
          </a:p>
        </p:txBody>
      </p:sp>
      <mc:AlternateContent xmlns:mc="http://schemas.openxmlformats.org/markup-compatibility/2006" xmlns:a14="http://schemas.microsoft.com/office/drawing/2010/main">
        <mc:Choice Requires="a14">
          <p:sp>
            <p:nvSpPr>
              <p:cNvPr id="3" name="TextBox 2"/>
              <p:cNvSpPr txBox="1"/>
              <p:nvPr/>
            </p:nvSpPr>
            <p:spPr>
              <a:xfrm>
                <a:off x="326681" y="1872734"/>
                <a:ext cx="4550119" cy="2450351"/>
              </a:xfrm>
              <a:prstGeom prst="rect">
                <a:avLst/>
              </a:prstGeom>
              <a:noFill/>
            </p:spPr>
            <p:txBody>
              <a:bodyPr wrap="square" rtlCol="0">
                <a:spAutoFit/>
              </a:bodyPr>
              <a:lstStyle/>
              <a:p>
                <a:r>
                  <a:rPr lang="en-US" b="1" dirty="0" smtClean="0"/>
                  <a:t>Solution:</a:t>
                </a:r>
              </a:p>
              <a:p>
                <a:r>
                  <a:rPr lang="en-US" b="1" dirty="0" smtClean="0"/>
                  <a:t>To Keep Same Data Rate We Need to Change SNR For the new Channel Bandwidth</a:t>
                </a:r>
              </a:p>
              <a:p>
                <a:r>
                  <a:rPr lang="en-US" b="1" dirty="0" smtClean="0"/>
                  <a:t>So,</a:t>
                </a:r>
              </a:p>
              <a:p>
                <a14:m>
                  <m:oMath xmlns:m="http://schemas.openxmlformats.org/officeDocument/2006/math">
                    <m:sSub>
                      <m:sSubPr>
                        <m:ctrlPr>
                          <a:rPr lang="en-US" b="1" i="1" smtClean="0">
                            <a:latin typeface="Cambria Math"/>
                          </a:rPr>
                        </m:ctrlPr>
                      </m:sSubPr>
                      <m:e>
                        <m:r>
                          <a:rPr lang="en-US" b="1" i="1" smtClean="0">
                            <a:latin typeface="Cambria Math"/>
                          </a:rPr>
                          <m:t>𝑺𝑵𝑹</m:t>
                        </m:r>
                      </m:e>
                      <m:sub>
                        <m:r>
                          <a:rPr lang="en-US" b="1" i="1" smtClean="0">
                            <a:latin typeface="Cambria Math"/>
                          </a:rPr>
                          <m:t>𝟐</m:t>
                        </m:r>
                      </m:sub>
                    </m:sSub>
                  </m:oMath>
                </a14:m>
                <a:r>
                  <a:rPr lang="en-US" b="1" dirty="0" smtClean="0"/>
                  <a:t>=</a:t>
                </a:r>
                <a14:m>
                  <m:oMath xmlns:m="http://schemas.openxmlformats.org/officeDocument/2006/math">
                    <m:sSup>
                      <m:sSupPr>
                        <m:ctrlPr>
                          <a:rPr lang="en-US" b="1" i="1" dirty="0" smtClean="0">
                            <a:latin typeface="Cambria Math"/>
                          </a:rPr>
                        </m:ctrlPr>
                      </m:sSupPr>
                      <m:e>
                        <m:sSub>
                          <m:sSubPr>
                            <m:ctrlPr>
                              <a:rPr lang="en-US" b="1" i="1" dirty="0" smtClean="0">
                                <a:latin typeface="Cambria Math"/>
                              </a:rPr>
                            </m:ctrlPr>
                          </m:sSubPr>
                          <m:e>
                            <m:r>
                              <a:rPr lang="en-US" b="1" i="1" dirty="0" smtClean="0">
                                <a:latin typeface="Cambria Math"/>
                              </a:rPr>
                              <m:t>𝑺𝑵𝑹</m:t>
                            </m:r>
                          </m:e>
                          <m:sub>
                            <m:r>
                              <a:rPr lang="en-US" b="1" i="1" dirty="0" smtClean="0">
                                <a:latin typeface="Cambria Math"/>
                              </a:rPr>
                              <m:t>𝟏</m:t>
                            </m:r>
                          </m:sub>
                        </m:sSub>
                      </m:e>
                      <m:sup>
                        <m:r>
                          <a:rPr lang="en-US" b="1" i="1" dirty="0" smtClean="0">
                            <a:latin typeface="Cambria Math"/>
                          </a:rPr>
                          <m:t>𝑩</m:t>
                        </m:r>
                        <m:r>
                          <a:rPr lang="en-US" b="1" i="1" dirty="0" smtClean="0">
                            <a:latin typeface="Cambria Math"/>
                          </a:rPr>
                          <m:t>𝟏</m:t>
                        </m:r>
                        <m:r>
                          <a:rPr lang="en-US" b="1" i="1" dirty="0" smtClean="0">
                            <a:latin typeface="Cambria Math"/>
                          </a:rPr>
                          <m:t>/</m:t>
                        </m:r>
                        <m:r>
                          <a:rPr lang="en-US" b="1" i="1" dirty="0" smtClean="0">
                            <a:latin typeface="Cambria Math"/>
                          </a:rPr>
                          <m:t>𝑩</m:t>
                        </m:r>
                        <m:r>
                          <a:rPr lang="en-US" b="1" i="1" dirty="0" smtClean="0">
                            <a:latin typeface="Cambria Math"/>
                          </a:rPr>
                          <m:t>𝟐</m:t>
                        </m:r>
                      </m:sup>
                    </m:sSup>
                  </m:oMath>
                </a14:m>
                <a:endParaRPr lang="en-US" b="1" dirty="0" smtClean="0"/>
              </a:p>
              <a:p>
                <a:r>
                  <a:rPr lang="en-US" b="1" dirty="0"/>
                  <a:t> </a:t>
                </a:r>
                <a:r>
                  <a:rPr lang="en-US" b="1" dirty="0" smtClean="0"/>
                  <a:t>          =</a:t>
                </a:r>
                <a14:m>
                  <m:oMath xmlns:m="http://schemas.openxmlformats.org/officeDocument/2006/math">
                    <m:sSup>
                      <m:sSupPr>
                        <m:ctrlPr>
                          <a:rPr lang="en-US" b="1" i="1" smtClean="0">
                            <a:latin typeface="Cambria Math"/>
                          </a:rPr>
                        </m:ctrlPr>
                      </m:sSupPr>
                      <m:e>
                        <m:r>
                          <a:rPr lang="en-US" b="1" i="1" smtClean="0">
                            <a:latin typeface="Cambria Math"/>
                          </a:rPr>
                          <m:t>𝟏𝟎𝟎</m:t>
                        </m:r>
                      </m:e>
                      <m:sup>
                        <m:r>
                          <a:rPr lang="en-US" b="1" i="1" smtClean="0">
                            <a:latin typeface="Cambria Math"/>
                          </a:rPr>
                          <m:t>(</m:t>
                        </m:r>
                        <m:f>
                          <m:fPr>
                            <m:ctrlPr>
                              <a:rPr lang="en-US" b="1" i="1" smtClean="0">
                                <a:latin typeface="Cambria Math"/>
                              </a:rPr>
                            </m:ctrlPr>
                          </m:fPr>
                          <m:num>
                            <m:r>
                              <a:rPr lang="en-US" b="1" i="1" smtClean="0">
                                <a:latin typeface="Cambria Math"/>
                              </a:rPr>
                              <m:t>𝟏𝟎</m:t>
                            </m:r>
                          </m:num>
                          <m:den>
                            <m:r>
                              <a:rPr lang="en-US" b="1" i="1" smtClean="0">
                                <a:latin typeface="Cambria Math"/>
                              </a:rPr>
                              <m:t>𝟐𝟎</m:t>
                            </m:r>
                          </m:den>
                        </m:f>
                        <m:r>
                          <a:rPr lang="en-US" b="1" i="1" smtClean="0">
                            <a:latin typeface="Cambria Math"/>
                          </a:rPr>
                          <m:t>)</m:t>
                        </m:r>
                      </m:sup>
                    </m:sSup>
                  </m:oMath>
                </a14:m>
                <a:endParaRPr lang="en-US" b="1" dirty="0" smtClean="0"/>
              </a:p>
              <a:p>
                <a:r>
                  <a:rPr lang="en-US" b="1" dirty="0"/>
                  <a:t> </a:t>
                </a:r>
                <a:r>
                  <a:rPr lang="en-US" b="1" dirty="0" smtClean="0"/>
                  <a:t>           =10</a:t>
                </a:r>
              </a:p>
              <a:p>
                <a:endParaRPr lang="en-US" b="1" dirty="0"/>
              </a:p>
            </p:txBody>
          </p:sp>
        </mc:Choice>
        <mc:Fallback xmlns="">
          <p:sp>
            <p:nvSpPr>
              <p:cNvPr id="3" name="TextBox 2"/>
              <p:cNvSpPr txBox="1">
                <a:spLocks noRot="1" noChangeAspect="1" noMove="1" noResize="1" noEditPoints="1" noAdjustHandles="1" noChangeArrowheads="1" noChangeShapeType="1" noTextEdit="1"/>
              </p:cNvSpPr>
              <p:nvPr/>
            </p:nvSpPr>
            <p:spPr>
              <a:xfrm>
                <a:off x="326681" y="1872734"/>
                <a:ext cx="4550119" cy="2450351"/>
              </a:xfrm>
              <a:prstGeom prst="rect">
                <a:avLst/>
              </a:prstGeom>
              <a:blipFill rotWithShape="1">
                <a:blip r:embed="rId2"/>
                <a:stretch>
                  <a:fillRect l="-1206" t="-1244" b="-29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6644768" y="1872734"/>
                <a:ext cx="1661032" cy="1477328"/>
              </a:xfrm>
              <a:prstGeom prst="rect">
                <a:avLst/>
              </a:prstGeom>
              <a:noFill/>
            </p:spPr>
            <p:txBody>
              <a:bodyPr wrap="none" rtlCol="0">
                <a:spAutoFit/>
              </a:bodyPr>
              <a:lstStyle/>
              <a:p>
                <a:r>
                  <a:rPr lang="en-US" dirty="0" smtClean="0">
                    <a:solidFill>
                      <a:srgbClr val="0070C0"/>
                    </a:solidFill>
                  </a:rPr>
                  <a:t>Here,</a:t>
                </a:r>
              </a:p>
              <a:p>
                <a:pPr/>
                <a14:m>
                  <m:oMathPara xmlns:m="http://schemas.openxmlformats.org/officeDocument/2006/math">
                    <m:oMathParaPr>
                      <m:jc m:val="centerGroup"/>
                    </m:oMathParaPr>
                    <m:oMath xmlns:m="http://schemas.openxmlformats.org/officeDocument/2006/math">
                      <m:sSub>
                        <m:sSubPr>
                          <m:ctrlPr>
                            <a:rPr lang="en-US" i="1">
                              <a:solidFill>
                                <a:srgbClr val="0070C0"/>
                              </a:solidFill>
                              <a:latin typeface="Cambria Math"/>
                            </a:rPr>
                          </m:ctrlPr>
                        </m:sSubPr>
                        <m:e>
                          <m:r>
                            <a:rPr lang="en-US" b="0" i="1">
                              <a:solidFill>
                                <a:srgbClr val="0070C0"/>
                              </a:solidFill>
                              <a:latin typeface="Cambria Math"/>
                            </a:rPr>
                            <m:t>𝑆𝑁𝑅</m:t>
                          </m:r>
                        </m:e>
                        <m:sub>
                          <m:r>
                            <a:rPr lang="en-US" b="0" i="1" smtClean="0">
                              <a:solidFill>
                                <a:srgbClr val="0070C0"/>
                              </a:solidFill>
                              <a:latin typeface="Cambria Math"/>
                            </a:rPr>
                            <m:t>1</m:t>
                          </m:r>
                        </m:sub>
                      </m:sSub>
                      <m:r>
                        <a:rPr lang="en-US" b="0" i="1" smtClean="0">
                          <a:solidFill>
                            <a:srgbClr val="0070C0"/>
                          </a:solidFill>
                          <a:latin typeface="Cambria Math"/>
                        </a:rPr>
                        <m:t>=100</m:t>
                      </m:r>
                    </m:oMath>
                  </m:oMathPara>
                </a14:m>
                <a:endParaRPr lang="en-US" dirty="0" smtClean="0">
                  <a:solidFill>
                    <a:srgbClr val="0070C0"/>
                  </a:solidFill>
                </a:endParaRPr>
              </a:p>
              <a:p>
                <a:r>
                  <a:rPr lang="en-US" dirty="0" smtClean="0">
                    <a:solidFill>
                      <a:srgbClr val="0070C0"/>
                    </a:solidFill>
                  </a:rPr>
                  <a:t>         B1=10KHz</a:t>
                </a:r>
              </a:p>
              <a:p>
                <a:r>
                  <a:rPr lang="en-US" dirty="0">
                    <a:solidFill>
                      <a:srgbClr val="0070C0"/>
                    </a:solidFill>
                  </a:rPr>
                  <a:t> </a:t>
                </a:r>
                <a:r>
                  <a:rPr lang="en-US" dirty="0" smtClean="0">
                    <a:solidFill>
                      <a:srgbClr val="0070C0"/>
                    </a:solidFill>
                  </a:rPr>
                  <a:t>         B2=20KHz</a:t>
                </a:r>
              </a:p>
              <a:p>
                <a14:m>
                  <m:oMath xmlns:m="http://schemas.openxmlformats.org/officeDocument/2006/math">
                    <m:sSub>
                      <m:sSubPr>
                        <m:ctrlPr>
                          <a:rPr lang="en-US" i="1">
                            <a:solidFill>
                              <a:srgbClr val="0070C0"/>
                            </a:solidFill>
                            <a:latin typeface="Cambria Math"/>
                          </a:rPr>
                        </m:ctrlPr>
                      </m:sSubPr>
                      <m:e>
                        <m:r>
                          <a:rPr lang="en-US" b="0" i="1">
                            <a:solidFill>
                              <a:srgbClr val="0070C0"/>
                            </a:solidFill>
                            <a:latin typeface="Cambria Math"/>
                          </a:rPr>
                          <m:t>𝑆𝑁𝑅</m:t>
                        </m:r>
                      </m:e>
                      <m:sub>
                        <m:r>
                          <a:rPr lang="en-US" b="0" i="1">
                            <a:solidFill>
                              <a:srgbClr val="0070C0"/>
                            </a:solidFill>
                            <a:latin typeface="Cambria Math"/>
                          </a:rPr>
                          <m:t>2</m:t>
                        </m:r>
                      </m:sub>
                    </m:sSub>
                  </m:oMath>
                </a14:m>
                <a:r>
                  <a:rPr lang="en-US" dirty="0" smtClean="0">
                    <a:solidFill>
                      <a:srgbClr val="0070C0"/>
                    </a:solidFill>
                  </a:rPr>
                  <a:t>=?</a:t>
                </a:r>
                <a:endParaRPr lang="en-US" dirty="0">
                  <a:solidFill>
                    <a:srgbClr val="0070C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6644768" y="1872734"/>
                <a:ext cx="1661032" cy="1477328"/>
              </a:xfrm>
              <a:prstGeom prst="rect">
                <a:avLst/>
              </a:prstGeom>
              <a:blipFill rotWithShape="1">
                <a:blip r:embed="rId3"/>
                <a:stretch>
                  <a:fillRect l="-2930" t="-2058" r="-6227" b="-5350"/>
                </a:stretch>
              </a:blipFill>
            </p:spPr>
            <p:txBody>
              <a:bodyPr/>
              <a:lstStyle/>
              <a:p>
                <a:r>
                  <a:rPr lang="en-US">
                    <a:noFill/>
                  </a:rPr>
                  <a:t> </a:t>
                </a:r>
              </a:p>
            </p:txBody>
          </p:sp>
        </mc:Fallback>
      </mc:AlternateContent>
    </p:spTree>
    <p:extLst>
      <p:ext uri="{BB962C8B-B14F-4D97-AF65-F5344CB8AC3E}">
        <p14:creationId xmlns:p14="http://schemas.microsoft.com/office/powerpoint/2010/main" val="2651419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458200" cy="2862322"/>
          </a:xfrm>
          <a:prstGeom prst="rect">
            <a:avLst/>
          </a:prstGeom>
        </p:spPr>
        <p:txBody>
          <a:bodyPr wrap="square">
            <a:spAutoFit/>
          </a:bodyPr>
          <a:lstStyle/>
          <a:p>
            <a:r>
              <a:rPr lang="en-US" b="1" dirty="0" smtClean="0"/>
              <a:t>Related Problem:</a:t>
            </a:r>
          </a:p>
          <a:p>
            <a:r>
              <a:rPr lang="en-US" dirty="0" smtClean="0"/>
              <a:t>1.</a:t>
            </a:r>
            <a:r>
              <a:rPr lang="en-US" dirty="0"/>
              <a:t> 2.If we need 10 Mbps data rate then  if band width needed  10 kHz and the SNR needed 100, then if bandwidth increase to </a:t>
            </a:r>
            <a:r>
              <a:rPr lang="en-US" dirty="0" smtClean="0"/>
              <a:t>20 </a:t>
            </a:r>
            <a:r>
              <a:rPr lang="en-US" dirty="0"/>
              <a:t>kHz then which SNR we need to get same data speed</a:t>
            </a:r>
          </a:p>
          <a:p>
            <a:endParaRPr lang="en-US" dirty="0" smtClean="0"/>
          </a:p>
          <a:p>
            <a:r>
              <a:rPr lang="en-US" dirty="0" smtClean="0"/>
              <a:t>2.If </a:t>
            </a:r>
            <a:r>
              <a:rPr lang="en-US" dirty="0"/>
              <a:t>we need </a:t>
            </a:r>
            <a:r>
              <a:rPr lang="en-US" dirty="0" smtClean="0"/>
              <a:t>10 Mbps </a:t>
            </a:r>
            <a:r>
              <a:rPr lang="en-US" dirty="0"/>
              <a:t>data rate </a:t>
            </a:r>
            <a:r>
              <a:rPr lang="en-US" dirty="0" smtClean="0"/>
              <a:t>then  if band width needed  </a:t>
            </a:r>
            <a:r>
              <a:rPr lang="en-US" dirty="0"/>
              <a:t>10 kHz </a:t>
            </a:r>
            <a:r>
              <a:rPr lang="en-US" dirty="0" smtClean="0"/>
              <a:t>and the SNR needed </a:t>
            </a:r>
            <a:r>
              <a:rPr lang="en-US" dirty="0"/>
              <a:t>100, </a:t>
            </a:r>
            <a:r>
              <a:rPr lang="en-US" dirty="0" smtClean="0"/>
              <a:t>then if </a:t>
            </a:r>
            <a:r>
              <a:rPr lang="en-US" dirty="0"/>
              <a:t>bandwidth increase to 30 kHz then which </a:t>
            </a:r>
            <a:r>
              <a:rPr lang="en-US" dirty="0" smtClean="0"/>
              <a:t>SNR </a:t>
            </a:r>
            <a:r>
              <a:rPr lang="en-US" dirty="0"/>
              <a:t>we need to get same data </a:t>
            </a:r>
            <a:r>
              <a:rPr lang="en-US" dirty="0" smtClean="0"/>
              <a:t>speed</a:t>
            </a:r>
          </a:p>
          <a:p>
            <a:endParaRPr lang="en-US" dirty="0"/>
          </a:p>
          <a:p>
            <a:r>
              <a:rPr lang="en-US" b="1" dirty="0" smtClean="0">
                <a:solidFill>
                  <a:srgbClr val="FF0000"/>
                </a:solidFill>
              </a:rPr>
              <a:t>What should be the conclusion from the following problems</a:t>
            </a:r>
            <a:endParaRPr lang="en-US" b="1" dirty="0">
              <a:solidFill>
                <a:srgbClr val="FF0000"/>
              </a:solidFill>
            </a:endParaRPr>
          </a:p>
        </p:txBody>
      </p:sp>
      <p:sp>
        <p:nvSpPr>
          <p:cNvPr id="3" name="Rectangle 2"/>
          <p:cNvSpPr/>
          <p:nvPr/>
        </p:nvSpPr>
        <p:spPr>
          <a:xfrm>
            <a:off x="83128" y="4191000"/>
            <a:ext cx="9067800" cy="1200329"/>
          </a:xfrm>
          <a:prstGeom prst="rect">
            <a:avLst/>
          </a:prstGeom>
        </p:spPr>
        <p:txBody>
          <a:bodyPr wrap="square">
            <a:spAutoFit/>
          </a:bodyPr>
          <a:lstStyle/>
          <a:p>
            <a:pPr algn="just"/>
            <a:r>
              <a:rPr lang="en-US" b="1" dirty="0" smtClean="0"/>
              <a:t>Problem 2</a:t>
            </a:r>
          </a:p>
          <a:p>
            <a:pPr algn="just"/>
            <a:r>
              <a:rPr lang="en-US" dirty="0" smtClean="0"/>
              <a:t>The </a:t>
            </a:r>
            <a:r>
              <a:rPr lang="en-US" dirty="0"/>
              <a:t>data is to be transmitted at the rate of 10000 bits/sec over a channel having bandwidth B = 3000 Hz. Determine the signal to noise ratio required. If the bandwidth is increased to 10000 Hz, then determine the signal to noise ratio.</a:t>
            </a:r>
          </a:p>
        </p:txBody>
      </p:sp>
    </p:spTree>
    <p:extLst>
      <p:ext uri="{BB962C8B-B14F-4D97-AF65-F5344CB8AC3E}">
        <p14:creationId xmlns:p14="http://schemas.microsoft.com/office/powerpoint/2010/main" val="3340321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745" y="2438400"/>
            <a:ext cx="8915400" cy="923330"/>
          </a:xfrm>
          <a:prstGeom prst="rect">
            <a:avLst/>
          </a:prstGeom>
        </p:spPr>
        <p:txBody>
          <a:bodyPr wrap="square">
            <a:spAutoFit/>
          </a:bodyPr>
          <a:lstStyle/>
          <a:p>
            <a:pPr algn="just"/>
            <a:r>
              <a:rPr lang="en-US" b="1" dirty="0">
                <a:solidFill>
                  <a:srgbClr val="FF0000"/>
                </a:solidFill>
              </a:rPr>
              <a:t>Above results show that bandwidth is increased to 10000 Hz, the signal to noise ratio reduced by nine times. This means, if bandwidth is increased, the required signal power is reduced.</a:t>
            </a:r>
          </a:p>
        </p:txBody>
      </p:sp>
    </p:spTree>
    <p:extLst>
      <p:ext uri="{BB962C8B-B14F-4D97-AF65-F5344CB8AC3E}">
        <p14:creationId xmlns:p14="http://schemas.microsoft.com/office/powerpoint/2010/main" val="4133341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62000"/>
            <a:ext cx="852727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399" y="3200400"/>
            <a:ext cx="823644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5648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544" y="2971800"/>
            <a:ext cx="8189181"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9544" y="1752600"/>
            <a:ext cx="8236449"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1673" y="304800"/>
            <a:ext cx="8610600" cy="1077218"/>
          </a:xfrm>
          <a:prstGeom prst="rect">
            <a:avLst/>
          </a:prstGeom>
          <a:noFill/>
        </p:spPr>
        <p:txBody>
          <a:bodyPr wrap="square" rtlCol="0">
            <a:spAutoFit/>
          </a:bodyPr>
          <a:lstStyle/>
          <a:p>
            <a:pPr algn="ctr"/>
            <a:r>
              <a:rPr lang="en-US" sz="3200" b="1" dirty="0" smtClean="0">
                <a:solidFill>
                  <a:srgbClr val="FF0000"/>
                </a:solidFill>
              </a:rPr>
              <a:t>*Shannon’s Equation/Channel Capacity </a:t>
            </a:r>
            <a:r>
              <a:rPr lang="en-US" sz="3200" b="1" dirty="0">
                <a:solidFill>
                  <a:srgbClr val="FF0000"/>
                </a:solidFill>
              </a:rPr>
              <a:t>Theorem/ Rate of Information Transmission per sec</a:t>
            </a:r>
          </a:p>
        </p:txBody>
      </p:sp>
    </p:spTree>
    <p:extLst>
      <p:ext uri="{BB962C8B-B14F-4D97-AF65-F5344CB8AC3E}">
        <p14:creationId xmlns:p14="http://schemas.microsoft.com/office/powerpoint/2010/main" val="1706364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228600" y="1371600"/>
                <a:ext cx="4572000" cy="1077218"/>
              </a:xfrm>
              <a:prstGeom prst="rect">
                <a:avLst/>
              </a:prstGeom>
            </p:spPr>
            <p:txBody>
              <a:bodyPr>
                <a:spAutoFit/>
              </a:bodyPr>
              <a:lstStyle/>
              <a:p>
                <a:r>
                  <a:rPr lang="en-US" sz="3200" dirty="0"/>
                  <a:t>C=B*</a:t>
                </a:r>
                <a14:m>
                  <m:oMath xmlns:m="http://schemas.openxmlformats.org/officeDocument/2006/math">
                    <m:sSub>
                      <m:sSubPr>
                        <m:ctrlPr>
                          <a:rPr lang="en-US" sz="3200" i="1">
                            <a:latin typeface="Cambria Math"/>
                          </a:rPr>
                        </m:ctrlPr>
                      </m:sSubPr>
                      <m:e>
                        <m:r>
                          <a:rPr lang="en-US" sz="3200" i="1">
                            <a:latin typeface="Cambria Math"/>
                          </a:rPr>
                          <m:t>𝑙𝑜𝑔</m:t>
                        </m:r>
                      </m:e>
                      <m:sub>
                        <m:r>
                          <a:rPr lang="en-US" sz="3200" i="1">
                            <a:latin typeface="Cambria Math"/>
                          </a:rPr>
                          <m:t>2</m:t>
                        </m:r>
                      </m:sub>
                    </m:sSub>
                  </m:oMath>
                </a14:m>
                <a:r>
                  <a:rPr lang="en-US" sz="3200" dirty="0"/>
                  <a:t>(1+SNR) bps</a:t>
                </a:r>
              </a:p>
              <a:p>
                <a:r>
                  <a:rPr lang="en-US" sz="3200" dirty="0"/>
                  <a:t>  =B* {</a:t>
                </a:r>
                <a14:m>
                  <m:oMath xmlns:m="http://schemas.openxmlformats.org/officeDocument/2006/math">
                    <m:r>
                      <a:rPr lang="en-US" sz="3200" i="1">
                        <a:latin typeface="Cambria Math"/>
                      </a:rPr>
                      <m:t>𝑙𝑜𝑔</m:t>
                    </m:r>
                  </m:oMath>
                </a14:m>
                <a:r>
                  <a:rPr lang="en-US" sz="3200" dirty="0"/>
                  <a:t>(1+SNR)/ </a:t>
                </a:r>
                <a14:m>
                  <m:oMath xmlns:m="http://schemas.openxmlformats.org/officeDocument/2006/math">
                    <m:r>
                      <a:rPr lang="en-US" sz="3200" i="1">
                        <a:latin typeface="Cambria Math"/>
                      </a:rPr>
                      <m:t>𝑙𝑜𝑔</m:t>
                    </m:r>
                  </m:oMath>
                </a14:m>
                <a:r>
                  <a:rPr lang="en-US" sz="3200" dirty="0"/>
                  <a:t>2}</a:t>
                </a:r>
              </a:p>
            </p:txBody>
          </p:sp>
        </mc:Choice>
        <mc:Fallback xmlns="">
          <p:sp>
            <p:nvSpPr>
              <p:cNvPr id="2" name="Rectangle 1"/>
              <p:cNvSpPr>
                <a:spLocks noRot="1" noChangeAspect="1" noMove="1" noResize="1" noEditPoints="1" noAdjustHandles="1" noChangeArrowheads="1" noChangeShapeType="1" noTextEdit="1"/>
              </p:cNvSpPr>
              <p:nvPr/>
            </p:nvSpPr>
            <p:spPr>
              <a:xfrm>
                <a:off x="228600" y="1371600"/>
                <a:ext cx="4572000" cy="1077218"/>
              </a:xfrm>
              <a:prstGeom prst="rect">
                <a:avLst/>
              </a:prstGeom>
              <a:blipFill rotWithShape="1">
                <a:blip r:embed="rId2"/>
                <a:stretch>
                  <a:fillRect l="-3467" t="-6780" r="-133" b="-180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152400" y="3581400"/>
                <a:ext cx="7356764" cy="1200329"/>
              </a:xfrm>
              <a:prstGeom prst="rect">
                <a:avLst/>
              </a:prstGeom>
            </p:spPr>
            <p:txBody>
              <a:bodyPr wrap="square">
                <a:spAutoFit/>
              </a:bodyPr>
              <a:lstStyle/>
              <a:p>
                <a:r>
                  <a:rPr lang="en-US" sz="2400" dirty="0" smtClean="0">
                    <a:solidFill>
                      <a:srgbClr val="0070C0"/>
                    </a:solidFill>
                  </a:rPr>
                  <a:t>If SNR in dB then we have to convert it in Normal Unit</a:t>
                </a:r>
              </a:p>
              <a:p>
                <a:r>
                  <a:rPr lang="en-US" sz="2400" dirty="0" smtClean="0">
                    <a:solidFill>
                      <a:schemeClr val="tx1"/>
                    </a:solidFill>
                  </a:rPr>
                  <a:t>We </a:t>
                </a:r>
                <a:r>
                  <a:rPr lang="en-US" sz="2400" dirty="0">
                    <a:solidFill>
                      <a:schemeClr val="tx1"/>
                    </a:solidFill>
                  </a:rPr>
                  <a:t>Know,</a:t>
                </a:r>
                <a14:m>
                  <m:oMath xmlns:m="http://schemas.openxmlformats.org/officeDocument/2006/math">
                    <m:sSub>
                      <m:sSubPr>
                        <m:ctrlPr>
                          <a:rPr lang="en-US" sz="2400" i="1">
                            <a:solidFill>
                              <a:schemeClr val="tx1"/>
                            </a:solidFill>
                            <a:latin typeface="Cambria Math"/>
                          </a:rPr>
                        </m:ctrlPr>
                      </m:sSubPr>
                      <m:e>
                        <m:r>
                          <a:rPr lang="en-US" sz="2400" i="1">
                            <a:solidFill>
                              <a:schemeClr val="tx1"/>
                            </a:solidFill>
                            <a:latin typeface="Cambria Math"/>
                          </a:rPr>
                          <m:t>𝑆𝑁𝑅</m:t>
                        </m:r>
                      </m:e>
                      <m:sub>
                        <m:r>
                          <a:rPr lang="en-US" sz="2400" i="1">
                            <a:solidFill>
                              <a:schemeClr val="tx1"/>
                            </a:solidFill>
                            <a:latin typeface="Cambria Math"/>
                          </a:rPr>
                          <m:t>𝑑𝐵</m:t>
                        </m:r>
                      </m:sub>
                    </m:sSub>
                  </m:oMath>
                </a14:m>
                <a:r>
                  <a:rPr lang="en-US" sz="2400" dirty="0">
                    <a:solidFill>
                      <a:schemeClr val="tx1"/>
                    </a:solidFill>
                  </a:rPr>
                  <a:t>=10log(SNR)</a:t>
                </a:r>
              </a:p>
              <a:p>
                <a:r>
                  <a:rPr lang="en-US" sz="2400" dirty="0">
                    <a:solidFill>
                      <a:schemeClr val="tx1"/>
                    </a:solidFill>
                  </a:rPr>
                  <a:t>So, SNR=Antilog(</a:t>
                </a:r>
                <a14:m>
                  <m:oMath xmlns:m="http://schemas.openxmlformats.org/officeDocument/2006/math">
                    <m:sSub>
                      <m:sSubPr>
                        <m:ctrlPr>
                          <a:rPr lang="en-US" sz="2400" i="1">
                            <a:solidFill>
                              <a:schemeClr val="tx1"/>
                            </a:solidFill>
                            <a:latin typeface="Cambria Math"/>
                          </a:rPr>
                        </m:ctrlPr>
                      </m:sSubPr>
                      <m:e>
                        <m:r>
                          <a:rPr lang="en-US" sz="2400" i="1">
                            <a:solidFill>
                              <a:schemeClr val="tx1"/>
                            </a:solidFill>
                            <a:latin typeface="Cambria Math"/>
                          </a:rPr>
                          <m:t>𝑆𝑁𝑅</m:t>
                        </m:r>
                      </m:e>
                      <m:sub>
                        <m:r>
                          <a:rPr lang="en-US" sz="2400" i="1">
                            <a:solidFill>
                              <a:schemeClr val="tx1"/>
                            </a:solidFill>
                            <a:latin typeface="Cambria Math"/>
                          </a:rPr>
                          <m:t>𝑑𝐵</m:t>
                        </m:r>
                      </m:sub>
                    </m:sSub>
                  </m:oMath>
                </a14:m>
                <a:r>
                  <a:rPr lang="en-US" sz="2400" dirty="0">
                    <a:solidFill>
                      <a:schemeClr val="tx1"/>
                    </a:solidFill>
                  </a:rPr>
                  <a:t>/</a:t>
                </a:r>
                <a:r>
                  <a:rPr lang="en-US" sz="2400" dirty="0" smtClean="0">
                    <a:solidFill>
                      <a:schemeClr val="tx1"/>
                    </a:solidFill>
                  </a:rPr>
                  <a:t>10)</a:t>
                </a:r>
                <a:endParaRPr lang="en-US" sz="2400" dirty="0">
                  <a:solidFill>
                    <a:schemeClr val="tx1"/>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152400" y="3581400"/>
                <a:ext cx="7356764" cy="1200329"/>
              </a:xfrm>
              <a:prstGeom prst="rect">
                <a:avLst/>
              </a:prstGeom>
              <a:blipFill rotWithShape="1">
                <a:blip r:embed="rId3"/>
                <a:stretch>
                  <a:fillRect l="-1243" t="-4082" b="-10714"/>
                </a:stretch>
              </a:blipFill>
            </p:spPr>
            <p:txBody>
              <a:bodyPr/>
              <a:lstStyle/>
              <a:p>
                <a:r>
                  <a:rPr lang="en-US">
                    <a:noFill/>
                  </a:rPr>
                  <a:t> </a:t>
                </a:r>
              </a:p>
            </p:txBody>
          </p:sp>
        </mc:Fallback>
      </mc:AlternateContent>
      <p:sp>
        <p:nvSpPr>
          <p:cNvPr id="4" name="Rectangle 3"/>
          <p:cNvSpPr/>
          <p:nvPr/>
        </p:nvSpPr>
        <p:spPr>
          <a:xfrm>
            <a:off x="73696" y="152400"/>
            <a:ext cx="9070304" cy="954107"/>
          </a:xfrm>
          <a:prstGeom prst="rect">
            <a:avLst/>
          </a:prstGeom>
        </p:spPr>
        <p:txBody>
          <a:bodyPr wrap="none">
            <a:spAutoFit/>
          </a:bodyPr>
          <a:lstStyle/>
          <a:p>
            <a:pPr algn="ctr"/>
            <a:r>
              <a:rPr lang="en-US" sz="2800" b="1" dirty="0" smtClean="0">
                <a:solidFill>
                  <a:srgbClr val="FF0000"/>
                </a:solidFill>
              </a:rPr>
              <a:t>Calculation Procedure </a:t>
            </a:r>
          </a:p>
          <a:p>
            <a:pPr algn="ctr"/>
            <a:r>
              <a:rPr lang="en-US" sz="2800" b="1" dirty="0" smtClean="0">
                <a:solidFill>
                  <a:srgbClr val="FF0000"/>
                </a:solidFill>
              </a:rPr>
              <a:t>Channel </a:t>
            </a:r>
            <a:r>
              <a:rPr lang="en-US" sz="2800" b="1" dirty="0">
                <a:solidFill>
                  <a:srgbClr val="FF0000"/>
                </a:solidFill>
              </a:rPr>
              <a:t>Capacity </a:t>
            </a:r>
            <a:r>
              <a:rPr lang="en-US" sz="2800" b="1" dirty="0" smtClean="0">
                <a:solidFill>
                  <a:srgbClr val="FF0000"/>
                </a:solidFill>
              </a:rPr>
              <a:t>/Rate of Information Transmission per sec</a:t>
            </a:r>
            <a:endParaRPr lang="en-US" sz="2800" dirty="0"/>
          </a:p>
        </p:txBody>
      </p:sp>
      <p:sp>
        <p:nvSpPr>
          <p:cNvPr id="5" name="TextBox 4"/>
          <p:cNvSpPr txBox="1"/>
          <p:nvPr/>
        </p:nvSpPr>
        <p:spPr>
          <a:xfrm>
            <a:off x="5486400" y="1371600"/>
            <a:ext cx="3497368" cy="1200329"/>
          </a:xfrm>
          <a:prstGeom prst="rect">
            <a:avLst/>
          </a:prstGeom>
          <a:noFill/>
        </p:spPr>
        <p:txBody>
          <a:bodyPr wrap="none" rtlCol="0">
            <a:spAutoFit/>
          </a:bodyPr>
          <a:lstStyle/>
          <a:p>
            <a:r>
              <a:rPr lang="en-US" b="1" dirty="0" smtClean="0">
                <a:solidFill>
                  <a:srgbClr val="00B050"/>
                </a:solidFill>
              </a:rPr>
              <a:t>Here, </a:t>
            </a:r>
          </a:p>
          <a:p>
            <a:r>
              <a:rPr lang="en-US" b="1" dirty="0" smtClean="0">
                <a:solidFill>
                  <a:srgbClr val="00B050"/>
                </a:solidFill>
              </a:rPr>
              <a:t>B=Channel Bandwidth in Hz</a:t>
            </a:r>
          </a:p>
          <a:p>
            <a:r>
              <a:rPr lang="en-US" b="1" dirty="0" smtClean="0">
                <a:solidFill>
                  <a:srgbClr val="00B050"/>
                </a:solidFill>
              </a:rPr>
              <a:t>SNR=Signal to Noise Power Ration </a:t>
            </a:r>
          </a:p>
          <a:p>
            <a:r>
              <a:rPr lang="en-US" b="1" dirty="0" smtClean="0">
                <a:solidFill>
                  <a:srgbClr val="00B050"/>
                </a:solidFill>
              </a:rPr>
              <a:t>in Normal Unit</a:t>
            </a:r>
            <a:endParaRPr lang="en-US" b="1" dirty="0">
              <a:solidFill>
                <a:srgbClr val="00B050"/>
              </a:solidFill>
            </a:endParaRPr>
          </a:p>
        </p:txBody>
      </p:sp>
    </p:spTree>
    <p:extLst>
      <p:ext uri="{BB962C8B-B14F-4D97-AF65-F5344CB8AC3E}">
        <p14:creationId xmlns:p14="http://schemas.microsoft.com/office/powerpoint/2010/main" val="3433814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601</Words>
  <Application>Microsoft Office PowerPoint</Application>
  <PresentationFormat>On-screen Show (4:3)</PresentationFormat>
  <Paragraphs>62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Personal</dc:creator>
  <cp:lastModifiedBy>Personal</cp:lastModifiedBy>
  <cp:revision>24</cp:revision>
  <dcterms:created xsi:type="dcterms:W3CDTF">2006-08-16T00:00:00Z</dcterms:created>
  <dcterms:modified xsi:type="dcterms:W3CDTF">2021-02-17T14:22:29Z</dcterms:modified>
</cp:coreProperties>
</file>