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82" r:id="rId4"/>
    <p:sldId id="288" r:id="rId5"/>
    <p:sldId id="311" r:id="rId6"/>
    <p:sldId id="258" r:id="rId7"/>
    <p:sldId id="276" r:id="rId8"/>
    <p:sldId id="280" r:id="rId9"/>
    <p:sldId id="290" r:id="rId10"/>
    <p:sldId id="283" r:id="rId11"/>
    <p:sldId id="292" r:id="rId12"/>
    <p:sldId id="293" r:id="rId13"/>
    <p:sldId id="303" r:id="rId14"/>
    <p:sldId id="305" r:id="rId15"/>
    <p:sldId id="306" r:id="rId16"/>
    <p:sldId id="267" r:id="rId17"/>
    <p:sldId id="304" r:id="rId18"/>
    <p:sldId id="307" r:id="rId19"/>
    <p:sldId id="299"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01" autoAdjust="0"/>
  </p:normalViewPr>
  <p:slideViewPr>
    <p:cSldViewPr>
      <p:cViewPr varScale="1">
        <p:scale>
          <a:sx n="65" d="100"/>
          <a:sy n="65" d="100"/>
        </p:scale>
        <p:origin x="145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40B80-1910-4DA8-8BBB-D1A6D46351A4}" type="datetimeFigureOut">
              <a:rPr lang="en-US" smtClean="0"/>
              <a:t>5/13/2020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DCA14-A0DF-4847-9BD3-7E9731A3426A}" type="slidenum">
              <a:rPr lang="en-US" smtClean="0"/>
              <a:t>‹#›</a:t>
            </a:fld>
            <a:endParaRPr lang="en-US"/>
          </a:p>
        </p:txBody>
      </p:sp>
    </p:spTree>
    <p:extLst>
      <p:ext uri="{BB962C8B-B14F-4D97-AF65-F5344CB8AC3E}">
        <p14:creationId xmlns:p14="http://schemas.microsoft.com/office/powerpoint/2010/main" val="287358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DCA14-A0DF-4847-9BD3-7E9731A3426A}" type="slidenum">
              <a:rPr lang="en-US" smtClean="0"/>
              <a:t>1</a:t>
            </a:fld>
            <a:endParaRPr lang="en-US"/>
          </a:p>
        </p:txBody>
      </p:sp>
    </p:spTree>
    <p:extLst>
      <p:ext uri="{BB962C8B-B14F-4D97-AF65-F5344CB8AC3E}">
        <p14:creationId xmlns:p14="http://schemas.microsoft.com/office/powerpoint/2010/main" val="125648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castro90.blog.com/files/2013/01/Respiratory-System-unlabeled.jpg"/>
          <p:cNvPicPr>
            <a:picLocks noChangeAspect="1" noChangeArrowheads="1"/>
          </p:cNvPicPr>
          <p:nvPr/>
        </p:nvPicPr>
        <p:blipFill>
          <a:blip r:embed="rId3"/>
          <a:srcRect/>
          <a:stretch>
            <a:fillRect/>
          </a:stretch>
        </p:blipFill>
        <p:spPr bwMode="auto">
          <a:xfrm>
            <a:off x="4343400" y="228600"/>
            <a:ext cx="4800600" cy="6248400"/>
          </a:xfrm>
          <a:prstGeom prst="rect">
            <a:avLst/>
          </a:prstGeom>
          <a:noFill/>
        </p:spPr>
      </p:pic>
      <p:sp>
        <p:nvSpPr>
          <p:cNvPr id="6" name="Title 1"/>
          <p:cNvSpPr txBox="1">
            <a:spLocks/>
          </p:cNvSpPr>
          <p:nvPr/>
        </p:nvSpPr>
        <p:spPr>
          <a:xfrm>
            <a:off x="76200" y="1044575"/>
            <a:ext cx="5867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Respiratory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External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b="5822"/>
          <a:stretch/>
        </p:blipFill>
        <p:spPr bwMode="auto">
          <a:xfrm>
            <a:off x="304800" y="228600"/>
            <a:ext cx="80772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8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23" r="5957" b="86639"/>
          <a:stretch/>
        </p:blipFill>
        <p:spPr>
          <a:xfrm>
            <a:off x="304800" y="386180"/>
            <a:ext cx="5257800" cy="609599"/>
          </a:xfrm>
          <a:prstGeom prst="rect">
            <a:avLst/>
          </a:prstGeom>
        </p:spPr>
      </p:pic>
      <p:pic>
        <p:nvPicPr>
          <p:cNvPr id="11" name="Picture 10"/>
          <p:cNvPicPr>
            <a:picLocks noChangeAspect="1"/>
          </p:cNvPicPr>
          <p:nvPr/>
        </p:nvPicPr>
        <p:blipFill rotWithShape="1">
          <a:blip r:embed="rId2"/>
          <a:srcRect l="3070" t="46765" r="54616" b="31587"/>
          <a:stretch/>
        </p:blipFill>
        <p:spPr>
          <a:xfrm>
            <a:off x="5410200" y="386180"/>
            <a:ext cx="2362200" cy="1027860"/>
          </a:xfrm>
          <a:prstGeom prst="rect">
            <a:avLst/>
          </a:prstGeom>
        </p:spPr>
      </p:pic>
      <p:pic>
        <p:nvPicPr>
          <p:cNvPr id="16" name="Picture 15"/>
          <p:cNvPicPr>
            <a:picLocks noChangeAspect="1"/>
          </p:cNvPicPr>
          <p:nvPr/>
        </p:nvPicPr>
        <p:blipFill rotWithShape="1">
          <a:blip r:embed="rId3"/>
          <a:srcRect t="16739" b="5101"/>
          <a:stretch/>
        </p:blipFill>
        <p:spPr>
          <a:xfrm>
            <a:off x="533400" y="1512234"/>
            <a:ext cx="8001000" cy="4690152"/>
          </a:xfrm>
          <a:prstGeom prst="rect">
            <a:avLst/>
          </a:prstGeom>
        </p:spPr>
      </p:pic>
    </p:spTree>
    <p:extLst>
      <p:ext uri="{BB962C8B-B14F-4D97-AF65-F5344CB8AC3E}">
        <p14:creationId xmlns:p14="http://schemas.microsoft.com/office/powerpoint/2010/main" val="191682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regulation of respiration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65532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52400" y="3886200"/>
            <a:ext cx="8724132" cy="2743200"/>
          </a:xfrm>
          <a:prstGeom prst="rect">
            <a:avLst/>
          </a:prstGeom>
        </p:spPr>
      </p:pic>
    </p:spTree>
    <p:extLst>
      <p:ext uri="{BB962C8B-B14F-4D97-AF65-F5344CB8AC3E}">
        <p14:creationId xmlns:p14="http://schemas.microsoft.com/office/powerpoint/2010/main" val="2985554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975"/>
          <a:stretch/>
        </p:blipFill>
        <p:spPr>
          <a:xfrm>
            <a:off x="481012" y="1604924"/>
            <a:ext cx="8382000" cy="5562600"/>
          </a:xfrm>
          <a:prstGeom prst="rect">
            <a:avLst/>
          </a:prstGeom>
        </p:spPr>
      </p:pic>
      <p:pic>
        <p:nvPicPr>
          <p:cNvPr id="3" name="Picture 2"/>
          <p:cNvPicPr>
            <a:picLocks noChangeAspect="1"/>
          </p:cNvPicPr>
          <p:nvPr/>
        </p:nvPicPr>
        <p:blipFill rotWithShape="1">
          <a:blip r:embed="rId3"/>
          <a:srcRect l="5204" r="6323" b="4"/>
          <a:stretch/>
        </p:blipFill>
        <p:spPr>
          <a:xfrm>
            <a:off x="449057" y="219045"/>
            <a:ext cx="8419902" cy="990620"/>
          </a:xfrm>
          <a:prstGeom prst="rect">
            <a:avLst/>
          </a:prstGeom>
        </p:spPr>
      </p:pic>
      <p:pic>
        <p:nvPicPr>
          <p:cNvPr id="4" name="Picture 3"/>
          <p:cNvPicPr>
            <a:picLocks noChangeAspect="1"/>
          </p:cNvPicPr>
          <p:nvPr/>
        </p:nvPicPr>
        <p:blipFill rotWithShape="1">
          <a:blip r:embed="rId2"/>
          <a:srcRect l="74091" t="3049" r="12274" b="90789"/>
          <a:stretch/>
        </p:blipFill>
        <p:spPr>
          <a:xfrm>
            <a:off x="4914900" y="1019165"/>
            <a:ext cx="1143000" cy="381000"/>
          </a:xfrm>
          <a:prstGeom prst="rect">
            <a:avLst/>
          </a:prstGeom>
        </p:spPr>
      </p:pic>
      <p:sp>
        <p:nvSpPr>
          <p:cNvPr id="6" name="Down Arrow 5"/>
          <p:cNvSpPr/>
          <p:nvPr/>
        </p:nvSpPr>
        <p:spPr>
          <a:xfrm>
            <a:off x="5334000" y="1414429"/>
            <a:ext cx="152400" cy="380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l="7519" t="-1" r="35339" b="64610"/>
          <a:stretch/>
        </p:blipFill>
        <p:spPr>
          <a:xfrm>
            <a:off x="5867400" y="4386224"/>
            <a:ext cx="3119740" cy="2219305"/>
          </a:xfrm>
          <a:prstGeom prst="rect">
            <a:avLst/>
          </a:prstGeom>
        </p:spPr>
      </p:pic>
    </p:spTree>
    <p:extLst>
      <p:ext uri="{BB962C8B-B14F-4D97-AF65-F5344CB8AC3E}">
        <p14:creationId xmlns:p14="http://schemas.microsoft.com/office/powerpoint/2010/main" val="385544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458200" cy="6019800"/>
          </a:xfrm>
          <a:prstGeom prst="rect">
            <a:avLst/>
          </a:prstGeom>
        </p:spPr>
      </p:pic>
    </p:spTree>
    <p:extLst>
      <p:ext uri="{BB962C8B-B14F-4D97-AF65-F5344CB8AC3E}">
        <p14:creationId xmlns:p14="http://schemas.microsoft.com/office/powerpoint/2010/main" val="118115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42" t="1" b="-94"/>
          <a:stretch/>
        </p:blipFill>
        <p:spPr>
          <a:xfrm>
            <a:off x="589128" y="609600"/>
            <a:ext cx="7335671" cy="5715000"/>
          </a:xfrm>
          <a:prstGeom prst="rect">
            <a:avLst/>
          </a:prstGeom>
        </p:spPr>
      </p:pic>
    </p:spTree>
    <p:extLst>
      <p:ext uri="{BB962C8B-B14F-4D97-AF65-F5344CB8AC3E}">
        <p14:creationId xmlns:p14="http://schemas.microsoft.com/office/powerpoint/2010/main" val="143452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Carbon dioxide transport mechanism </a:t>
            </a:r>
          </a:p>
        </p:txBody>
      </p:sp>
      <p:sp>
        <p:nvSpPr>
          <p:cNvPr id="3" name="Content Placeholder 2"/>
          <p:cNvSpPr>
            <a:spLocks noGrp="1"/>
          </p:cNvSpPr>
          <p:nvPr>
            <p:ph idx="1"/>
          </p:nvPr>
        </p:nvSpPr>
        <p:spPr>
          <a:xfrm>
            <a:off x="533400" y="1295400"/>
            <a:ext cx="8229600" cy="5105400"/>
          </a:xfrm>
        </p:spPr>
        <p:txBody>
          <a:bodyPr>
            <a:normAutofit lnSpcReduction="10000"/>
          </a:bodyPr>
          <a:lstStyle/>
          <a:p>
            <a:r>
              <a:rPr lang="en-US" sz="2400" dirty="0"/>
              <a:t>Carbon dioxide produced in the tissue cells diffuses into the blood plasma.</a:t>
            </a:r>
          </a:p>
          <a:p>
            <a:r>
              <a:rPr lang="en-US" sz="2400" dirty="0"/>
              <a:t>The largest fraction of carbon dioxide diffuses into the red blood cells. The carbon dioxide in the red blood cells is transported as: dissolved CO</a:t>
            </a:r>
            <a:r>
              <a:rPr lang="en-US" sz="2400" baseline="-25000" dirty="0"/>
              <a:t>2</a:t>
            </a:r>
            <a:r>
              <a:rPr lang="en-US" sz="2400" dirty="0"/>
              <a:t>, combined with hemoglobin, or as bicarbonate,(largest fraction).</a:t>
            </a:r>
          </a:p>
          <a:p>
            <a:pPr>
              <a:buNone/>
            </a:pPr>
            <a:r>
              <a:rPr lang="en-US" sz="2400" dirty="0"/>
              <a:t>	The formation of bicarbonate ions, (HCO</a:t>
            </a:r>
            <a:r>
              <a:rPr lang="en-US" sz="2400" baseline="-25000" dirty="0"/>
              <a:t>3</a:t>
            </a:r>
            <a:r>
              <a:rPr lang="en-US" sz="2400" baseline="30000" dirty="0"/>
              <a:t>-</a:t>
            </a:r>
            <a:r>
              <a:rPr lang="en-US" sz="2400" dirty="0"/>
              <a:t> ) takes place by the following reactions:</a:t>
            </a:r>
          </a:p>
          <a:p>
            <a:pPr>
              <a:buNone/>
            </a:pPr>
            <a:r>
              <a:rPr lang="en-US" sz="2400" dirty="0"/>
              <a:t>		Hydration of CO</a:t>
            </a:r>
            <a:r>
              <a:rPr lang="en-US" sz="2400" baseline="-25000" dirty="0"/>
              <a:t>2</a:t>
            </a:r>
            <a:r>
              <a:rPr lang="en-US" sz="2400" dirty="0"/>
              <a:t>: CO</a:t>
            </a:r>
            <a:r>
              <a:rPr lang="en-US" sz="2400" baseline="-25000" dirty="0"/>
              <a:t>2</a:t>
            </a:r>
            <a:r>
              <a:rPr lang="en-US" sz="2400" dirty="0"/>
              <a:t> + HOH </a:t>
            </a:r>
            <a:r>
              <a:rPr lang="en-US" sz="2400" dirty="0">
                <a:sym typeface="Wingdings" pitchFamily="2" charset="2"/>
              </a:rPr>
              <a:t></a:t>
            </a:r>
            <a:r>
              <a:rPr lang="en-US" sz="2400" dirty="0"/>
              <a:t> H</a:t>
            </a:r>
            <a:r>
              <a:rPr lang="en-US" sz="2400" baseline="-25000" dirty="0"/>
              <a:t>2</a:t>
            </a:r>
            <a:r>
              <a:rPr lang="en-US" sz="2400" dirty="0"/>
              <a:t>CO</a:t>
            </a:r>
            <a:r>
              <a:rPr lang="en-US" sz="2400" baseline="-25000" dirty="0"/>
              <a:t>3</a:t>
            </a:r>
            <a:r>
              <a:rPr lang="en-US" sz="2400" dirty="0"/>
              <a:t/>
            </a:r>
            <a:br>
              <a:rPr lang="en-US" sz="2400" dirty="0"/>
            </a:br>
            <a:r>
              <a:rPr lang="en-US" sz="2400" dirty="0"/>
              <a:t>	Dissociation of H</a:t>
            </a:r>
            <a:r>
              <a:rPr lang="en-US" sz="2400" baseline="-25000" dirty="0"/>
              <a:t>2</a:t>
            </a:r>
            <a:r>
              <a:rPr lang="en-US" sz="2400" dirty="0"/>
              <a:t>CO</a:t>
            </a:r>
            <a:r>
              <a:rPr lang="en-US" sz="2400" baseline="-25000" dirty="0"/>
              <a:t>3</a:t>
            </a:r>
            <a:r>
              <a:rPr lang="en-US" sz="2400" dirty="0"/>
              <a:t>: H</a:t>
            </a:r>
            <a:r>
              <a:rPr lang="en-US" sz="2400" baseline="-25000" dirty="0"/>
              <a:t>2</a:t>
            </a:r>
            <a:r>
              <a:rPr lang="en-US" sz="2400" dirty="0"/>
              <a:t>CO</a:t>
            </a:r>
            <a:r>
              <a:rPr lang="en-US" sz="2400" baseline="-25000" dirty="0"/>
              <a:t>3</a:t>
            </a:r>
            <a:r>
              <a:rPr lang="en-US" sz="2400" dirty="0"/>
              <a:t> </a:t>
            </a:r>
            <a:r>
              <a:rPr lang="en-US" sz="2400" dirty="0">
                <a:sym typeface="Wingdings" pitchFamily="2" charset="2"/>
              </a:rPr>
              <a:t></a:t>
            </a:r>
            <a:r>
              <a:rPr lang="en-US" sz="2400" dirty="0"/>
              <a:t> H</a:t>
            </a:r>
            <a:r>
              <a:rPr lang="en-US" sz="2400" baseline="30000" dirty="0"/>
              <a:t>+</a:t>
            </a:r>
            <a:r>
              <a:rPr lang="en-US" sz="2400" dirty="0"/>
              <a:t> + HCO</a:t>
            </a:r>
            <a:r>
              <a:rPr lang="en-US" sz="2400" baseline="-25000" dirty="0"/>
              <a:t>3</a:t>
            </a:r>
            <a:r>
              <a:rPr lang="en-US" sz="2400" baseline="30000" dirty="0"/>
              <a:t>-</a:t>
            </a:r>
          </a:p>
          <a:p>
            <a:r>
              <a:rPr lang="en-US" sz="2400" dirty="0"/>
              <a:t>Bicarbonate diffuses out of the red blood cells into the plasma in venous blood and visa versa in arterial blood. </a:t>
            </a:r>
          </a:p>
          <a:p>
            <a:r>
              <a:rPr lang="en-US" sz="2400" dirty="0"/>
              <a:t>The change in pH in arterial blood caused by the diffusion of CO</a:t>
            </a:r>
            <a:r>
              <a:rPr lang="en-US" sz="2400" b="1" baseline="-25000" dirty="0"/>
              <a:t>2</a:t>
            </a:r>
            <a:r>
              <a:rPr lang="en-US" sz="2400" dirty="0"/>
              <a:t> out of the blood into the lungs.</a:t>
            </a:r>
          </a:p>
          <a:p>
            <a:endParaRPr lang="en-US" baseline="30000" dirty="0"/>
          </a:p>
          <a:p>
            <a:endParaRPr lang="en-US" baseline="30000" dirty="0"/>
          </a:p>
          <a:p>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2 transport in respiratory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921625" cy="464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51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ypoxia"/>
          <p:cNvPicPr>
            <a:picLocks noChangeAspect="1" noChangeArrowheads="1"/>
          </p:cNvPicPr>
          <p:nvPr/>
        </p:nvPicPr>
        <p:blipFill rotWithShape="1">
          <a:blip r:embed="rId2">
            <a:extLst>
              <a:ext uri="{28A0092B-C50C-407E-A947-70E740481C1C}">
                <a14:useLocalDpi xmlns:a14="http://schemas.microsoft.com/office/drawing/2010/main" val="0"/>
              </a:ext>
            </a:extLst>
          </a:blip>
          <a:srcRect l="3135" t="7829" r="2821" b="22025"/>
          <a:stretch/>
        </p:blipFill>
        <p:spPr bwMode="auto">
          <a:xfrm>
            <a:off x="28575" y="457200"/>
            <a:ext cx="503464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5016" t="8246" r="16144" b="18268"/>
          <a:stretch/>
        </p:blipFill>
        <p:spPr>
          <a:xfrm>
            <a:off x="5181600" y="152400"/>
            <a:ext cx="3962400" cy="2971800"/>
          </a:xfrm>
          <a:prstGeom prst="rect">
            <a:avLst/>
          </a:prstGeom>
        </p:spPr>
      </p:pic>
      <p:pic>
        <p:nvPicPr>
          <p:cNvPr id="4" name="Picture 3"/>
          <p:cNvPicPr>
            <a:picLocks noChangeAspect="1"/>
          </p:cNvPicPr>
          <p:nvPr/>
        </p:nvPicPr>
        <p:blipFill rotWithShape="1">
          <a:blip r:embed="rId4"/>
          <a:srcRect l="3540" t="27102" r="4425" b="12686"/>
          <a:stretch/>
        </p:blipFill>
        <p:spPr>
          <a:xfrm>
            <a:off x="704850" y="3325442"/>
            <a:ext cx="7533457" cy="3532558"/>
          </a:xfrm>
          <a:prstGeom prst="rect">
            <a:avLst/>
          </a:prstGeom>
        </p:spPr>
      </p:pic>
      <p:sp>
        <p:nvSpPr>
          <p:cNvPr id="3" name="Rectangle 2"/>
          <p:cNvSpPr/>
          <p:nvPr/>
        </p:nvSpPr>
        <p:spPr>
          <a:xfrm>
            <a:off x="228600" y="4114800"/>
            <a:ext cx="4572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smtClean="0">
                <a:solidFill>
                  <a:schemeClr val="tx1"/>
                </a:solidFill>
              </a:rPr>
              <a:t>TYPES</a:t>
            </a:r>
            <a:endParaRPr lang="en-US" sz="2800" b="1" dirty="0">
              <a:solidFill>
                <a:schemeClr val="tx1"/>
              </a:solidFill>
            </a:endParaRPr>
          </a:p>
        </p:txBody>
      </p:sp>
    </p:spTree>
    <p:extLst>
      <p:ext uri="{BB962C8B-B14F-4D97-AF65-F5344CB8AC3E}">
        <p14:creationId xmlns:p14="http://schemas.microsoft.com/office/powerpoint/2010/main" val="212402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490"/>
          <a:stretch/>
        </p:blipFill>
        <p:spPr>
          <a:xfrm>
            <a:off x="512242" y="381000"/>
            <a:ext cx="7564957" cy="5714999"/>
          </a:xfrm>
          <a:prstGeom prst="rect">
            <a:avLst/>
          </a:prstGeom>
        </p:spPr>
      </p:pic>
    </p:spTree>
    <p:extLst>
      <p:ext uri="{BB962C8B-B14F-4D97-AF65-F5344CB8AC3E}">
        <p14:creationId xmlns:p14="http://schemas.microsoft.com/office/powerpoint/2010/main" val="581031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echanism of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t="5010" b="11482"/>
          <a:stretch/>
        </p:blipFill>
        <p:spPr bwMode="auto">
          <a:xfrm>
            <a:off x="762000" y="762000"/>
            <a:ext cx="836886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26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EMIC - Life is the most difficult ex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srcRect b="4538"/>
          <a:stretch/>
        </p:blipFill>
        <p:spPr>
          <a:xfrm>
            <a:off x="1555532" y="609600"/>
            <a:ext cx="3831020" cy="4114800"/>
          </a:xfrm>
          <a:prstGeom prst="rect">
            <a:avLst/>
          </a:prstGeom>
        </p:spPr>
      </p:pic>
      <p:pic>
        <p:nvPicPr>
          <p:cNvPr id="6" name="Picture 5"/>
          <p:cNvPicPr>
            <a:picLocks noChangeAspect="1"/>
          </p:cNvPicPr>
          <p:nvPr/>
        </p:nvPicPr>
        <p:blipFill>
          <a:blip r:embed="rId3"/>
          <a:stretch>
            <a:fillRect/>
          </a:stretch>
        </p:blipFill>
        <p:spPr>
          <a:xfrm>
            <a:off x="5638800" y="2362200"/>
            <a:ext cx="1603249" cy="914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265" y="687183"/>
            <a:ext cx="8153400" cy="923330"/>
          </a:xfrm>
          <a:prstGeom prst="rect">
            <a:avLst/>
          </a:prstGeom>
        </p:spPr>
        <p:txBody>
          <a:bodyPr wrap="square">
            <a:spAutoFit/>
          </a:bodyPr>
          <a:lstStyle/>
          <a:p>
            <a:r>
              <a:rPr lang="en-US" dirty="0"/>
              <a:t>A physiological process which means the transport of oxygen from atmosphere to the body cell for oxidation of the ingested food materials and elimination of carbon dioxide and other volatile metabolic end products from the cell to the atmosphere.</a:t>
            </a:r>
          </a:p>
        </p:txBody>
      </p:sp>
      <p:sp>
        <p:nvSpPr>
          <p:cNvPr id="3" name="Rectangle 2"/>
          <p:cNvSpPr/>
          <p:nvPr/>
        </p:nvSpPr>
        <p:spPr>
          <a:xfrm>
            <a:off x="3724275" y="210092"/>
            <a:ext cx="1676400" cy="461665"/>
          </a:xfrm>
          <a:prstGeom prst="rect">
            <a:avLst/>
          </a:prstGeom>
        </p:spPr>
        <p:txBody>
          <a:bodyPr wrap="square">
            <a:spAutoFit/>
          </a:bodyPr>
          <a:lstStyle/>
          <a:p>
            <a:r>
              <a:rPr lang="en-US" sz="2400" b="1" dirty="0"/>
              <a:t>Respiration</a:t>
            </a:r>
          </a:p>
        </p:txBody>
      </p:sp>
      <p:sp>
        <p:nvSpPr>
          <p:cNvPr id="4" name="Rectangle 3"/>
          <p:cNvSpPr/>
          <p:nvPr/>
        </p:nvSpPr>
        <p:spPr>
          <a:xfrm>
            <a:off x="828675" y="1932353"/>
            <a:ext cx="4572000" cy="461665"/>
          </a:xfrm>
          <a:prstGeom prst="rect">
            <a:avLst/>
          </a:prstGeom>
        </p:spPr>
        <p:txBody>
          <a:bodyPr>
            <a:spAutoFit/>
          </a:bodyPr>
          <a:lstStyle/>
          <a:p>
            <a:r>
              <a:rPr lang="en-US" sz="2400" b="1" dirty="0"/>
              <a:t>Types</a:t>
            </a:r>
            <a:r>
              <a:rPr lang="en-US" sz="2400" b="1" dirty="0" smtClean="0"/>
              <a:t>:</a:t>
            </a:r>
            <a:endParaRPr lang="en-US" sz="2400" b="1" dirty="0"/>
          </a:p>
        </p:txBody>
      </p:sp>
      <p:sp>
        <p:nvSpPr>
          <p:cNvPr id="5" name="Rectangle 4"/>
          <p:cNvSpPr/>
          <p:nvPr/>
        </p:nvSpPr>
        <p:spPr>
          <a:xfrm>
            <a:off x="360658" y="5910712"/>
            <a:ext cx="3536609" cy="461665"/>
          </a:xfrm>
          <a:prstGeom prst="rect">
            <a:avLst/>
          </a:prstGeom>
        </p:spPr>
        <p:txBody>
          <a:bodyPr wrap="none">
            <a:spAutoFit/>
          </a:bodyPr>
          <a:lstStyle/>
          <a:p>
            <a:pPr marL="342900" lvl="1" indent="-342900">
              <a:buFont typeface="Arial" pitchFamily="34" charset="0"/>
              <a:buChar char="•"/>
            </a:pPr>
            <a:r>
              <a:rPr lang="en-US" sz="2400" dirty="0"/>
              <a:t>Rates: 10-18 per minute</a:t>
            </a:r>
          </a:p>
        </p:txBody>
      </p:sp>
      <p:pic>
        <p:nvPicPr>
          <p:cNvPr id="3074" name="Picture 2" descr="Learn Internal and External respiration in 2 minutes."/>
          <p:cNvPicPr>
            <a:picLocks noChangeAspect="1" noChangeArrowheads="1"/>
          </p:cNvPicPr>
          <p:nvPr/>
        </p:nvPicPr>
        <p:blipFill rotWithShape="1">
          <a:blip r:embed="rId2">
            <a:extLst>
              <a:ext uri="{28A0092B-C50C-407E-A947-70E740481C1C}">
                <a14:useLocalDpi xmlns:a14="http://schemas.microsoft.com/office/drawing/2010/main" val="0"/>
              </a:ext>
            </a:extLst>
          </a:blip>
          <a:srcRect l="3167" t="20088" r="6434" b="7337"/>
          <a:stretch/>
        </p:blipFill>
        <p:spPr bwMode="auto">
          <a:xfrm>
            <a:off x="3622409" y="1625939"/>
            <a:ext cx="5564826" cy="3439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832" t="24381" r="43335" b="18953"/>
          <a:stretch/>
        </p:blipFill>
        <p:spPr>
          <a:xfrm>
            <a:off x="228600" y="2455336"/>
            <a:ext cx="3668667" cy="3259663"/>
          </a:xfrm>
          <a:prstGeom prst="rect">
            <a:avLst/>
          </a:prstGeom>
        </p:spPr>
      </p:pic>
      <p:pic>
        <p:nvPicPr>
          <p:cNvPr id="3076" name="Picture 4" descr="Function, Types of Respiration. Respiration External Respiration ..."/>
          <p:cNvPicPr>
            <a:picLocks noChangeAspect="1" noChangeArrowheads="1"/>
          </p:cNvPicPr>
          <p:nvPr/>
        </p:nvPicPr>
        <p:blipFill rotWithShape="1">
          <a:blip r:embed="rId4">
            <a:extLst>
              <a:ext uri="{28A0092B-C50C-407E-A947-70E740481C1C}">
                <a14:useLocalDpi xmlns:a14="http://schemas.microsoft.com/office/drawing/2010/main" val="0"/>
              </a:ext>
            </a:extLst>
          </a:blip>
          <a:srcRect l="69131" t="66876" r="5869" b="3124"/>
          <a:stretch/>
        </p:blipFill>
        <p:spPr bwMode="auto">
          <a:xfrm>
            <a:off x="6084499" y="4830063"/>
            <a:ext cx="2413153" cy="1775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781800" y="4994633"/>
            <a:ext cx="1524000" cy="2631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n w="0"/>
                <a:solidFill>
                  <a:schemeClr val="tx1"/>
                </a:solidFill>
                <a:effectLst>
                  <a:outerShdw blurRad="38100" dist="19050" dir="2700000" algn="tl" rotWithShape="0">
                    <a:schemeClr val="dk1">
                      <a:alpha val="40000"/>
                    </a:schemeClr>
                  </a:outerShdw>
                </a:effectLst>
              </a:rPr>
              <a:t>Cellular</a:t>
            </a:r>
            <a:endParaRPr lang="en-US"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2154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pulmonary ventil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t="7576" b="85176"/>
          <a:stretch/>
        </p:blipFill>
        <p:spPr bwMode="auto">
          <a:xfrm>
            <a:off x="384629" y="1066800"/>
            <a:ext cx="8763000"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304800"/>
            <a:ext cx="6096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ln w="0"/>
                <a:solidFill>
                  <a:schemeClr val="tx1"/>
                </a:solidFill>
                <a:effectLst>
                  <a:outerShdw blurRad="38100" dist="19050" dir="2700000" algn="tl" rotWithShape="0">
                    <a:schemeClr val="dk1">
                      <a:alpha val="40000"/>
                    </a:schemeClr>
                  </a:outerShdw>
                </a:effectLst>
              </a:rPr>
              <a:t>A. </a:t>
            </a:r>
            <a:endParaRPr lang="en-US" sz="2000" b="1"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rotWithShape="1">
          <a:blip r:embed="rId3"/>
          <a:srcRect l="2461" t="38889" r="8372" b="5556"/>
          <a:stretch/>
        </p:blipFill>
        <p:spPr>
          <a:xfrm>
            <a:off x="384628" y="1905000"/>
            <a:ext cx="6865257" cy="3276600"/>
          </a:xfrm>
          <a:prstGeom prst="rect">
            <a:avLst/>
          </a:prstGeom>
        </p:spPr>
      </p:pic>
    </p:spTree>
    <p:extLst>
      <p:ext uri="{BB962C8B-B14F-4D97-AF65-F5344CB8AC3E}">
        <p14:creationId xmlns:p14="http://schemas.microsoft.com/office/powerpoint/2010/main" val="423190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https://o.quizlet.com/0EYrvJW.2LLsBVCllGY3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771"/>
            <a:ext cx="7924800" cy="654939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724400" y="685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88113" y="202158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77228"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77228" y="369798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0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1845"/>
            <a:ext cx="8229600" cy="1143000"/>
          </a:xfrm>
        </p:spPr>
        <p:txBody>
          <a:bodyPr>
            <a:normAutofit/>
          </a:bodyPr>
          <a:lstStyle/>
          <a:p>
            <a:r>
              <a:rPr lang="en-US" sz="2800" b="1" dirty="0" smtClean="0">
                <a:latin typeface="Arial" panose="020B0604020202020204" pitchFamily="34" charset="0"/>
                <a:cs typeface="Arial" panose="020B0604020202020204" pitchFamily="34" charset="0"/>
              </a:rPr>
              <a:t>1. Pulmonary ventilation</a:t>
            </a:r>
            <a:br>
              <a:rPr lang="en-US" sz="2800" b="1" dirty="0" smtClean="0">
                <a:latin typeface="Arial" panose="020B0604020202020204" pitchFamily="34" charset="0"/>
                <a:cs typeface="Arial" panose="020B0604020202020204" pitchFamily="34" charset="0"/>
              </a:rPr>
            </a:br>
            <a:r>
              <a:rPr lang="en-US" sz="1800" b="1" u="sng" dirty="0" smtClean="0">
                <a:latin typeface="Arial" panose="020B0604020202020204" pitchFamily="34" charset="0"/>
                <a:cs typeface="Arial" panose="020B0604020202020204" pitchFamily="34" charset="0"/>
              </a:rPr>
              <a:t>Inspiration and Expiration</a:t>
            </a:r>
            <a:endParaRPr lang="en-US" sz="3600" u="sng" dirty="0"/>
          </a:p>
        </p:txBody>
      </p:sp>
      <p:pic>
        <p:nvPicPr>
          <p:cNvPr id="3074" name="Picture 2" descr="Image result for mechanism of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b="2778"/>
          <a:stretch/>
        </p:blipFill>
        <p:spPr bwMode="auto">
          <a:xfrm>
            <a:off x="304800" y="1165320"/>
            <a:ext cx="86106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echanism of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l="44545" t="1" b="-2667"/>
          <a:stretch/>
        </p:blipFill>
        <p:spPr bwMode="auto">
          <a:xfrm>
            <a:off x="152400" y="533400"/>
            <a:ext cx="4648200" cy="58721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l="42804" b="-1190"/>
          <a:stretch/>
        </p:blipFill>
        <p:spPr>
          <a:xfrm>
            <a:off x="4800600" y="533400"/>
            <a:ext cx="4162585" cy="5805488"/>
          </a:xfrm>
          <a:prstGeom prst="rect">
            <a:avLst/>
          </a:prstGeom>
        </p:spPr>
      </p:pic>
    </p:spTree>
    <p:extLst>
      <p:ext uri="{BB962C8B-B14F-4D97-AF65-F5344CB8AC3E}">
        <p14:creationId xmlns:p14="http://schemas.microsoft.com/office/powerpoint/2010/main" val="323340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External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l="2830" r="5660"/>
          <a:stretch/>
        </p:blipFill>
        <p:spPr bwMode="auto">
          <a:xfrm>
            <a:off x="190500" y="2438400"/>
            <a:ext cx="6348411" cy="4510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 y="390525"/>
            <a:ext cx="457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2</a:t>
            </a:r>
            <a:r>
              <a:rPr lang="en-US" dirty="0" smtClean="0"/>
              <a:t>. </a:t>
            </a:r>
            <a:endParaRPr lang="en-US" dirty="0"/>
          </a:p>
        </p:txBody>
      </p:sp>
      <p:pic>
        <p:nvPicPr>
          <p:cNvPr id="3" name="Picture 2"/>
          <p:cNvPicPr>
            <a:picLocks noChangeAspect="1"/>
          </p:cNvPicPr>
          <p:nvPr/>
        </p:nvPicPr>
        <p:blipFill rotWithShape="1">
          <a:blip r:embed="rId3"/>
          <a:srcRect l="16894" t="51049" r="41759" b="9157"/>
          <a:stretch/>
        </p:blipFill>
        <p:spPr>
          <a:xfrm>
            <a:off x="6400800" y="2545340"/>
            <a:ext cx="2579723" cy="1862138"/>
          </a:xfrm>
          <a:prstGeom prst="rect">
            <a:avLst/>
          </a:prstGeom>
        </p:spPr>
      </p:pic>
      <p:pic>
        <p:nvPicPr>
          <p:cNvPr id="5" name="Picture 4"/>
          <p:cNvPicPr>
            <a:picLocks noChangeAspect="1"/>
          </p:cNvPicPr>
          <p:nvPr/>
        </p:nvPicPr>
        <p:blipFill rotWithShape="1">
          <a:blip r:embed="rId3"/>
          <a:srcRect t="28204" b="48352"/>
          <a:stretch/>
        </p:blipFill>
        <p:spPr>
          <a:xfrm>
            <a:off x="190500" y="1123950"/>
            <a:ext cx="6934200" cy="1219200"/>
          </a:xfrm>
          <a:prstGeom prst="rect">
            <a:avLst/>
          </a:prstGeom>
        </p:spPr>
      </p:pic>
      <p:pic>
        <p:nvPicPr>
          <p:cNvPr id="8" name="Picture 4" descr="Respiratory physiology-lecture-1 2010"/>
          <p:cNvPicPr>
            <a:picLocks noChangeAspect="1" noChangeArrowheads="1"/>
          </p:cNvPicPr>
          <p:nvPr/>
        </p:nvPicPr>
        <p:blipFill rotWithShape="1">
          <a:blip r:embed="rId4">
            <a:extLst>
              <a:ext uri="{28A0092B-C50C-407E-A947-70E740481C1C}">
                <a14:useLocalDpi xmlns:a14="http://schemas.microsoft.com/office/drawing/2010/main" val="0"/>
              </a:ext>
            </a:extLst>
          </a:blip>
          <a:srcRect l="3311" t="31133" r="13353" b="61105"/>
          <a:stretch/>
        </p:blipFill>
        <p:spPr bwMode="auto">
          <a:xfrm>
            <a:off x="647700" y="367486"/>
            <a:ext cx="6248400" cy="4369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00800" y="5210917"/>
            <a:ext cx="2286000" cy="5802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3. Transport of respiratory gases</a:t>
            </a:r>
            <a:endParaRPr lang="en-US" sz="2000" b="1" dirty="0"/>
          </a:p>
        </p:txBody>
      </p:sp>
    </p:spTree>
    <p:extLst>
      <p:ext uri="{BB962C8B-B14F-4D97-AF65-F5344CB8AC3E}">
        <p14:creationId xmlns:p14="http://schemas.microsoft.com/office/powerpoint/2010/main" val="2095271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ellular Respiration Cellular respiration breaks down glucose ..."/>
          <p:cNvPicPr>
            <a:picLocks noChangeAspect="1" noChangeArrowheads="1"/>
          </p:cNvPicPr>
          <p:nvPr/>
        </p:nvPicPr>
        <p:blipFill rotWithShape="1">
          <a:blip r:embed="rId2">
            <a:extLst>
              <a:ext uri="{28A0092B-C50C-407E-A947-70E740481C1C}">
                <a14:useLocalDpi xmlns:a14="http://schemas.microsoft.com/office/drawing/2010/main" val="0"/>
              </a:ext>
            </a:extLst>
          </a:blip>
          <a:srcRect l="3292" t="19792" b="58217"/>
          <a:stretch/>
        </p:blipFill>
        <p:spPr bwMode="auto">
          <a:xfrm>
            <a:off x="82550" y="2336581"/>
            <a:ext cx="5022850" cy="995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ellular Respiration Cellular respiration breaks down glucose ..."/>
          <p:cNvPicPr>
            <a:picLocks noChangeAspect="1" noChangeArrowheads="1"/>
          </p:cNvPicPr>
          <p:nvPr/>
        </p:nvPicPr>
        <p:blipFill rotWithShape="1">
          <a:blip r:embed="rId2">
            <a:extLst>
              <a:ext uri="{28A0092B-C50C-407E-A947-70E740481C1C}">
                <a14:useLocalDpi xmlns:a14="http://schemas.microsoft.com/office/drawing/2010/main" val="0"/>
              </a:ext>
            </a:extLst>
          </a:blip>
          <a:srcRect l="3321" t="59927" r="4492" b="22365"/>
          <a:stretch/>
        </p:blipFill>
        <p:spPr bwMode="auto">
          <a:xfrm>
            <a:off x="152400" y="4724400"/>
            <a:ext cx="7943850" cy="1378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ellular Respiration Cellular respiration breaks down glucose ..."/>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t="2604" r="18750" b="88021"/>
          <a:stretch/>
        </p:blipFill>
        <p:spPr bwMode="auto">
          <a:xfrm>
            <a:off x="609600" y="1986267"/>
            <a:ext cx="2743200" cy="2884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ellular Respiration BIOLOGY. - ppt video onlin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8299" t="25763" r="19201" b="62014"/>
          <a:stretch/>
        </p:blipFill>
        <p:spPr bwMode="auto">
          <a:xfrm>
            <a:off x="152400" y="3939166"/>
            <a:ext cx="4724400" cy="597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internal respiration  ppt"/>
          <p:cNvPicPr>
            <a:picLocks noChangeAspect="1" noChangeArrowheads="1"/>
          </p:cNvPicPr>
          <p:nvPr/>
        </p:nvPicPr>
        <p:blipFill rotWithShape="1">
          <a:blip r:embed="rId4">
            <a:extLst>
              <a:ext uri="{28A0092B-C50C-407E-A947-70E740481C1C}">
                <a14:useLocalDpi xmlns:a14="http://schemas.microsoft.com/office/drawing/2010/main" val="0"/>
              </a:ext>
            </a:extLst>
          </a:blip>
          <a:srcRect l="4580" t="20840" r="52762" b="12987"/>
          <a:stretch/>
        </p:blipFill>
        <p:spPr bwMode="auto">
          <a:xfrm>
            <a:off x="5791200" y="101711"/>
            <a:ext cx="3228975" cy="33466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750" y="3595824"/>
            <a:ext cx="1828800" cy="3433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Types</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rotWithShape="1">
          <a:blip r:embed="rId5"/>
          <a:srcRect l="4166" t="17778" r="9167" b="62222"/>
          <a:stretch/>
        </p:blipFill>
        <p:spPr>
          <a:xfrm>
            <a:off x="285751" y="639652"/>
            <a:ext cx="4895849" cy="940286"/>
          </a:xfrm>
          <a:prstGeom prst="rect">
            <a:avLst/>
          </a:prstGeom>
        </p:spPr>
      </p:pic>
      <p:sp>
        <p:nvSpPr>
          <p:cNvPr id="5" name="Rectangle 4"/>
          <p:cNvSpPr/>
          <p:nvPr/>
        </p:nvSpPr>
        <p:spPr>
          <a:xfrm>
            <a:off x="232859" y="680944"/>
            <a:ext cx="228600" cy="2341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2</a:t>
            </a:r>
            <a:endParaRPr lang="en-US"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276994" y="2015450"/>
            <a:ext cx="228600" cy="2341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3</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55909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126</Words>
  <Application>Microsoft Office PowerPoint</Application>
  <PresentationFormat>On-screen Show (4:3)</PresentationFormat>
  <Paragraphs>24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1. Pulmonary ventilation Inspiration and Expiration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Carbon dioxide transport mechanism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Administrator</dc:creator>
  <cp:lastModifiedBy>anamul onu</cp:lastModifiedBy>
  <cp:revision>158</cp:revision>
  <dcterms:created xsi:type="dcterms:W3CDTF">2006-08-16T00:00:00Z</dcterms:created>
  <dcterms:modified xsi:type="dcterms:W3CDTF">2020-05-13T07:23:51Z</dcterms:modified>
</cp:coreProperties>
</file>