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57" r:id="rId8"/>
    <p:sldId id="258" r:id="rId9"/>
    <p:sldId id="259" r:id="rId10"/>
    <p:sldId id="260" r:id="rId11"/>
    <p:sldId id="261"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05814-D8EE-43D3-8947-837BFA0555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F36539-1145-4A7C-BD65-FD968BF08C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CCCA00-9FF4-4CC9-B25C-0E4B932CCEC8}"/>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5" name="Footer Placeholder 4">
            <a:extLst>
              <a:ext uri="{FF2B5EF4-FFF2-40B4-BE49-F238E27FC236}">
                <a16:creationId xmlns:a16="http://schemas.microsoft.com/office/drawing/2014/main" id="{56C64AEA-3FBD-4BCE-B16D-49B12E182F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C4E50-D062-4D12-A15F-2523D23AD185}"/>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83828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17C7E-D728-4049-A0E1-5F6CC91558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820839-9C3D-4528-9B04-55DD523578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628F2F-45D1-4B30-AB7A-2E1C329C1AF1}"/>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5" name="Footer Placeholder 4">
            <a:extLst>
              <a:ext uri="{FF2B5EF4-FFF2-40B4-BE49-F238E27FC236}">
                <a16:creationId xmlns:a16="http://schemas.microsoft.com/office/drawing/2014/main" id="{C999E70C-6CF3-49A5-87EF-63E6DC9C6C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1DD9C-6D6C-4672-A7AC-4256AAF1ED31}"/>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589403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42D415-439A-4711-B89C-279EEB410A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65CE35-5058-4200-B9C9-6CF8FD78B6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3192D9-1DD0-4F21-B110-D78EFBA6A317}"/>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5" name="Footer Placeholder 4">
            <a:extLst>
              <a:ext uri="{FF2B5EF4-FFF2-40B4-BE49-F238E27FC236}">
                <a16:creationId xmlns:a16="http://schemas.microsoft.com/office/drawing/2014/main" id="{9D450756-A3D2-4B73-B4E6-E951FCC2E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2BD046-9FEF-4255-B432-46B2F08CA22A}"/>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3365288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F9E66-8F85-4215-BF50-C2E55638FF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026640-7376-46BD-A912-87046B4E59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12F25D-F82E-4153-A0DB-93DD384161A9}"/>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5" name="Footer Placeholder 4">
            <a:extLst>
              <a:ext uri="{FF2B5EF4-FFF2-40B4-BE49-F238E27FC236}">
                <a16:creationId xmlns:a16="http://schemas.microsoft.com/office/drawing/2014/main" id="{03504E11-E40A-44AB-B67A-B82F43049A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49B8F-9D22-4A55-A274-FA733C9F7CDD}"/>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874528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0959C-0643-420B-B390-7DEFDB22A9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8829CA-279A-4840-A9E7-10BF56B96B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13D5BD-9465-4D19-BDA2-5DB853D9BA2D}"/>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5" name="Footer Placeholder 4">
            <a:extLst>
              <a:ext uri="{FF2B5EF4-FFF2-40B4-BE49-F238E27FC236}">
                <a16:creationId xmlns:a16="http://schemas.microsoft.com/office/drawing/2014/main" id="{F3D9F424-66DF-4CD2-8B58-5141054572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CFC342-77BB-4626-91FB-3DCADF9AF18A}"/>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335527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3B651-92E2-436A-BAEB-2387BFD49A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200CED-6E15-46C3-9F06-BE3B20CA07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4A808C-1D20-4C0A-956A-9FEDC7D19C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26FEA2A-F3C1-4866-8813-8473E47A59ED}"/>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6" name="Footer Placeholder 5">
            <a:extLst>
              <a:ext uri="{FF2B5EF4-FFF2-40B4-BE49-F238E27FC236}">
                <a16:creationId xmlns:a16="http://schemas.microsoft.com/office/drawing/2014/main" id="{40D243E3-A391-496F-92C1-22A152E818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2D004-B501-460B-ABDF-C096CAC92FEE}"/>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926046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9E282-D312-4BFD-A1E4-D15434451A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9E5A97-FF57-49A8-B8FA-100FBC84A9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23210A-6F77-4E91-9554-0F779F9F2B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7932893-CFFC-4066-9BD9-71BC61DE53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E8079D-3766-4595-B847-F836FA2637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C7F117-663C-4394-8C99-E4F9877012F7}"/>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8" name="Footer Placeholder 7">
            <a:extLst>
              <a:ext uri="{FF2B5EF4-FFF2-40B4-BE49-F238E27FC236}">
                <a16:creationId xmlns:a16="http://schemas.microsoft.com/office/drawing/2014/main" id="{C17BB067-E69D-4459-AB4B-5AEE2901D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108F03-4859-4313-8A94-FF3BEB33A37D}"/>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932839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36C49-1F8F-4321-B87E-A6D2BC8EEE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CDA801-2071-477A-806B-DDD540262F0D}"/>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4" name="Footer Placeholder 3">
            <a:extLst>
              <a:ext uri="{FF2B5EF4-FFF2-40B4-BE49-F238E27FC236}">
                <a16:creationId xmlns:a16="http://schemas.microsoft.com/office/drawing/2014/main" id="{A57280D2-C311-4866-B405-F3028C0511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E12733-7ECA-45A1-8E30-6255190B4119}"/>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565929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DB47D8-875D-41F4-B70C-A225060E994D}"/>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3" name="Footer Placeholder 2">
            <a:extLst>
              <a:ext uri="{FF2B5EF4-FFF2-40B4-BE49-F238E27FC236}">
                <a16:creationId xmlns:a16="http://schemas.microsoft.com/office/drawing/2014/main" id="{94B26413-133A-4B18-BD82-F092B3C1AD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6077FD-5FDA-4DFE-8B27-534A2475E80B}"/>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881404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1885C-F4C3-40DE-8099-3C311A5B55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BB4C20-B8B5-4A4D-A3B2-B6378BF343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BE5961-76E7-44AF-86C7-FA1954130A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8F098B-93BF-4F1B-8C07-6BE51242112F}"/>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6" name="Footer Placeholder 5">
            <a:extLst>
              <a:ext uri="{FF2B5EF4-FFF2-40B4-BE49-F238E27FC236}">
                <a16:creationId xmlns:a16="http://schemas.microsoft.com/office/drawing/2014/main" id="{7922AC33-C0EC-43BE-8233-5E0C340DA6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3032F2-E23A-4BB7-8A6E-05A72F35517D}"/>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2898227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A2B17-24CE-4B44-8872-B92C849DBC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66BB15-F2BA-43E7-8245-8716D65657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7A1876-1008-4CCA-BF8C-EF6690A5D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285565-B0D2-4BE7-B638-DE802CC02466}"/>
              </a:ext>
            </a:extLst>
          </p:cNvPr>
          <p:cNvSpPr>
            <a:spLocks noGrp="1"/>
          </p:cNvSpPr>
          <p:nvPr>
            <p:ph type="dt" sz="half" idx="10"/>
          </p:nvPr>
        </p:nvSpPr>
        <p:spPr/>
        <p:txBody>
          <a:bodyPr/>
          <a:lstStyle/>
          <a:p>
            <a:fld id="{C66B5D79-06C0-46F1-BC1B-DD994E60572F}" type="datetimeFigureOut">
              <a:rPr lang="en-US" smtClean="0"/>
              <a:t>4/20/2020</a:t>
            </a:fld>
            <a:endParaRPr lang="en-US"/>
          </a:p>
        </p:txBody>
      </p:sp>
      <p:sp>
        <p:nvSpPr>
          <p:cNvPr id="6" name="Footer Placeholder 5">
            <a:extLst>
              <a:ext uri="{FF2B5EF4-FFF2-40B4-BE49-F238E27FC236}">
                <a16:creationId xmlns:a16="http://schemas.microsoft.com/office/drawing/2014/main" id="{D2BCCD4E-2B74-4412-A7FB-436A7088FD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7B119D-2D9C-429E-9206-84D32943E7D4}"/>
              </a:ext>
            </a:extLst>
          </p:cNvPr>
          <p:cNvSpPr>
            <a:spLocks noGrp="1"/>
          </p:cNvSpPr>
          <p:nvPr>
            <p:ph type="sldNum" sz="quarter" idx="12"/>
          </p:nvPr>
        </p:nvSpPr>
        <p:spPr/>
        <p:txBody>
          <a:bodyPr/>
          <a:lstStyle/>
          <a:p>
            <a:fld id="{7D62D662-69FB-4817-9FE2-A47A5A890779}" type="slidenum">
              <a:rPr lang="en-US" smtClean="0"/>
              <a:t>‹#›</a:t>
            </a:fld>
            <a:endParaRPr lang="en-US"/>
          </a:p>
        </p:txBody>
      </p:sp>
    </p:spTree>
    <p:extLst>
      <p:ext uri="{BB962C8B-B14F-4D97-AF65-F5344CB8AC3E}">
        <p14:creationId xmlns:p14="http://schemas.microsoft.com/office/powerpoint/2010/main" val="111146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FC0FEA-0510-48DE-9793-D86AA511EE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0CFA18-6F17-461C-9D88-A562C97DDE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F3A02-DF1D-4B06-97BD-34E2123F68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6B5D79-06C0-46F1-BC1B-DD994E60572F}" type="datetimeFigureOut">
              <a:rPr lang="en-US" smtClean="0"/>
              <a:t>4/20/2020</a:t>
            </a:fld>
            <a:endParaRPr lang="en-US"/>
          </a:p>
        </p:txBody>
      </p:sp>
      <p:sp>
        <p:nvSpPr>
          <p:cNvPr id="5" name="Footer Placeholder 4">
            <a:extLst>
              <a:ext uri="{FF2B5EF4-FFF2-40B4-BE49-F238E27FC236}">
                <a16:creationId xmlns:a16="http://schemas.microsoft.com/office/drawing/2014/main" id="{B02D1692-29FF-4ECE-8159-2DD3B02E79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B11027-124E-4654-85E5-35467EC98F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D662-69FB-4817-9FE2-A47A5A890779}" type="slidenum">
              <a:rPr lang="en-US" smtClean="0"/>
              <a:t>‹#›</a:t>
            </a:fld>
            <a:endParaRPr lang="en-US"/>
          </a:p>
        </p:txBody>
      </p:sp>
    </p:spTree>
    <p:extLst>
      <p:ext uri="{BB962C8B-B14F-4D97-AF65-F5344CB8AC3E}">
        <p14:creationId xmlns:p14="http://schemas.microsoft.com/office/powerpoint/2010/main" val="697328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C27F3-FE26-4165-A671-756C8074027E}"/>
              </a:ext>
            </a:extLst>
          </p:cNvPr>
          <p:cNvSpPr>
            <a:spLocks noGrp="1"/>
          </p:cNvSpPr>
          <p:nvPr>
            <p:ph type="ctrTitle"/>
          </p:nvPr>
        </p:nvSpPr>
        <p:spPr/>
        <p:txBody>
          <a:bodyPr/>
          <a:lstStyle/>
          <a:p>
            <a:r>
              <a:rPr lang="en-US" dirty="0"/>
              <a:t>King Oedipus</a:t>
            </a:r>
          </a:p>
        </p:txBody>
      </p:sp>
      <p:sp>
        <p:nvSpPr>
          <p:cNvPr id="3" name="Subtitle 2">
            <a:extLst>
              <a:ext uri="{FF2B5EF4-FFF2-40B4-BE49-F238E27FC236}">
                <a16:creationId xmlns:a16="http://schemas.microsoft.com/office/drawing/2014/main" id="{6E9BC645-7FBE-48B6-803C-AA8E99971076}"/>
              </a:ext>
            </a:extLst>
          </p:cNvPr>
          <p:cNvSpPr>
            <a:spLocks noGrp="1"/>
          </p:cNvSpPr>
          <p:nvPr>
            <p:ph type="subTitle" idx="1"/>
          </p:nvPr>
        </p:nvSpPr>
        <p:spPr/>
        <p:txBody>
          <a:bodyPr/>
          <a:lstStyle/>
          <a:p>
            <a:r>
              <a:rPr lang="en-US" dirty="0"/>
              <a:t>Themes and Characters</a:t>
            </a:r>
          </a:p>
          <a:p>
            <a:endParaRPr lang="en-US" dirty="0"/>
          </a:p>
        </p:txBody>
      </p:sp>
    </p:spTree>
    <p:extLst>
      <p:ext uri="{BB962C8B-B14F-4D97-AF65-F5344CB8AC3E}">
        <p14:creationId xmlns:p14="http://schemas.microsoft.com/office/powerpoint/2010/main" val="3543307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30A8-2942-47B7-95E8-6F1E33A524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D670A3-A4B6-4A98-9F3D-30C97295F2FF}"/>
              </a:ext>
            </a:extLst>
          </p:cNvPr>
          <p:cNvSpPr>
            <a:spLocks noGrp="1"/>
          </p:cNvSpPr>
          <p:nvPr>
            <p:ph idx="1"/>
          </p:nvPr>
        </p:nvSpPr>
        <p:spPr/>
        <p:txBody>
          <a:bodyPr/>
          <a:lstStyle/>
          <a:p>
            <a:r>
              <a:rPr lang="en-US" b="1" dirty="0"/>
              <a:t>Tiresias</a:t>
            </a:r>
            <a:r>
              <a:rPr lang="en-US" dirty="0"/>
              <a:t> -  Tiresias, the blind soothsayer of Thebes, appears in both </a:t>
            </a:r>
            <a:r>
              <a:rPr lang="en-US" i="1" dirty="0"/>
              <a:t>Oedipus the King</a:t>
            </a:r>
            <a:r>
              <a:rPr lang="en-US" dirty="0"/>
              <a:t> and </a:t>
            </a:r>
            <a:r>
              <a:rPr lang="en-US" i="1" dirty="0"/>
              <a:t>Antigone.</a:t>
            </a:r>
            <a:r>
              <a:rPr lang="en-US" dirty="0"/>
              <a:t> In </a:t>
            </a:r>
            <a:r>
              <a:rPr lang="en-US" i="1" dirty="0"/>
              <a:t>Oedipus the King,</a:t>
            </a:r>
            <a:r>
              <a:rPr lang="en-US" dirty="0"/>
              <a:t> Tiresias tells Oedipus that he is the murderer he hunts, and Oedipus does not believe him. In </a:t>
            </a:r>
            <a:r>
              <a:rPr lang="en-US" i="1" dirty="0"/>
              <a:t>Antigone,</a:t>
            </a:r>
            <a:r>
              <a:rPr lang="en-US" dirty="0"/>
              <a:t> Tiresias tells Creon that Creon himself is bringing disaster upon Thebes, and Creon does not believe him. Yet, both Oedipus and Creon claim to trust Tiresias deeply. The literal blindness of the soothsayer points to the metaphorical blindness of those who refuse to believe the truth about themselves when they hear it spoken.</a:t>
            </a:r>
          </a:p>
        </p:txBody>
      </p:sp>
    </p:spTree>
    <p:extLst>
      <p:ext uri="{BB962C8B-B14F-4D97-AF65-F5344CB8AC3E}">
        <p14:creationId xmlns:p14="http://schemas.microsoft.com/office/powerpoint/2010/main" val="1158177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6CBB7-94DC-4459-B08E-0C8C13057D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D06A23-D765-4814-A6FA-07D7066BB900}"/>
              </a:ext>
            </a:extLst>
          </p:cNvPr>
          <p:cNvSpPr>
            <a:spLocks noGrp="1"/>
          </p:cNvSpPr>
          <p:nvPr>
            <p:ph idx="1"/>
          </p:nvPr>
        </p:nvSpPr>
        <p:spPr/>
        <p:txBody>
          <a:bodyPr/>
          <a:lstStyle/>
          <a:p>
            <a:r>
              <a:rPr lang="en-US" b="1" dirty="0"/>
              <a:t>Chorus</a:t>
            </a:r>
            <a:r>
              <a:rPr lang="en-US" dirty="0"/>
              <a:t> -  Sometimes comically obtuse or fickle, sometimes perceptive, sometimes melodramatic, the Chorus reacts to the events onstage. The Chorus’s reactions can be lessons in how the audience should interpret what it is seeing, or how it should not interpret what it is seeing.</a:t>
            </a:r>
          </a:p>
        </p:txBody>
      </p:sp>
    </p:spTree>
    <p:extLst>
      <p:ext uri="{BB962C8B-B14F-4D97-AF65-F5344CB8AC3E}">
        <p14:creationId xmlns:p14="http://schemas.microsoft.com/office/powerpoint/2010/main" val="2470412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85E62-B30F-4A3A-8358-A874BDE8D21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AC66D0-F4A2-4C93-87C9-AA8A9B51AAE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3635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59ED8-0186-464D-819E-CC9E318EC4E8}"/>
              </a:ext>
            </a:extLst>
          </p:cNvPr>
          <p:cNvSpPr>
            <a:spLocks noGrp="1"/>
          </p:cNvSpPr>
          <p:nvPr>
            <p:ph type="title"/>
          </p:nvPr>
        </p:nvSpPr>
        <p:spPr/>
        <p:txBody>
          <a:bodyPr/>
          <a:lstStyle/>
          <a:p>
            <a:r>
              <a:rPr lang="en-US" dirty="0"/>
              <a:t>Themes</a:t>
            </a:r>
            <a:br>
              <a:rPr lang="en-US" dirty="0"/>
            </a:br>
            <a:endParaRPr lang="en-US" dirty="0"/>
          </a:p>
        </p:txBody>
      </p:sp>
      <p:sp>
        <p:nvSpPr>
          <p:cNvPr id="3" name="Content Placeholder 2">
            <a:extLst>
              <a:ext uri="{FF2B5EF4-FFF2-40B4-BE49-F238E27FC236}">
                <a16:creationId xmlns:a16="http://schemas.microsoft.com/office/drawing/2014/main" id="{C35B0990-D184-4A79-9A7F-303CE2FF096A}"/>
              </a:ext>
            </a:extLst>
          </p:cNvPr>
          <p:cNvSpPr>
            <a:spLocks noGrp="1"/>
          </p:cNvSpPr>
          <p:nvPr>
            <p:ph idx="1"/>
          </p:nvPr>
        </p:nvSpPr>
        <p:spPr/>
        <p:txBody>
          <a:bodyPr>
            <a:normAutofit lnSpcReduction="10000"/>
          </a:bodyPr>
          <a:lstStyle/>
          <a:p>
            <a:r>
              <a:rPr lang="en-US" b="1" dirty="0"/>
              <a:t>Oedipus Rex or Oedipus the King Themes</a:t>
            </a:r>
            <a:endParaRPr lang="en-US" dirty="0"/>
          </a:p>
          <a:p>
            <a:r>
              <a:rPr lang="en-US" dirty="0"/>
              <a:t>Light and darkness. Darkness and light are tightly wound up with the </a:t>
            </a:r>
            <a:r>
              <a:rPr lang="en-US" b="1" dirty="0"/>
              <a:t>theme of</a:t>
            </a:r>
            <a:r>
              <a:rPr lang="en-US" dirty="0"/>
              <a:t> sight and blindness in Sophocles' play. ...</a:t>
            </a:r>
          </a:p>
          <a:p>
            <a:r>
              <a:rPr lang="en-US" dirty="0"/>
              <a:t>Sight and blindness. ...</a:t>
            </a:r>
          </a:p>
          <a:p>
            <a:r>
              <a:rPr lang="en-US" dirty="0"/>
              <a:t>Origins and children. ...</a:t>
            </a:r>
          </a:p>
          <a:p>
            <a:r>
              <a:rPr lang="en-US" dirty="0"/>
              <a:t>The One and the Many (also Doubles/Twos) ...</a:t>
            </a:r>
          </a:p>
          <a:p>
            <a:r>
              <a:rPr lang="en-US" dirty="0"/>
              <a:t>Plague and health. ...</a:t>
            </a:r>
          </a:p>
          <a:p>
            <a:r>
              <a:rPr lang="en-US" dirty="0"/>
              <a:t>Prophecy, oracles, and predestination. ...</a:t>
            </a:r>
          </a:p>
          <a:p>
            <a:r>
              <a:rPr lang="en-US" dirty="0"/>
              <a:t>Youth and age.</a:t>
            </a:r>
          </a:p>
          <a:p>
            <a:endParaRPr lang="en-US" dirty="0"/>
          </a:p>
        </p:txBody>
      </p:sp>
    </p:spTree>
    <p:extLst>
      <p:ext uri="{BB962C8B-B14F-4D97-AF65-F5344CB8AC3E}">
        <p14:creationId xmlns:p14="http://schemas.microsoft.com/office/powerpoint/2010/main" val="3393906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3EF0E-670E-4988-A5EA-AE762323130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9E6699-41B2-4792-A35A-2667BB8A2EE3}"/>
              </a:ext>
            </a:extLst>
          </p:cNvPr>
          <p:cNvSpPr>
            <a:spLocks noGrp="1"/>
          </p:cNvSpPr>
          <p:nvPr>
            <p:ph idx="1"/>
          </p:nvPr>
        </p:nvSpPr>
        <p:spPr/>
        <p:txBody>
          <a:bodyPr/>
          <a:lstStyle/>
          <a:p>
            <a:r>
              <a:rPr lang="en-US" b="1" dirty="0"/>
              <a:t>The Power of Unwritten Law</a:t>
            </a:r>
          </a:p>
          <a:p>
            <a:r>
              <a:rPr lang="en-US" b="1" dirty="0"/>
              <a:t>The Willingness to Ignore the Truth</a:t>
            </a:r>
          </a:p>
          <a:p>
            <a:r>
              <a:rPr lang="en-US" b="1" dirty="0"/>
              <a:t>The Limits of Free Will</a:t>
            </a:r>
          </a:p>
          <a:p>
            <a:endParaRPr lang="en-US" dirty="0"/>
          </a:p>
        </p:txBody>
      </p:sp>
    </p:spTree>
    <p:extLst>
      <p:ext uri="{BB962C8B-B14F-4D97-AF65-F5344CB8AC3E}">
        <p14:creationId xmlns:p14="http://schemas.microsoft.com/office/powerpoint/2010/main" val="343344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E2476-B5DD-4ABA-949D-CD96FAF899C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AC645F-1F59-4C09-9A8D-EF8D38763212}"/>
              </a:ext>
            </a:extLst>
          </p:cNvPr>
          <p:cNvSpPr>
            <a:spLocks noGrp="1"/>
          </p:cNvSpPr>
          <p:nvPr>
            <p:ph idx="1"/>
          </p:nvPr>
        </p:nvSpPr>
        <p:spPr/>
        <p:txBody>
          <a:bodyPr/>
          <a:lstStyle/>
          <a:p>
            <a:r>
              <a:rPr lang="en-US" b="1" dirty="0"/>
              <a:t>Fate vs. Free Will</a:t>
            </a:r>
            <a:r>
              <a:rPr lang="en-US" dirty="0"/>
              <a:t>: The tension between Fate and Free Will dominates this play. Fate is a force beyond human control. It was believed to be a progression of events set in place for a person before birth. So powerful is the force of fate that Zeus himself could not defy his own. However, the concept of free will was also incredibly important to the Greeks. Thus, Oedipus’s prophecy becomes a “self-fulfilling” prophecy. He is free to choose all of his actions throughout the story. Ironically, these choices cause Oedipus to fulfill his tragic fate.</a:t>
            </a:r>
          </a:p>
        </p:txBody>
      </p:sp>
    </p:spTree>
    <p:extLst>
      <p:ext uri="{BB962C8B-B14F-4D97-AF65-F5344CB8AC3E}">
        <p14:creationId xmlns:p14="http://schemas.microsoft.com/office/powerpoint/2010/main" val="3286716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5FE0B-325B-444B-8155-7C34B8222D6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C06C9B-0412-4290-BBDB-39E20665C785}"/>
              </a:ext>
            </a:extLst>
          </p:cNvPr>
          <p:cNvSpPr>
            <a:spLocks noGrp="1"/>
          </p:cNvSpPr>
          <p:nvPr>
            <p:ph idx="1"/>
          </p:nvPr>
        </p:nvSpPr>
        <p:spPr/>
        <p:txBody>
          <a:bodyPr/>
          <a:lstStyle/>
          <a:p>
            <a:r>
              <a:rPr lang="en-US" b="1" dirty="0"/>
              <a:t>Sight and Blindness</a:t>
            </a:r>
            <a:r>
              <a:rPr lang="en-US" dirty="0"/>
              <a:t>: Sight and blindness are inverted in the play. Though he is blind, Tiresias is able to see everything. Oedipus becomes the king because of his insight into the sphinx's riddle. However, he is blind to his own identity and crimes and literally blinds himself for his misdoings.</a:t>
            </a:r>
          </a:p>
        </p:txBody>
      </p:sp>
    </p:spTree>
    <p:extLst>
      <p:ext uri="{BB962C8B-B14F-4D97-AF65-F5344CB8AC3E}">
        <p14:creationId xmlns:p14="http://schemas.microsoft.com/office/powerpoint/2010/main" val="2675588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8DFCD-0EEE-49E9-B734-2FBD58AB09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195D305-FA23-457F-BF14-A9A48686C636}"/>
              </a:ext>
            </a:extLst>
          </p:cNvPr>
          <p:cNvSpPr>
            <a:spLocks noGrp="1"/>
          </p:cNvSpPr>
          <p:nvPr>
            <p:ph idx="1"/>
          </p:nvPr>
        </p:nvSpPr>
        <p:spPr/>
        <p:txBody>
          <a:bodyPr/>
          <a:lstStyle/>
          <a:p>
            <a:r>
              <a:rPr lang="en-US" b="1" dirty="0"/>
              <a:t>Pride</a:t>
            </a:r>
            <a:r>
              <a:rPr lang="en-US" dirty="0"/>
              <a:t>: Greek tragedies often present a hero that is brought down by a “hamartia” or fatal flaw. In </a:t>
            </a:r>
            <a:r>
              <a:rPr lang="en-US" i="1" dirty="0"/>
              <a:t>Oedipus the King</a:t>
            </a:r>
            <a:r>
              <a:rPr lang="en-US" dirty="0"/>
              <a:t>, Oedipus’s fatal flaw is his pride. When Oedipus hears the prophecy that he will kill his father and marry his mother, he believes that he can escape his own fate. Oedipus is so prideful that he believes more in his own ability to exercise his freedom than he does in the power of the gods. This fatal flaw leads to his downfall.</a:t>
            </a:r>
          </a:p>
        </p:txBody>
      </p:sp>
    </p:spTree>
    <p:extLst>
      <p:ext uri="{BB962C8B-B14F-4D97-AF65-F5344CB8AC3E}">
        <p14:creationId xmlns:p14="http://schemas.microsoft.com/office/powerpoint/2010/main" val="4257790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80E29-5279-43D4-BCCC-33DD57936368}"/>
              </a:ext>
            </a:extLst>
          </p:cNvPr>
          <p:cNvSpPr>
            <a:spLocks noGrp="1"/>
          </p:cNvSpPr>
          <p:nvPr>
            <p:ph type="title"/>
          </p:nvPr>
        </p:nvSpPr>
        <p:spPr/>
        <p:txBody>
          <a:bodyPr/>
          <a:lstStyle/>
          <a:p>
            <a:r>
              <a:rPr lang="en-US"/>
              <a:t>Characters</a:t>
            </a:r>
            <a:br>
              <a:rPr lang="en-US"/>
            </a:br>
            <a:endParaRPr lang="en-US"/>
          </a:p>
        </p:txBody>
      </p:sp>
      <p:sp>
        <p:nvSpPr>
          <p:cNvPr id="3" name="Content Placeholder 2">
            <a:extLst>
              <a:ext uri="{FF2B5EF4-FFF2-40B4-BE49-F238E27FC236}">
                <a16:creationId xmlns:a16="http://schemas.microsoft.com/office/drawing/2014/main" id="{861B29EA-2812-4724-92AF-7306D7964836}"/>
              </a:ext>
            </a:extLst>
          </p:cNvPr>
          <p:cNvSpPr>
            <a:spLocks noGrp="1"/>
          </p:cNvSpPr>
          <p:nvPr>
            <p:ph idx="1"/>
          </p:nvPr>
        </p:nvSpPr>
        <p:spPr/>
        <p:txBody>
          <a:bodyPr/>
          <a:lstStyle/>
          <a:p>
            <a:r>
              <a:rPr lang="en-US" b="1" dirty="0"/>
              <a:t>Oedipus</a:t>
            </a:r>
            <a:r>
              <a:rPr lang="en-US" dirty="0"/>
              <a:t> -  The protagonist of </a:t>
            </a:r>
            <a:r>
              <a:rPr lang="en-US" i="1" dirty="0"/>
              <a:t>Oedipus the King</a:t>
            </a:r>
            <a:r>
              <a:rPr lang="en-US" dirty="0"/>
              <a:t> and </a:t>
            </a:r>
            <a:r>
              <a:rPr lang="en-US" i="1" dirty="0"/>
              <a:t>Oedipus at Colonus.</a:t>
            </a:r>
            <a:r>
              <a:rPr lang="en-US" dirty="0"/>
              <a:t> Oedipus becomes king of Thebes before the action of </a:t>
            </a:r>
            <a:r>
              <a:rPr lang="en-US" i="1" dirty="0"/>
              <a:t>Oedipus the King</a:t>
            </a:r>
            <a:r>
              <a:rPr lang="en-US" dirty="0"/>
              <a:t> begins. He is renowned for his intelligence and his ability to solve riddles—he saved the city of Thebes and was made its king by solving the riddle of the Sphinx, the supernatural being that had held the city captive. Yet Oedipus is stubbornly blind to the truth about himself. His name’s literal meaning (“swollen foot”) is the clue to his identity—he was taken from the house of Laius as a baby and left in the mountains with his feet bound together. On his way to Thebes, he killed his biological father, not knowing who he was, and proceeded to marry Jocasta, his biological mother.</a:t>
            </a:r>
          </a:p>
        </p:txBody>
      </p:sp>
    </p:spTree>
    <p:extLst>
      <p:ext uri="{BB962C8B-B14F-4D97-AF65-F5344CB8AC3E}">
        <p14:creationId xmlns:p14="http://schemas.microsoft.com/office/powerpoint/2010/main" val="1472278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D1106-F11B-4B8F-B56F-2265A6DAF7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D2BA50-3E07-46A8-8DB2-845A325C21BA}"/>
              </a:ext>
            </a:extLst>
          </p:cNvPr>
          <p:cNvSpPr>
            <a:spLocks noGrp="1"/>
          </p:cNvSpPr>
          <p:nvPr>
            <p:ph idx="1"/>
          </p:nvPr>
        </p:nvSpPr>
        <p:spPr/>
        <p:txBody>
          <a:bodyPr/>
          <a:lstStyle/>
          <a:p>
            <a:r>
              <a:rPr lang="en-US" b="1" dirty="0"/>
              <a:t>Jocasta</a:t>
            </a:r>
            <a:r>
              <a:rPr lang="en-US" dirty="0"/>
              <a:t> -  Oedipus’s wife and mother, and Creon’s sister. Jocasta appears only in the final scenes of </a:t>
            </a:r>
            <a:r>
              <a:rPr lang="en-US" i="1" dirty="0"/>
              <a:t>Oedipus the King.</a:t>
            </a:r>
            <a:r>
              <a:rPr lang="en-US" dirty="0"/>
              <a:t> In her first words, she attempts to make peace between Oedipus and Creon, pleading with Oedipus not to banish Creon. She is comforting to her husband and calmly tries to urge him to reject Tiresias’s terrifying prophecies as false. Jocasta solves the riddle of Oedipus’s identity before Oedipus does, and she expresses her love for her son and husband in her desire to protect him from this knowledge.</a:t>
            </a:r>
          </a:p>
        </p:txBody>
      </p:sp>
    </p:spTree>
    <p:extLst>
      <p:ext uri="{BB962C8B-B14F-4D97-AF65-F5344CB8AC3E}">
        <p14:creationId xmlns:p14="http://schemas.microsoft.com/office/powerpoint/2010/main" val="3307363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45C1D-B20C-45AD-B2AB-E56ED9CEAB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97ABF7-A67A-44E9-8BD8-1D0C06223266}"/>
              </a:ext>
            </a:extLst>
          </p:cNvPr>
          <p:cNvSpPr>
            <a:spLocks noGrp="1"/>
          </p:cNvSpPr>
          <p:nvPr>
            <p:ph idx="1"/>
          </p:nvPr>
        </p:nvSpPr>
        <p:spPr/>
        <p:txBody>
          <a:bodyPr/>
          <a:lstStyle/>
          <a:p>
            <a:r>
              <a:rPr lang="en-US" b="1" dirty="0"/>
              <a:t>Creon</a:t>
            </a:r>
            <a:r>
              <a:rPr lang="en-US" dirty="0"/>
              <a:t> -  Oedipus’s brother-in-law, Creon appears more than any other character in the three plays combined. In him more than anyone else we see the gradual rise and fall of one man’s power. Early in </a:t>
            </a:r>
            <a:r>
              <a:rPr lang="en-US" i="1" dirty="0"/>
              <a:t>Oedipus the King,</a:t>
            </a:r>
            <a:r>
              <a:rPr lang="en-US" dirty="0"/>
              <a:t> Creon claims to have no desire for kingship. Yet, when he has the opportunity to grasp power at the end of that play, Creon seems quite eager. We learn in </a:t>
            </a:r>
            <a:r>
              <a:rPr lang="en-US" i="1" dirty="0"/>
              <a:t>Oedipus at Colonus</a:t>
            </a:r>
            <a:r>
              <a:rPr lang="en-US" dirty="0"/>
              <a:t> that he is willing to fight with his nephews for this power, and in </a:t>
            </a:r>
            <a:r>
              <a:rPr lang="en-US" i="1" dirty="0"/>
              <a:t>Antigone</a:t>
            </a:r>
            <a:r>
              <a:rPr lang="en-US" dirty="0"/>
              <a:t> Creon rules Thebes with a stubborn blindness that is similar to Oedipus’s rule. But Creon never has our sympathy in the way Oedipus does, because he is bossy and bureaucratic, intent on asserting his own authority.</a:t>
            </a:r>
          </a:p>
        </p:txBody>
      </p:sp>
    </p:spTree>
    <p:extLst>
      <p:ext uri="{BB962C8B-B14F-4D97-AF65-F5344CB8AC3E}">
        <p14:creationId xmlns:p14="http://schemas.microsoft.com/office/powerpoint/2010/main" val="2855828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885</Words>
  <Application>Microsoft Office PowerPoint</Application>
  <PresentationFormat>Widescreen</PresentationFormat>
  <Paragraphs>23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King Oedipus</vt:lpstr>
      <vt:lpstr>Themes </vt:lpstr>
      <vt:lpstr>PowerPoint Presentation</vt:lpstr>
      <vt:lpstr>PowerPoint Presentation</vt:lpstr>
      <vt:lpstr>PowerPoint Presentation</vt:lpstr>
      <vt:lpstr>PowerPoint Presentation</vt:lpstr>
      <vt:lpstr>Characters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Oedipus</dc:title>
  <dc:creator>User</dc:creator>
  <cp:lastModifiedBy>User</cp:lastModifiedBy>
  <cp:revision>2</cp:revision>
  <dcterms:created xsi:type="dcterms:W3CDTF">2020-04-20T01:55:50Z</dcterms:created>
  <dcterms:modified xsi:type="dcterms:W3CDTF">2020-04-20T02:09:16Z</dcterms:modified>
</cp:coreProperties>
</file>