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2" r:id="rId7"/>
    <p:sldId id="273" r:id="rId8"/>
    <p:sldId id="274"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12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09600" y="533400"/>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70C0"/>
              </a:buClr>
              <a:buSzPts val="5400"/>
              <a:buFont typeface="Calibri"/>
              <a:buNone/>
            </a:pPr>
            <a:r>
              <a:rPr lang="en-US" sz="5400">
                <a:solidFill>
                  <a:srgbClr val="0070C0"/>
                </a:solidFill>
              </a:rPr>
              <a:t>Soap and Detergent</a:t>
            </a:r>
            <a:endParaRPr sz="5400">
              <a:solidFill>
                <a:srgbClr val="0070C0"/>
              </a:solidFill>
            </a:endParaRPr>
          </a:p>
        </p:txBody>
      </p:sp>
      <p:sp>
        <p:nvSpPr>
          <p:cNvPr id="85" name="Google Shape;85;p1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2060"/>
              </a:buClr>
              <a:buSzPts val="3200"/>
              <a:buNone/>
            </a:pPr>
            <a:endParaRPr sz="1800" dirty="0">
              <a:solidFill>
                <a:srgbClr val="0070C0"/>
              </a:solidFill>
            </a:endParaRPr>
          </a:p>
          <a:p>
            <a:pPr marL="0" lvl="0" indent="0" algn="ctr" rtl="0">
              <a:spcBef>
                <a:spcPts val="720"/>
              </a:spcBef>
              <a:spcAft>
                <a:spcPts val="0"/>
              </a:spcAft>
              <a:buClr>
                <a:srgbClr val="00B050"/>
              </a:buClr>
              <a:buSzPts val="3600"/>
              <a:buNone/>
            </a:pPr>
            <a:r>
              <a:rPr lang="en-US" sz="3600" dirty="0">
                <a:solidFill>
                  <a:srgbClr val="00B050"/>
                </a:solidFill>
              </a:rPr>
              <a:t>Daffodil International University</a:t>
            </a:r>
            <a:endParaRPr sz="3600" dirty="0">
              <a:solidFill>
                <a:srgbClr val="00B050"/>
              </a:solidFill>
            </a:endParaRPr>
          </a:p>
        </p:txBody>
      </p:sp>
      <p:pic>
        <p:nvPicPr>
          <p:cNvPr id="86" name="Google Shape;86;p13" descr="C:\Users\Guest\Desktop\images.jpg"/>
          <p:cNvPicPr preferRelativeResize="0"/>
          <p:nvPr/>
        </p:nvPicPr>
        <p:blipFill rotWithShape="1">
          <a:blip r:embed="rId3">
            <a:alphaModFix/>
          </a:blip>
          <a:srcRect/>
          <a:stretch/>
        </p:blipFill>
        <p:spPr>
          <a:xfrm>
            <a:off x="3657600" y="1905000"/>
            <a:ext cx="1905000" cy="190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pic>
        <p:nvPicPr>
          <p:cNvPr id="138" name="Google Shape;138;p21" descr="soap-and-detergents-11-638.jpg"/>
          <p:cNvPicPr preferRelativeResize="0">
            <a:picLocks noGrp="1"/>
          </p:cNvPicPr>
          <p:nvPr>
            <p:ph type="body" idx="1"/>
          </p:nvPr>
        </p:nvPicPr>
        <p:blipFill rotWithShape="1">
          <a:blip r:embed="rId3">
            <a:alphaModFix/>
          </a:blip>
          <a:srcRect/>
          <a:stretch/>
        </p:blipFill>
        <p:spPr>
          <a:xfrm>
            <a:off x="1600200" y="1143000"/>
            <a:ext cx="5929290" cy="452596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body" idx="1"/>
          </p:nvPr>
        </p:nvSpPr>
        <p:spPr>
          <a:xfrm>
            <a:off x="457200" y="1905000"/>
            <a:ext cx="8229600" cy="3276599"/>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2240"/>
              <a:buNone/>
            </a:pPr>
            <a:r>
              <a:rPr lang="en-US" sz="2240"/>
              <a:t>Synthetic detergent molecules generally consist of a hydrophilic head and a hydrophobic tail.</a:t>
            </a:r>
            <a:endParaRPr/>
          </a:p>
          <a:p>
            <a:pPr marL="342900" lvl="0" indent="-342900" algn="l" rtl="0">
              <a:lnSpc>
                <a:spcPct val="80000"/>
              </a:lnSpc>
              <a:spcBef>
                <a:spcPts val="448"/>
              </a:spcBef>
              <a:spcAft>
                <a:spcPts val="0"/>
              </a:spcAft>
              <a:buClr>
                <a:schemeClr val="dk1"/>
              </a:buClr>
              <a:buSzPts val="2240"/>
              <a:buNone/>
            </a:pPr>
            <a:endParaRPr sz="2240"/>
          </a:p>
          <a:p>
            <a:pPr marL="342900" lvl="0" indent="-342900" algn="l" rtl="0">
              <a:lnSpc>
                <a:spcPct val="80000"/>
              </a:lnSpc>
              <a:spcBef>
                <a:spcPts val="448"/>
              </a:spcBef>
              <a:spcAft>
                <a:spcPts val="0"/>
              </a:spcAft>
              <a:buClr>
                <a:schemeClr val="dk1"/>
              </a:buClr>
              <a:buSzPts val="2240"/>
              <a:buNone/>
            </a:pPr>
            <a:r>
              <a:rPr lang="en-US" sz="2240"/>
              <a:t> The hydrophobic, long hydrocarbon chain tail of the detergent molecule is attracted to particles of oil or grease by dispersion forces.</a:t>
            </a:r>
            <a:endParaRPr/>
          </a:p>
          <a:p>
            <a:pPr marL="342900" lvl="0" indent="-342900" algn="l" rtl="0">
              <a:lnSpc>
                <a:spcPct val="80000"/>
              </a:lnSpc>
              <a:spcBef>
                <a:spcPts val="448"/>
              </a:spcBef>
              <a:spcAft>
                <a:spcPts val="0"/>
              </a:spcAft>
              <a:buClr>
                <a:schemeClr val="dk1"/>
              </a:buClr>
              <a:buSzPts val="2240"/>
              <a:buNone/>
            </a:pPr>
            <a:r>
              <a:rPr lang="en-US" sz="2240"/>
              <a:t> The hydrophilic, charged or polar head of the detergent molecule is attracted to water molecules. Branched-chain synthetic detergents are far less biodegradable than continuous-chain synthetic detergents.</a:t>
            </a:r>
            <a:endParaRPr sz="224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p:nvPr/>
        </p:nvSpPr>
        <p:spPr>
          <a:xfrm>
            <a:off x="381000" y="1473875"/>
            <a:ext cx="8534400" cy="5262979"/>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400">
                <a:solidFill>
                  <a:schemeClr val="dk1"/>
                </a:solidFill>
                <a:latin typeface="Calibri"/>
                <a:ea typeface="Calibri"/>
                <a:cs typeface="Calibri"/>
                <a:sym typeface="Calibri"/>
              </a:rPr>
              <a:t>Soap is typically made from natural materials and is used in personal hygiene, while detergents consist of synthetic chemicals and tend to provide more cleaning power.</a:t>
            </a:r>
            <a:endParaRPr/>
          </a:p>
          <a:p>
            <a:pPr marL="0" marR="0" lvl="0" indent="0" algn="just" rtl="0">
              <a:spcBef>
                <a:spcPts val="0"/>
              </a:spcBef>
              <a:spcAft>
                <a:spcPts val="0"/>
              </a:spcAft>
              <a:buNone/>
            </a:pPr>
            <a:endParaRPr sz="2400">
              <a:solidFill>
                <a:schemeClr val="dk1"/>
              </a:solidFill>
              <a:latin typeface="Calibri"/>
              <a:ea typeface="Calibri"/>
              <a:cs typeface="Calibri"/>
              <a:sym typeface="Calibri"/>
            </a:endParaRPr>
          </a:p>
          <a:p>
            <a:pPr marL="0" marR="0" lvl="0" indent="0" algn="just" rtl="0">
              <a:spcBef>
                <a:spcPts val="0"/>
              </a:spcBef>
              <a:spcAft>
                <a:spcPts val="0"/>
              </a:spcAft>
              <a:buNone/>
            </a:pPr>
            <a:r>
              <a:rPr lang="en-US" sz="2400">
                <a:solidFill>
                  <a:schemeClr val="dk1"/>
                </a:solidFill>
                <a:latin typeface="Calibri"/>
                <a:ea typeface="Calibri"/>
                <a:cs typeface="Calibri"/>
                <a:sym typeface="Calibri"/>
              </a:rPr>
              <a:t>Hard water contains calcium and magnesium ions that limit soap's cleaning capabilities. Detergent is less likely to produce scum when combined with hard water.</a:t>
            </a:r>
            <a:endParaRPr/>
          </a:p>
          <a:p>
            <a:pPr marL="0" marR="0" lvl="0" indent="0" algn="just" rtl="0">
              <a:spcBef>
                <a:spcPts val="0"/>
              </a:spcBef>
              <a:spcAft>
                <a:spcPts val="0"/>
              </a:spcAft>
              <a:buNone/>
            </a:pPr>
            <a:endParaRPr sz="2400">
              <a:solidFill>
                <a:schemeClr val="dk1"/>
              </a:solidFill>
              <a:latin typeface="Calibri"/>
              <a:ea typeface="Calibri"/>
              <a:cs typeface="Calibri"/>
              <a:sym typeface="Calibri"/>
            </a:endParaRPr>
          </a:p>
          <a:p>
            <a:pPr marL="0" marR="0" lvl="0" indent="0" algn="just" rtl="0">
              <a:spcBef>
                <a:spcPts val="0"/>
              </a:spcBef>
              <a:spcAft>
                <a:spcPts val="0"/>
              </a:spcAft>
              <a:buNone/>
            </a:pPr>
            <a:r>
              <a:rPr lang="en-US" sz="2400">
                <a:solidFill>
                  <a:schemeClr val="dk1"/>
                </a:solidFill>
                <a:latin typeface="Calibri"/>
                <a:ea typeface="Calibri"/>
                <a:cs typeface="Calibri"/>
                <a:sym typeface="Calibri"/>
              </a:rPr>
              <a:t>Because detergents are made with chemicals, they can be tailored for specific cleaning purposes. For example, some laundry detergents are made with bleach so that they are effective at cleaning white clothing. Others contain additives that make them safe for cleaning colors or certain fabrics</a:t>
            </a:r>
            <a:endParaRPr/>
          </a:p>
          <a:p>
            <a:pPr marL="0" marR="0" lvl="0" indent="0" algn="just" rtl="0">
              <a:spcBef>
                <a:spcPts val="0"/>
              </a:spcBef>
              <a:spcAft>
                <a:spcPts val="0"/>
              </a:spcAft>
              <a:buNone/>
            </a:pPr>
            <a:endParaRPr sz="2400">
              <a:solidFill>
                <a:schemeClr val="dk1"/>
              </a:solidFill>
              <a:latin typeface="Calibri"/>
              <a:ea typeface="Calibri"/>
              <a:cs typeface="Calibri"/>
              <a:sym typeface="Calibri"/>
            </a:endParaRPr>
          </a:p>
        </p:txBody>
      </p:sp>
      <p:sp>
        <p:nvSpPr>
          <p:cNvPr id="149" name="Google Shape;149;p23"/>
          <p:cNvSpPr/>
          <p:nvPr/>
        </p:nvSpPr>
        <p:spPr>
          <a:xfrm>
            <a:off x="381000" y="3219271"/>
            <a:ext cx="8534400"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
        <p:nvSpPr>
          <p:cNvPr id="150" name="Google Shape;150;p23"/>
          <p:cNvSpPr txBox="1"/>
          <p:nvPr/>
        </p:nvSpPr>
        <p:spPr>
          <a:xfrm>
            <a:off x="381000" y="685800"/>
            <a:ext cx="8534400" cy="5847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a:solidFill>
                  <a:srgbClr val="0070C0"/>
                </a:solidFill>
                <a:latin typeface="Calibri"/>
                <a:ea typeface="Calibri"/>
                <a:cs typeface="Calibri"/>
                <a:sym typeface="Calibri"/>
              </a:rPr>
              <a:t>Superiority of Detergent over soap</a:t>
            </a:r>
            <a:endParaRPr sz="3200">
              <a:solidFill>
                <a:srgbClr val="0070C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0000"/>
              </a:buClr>
              <a:buSzPts val="3240"/>
              <a:buFont typeface="Calibri"/>
              <a:buNone/>
            </a:pPr>
            <a:r>
              <a:rPr lang="en-US" sz="3240">
                <a:solidFill>
                  <a:srgbClr val="FF0000"/>
                </a:solidFill>
              </a:rPr>
              <a:t>Classification of Synthetic Detergent</a:t>
            </a:r>
            <a:r>
              <a:rPr lang="en-US" sz="3959"/>
              <a:t/>
            </a:r>
            <a:br>
              <a:rPr lang="en-US" sz="3959"/>
            </a:br>
            <a:endParaRPr sz="3959"/>
          </a:p>
        </p:txBody>
      </p:sp>
      <p:sp>
        <p:nvSpPr>
          <p:cNvPr id="156" name="Google Shape;156;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0070C0"/>
              </a:buClr>
              <a:buSzPts val="2240"/>
              <a:buNone/>
            </a:pPr>
            <a:r>
              <a:rPr lang="en-US" sz="2240" b="1">
                <a:solidFill>
                  <a:srgbClr val="0070C0"/>
                </a:solidFill>
              </a:rPr>
              <a:t>Anionic: </a:t>
            </a:r>
            <a:r>
              <a:rPr lang="en-US" sz="2240"/>
              <a:t>Having negatively charged head and widely used due to cost and performance. Uses include:</a:t>
            </a:r>
            <a:endParaRPr/>
          </a:p>
          <a:p>
            <a:pPr marL="742950" lvl="1" indent="-285750" algn="l" rtl="0">
              <a:lnSpc>
                <a:spcPct val="80000"/>
              </a:lnSpc>
              <a:spcBef>
                <a:spcPts val="392"/>
              </a:spcBef>
              <a:spcAft>
                <a:spcPts val="0"/>
              </a:spcAft>
              <a:buClr>
                <a:schemeClr val="dk1"/>
              </a:buClr>
              <a:buSzPts val="1960"/>
              <a:buChar char="–"/>
            </a:pPr>
            <a:r>
              <a:rPr lang="en-US" sz="1960"/>
              <a:t>Laundry detergents</a:t>
            </a:r>
            <a:endParaRPr sz="3080"/>
          </a:p>
          <a:p>
            <a:pPr marL="742950" lvl="1" indent="-285750" algn="l" rtl="0">
              <a:lnSpc>
                <a:spcPct val="80000"/>
              </a:lnSpc>
              <a:spcBef>
                <a:spcPts val="392"/>
              </a:spcBef>
              <a:spcAft>
                <a:spcPts val="0"/>
              </a:spcAft>
              <a:buClr>
                <a:schemeClr val="dk1"/>
              </a:buClr>
              <a:buSzPts val="1960"/>
              <a:buChar char="–"/>
            </a:pPr>
            <a:r>
              <a:rPr lang="en-US" sz="1960"/>
              <a:t>Dishwashing liquids</a:t>
            </a:r>
            <a:endParaRPr sz="3080"/>
          </a:p>
          <a:p>
            <a:pPr marL="742950" lvl="1" indent="-285750" algn="l" rtl="0">
              <a:lnSpc>
                <a:spcPct val="80000"/>
              </a:lnSpc>
              <a:spcBef>
                <a:spcPts val="392"/>
              </a:spcBef>
              <a:spcAft>
                <a:spcPts val="0"/>
              </a:spcAft>
              <a:buClr>
                <a:schemeClr val="dk1"/>
              </a:buClr>
              <a:buSzPts val="1960"/>
              <a:buChar char="–"/>
            </a:pPr>
            <a:r>
              <a:rPr lang="en-US" sz="1960"/>
              <a:t>Oven cleaners</a:t>
            </a:r>
            <a:endParaRPr sz="3080"/>
          </a:p>
          <a:p>
            <a:pPr marL="342900" lvl="0" indent="-342900" algn="l" rtl="0">
              <a:lnSpc>
                <a:spcPct val="80000"/>
              </a:lnSpc>
              <a:spcBef>
                <a:spcPts val="448"/>
              </a:spcBef>
              <a:spcAft>
                <a:spcPts val="0"/>
              </a:spcAft>
              <a:buClr>
                <a:srgbClr val="0070C0"/>
              </a:buClr>
              <a:buSzPts val="2240"/>
              <a:buNone/>
            </a:pPr>
            <a:r>
              <a:rPr lang="en-US" sz="2240" b="1">
                <a:solidFill>
                  <a:srgbClr val="0070C0"/>
                </a:solidFill>
              </a:rPr>
              <a:t>Cationic: </a:t>
            </a:r>
            <a:r>
              <a:rPr lang="en-US" sz="2240"/>
              <a:t>Having a positively charged head. Uses include:</a:t>
            </a:r>
            <a:endParaRPr sz="2240"/>
          </a:p>
          <a:p>
            <a:pPr marL="742950" lvl="1" indent="-285750" algn="l" rtl="0">
              <a:lnSpc>
                <a:spcPct val="80000"/>
              </a:lnSpc>
              <a:spcBef>
                <a:spcPts val="392"/>
              </a:spcBef>
              <a:spcAft>
                <a:spcPts val="0"/>
              </a:spcAft>
              <a:buClr>
                <a:schemeClr val="dk1"/>
              </a:buClr>
              <a:buSzPts val="1960"/>
              <a:buChar char="–"/>
            </a:pPr>
            <a:r>
              <a:rPr lang="en-US" sz="1960"/>
              <a:t>Cleaning plastics</a:t>
            </a:r>
            <a:endParaRPr sz="3080"/>
          </a:p>
          <a:p>
            <a:pPr marL="742950" lvl="1" indent="-285750" algn="l" rtl="0">
              <a:lnSpc>
                <a:spcPct val="80000"/>
              </a:lnSpc>
              <a:spcBef>
                <a:spcPts val="392"/>
              </a:spcBef>
              <a:spcAft>
                <a:spcPts val="0"/>
              </a:spcAft>
              <a:buClr>
                <a:schemeClr val="dk1"/>
              </a:buClr>
              <a:buSzPts val="1960"/>
              <a:buChar char="–"/>
            </a:pPr>
            <a:r>
              <a:rPr lang="en-US" sz="1960"/>
              <a:t>Hair shampoos</a:t>
            </a:r>
            <a:endParaRPr sz="3080"/>
          </a:p>
          <a:p>
            <a:pPr marL="742950" lvl="1" indent="-285750" algn="l" rtl="0">
              <a:lnSpc>
                <a:spcPct val="80000"/>
              </a:lnSpc>
              <a:spcBef>
                <a:spcPts val="392"/>
              </a:spcBef>
              <a:spcAft>
                <a:spcPts val="0"/>
              </a:spcAft>
              <a:buClr>
                <a:schemeClr val="dk1"/>
              </a:buClr>
              <a:buSzPts val="1960"/>
              <a:buChar char="–"/>
            </a:pPr>
            <a:r>
              <a:rPr lang="en-US" sz="1960"/>
              <a:t>Fabric softeners and conditioners</a:t>
            </a:r>
            <a:endParaRPr sz="3080"/>
          </a:p>
          <a:p>
            <a:pPr marL="342900" lvl="0" indent="-342900" algn="l" rtl="0">
              <a:lnSpc>
                <a:spcPct val="80000"/>
              </a:lnSpc>
              <a:spcBef>
                <a:spcPts val="448"/>
              </a:spcBef>
              <a:spcAft>
                <a:spcPts val="0"/>
              </a:spcAft>
              <a:buClr>
                <a:srgbClr val="0070C0"/>
              </a:buClr>
              <a:buSzPts val="2240"/>
              <a:buNone/>
            </a:pPr>
            <a:r>
              <a:rPr lang="en-US" sz="2240" b="1">
                <a:solidFill>
                  <a:srgbClr val="0070C0"/>
                </a:solidFill>
              </a:rPr>
              <a:t>Non-ionic or neutral: </a:t>
            </a:r>
            <a:r>
              <a:rPr lang="en-US" sz="2240"/>
              <a:t>Having an uncharged head. Uses include:</a:t>
            </a:r>
            <a:endParaRPr sz="2240"/>
          </a:p>
          <a:p>
            <a:pPr marL="742950" lvl="1" indent="-285750" algn="l" rtl="0">
              <a:lnSpc>
                <a:spcPct val="80000"/>
              </a:lnSpc>
              <a:spcBef>
                <a:spcPts val="392"/>
              </a:spcBef>
              <a:spcAft>
                <a:spcPts val="0"/>
              </a:spcAft>
              <a:buClr>
                <a:schemeClr val="dk1"/>
              </a:buClr>
              <a:buSzPts val="1960"/>
              <a:buChar char="–"/>
            </a:pPr>
            <a:r>
              <a:rPr lang="en-US" sz="1960"/>
              <a:t>Car shampoos</a:t>
            </a:r>
            <a:endParaRPr sz="3080"/>
          </a:p>
          <a:p>
            <a:pPr marL="742950" lvl="1" indent="-285750" algn="l" rtl="0">
              <a:lnSpc>
                <a:spcPct val="80000"/>
              </a:lnSpc>
              <a:spcBef>
                <a:spcPts val="392"/>
              </a:spcBef>
              <a:spcAft>
                <a:spcPts val="0"/>
              </a:spcAft>
              <a:buClr>
                <a:schemeClr val="dk1"/>
              </a:buClr>
              <a:buSzPts val="1960"/>
              <a:buChar char="–"/>
            </a:pPr>
            <a:r>
              <a:rPr lang="en-US" sz="1960"/>
              <a:t>Dishwasher detergents</a:t>
            </a:r>
            <a:endParaRPr sz="3080"/>
          </a:p>
          <a:p>
            <a:pPr marL="742950" lvl="1" indent="-285750" algn="l" rtl="0">
              <a:lnSpc>
                <a:spcPct val="80000"/>
              </a:lnSpc>
              <a:spcBef>
                <a:spcPts val="392"/>
              </a:spcBef>
              <a:spcAft>
                <a:spcPts val="0"/>
              </a:spcAft>
              <a:buClr>
                <a:schemeClr val="dk1"/>
              </a:buClr>
              <a:buSzPts val="1960"/>
              <a:buChar char="–"/>
            </a:pPr>
            <a:r>
              <a:rPr lang="en-US" sz="1960"/>
              <a:t>Cosmetics</a:t>
            </a:r>
            <a:endParaRPr sz="3080"/>
          </a:p>
          <a:p>
            <a:pPr marL="342900" lvl="0" indent="-342900" algn="l" rtl="0">
              <a:lnSpc>
                <a:spcPct val="80000"/>
              </a:lnSpc>
              <a:spcBef>
                <a:spcPts val="448"/>
              </a:spcBef>
              <a:spcAft>
                <a:spcPts val="0"/>
              </a:spcAft>
              <a:buClr>
                <a:schemeClr val="dk1"/>
              </a:buClr>
              <a:buSzPts val="2240"/>
              <a:buNone/>
            </a:pPr>
            <a:endParaRPr sz="224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0000"/>
              </a:buClr>
              <a:buSzPts val="4400"/>
              <a:buFont typeface="Calibri"/>
              <a:buNone/>
            </a:pPr>
            <a:r>
              <a:rPr lang="en-US">
                <a:solidFill>
                  <a:srgbClr val="FF0000"/>
                </a:solidFill>
              </a:rPr>
              <a:t>Laundry Detergent Formulation</a:t>
            </a:r>
            <a:endParaRPr>
              <a:solidFill>
                <a:srgbClr val="FF0000"/>
              </a:solidFill>
            </a:endParaRPr>
          </a:p>
        </p:txBody>
      </p:sp>
      <p:sp>
        <p:nvSpPr>
          <p:cNvPr id="162" name="Google Shape;162;p25"/>
          <p:cNvSpPr txBox="1">
            <a:spLocks noGrp="1"/>
          </p:cNvSpPr>
          <p:nvPr>
            <p:ph type="body" idx="1"/>
          </p:nvPr>
        </p:nvSpPr>
        <p:spPr>
          <a:xfrm>
            <a:off x="457200" y="1600201"/>
            <a:ext cx="8229600" cy="3962399"/>
          </a:xfrm>
          <a:prstGeom prst="rect">
            <a:avLst/>
          </a:prstGeom>
          <a:noFill/>
          <a:ln>
            <a:noFill/>
          </a:ln>
        </p:spPr>
        <p:txBody>
          <a:bodyPr spcFirstLastPara="1" wrap="square" lIns="91425" tIns="45700" rIns="91425" bIns="45700" anchor="t" anchorCtr="0">
            <a:noAutofit/>
          </a:bodyPr>
          <a:lstStyle/>
          <a:p>
            <a:pPr marL="342900" lvl="0" indent="-342900" algn="just" rtl="0">
              <a:lnSpc>
                <a:spcPct val="80000"/>
              </a:lnSpc>
              <a:spcBef>
                <a:spcPts val="0"/>
              </a:spcBef>
              <a:spcAft>
                <a:spcPts val="0"/>
              </a:spcAft>
              <a:buClr>
                <a:srgbClr val="FF0000"/>
              </a:buClr>
              <a:buSzPts val="2240"/>
              <a:buNone/>
            </a:pPr>
            <a:r>
              <a:rPr lang="en-US" sz="2240" b="1">
                <a:solidFill>
                  <a:srgbClr val="FF0000"/>
                </a:solidFill>
              </a:rPr>
              <a:t>Surfactants</a:t>
            </a:r>
            <a:r>
              <a:rPr lang="en-US" sz="2240" b="1"/>
              <a:t>: </a:t>
            </a:r>
            <a:r>
              <a:rPr lang="en-US" sz="2240"/>
              <a:t>By lowering the surface tension of water, surfactants enable the cleaning solution to wet a surface (e.g., clothes, dishes, countertops) more quickly, so soil can be readily loosened and removed (usually with the aid of mechanical action). Surfactants also emulsify oily soils and keep them dispersed and suspended so they do not settle back on the surface. To accomplish their intended jobs effectively, many cleaning products include two or more surfactants. </a:t>
            </a:r>
            <a:endParaRPr/>
          </a:p>
          <a:p>
            <a:pPr marL="342900" lvl="0" indent="-342900" algn="l" rtl="0">
              <a:lnSpc>
                <a:spcPct val="80000"/>
              </a:lnSpc>
              <a:spcBef>
                <a:spcPts val="448"/>
              </a:spcBef>
              <a:spcAft>
                <a:spcPts val="0"/>
              </a:spcAft>
              <a:buClr>
                <a:schemeClr val="dk1"/>
              </a:buClr>
              <a:buSzPts val="2240"/>
              <a:buNone/>
            </a:pPr>
            <a:endParaRPr sz="2240">
              <a:solidFill>
                <a:srgbClr val="0070C0"/>
              </a:solidFill>
            </a:endParaRPr>
          </a:p>
          <a:p>
            <a:pPr marL="342900" lvl="0" indent="-342900" algn="l" rtl="0">
              <a:lnSpc>
                <a:spcPct val="80000"/>
              </a:lnSpc>
              <a:spcBef>
                <a:spcPts val="448"/>
              </a:spcBef>
              <a:spcAft>
                <a:spcPts val="0"/>
              </a:spcAft>
              <a:buClr>
                <a:srgbClr val="0070C0"/>
              </a:buClr>
              <a:buSzPts val="2240"/>
              <a:buNone/>
            </a:pPr>
            <a:r>
              <a:rPr lang="en-US" sz="2240">
                <a:solidFill>
                  <a:srgbClr val="0070C0"/>
                </a:solidFill>
              </a:rPr>
              <a:t>Linear Alkyl Benzene Sulphonic acid (LABSA)</a:t>
            </a:r>
            <a:endParaRPr/>
          </a:p>
          <a:p>
            <a:pPr marL="342900" lvl="0" indent="-342900" algn="l" rtl="0">
              <a:lnSpc>
                <a:spcPct val="80000"/>
              </a:lnSpc>
              <a:spcBef>
                <a:spcPts val="448"/>
              </a:spcBef>
              <a:spcAft>
                <a:spcPts val="0"/>
              </a:spcAft>
              <a:buClr>
                <a:srgbClr val="0070C0"/>
              </a:buClr>
              <a:buSzPts val="2240"/>
              <a:buNone/>
            </a:pPr>
            <a:r>
              <a:rPr lang="en-US" sz="2240">
                <a:solidFill>
                  <a:srgbClr val="0070C0"/>
                </a:solidFill>
              </a:rPr>
              <a:t>Sodium Lauryl Sulphate (SLS)</a:t>
            </a:r>
            <a:endParaRPr/>
          </a:p>
          <a:p>
            <a:pPr marL="342900" lvl="0" indent="-342900" algn="l" rtl="0">
              <a:lnSpc>
                <a:spcPct val="80000"/>
              </a:lnSpc>
              <a:spcBef>
                <a:spcPts val="448"/>
              </a:spcBef>
              <a:spcAft>
                <a:spcPts val="0"/>
              </a:spcAft>
              <a:buClr>
                <a:srgbClr val="0070C0"/>
              </a:buClr>
              <a:buSzPts val="2240"/>
              <a:buNone/>
            </a:pPr>
            <a:r>
              <a:rPr lang="en-US" sz="2240">
                <a:solidFill>
                  <a:srgbClr val="0070C0"/>
                </a:solidFill>
              </a:rPr>
              <a:t>Sodium Lauryl Ether Sulphate (SLES)</a:t>
            </a:r>
            <a:endParaRPr/>
          </a:p>
          <a:p>
            <a:pPr marL="342900" lvl="0" indent="-342900" algn="l" rtl="0">
              <a:lnSpc>
                <a:spcPct val="80000"/>
              </a:lnSpc>
              <a:spcBef>
                <a:spcPts val="448"/>
              </a:spcBef>
              <a:spcAft>
                <a:spcPts val="0"/>
              </a:spcAft>
              <a:buClr>
                <a:schemeClr val="dk1"/>
              </a:buClr>
              <a:buSzPts val="2240"/>
              <a:buNone/>
            </a:pPr>
            <a:endParaRPr sz="224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6"/>
          <p:cNvSpPr txBox="1">
            <a:spLocks noGrp="1"/>
          </p:cNvSpPr>
          <p:nvPr>
            <p:ph type="body" idx="1"/>
          </p:nvPr>
        </p:nvSpPr>
        <p:spPr>
          <a:xfrm>
            <a:off x="457200" y="685800"/>
            <a:ext cx="8229600" cy="5440363"/>
          </a:xfrm>
          <a:prstGeom prst="rect">
            <a:avLst/>
          </a:prstGeom>
          <a:noFill/>
          <a:ln>
            <a:noFill/>
          </a:ln>
        </p:spPr>
        <p:txBody>
          <a:bodyPr spcFirstLastPara="1" wrap="square" lIns="91425" tIns="45700" rIns="91425" bIns="45700" anchor="t" anchorCtr="0">
            <a:noAutofit/>
          </a:bodyPr>
          <a:lstStyle/>
          <a:p>
            <a:pPr marL="342900" lvl="0" indent="-342900" algn="just" rtl="0">
              <a:lnSpc>
                <a:spcPct val="80000"/>
              </a:lnSpc>
              <a:spcBef>
                <a:spcPts val="0"/>
              </a:spcBef>
              <a:spcAft>
                <a:spcPts val="0"/>
              </a:spcAft>
              <a:buClr>
                <a:srgbClr val="FF0000"/>
              </a:buClr>
              <a:buSzPts val="2000"/>
              <a:buNone/>
            </a:pPr>
            <a:r>
              <a:rPr lang="en-US" sz="2000" b="1">
                <a:solidFill>
                  <a:srgbClr val="FF0000"/>
                </a:solidFill>
              </a:rPr>
              <a:t>Builders: </a:t>
            </a:r>
            <a:r>
              <a:rPr lang="en-US" sz="2000"/>
              <a:t>To remove calcium ions by complexation or precipitation. Builders can also supply and maintain alkalinity, which assists cleaning, especially of acid soils; help keep removed soil from redepositing during washing; and emulsify oily and greasy soils.</a:t>
            </a:r>
            <a:endParaRPr/>
          </a:p>
          <a:p>
            <a:pPr marL="342900" lvl="0" indent="-342900" algn="l" rtl="0">
              <a:lnSpc>
                <a:spcPct val="80000"/>
              </a:lnSpc>
              <a:spcBef>
                <a:spcPts val="400"/>
              </a:spcBef>
              <a:spcAft>
                <a:spcPts val="0"/>
              </a:spcAft>
              <a:buClr>
                <a:srgbClr val="0070C0"/>
              </a:buClr>
              <a:buSzPts val="2000"/>
              <a:buNone/>
            </a:pPr>
            <a:r>
              <a:rPr lang="en-US" sz="2000">
                <a:solidFill>
                  <a:srgbClr val="0070C0"/>
                </a:solidFill>
              </a:rPr>
              <a:t>Sodium carbonate, sodium triphosphate, zeolite </a:t>
            </a:r>
            <a:r>
              <a:rPr lang="en-US" sz="2000"/>
              <a:t>etc.</a:t>
            </a:r>
            <a:endParaRPr/>
          </a:p>
          <a:p>
            <a:pPr marL="342900" lvl="0" indent="-342900" algn="l" rtl="0">
              <a:lnSpc>
                <a:spcPct val="80000"/>
              </a:lnSpc>
              <a:spcBef>
                <a:spcPts val="400"/>
              </a:spcBef>
              <a:spcAft>
                <a:spcPts val="0"/>
              </a:spcAft>
              <a:buClr>
                <a:schemeClr val="dk1"/>
              </a:buClr>
              <a:buSzPts val="2000"/>
              <a:buNone/>
            </a:pPr>
            <a:endParaRPr sz="2000"/>
          </a:p>
          <a:p>
            <a:pPr marL="342900" lvl="0" indent="-342900" algn="just" rtl="0">
              <a:lnSpc>
                <a:spcPct val="80000"/>
              </a:lnSpc>
              <a:spcBef>
                <a:spcPts val="400"/>
              </a:spcBef>
              <a:spcAft>
                <a:spcPts val="0"/>
              </a:spcAft>
              <a:buClr>
                <a:srgbClr val="FF0000"/>
              </a:buClr>
              <a:buSzPts val="2000"/>
              <a:buNone/>
            </a:pPr>
            <a:r>
              <a:rPr lang="en-US" sz="2000" b="1">
                <a:solidFill>
                  <a:srgbClr val="FF0000"/>
                </a:solidFill>
              </a:rPr>
              <a:t>Abrasives: </a:t>
            </a:r>
            <a:r>
              <a:rPr lang="en-US" sz="2000"/>
              <a:t>Supply smoothing, scrubbing and/or polishing action. Remove heavy accumulations of soil often found in small areas. The abrasive action is provided by small mineral or metal particles, fine steel wool, copper or nylon particles. Some also disinfect.</a:t>
            </a:r>
            <a:endParaRPr sz="2000">
              <a:solidFill>
                <a:srgbClr val="666666"/>
              </a:solidFill>
              <a:latin typeface="Arial"/>
              <a:ea typeface="Arial"/>
              <a:cs typeface="Arial"/>
              <a:sym typeface="Arial"/>
            </a:endParaRPr>
          </a:p>
          <a:p>
            <a:pPr marL="342900" lvl="0" indent="-342900" algn="l" rtl="0">
              <a:lnSpc>
                <a:spcPct val="80000"/>
              </a:lnSpc>
              <a:spcBef>
                <a:spcPts val="400"/>
              </a:spcBef>
              <a:spcAft>
                <a:spcPts val="0"/>
              </a:spcAft>
              <a:buClr>
                <a:srgbClr val="0070C0"/>
              </a:buClr>
              <a:buSzPts val="2000"/>
              <a:buNone/>
            </a:pPr>
            <a:r>
              <a:rPr lang="en-US" sz="2000">
                <a:solidFill>
                  <a:srgbClr val="0070C0"/>
                </a:solidFill>
              </a:rPr>
              <a:t>Calcite, Feldspar</a:t>
            </a:r>
            <a:endParaRPr/>
          </a:p>
          <a:p>
            <a:pPr marL="342900" lvl="0" indent="-342900" algn="l" rtl="0">
              <a:lnSpc>
                <a:spcPct val="80000"/>
              </a:lnSpc>
              <a:spcBef>
                <a:spcPts val="400"/>
              </a:spcBef>
              <a:spcAft>
                <a:spcPts val="0"/>
              </a:spcAft>
              <a:buClr>
                <a:schemeClr val="dk1"/>
              </a:buClr>
              <a:buSzPts val="2000"/>
              <a:buNone/>
            </a:pPr>
            <a:endParaRPr sz="2000"/>
          </a:p>
          <a:p>
            <a:pPr marL="342900" lvl="0" indent="-342900" algn="l" rtl="0">
              <a:lnSpc>
                <a:spcPct val="80000"/>
              </a:lnSpc>
              <a:spcBef>
                <a:spcPts val="400"/>
              </a:spcBef>
              <a:spcAft>
                <a:spcPts val="0"/>
              </a:spcAft>
              <a:buClr>
                <a:srgbClr val="FF0000"/>
              </a:buClr>
              <a:buSzPts val="2000"/>
              <a:buNone/>
            </a:pPr>
            <a:r>
              <a:rPr lang="en-US" sz="2000" b="1">
                <a:solidFill>
                  <a:srgbClr val="FF0000"/>
                </a:solidFill>
              </a:rPr>
              <a:t>Antimicrobial agents: </a:t>
            </a:r>
            <a:r>
              <a:rPr lang="en-US" sz="2000"/>
              <a:t>Kill or inhibit growth of microorganisms that cause diseases and/or odor. Pine oil</a:t>
            </a:r>
            <a:br>
              <a:rPr lang="en-US" sz="2000"/>
            </a:br>
            <a:r>
              <a:rPr lang="en-US" sz="2000">
                <a:solidFill>
                  <a:srgbClr val="0070C0"/>
                </a:solidFill>
              </a:rPr>
              <a:t>Quaternary     ammonium compounds, Sodium hypochlorite</a:t>
            </a:r>
            <a:endParaRPr/>
          </a:p>
          <a:p>
            <a:pPr marL="342900" lvl="0" indent="-342900" algn="l" rtl="0">
              <a:lnSpc>
                <a:spcPct val="80000"/>
              </a:lnSpc>
              <a:spcBef>
                <a:spcPts val="400"/>
              </a:spcBef>
              <a:spcAft>
                <a:spcPts val="0"/>
              </a:spcAft>
              <a:buClr>
                <a:srgbClr val="FF0000"/>
              </a:buClr>
              <a:buSzPts val="2000"/>
              <a:buNone/>
            </a:pPr>
            <a:r>
              <a:rPr lang="en-US" sz="2000" b="1">
                <a:solidFill>
                  <a:srgbClr val="FF0000"/>
                </a:solidFill>
              </a:rPr>
              <a:t>Anti redeposition    agents</a:t>
            </a:r>
            <a:r>
              <a:rPr lang="en-US" sz="2000" b="1"/>
              <a:t>: </a:t>
            </a:r>
            <a:r>
              <a:rPr lang="en-US" sz="2000"/>
              <a:t>Prevent soil from resettling after removal during washing. </a:t>
            </a:r>
            <a:endParaRPr/>
          </a:p>
          <a:p>
            <a:pPr marL="342900" lvl="0" indent="-342900" algn="l" rtl="0">
              <a:lnSpc>
                <a:spcPct val="80000"/>
              </a:lnSpc>
              <a:spcBef>
                <a:spcPts val="400"/>
              </a:spcBef>
              <a:spcAft>
                <a:spcPts val="0"/>
              </a:spcAft>
              <a:buClr>
                <a:srgbClr val="0070C0"/>
              </a:buClr>
              <a:buSzPts val="2000"/>
              <a:buNone/>
            </a:pPr>
            <a:r>
              <a:rPr lang="en-US" sz="2000">
                <a:solidFill>
                  <a:srgbClr val="0070C0"/>
                </a:solidFill>
              </a:rPr>
              <a:t>Carboxymethyl       cellulose, Polycarbonates, Polyethylene glycol</a:t>
            </a:r>
            <a:br>
              <a:rPr lang="en-US" sz="2000">
                <a:solidFill>
                  <a:srgbClr val="0070C0"/>
                </a:solidFill>
              </a:rPr>
            </a:br>
            <a:r>
              <a:rPr lang="en-US" sz="2000">
                <a:solidFill>
                  <a:srgbClr val="0070C0"/>
                </a:solidFill>
              </a:rPr>
              <a:t>Sodium silicate</a:t>
            </a:r>
            <a:endParaRPr sz="2000">
              <a:solidFill>
                <a:srgbClr val="0070C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7"/>
          <p:cNvSpPr txBox="1">
            <a:spLocks noGrp="1"/>
          </p:cNvSpPr>
          <p:nvPr>
            <p:ph type="body" idx="1"/>
          </p:nvPr>
        </p:nvSpPr>
        <p:spPr>
          <a:xfrm>
            <a:off x="457200" y="609600"/>
            <a:ext cx="8229600" cy="66294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FF0000"/>
              </a:buClr>
              <a:buSzPts val="1995"/>
              <a:buNone/>
            </a:pPr>
            <a:r>
              <a:rPr lang="en-US" sz="1995" b="1">
                <a:solidFill>
                  <a:srgbClr val="FF0000"/>
                </a:solidFill>
              </a:rPr>
              <a:t>Bleaches: </a:t>
            </a:r>
            <a:r>
              <a:rPr lang="en-US" sz="1995"/>
              <a:t>Help whiten, brighten and remove stains.</a:t>
            </a:r>
            <a:endParaRPr/>
          </a:p>
          <a:p>
            <a:pPr marL="342900" lvl="0" indent="-342900" algn="l" rtl="0">
              <a:lnSpc>
                <a:spcPct val="80000"/>
              </a:lnSpc>
              <a:spcBef>
                <a:spcPts val="399"/>
              </a:spcBef>
              <a:spcAft>
                <a:spcPts val="0"/>
              </a:spcAft>
              <a:buClr>
                <a:srgbClr val="0070C0"/>
              </a:buClr>
              <a:buSzPts val="1995"/>
              <a:buNone/>
            </a:pPr>
            <a:r>
              <a:rPr lang="en-US" sz="1995">
                <a:solidFill>
                  <a:srgbClr val="0070C0"/>
                </a:solidFill>
              </a:rPr>
              <a:t> Sodium hypochlorite, Sodium perborate, Sodium percarbonate.</a:t>
            </a:r>
            <a:endParaRPr/>
          </a:p>
          <a:p>
            <a:pPr marL="342900" lvl="0" indent="-342900" algn="l" rtl="0">
              <a:lnSpc>
                <a:spcPct val="80000"/>
              </a:lnSpc>
              <a:spcBef>
                <a:spcPts val="399"/>
              </a:spcBef>
              <a:spcAft>
                <a:spcPts val="0"/>
              </a:spcAft>
              <a:buClr>
                <a:schemeClr val="dk1"/>
              </a:buClr>
              <a:buSzPts val="1995"/>
              <a:buNone/>
            </a:pPr>
            <a:endParaRPr sz="1995"/>
          </a:p>
          <a:p>
            <a:pPr marL="342900" lvl="0" indent="-342900" algn="l" rtl="0">
              <a:lnSpc>
                <a:spcPct val="80000"/>
              </a:lnSpc>
              <a:spcBef>
                <a:spcPts val="399"/>
              </a:spcBef>
              <a:spcAft>
                <a:spcPts val="0"/>
              </a:spcAft>
              <a:buClr>
                <a:srgbClr val="FF0000"/>
              </a:buClr>
              <a:buSzPts val="1995"/>
              <a:buNone/>
            </a:pPr>
            <a:r>
              <a:rPr lang="en-US" sz="1995" b="1">
                <a:solidFill>
                  <a:srgbClr val="FF0000"/>
                </a:solidFill>
              </a:rPr>
              <a:t>Colorants: </a:t>
            </a:r>
            <a:r>
              <a:rPr lang="en-US" sz="1995"/>
              <a:t>Provide special identity to product, Provide bluing action. </a:t>
            </a:r>
            <a:r>
              <a:rPr lang="en-US" sz="1995">
                <a:solidFill>
                  <a:srgbClr val="0070C0"/>
                </a:solidFill>
              </a:rPr>
              <a:t>Pigments or dyes</a:t>
            </a:r>
            <a:endParaRPr/>
          </a:p>
          <a:p>
            <a:pPr marL="342900" lvl="0" indent="-342900" algn="l" rtl="0">
              <a:lnSpc>
                <a:spcPct val="80000"/>
              </a:lnSpc>
              <a:spcBef>
                <a:spcPts val="399"/>
              </a:spcBef>
              <a:spcAft>
                <a:spcPts val="0"/>
              </a:spcAft>
              <a:buClr>
                <a:schemeClr val="dk1"/>
              </a:buClr>
              <a:buSzPts val="1995"/>
              <a:buNone/>
            </a:pPr>
            <a:endParaRPr sz="1995"/>
          </a:p>
          <a:p>
            <a:pPr marL="342900" lvl="0" indent="-342900" algn="l" rtl="0">
              <a:lnSpc>
                <a:spcPct val="80000"/>
              </a:lnSpc>
              <a:spcBef>
                <a:spcPts val="399"/>
              </a:spcBef>
              <a:spcAft>
                <a:spcPts val="0"/>
              </a:spcAft>
              <a:buClr>
                <a:srgbClr val="FF0000"/>
              </a:buClr>
              <a:buSzPts val="1995"/>
              <a:buNone/>
            </a:pPr>
            <a:r>
              <a:rPr lang="en-US" sz="1995" b="1">
                <a:solidFill>
                  <a:srgbClr val="FF0000"/>
                </a:solidFill>
              </a:rPr>
              <a:t>Corrosion inhibitors: </a:t>
            </a:r>
            <a:r>
              <a:rPr lang="en-US" sz="1995"/>
              <a:t>Protect metal machine parts and finishes, china patterns and metal utensils. </a:t>
            </a:r>
            <a:endParaRPr/>
          </a:p>
          <a:p>
            <a:pPr marL="342900" lvl="0" indent="-342900" algn="l" rtl="0">
              <a:lnSpc>
                <a:spcPct val="80000"/>
              </a:lnSpc>
              <a:spcBef>
                <a:spcPts val="399"/>
              </a:spcBef>
              <a:spcAft>
                <a:spcPts val="0"/>
              </a:spcAft>
              <a:buClr>
                <a:srgbClr val="0070C0"/>
              </a:buClr>
              <a:buSzPts val="1995"/>
              <a:buNone/>
            </a:pPr>
            <a:r>
              <a:rPr lang="en-US" sz="1995">
                <a:solidFill>
                  <a:srgbClr val="0070C0"/>
                </a:solidFill>
              </a:rPr>
              <a:t>Sodium silicate</a:t>
            </a:r>
            <a:endParaRPr/>
          </a:p>
          <a:p>
            <a:pPr marL="342900" lvl="0" indent="-342900" algn="l" rtl="0">
              <a:lnSpc>
                <a:spcPct val="80000"/>
              </a:lnSpc>
              <a:spcBef>
                <a:spcPts val="399"/>
              </a:spcBef>
              <a:spcAft>
                <a:spcPts val="0"/>
              </a:spcAft>
              <a:buClr>
                <a:schemeClr val="dk1"/>
              </a:buClr>
              <a:buSzPts val="1995"/>
              <a:buNone/>
            </a:pPr>
            <a:endParaRPr sz="1995"/>
          </a:p>
          <a:p>
            <a:pPr marL="342900" lvl="0" indent="-342900" algn="l" rtl="0">
              <a:lnSpc>
                <a:spcPct val="80000"/>
              </a:lnSpc>
              <a:spcBef>
                <a:spcPts val="399"/>
              </a:spcBef>
              <a:spcAft>
                <a:spcPts val="0"/>
              </a:spcAft>
              <a:buClr>
                <a:srgbClr val="FF0000"/>
              </a:buClr>
              <a:buSzPts val="1995"/>
              <a:buNone/>
            </a:pPr>
            <a:r>
              <a:rPr lang="en-US" sz="1995" b="1">
                <a:solidFill>
                  <a:srgbClr val="FF0000"/>
                </a:solidFill>
              </a:rPr>
              <a:t>Enzymes: </a:t>
            </a:r>
            <a:r>
              <a:rPr lang="en-US" sz="1995"/>
              <a:t>Proteins classified by the type of soil they break down to simpler forms for removal by detergent. Cellulase reduces pilling and greying of fabrics containing cotton and helps remove particulate soils. </a:t>
            </a:r>
            <a:endParaRPr/>
          </a:p>
          <a:p>
            <a:pPr marL="342900" lvl="0" indent="-342900" algn="l" rtl="0">
              <a:lnSpc>
                <a:spcPct val="80000"/>
              </a:lnSpc>
              <a:spcBef>
                <a:spcPts val="399"/>
              </a:spcBef>
              <a:spcAft>
                <a:spcPts val="0"/>
              </a:spcAft>
              <a:buClr>
                <a:srgbClr val="0070C0"/>
              </a:buClr>
              <a:buSzPts val="1995"/>
              <a:buNone/>
            </a:pPr>
            <a:r>
              <a:rPr lang="en-US" sz="1995">
                <a:solidFill>
                  <a:srgbClr val="0070C0"/>
                </a:solidFill>
              </a:rPr>
              <a:t>Amylase (starch soils)</a:t>
            </a:r>
            <a:br>
              <a:rPr lang="en-US" sz="1995">
                <a:solidFill>
                  <a:srgbClr val="0070C0"/>
                </a:solidFill>
              </a:rPr>
            </a:br>
            <a:r>
              <a:rPr lang="en-US" sz="1995">
                <a:solidFill>
                  <a:srgbClr val="0070C0"/>
                </a:solidFill>
              </a:rPr>
              <a:t>Lipase (fatty and oily soils)</a:t>
            </a:r>
            <a:br>
              <a:rPr lang="en-US" sz="1995">
                <a:solidFill>
                  <a:srgbClr val="0070C0"/>
                </a:solidFill>
              </a:rPr>
            </a:br>
            <a:r>
              <a:rPr lang="en-US" sz="1995">
                <a:solidFill>
                  <a:srgbClr val="0070C0"/>
                </a:solidFill>
              </a:rPr>
              <a:t>Protease (protein soils)</a:t>
            </a:r>
            <a:br>
              <a:rPr lang="en-US" sz="1995">
                <a:solidFill>
                  <a:srgbClr val="0070C0"/>
                </a:solidFill>
              </a:rPr>
            </a:br>
            <a:r>
              <a:rPr lang="en-US" sz="1995">
                <a:solidFill>
                  <a:srgbClr val="0070C0"/>
                </a:solidFill>
              </a:rPr>
              <a:t>Cellulase</a:t>
            </a:r>
            <a:endParaRPr sz="1995">
              <a:solidFill>
                <a:srgbClr val="0070C0"/>
              </a:solidFill>
            </a:endParaRPr>
          </a:p>
          <a:p>
            <a:pPr marL="342900" lvl="0" indent="-342900" algn="l" rtl="0">
              <a:lnSpc>
                <a:spcPct val="80000"/>
              </a:lnSpc>
              <a:spcBef>
                <a:spcPts val="399"/>
              </a:spcBef>
              <a:spcAft>
                <a:spcPts val="0"/>
              </a:spcAft>
              <a:buClr>
                <a:schemeClr val="dk1"/>
              </a:buClr>
              <a:buSzPts val="1995"/>
              <a:buNone/>
            </a:pPr>
            <a:endParaRPr sz="1995"/>
          </a:p>
          <a:p>
            <a:pPr marL="342900" lvl="0" indent="-342900" algn="l" rtl="0">
              <a:lnSpc>
                <a:spcPct val="80000"/>
              </a:lnSpc>
              <a:spcBef>
                <a:spcPts val="304"/>
              </a:spcBef>
              <a:spcAft>
                <a:spcPts val="0"/>
              </a:spcAft>
              <a:buClr>
                <a:schemeClr val="dk1"/>
              </a:buClr>
              <a:buSzPts val="1520"/>
              <a:buNone/>
            </a:pPr>
            <a:endParaRPr sz="1520"/>
          </a:p>
          <a:p>
            <a:pPr marL="342900" lvl="0" indent="-342900" algn="l" rtl="0">
              <a:lnSpc>
                <a:spcPct val="80000"/>
              </a:lnSpc>
              <a:spcBef>
                <a:spcPts val="304"/>
              </a:spcBef>
              <a:spcAft>
                <a:spcPts val="0"/>
              </a:spcAft>
              <a:buClr>
                <a:schemeClr val="dk1"/>
              </a:buClr>
              <a:buSzPts val="1520"/>
              <a:buNone/>
            </a:pPr>
            <a:endParaRPr sz="1520"/>
          </a:p>
          <a:p>
            <a:pPr marL="342900" lvl="0" indent="-342900" algn="l" rtl="0">
              <a:lnSpc>
                <a:spcPct val="80000"/>
              </a:lnSpc>
              <a:spcBef>
                <a:spcPts val="304"/>
              </a:spcBef>
              <a:spcAft>
                <a:spcPts val="0"/>
              </a:spcAft>
              <a:buClr>
                <a:schemeClr val="dk1"/>
              </a:buClr>
              <a:buSzPts val="1520"/>
              <a:buNone/>
            </a:pPr>
            <a:r>
              <a:rPr lang="en-US" sz="1520"/>
              <a:t/>
            </a:r>
            <a:br>
              <a:rPr lang="en-US" sz="1520"/>
            </a:br>
            <a:endParaRPr sz="1520"/>
          </a:p>
          <a:p>
            <a:pPr marL="342900" lvl="0" indent="-342900" algn="l" rtl="0">
              <a:lnSpc>
                <a:spcPct val="80000"/>
              </a:lnSpc>
              <a:spcBef>
                <a:spcPts val="304"/>
              </a:spcBef>
              <a:spcAft>
                <a:spcPts val="0"/>
              </a:spcAft>
              <a:buClr>
                <a:schemeClr val="dk1"/>
              </a:buClr>
              <a:buSzPts val="1520"/>
              <a:buNone/>
            </a:pPr>
            <a:endParaRPr sz="152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8"/>
          <p:cNvSpPr txBox="1">
            <a:spLocks noGrp="1"/>
          </p:cNvSpPr>
          <p:nvPr>
            <p:ph type="body" idx="1"/>
          </p:nvPr>
        </p:nvSpPr>
        <p:spPr>
          <a:xfrm>
            <a:off x="457200" y="1600201"/>
            <a:ext cx="8229600" cy="4343399"/>
          </a:xfrm>
          <a:prstGeom prst="rect">
            <a:avLst/>
          </a:prstGeom>
          <a:noFill/>
          <a:ln>
            <a:noFill/>
          </a:ln>
        </p:spPr>
        <p:txBody>
          <a:bodyPr spcFirstLastPara="1" wrap="square" lIns="91425" tIns="45700" rIns="91425" bIns="45700" anchor="t" anchorCtr="0">
            <a:noAutofit/>
          </a:bodyPr>
          <a:lstStyle/>
          <a:p>
            <a:pPr marL="0" lvl="0" indent="0" algn="just" rtl="0">
              <a:lnSpc>
                <a:spcPct val="80000"/>
              </a:lnSpc>
              <a:spcBef>
                <a:spcPts val="0"/>
              </a:spcBef>
              <a:spcAft>
                <a:spcPts val="0"/>
              </a:spcAft>
              <a:buClr>
                <a:srgbClr val="FF0000"/>
              </a:buClr>
              <a:buSzPts val="2240"/>
              <a:buNone/>
            </a:pPr>
            <a:r>
              <a:rPr lang="en-US" sz="2240" b="1">
                <a:solidFill>
                  <a:srgbClr val="FF0000"/>
                </a:solidFill>
              </a:rPr>
              <a:t>Fabric softening agents: </a:t>
            </a:r>
            <a:r>
              <a:rPr lang="en-US" sz="2240">
                <a:latin typeface="Calibri"/>
                <a:ea typeface="Calibri"/>
                <a:cs typeface="Calibri"/>
                <a:sym typeface="Calibri"/>
              </a:rPr>
              <a:t>Specially in natural fibers (Cotton and wool), machine washing puts great mechanical stress .The fibers at the fabric surface are squashed and frayed, and this condition hardens while drying the laundry in air. It gives the laundry a harsh feel. A fabric softener (or conditioner) is a conditioner that is typically applied to laundry during the rinse cycle in a washing machine to tackle this problem.</a:t>
            </a:r>
            <a:endParaRPr/>
          </a:p>
          <a:p>
            <a:pPr marL="342900" lvl="0" indent="-342900" algn="l" rtl="0">
              <a:lnSpc>
                <a:spcPct val="80000"/>
              </a:lnSpc>
              <a:spcBef>
                <a:spcPts val="448"/>
              </a:spcBef>
              <a:spcAft>
                <a:spcPts val="0"/>
              </a:spcAft>
              <a:buClr>
                <a:srgbClr val="0070C0"/>
              </a:buClr>
              <a:buSzPts val="2240"/>
              <a:buNone/>
            </a:pPr>
            <a:r>
              <a:rPr lang="en-US" sz="2240">
                <a:solidFill>
                  <a:srgbClr val="0070C0"/>
                </a:solidFill>
              </a:rPr>
              <a:t>Quaternary ammonium compounds.</a:t>
            </a:r>
            <a:endParaRPr/>
          </a:p>
          <a:p>
            <a:pPr marL="342900" lvl="0" indent="-342900" algn="l" rtl="0">
              <a:lnSpc>
                <a:spcPct val="80000"/>
              </a:lnSpc>
              <a:spcBef>
                <a:spcPts val="448"/>
              </a:spcBef>
              <a:spcAft>
                <a:spcPts val="0"/>
              </a:spcAft>
              <a:buClr>
                <a:schemeClr val="dk1"/>
              </a:buClr>
              <a:buSzPts val="2240"/>
              <a:buNone/>
            </a:pPr>
            <a:endParaRPr sz="2240">
              <a:solidFill>
                <a:srgbClr val="0070C0"/>
              </a:solidFill>
            </a:endParaRPr>
          </a:p>
          <a:p>
            <a:pPr marL="342900" lvl="0" indent="-342900" algn="l" rtl="0">
              <a:lnSpc>
                <a:spcPct val="80000"/>
              </a:lnSpc>
              <a:spcBef>
                <a:spcPts val="448"/>
              </a:spcBef>
              <a:spcAft>
                <a:spcPts val="0"/>
              </a:spcAft>
              <a:buClr>
                <a:srgbClr val="FF0000"/>
              </a:buClr>
              <a:buSzPts val="2240"/>
              <a:buNone/>
            </a:pPr>
            <a:r>
              <a:rPr lang="en-US" sz="2240" b="1">
                <a:solidFill>
                  <a:srgbClr val="FF0000"/>
                </a:solidFill>
              </a:rPr>
              <a:t>Fragrances: </a:t>
            </a:r>
            <a:r>
              <a:rPr lang="en-US" sz="2240"/>
              <a:t>Mask base odor of ingredients and package</a:t>
            </a:r>
            <a:endParaRPr/>
          </a:p>
          <a:p>
            <a:pPr marL="342900" lvl="0" indent="-342900" algn="l" rtl="0">
              <a:lnSpc>
                <a:spcPct val="80000"/>
              </a:lnSpc>
              <a:spcBef>
                <a:spcPts val="448"/>
              </a:spcBef>
              <a:spcAft>
                <a:spcPts val="0"/>
              </a:spcAft>
              <a:buClr>
                <a:schemeClr val="dk1"/>
              </a:buClr>
              <a:buSzPts val="2240"/>
              <a:buNone/>
            </a:pPr>
            <a:r>
              <a:rPr lang="en-US" sz="2240"/>
              <a:t>Cover odors of soil</a:t>
            </a:r>
            <a:endParaRPr/>
          </a:p>
          <a:p>
            <a:pPr marL="342900" lvl="0" indent="-342900" algn="l" rtl="0">
              <a:lnSpc>
                <a:spcPct val="80000"/>
              </a:lnSpc>
              <a:spcBef>
                <a:spcPts val="448"/>
              </a:spcBef>
              <a:spcAft>
                <a:spcPts val="0"/>
              </a:spcAft>
              <a:buClr>
                <a:schemeClr val="dk1"/>
              </a:buClr>
              <a:buSzPts val="2240"/>
              <a:buNone/>
            </a:pPr>
            <a:r>
              <a:rPr lang="en-US" sz="2240"/>
              <a:t>Provide special identity to product</a:t>
            </a:r>
            <a:endParaRPr/>
          </a:p>
          <a:p>
            <a:pPr marL="342900" lvl="0" indent="-342900" algn="l" rtl="0">
              <a:lnSpc>
                <a:spcPct val="80000"/>
              </a:lnSpc>
              <a:spcBef>
                <a:spcPts val="448"/>
              </a:spcBef>
              <a:spcAft>
                <a:spcPts val="0"/>
              </a:spcAft>
              <a:buClr>
                <a:schemeClr val="dk1"/>
              </a:buClr>
              <a:buSzPts val="2240"/>
              <a:buNone/>
            </a:pPr>
            <a:r>
              <a:rPr lang="en-US" sz="2240"/>
              <a:t>Provide pleasant odor to clothes and rooms</a:t>
            </a:r>
            <a:endParaRPr sz="224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p:nvPr/>
        </p:nvSpPr>
        <p:spPr>
          <a:xfrm>
            <a:off x="457200" y="990600"/>
            <a:ext cx="8153400" cy="590931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endParaRPr sz="1800">
              <a:solidFill>
                <a:schemeClr val="dk1"/>
              </a:solidFill>
              <a:latin typeface="Calibri"/>
              <a:ea typeface="Calibri"/>
              <a:cs typeface="Calibri"/>
              <a:sym typeface="Calibri"/>
            </a:endParaRPr>
          </a:p>
          <a:p>
            <a:pPr marL="0" marR="0" lvl="0" indent="0" algn="just" rtl="0">
              <a:spcBef>
                <a:spcPts val="0"/>
              </a:spcBef>
              <a:spcAft>
                <a:spcPts val="0"/>
              </a:spcAft>
              <a:buNone/>
            </a:pPr>
            <a:r>
              <a:rPr lang="en-US" sz="1800">
                <a:solidFill>
                  <a:srgbClr val="538CD5"/>
                </a:solidFill>
                <a:latin typeface="Calibri"/>
                <a:ea typeface="Calibri"/>
                <a:cs typeface="Calibri"/>
                <a:sym typeface="Calibri"/>
              </a:rPr>
              <a:t>Bleaches</a:t>
            </a:r>
            <a:r>
              <a:rPr lang="en-US" sz="1800">
                <a:solidFill>
                  <a:schemeClr val="dk1"/>
                </a:solidFill>
                <a:latin typeface="Calibri"/>
                <a:ea typeface="Calibri"/>
                <a:cs typeface="Calibri"/>
                <a:sym typeface="Calibri"/>
              </a:rPr>
              <a:t> (chlorine and oxygen) whiten and brighten fabrics and help remove stubborn stains. They convert soils into colourless, soluble particles that can be removed by detergents and carried away in the wash water. Liquid chlorine bleach (usually in a sodium hypochlorite solution) can also disinfect and deodorize fabrics. Oxygen (colour-safe) bleach is gentler and works safely on almost all washable fabrics</a:t>
            </a:r>
            <a:endParaRPr/>
          </a:p>
          <a:p>
            <a:pPr marL="0" marR="0" lvl="0" indent="0" algn="just" rtl="0">
              <a:spcBef>
                <a:spcPts val="0"/>
              </a:spcBef>
              <a:spcAft>
                <a:spcPts val="0"/>
              </a:spcAft>
              <a:buNone/>
            </a:pPr>
            <a:endParaRPr sz="1800">
              <a:solidFill>
                <a:schemeClr val="dk1"/>
              </a:solidFill>
              <a:latin typeface="Calibri"/>
              <a:ea typeface="Calibri"/>
              <a:cs typeface="Calibri"/>
              <a:sym typeface="Calibri"/>
            </a:endParaRPr>
          </a:p>
          <a:p>
            <a:pPr marL="0" marR="0" lvl="0" indent="0" algn="just" rtl="0">
              <a:spcBef>
                <a:spcPts val="0"/>
              </a:spcBef>
              <a:spcAft>
                <a:spcPts val="0"/>
              </a:spcAft>
              <a:buNone/>
            </a:pPr>
            <a:r>
              <a:rPr lang="en-US" sz="1800">
                <a:solidFill>
                  <a:srgbClr val="538CD5"/>
                </a:solidFill>
                <a:latin typeface="Calibri"/>
                <a:ea typeface="Calibri"/>
                <a:cs typeface="Calibri"/>
                <a:sym typeface="Calibri"/>
              </a:rPr>
              <a:t>Boosters </a:t>
            </a:r>
            <a:r>
              <a:rPr lang="en-US" sz="1800">
                <a:solidFill>
                  <a:schemeClr val="dk1"/>
                </a:solidFill>
                <a:latin typeface="Calibri"/>
                <a:ea typeface="Calibri"/>
                <a:cs typeface="Calibri"/>
                <a:sym typeface="Calibri"/>
              </a:rPr>
              <a:t>enhance the soil and stain removal, brightening, buffering and water softening performance of detergents. They are used in the wash in addition to the detergent.</a:t>
            </a:r>
            <a:endParaRPr/>
          </a:p>
          <a:p>
            <a:pPr marL="0" marR="0" lvl="0" indent="0" algn="just" rtl="0">
              <a:spcBef>
                <a:spcPts val="0"/>
              </a:spcBef>
              <a:spcAft>
                <a:spcPts val="0"/>
              </a:spcAft>
              <a:buNone/>
            </a:pPr>
            <a:endParaRPr sz="1800">
              <a:solidFill>
                <a:schemeClr val="dk1"/>
              </a:solidFill>
              <a:latin typeface="Calibri"/>
              <a:ea typeface="Calibri"/>
              <a:cs typeface="Calibri"/>
              <a:sym typeface="Calibri"/>
            </a:endParaRPr>
          </a:p>
          <a:p>
            <a:pPr marL="0" marR="0" lvl="0" indent="0" algn="just" rtl="0">
              <a:spcBef>
                <a:spcPts val="0"/>
              </a:spcBef>
              <a:spcAft>
                <a:spcPts val="0"/>
              </a:spcAft>
              <a:buNone/>
            </a:pPr>
            <a:r>
              <a:rPr lang="en-US" sz="1800">
                <a:solidFill>
                  <a:srgbClr val="538CD5"/>
                </a:solidFill>
                <a:latin typeface="Arial"/>
                <a:ea typeface="Arial"/>
                <a:cs typeface="Arial"/>
                <a:sym typeface="Arial"/>
              </a:rPr>
              <a:t>Enzyme pre-soaks </a:t>
            </a:r>
            <a:r>
              <a:rPr lang="en-US" sz="1800">
                <a:solidFill>
                  <a:srgbClr val="666666"/>
                </a:solidFill>
                <a:latin typeface="Arial"/>
                <a:ea typeface="Arial"/>
                <a:cs typeface="Arial"/>
                <a:sym typeface="Arial"/>
              </a:rPr>
              <a:t>are used for soaking items before washing to remove difficult stains and soils. When added to the wash water, they increase cleaning power.</a:t>
            </a:r>
            <a:endParaRPr/>
          </a:p>
          <a:p>
            <a:pPr marL="0" marR="0" lvl="0" indent="0" algn="just" rtl="0">
              <a:spcBef>
                <a:spcPts val="0"/>
              </a:spcBef>
              <a:spcAft>
                <a:spcPts val="0"/>
              </a:spcAft>
              <a:buNone/>
            </a:pPr>
            <a:endParaRPr sz="1800">
              <a:solidFill>
                <a:srgbClr val="666666"/>
              </a:solidFill>
              <a:latin typeface="Arial"/>
              <a:ea typeface="Arial"/>
              <a:cs typeface="Arial"/>
              <a:sym typeface="Arial"/>
            </a:endParaRPr>
          </a:p>
          <a:p>
            <a:pPr marL="0" marR="0" lvl="0" indent="0" algn="just" rtl="0">
              <a:spcBef>
                <a:spcPts val="0"/>
              </a:spcBef>
              <a:spcAft>
                <a:spcPts val="0"/>
              </a:spcAft>
              <a:buNone/>
            </a:pPr>
            <a:r>
              <a:rPr lang="en-US" sz="1800">
                <a:solidFill>
                  <a:srgbClr val="538CD5"/>
                </a:solidFill>
                <a:latin typeface="Calibri"/>
                <a:ea typeface="Calibri"/>
                <a:cs typeface="Calibri"/>
                <a:sym typeface="Calibri"/>
              </a:rPr>
              <a:t>Starches, fabric finishes and sizings</a:t>
            </a:r>
            <a:r>
              <a:rPr lang="en-US" sz="1800">
                <a:solidFill>
                  <a:schemeClr val="dk1"/>
                </a:solidFill>
                <a:latin typeface="Calibri"/>
                <a:ea typeface="Calibri"/>
                <a:cs typeface="Calibri"/>
                <a:sym typeface="Calibri"/>
              </a:rPr>
              <a:t>, used in the final rinse or after drying, give body to fabrics, make them more soil-resistant and make ironing easier.</a:t>
            </a:r>
            <a:endParaRPr/>
          </a:p>
          <a:p>
            <a:pPr marL="0" marR="0" lvl="0" indent="0" algn="just" rtl="0">
              <a:spcBef>
                <a:spcPts val="0"/>
              </a:spcBef>
              <a:spcAft>
                <a:spcPts val="0"/>
              </a:spcAft>
              <a:buNone/>
            </a:pPr>
            <a:r>
              <a:rPr lang="en-US" sz="1800">
                <a:solidFill>
                  <a:schemeClr val="dk1"/>
                </a:solidFill>
                <a:latin typeface="Calibri"/>
                <a:ea typeface="Calibri"/>
                <a:cs typeface="Calibri"/>
                <a:sym typeface="Calibri"/>
              </a:rPr>
              <a:t>Film removers remove build-up of hard water film and cloudiness from dishes and the interior of the dishwasher. They are used instead of an automatic dishwasher detergent in a separate cycle or together with the detergent.</a:t>
            </a:r>
            <a:endParaRPr/>
          </a:p>
          <a:p>
            <a:pPr marL="0" marR="0" lvl="0" indent="0" algn="just" rtl="0">
              <a:spcBef>
                <a:spcPts val="0"/>
              </a:spcBef>
              <a:spcAft>
                <a:spcPts val="0"/>
              </a:spcAft>
              <a:buNone/>
            </a:pPr>
            <a:endParaRPr sz="1800">
              <a:solidFill>
                <a:schemeClr val="dk1"/>
              </a:solidFill>
              <a:latin typeface="Calibri"/>
              <a:ea typeface="Calibri"/>
              <a:cs typeface="Calibri"/>
              <a:sym typeface="Calibri"/>
            </a:endParaRPr>
          </a:p>
        </p:txBody>
      </p:sp>
      <p:sp>
        <p:nvSpPr>
          <p:cNvPr id="183" name="Google Shape;183;p29"/>
          <p:cNvSpPr txBox="1"/>
          <p:nvPr/>
        </p:nvSpPr>
        <p:spPr>
          <a:xfrm>
            <a:off x="457200" y="500502"/>
            <a:ext cx="5105400" cy="46166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rgbClr val="FF0000"/>
                </a:solidFill>
                <a:latin typeface="Calibri"/>
                <a:ea typeface="Calibri"/>
                <a:cs typeface="Calibri"/>
                <a:sym typeface="Calibri"/>
              </a:rPr>
              <a:t>Different Cleaning agents for clothes</a:t>
            </a:r>
            <a:endParaRPr sz="2400">
              <a:solidFill>
                <a:srgbClr val="FF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0000"/>
              </a:buClr>
              <a:buSzPts val="3200"/>
              <a:buFont typeface="Calibri"/>
              <a:buNone/>
            </a:pPr>
            <a:r>
              <a:rPr lang="en-US" sz="3200" b="1">
                <a:solidFill>
                  <a:srgbClr val="FF0000"/>
                </a:solidFill>
              </a:rPr>
              <a:t>Soap</a:t>
            </a:r>
            <a:endParaRPr sz="3200">
              <a:solidFill>
                <a:srgbClr val="FF0000"/>
              </a:solidFill>
            </a:endParaRPr>
          </a:p>
        </p:txBody>
      </p:sp>
      <p:sp>
        <p:nvSpPr>
          <p:cNvPr id="92" name="Google Shape;92;p14"/>
          <p:cNvSpPr/>
          <p:nvPr/>
        </p:nvSpPr>
        <p:spPr>
          <a:xfrm>
            <a:off x="457200" y="1066800"/>
            <a:ext cx="8382000" cy="1938992"/>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400" b="0" i="0" u="none" strike="noStrike" cap="none">
                <a:solidFill>
                  <a:schemeClr val="dk1"/>
                </a:solidFill>
                <a:latin typeface="Calibri"/>
                <a:ea typeface="Calibri"/>
                <a:cs typeface="Calibri"/>
                <a:sym typeface="Calibri"/>
              </a:rPr>
              <a:t>Soaps are sodium or potassium salts of long chain fatty acids. When triglycerides in fat/oil react with aqueous NaOH or KOH, they are converted into soap and glycerol. This is called alkaline hydrolysis of esters. Since this reaction leads to the formation of soap, it is called the Saponification process.</a:t>
            </a:r>
            <a:endParaRPr/>
          </a:p>
        </p:txBody>
      </p:sp>
      <p:pic>
        <p:nvPicPr>
          <p:cNvPr id="93" name="Google Shape;93;p14"/>
          <p:cNvPicPr preferRelativeResize="0"/>
          <p:nvPr/>
        </p:nvPicPr>
        <p:blipFill rotWithShape="1">
          <a:blip r:embed="rId3">
            <a:alphaModFix/>
          </a:blip>
          <a:srcRect/>
          <a:stretch/>
        </p:blipFill>
        <p:spPr>
          <a:xfrm>
            <a:off x="685800" y="3276599"/>
            <a:ext cx="7955280" cy="321472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0000"/>
              </a:buClr>
              <a:buSzPts val="3200"/>
              <a:buFont typeface="Calibri"/>
              <a:buNone/>
            </a:pPr>
            <a:r>
              <a:rPr lang="en-US" sz="3200" b="1">
                <a:solidFill>
                  <a:srgbClr val="FF0000"/>
                </a:solidFill>
              </a:rPr>
              <a:t>The Manufacturing Process </a:t>
            </a:r>
            <a:r>
              <a:rPr lang="en-US" sz="3200">
                <a:solidFill>
                  <a:srgbClr val="FF0000"/>
                </a:solidFill>
              </a:rPr>
              <a:t/>
            </a:r>
            <a:br>
              <a:rPr lang="en-US" sz="3200">
                <a:solidFill>
                  <a:srgbClr val="FF0000"/>
                </a:solidFill>
              </a:rPr>
            </a:br>
            <a:endParaRPr sz="3200">
              <a:solidFill>
                <a:srgbClr val="FF0000"/>
              </a:solidFill>
            </a:endParaRPr>
          </a:p>
        </p:txBody>
      </p:sp>
      <p:sp>
        <p:nvSpPr>
          <p:cNvPr id="99" name="Google Shape;99;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US" sz="2000" b="1"/>
              <a:t>Raw Materials </a:t>
            </a:r>
            <a:endParaRPr sz="2000"/>
          </a:p>
          <a:p>
            <a:pPr marL="342900" lvl="0" indent="-342900" algn="l" rtl="0">
              <a:spcBef>
                <a:spcPts val="400"/>
              </a:spcBef>
              <a:spcAft>
                <a:spcPts val="0"/>
              </a:spcAft>
              <a:buClr>
                <a:schemeClr val="dk1"/>
              </a:buClr>
              <a:buSzPts val="2000"/>
              <a:buNone/>
            </a:pPr>
            <a:r>
              <a:rPr lang="en-US" sz="2000"/>
              <a:t>The alkali (sodium hydroxide/ Potassium Hydroxide)</a:t>
            </a:r>
            <a:endParaRPr sz="2000"/>
          </a:p>
          <a:p>
            <a:pPr marL="342900" lvl="0" indent="-342900" algn="l" rtl="0">
              <a:spcBef>
                <a:spcPts val="400"/>
              </a:spcBef>
              <a:spcAft>
                <a:spcPts val="0"/>
              </a:spcAft>
              <a:buClr>
                <a:schemeClr val="dk1"/>
              </a:buClr>
              <a:buSzPts val="2000"/>
              <a:buNone/>
            </a:pPr>
            <a:r>
              <a:rPr lang="en-US" sz="2000"/>
              <a:t>fatty acids and olive oil, palm kernel oil, and coconut oil</a:t>
            </a:r>
            <a:endParaRPr sz="2000"/>
          </a:p>
          <a:p>
            <a:pPr marL="342900" lvl="0" indent="-342900" algn="l" rtl="0">
              <a:spcBef>
                <a:spcPts val="400"/>
              </a:spcBef>
              <a:spcAft>
                <a:spcPts val="0"/>
              </a:spcAft>
              <a:buClr>
                <a:schemeClr val="dk1"/>
              </a:buClr>
              <a:buSzPts val="2000"/>
              <a:buNone/>
            </a:pPr>
            <a:r>
              <a:rPr lang="en-US" sz="2000"/>
              <a:t>Additives (color, talc, silica, and marble pumice and fragrances and perfumes)</a:t>
            </a:r>
            <a:endParaRPr sz="2000"/>
          </a:p>
          <a:p>
            <a:pPr marL="342900" lvl="0" indent="-342900" algn="l" rtl="0">
              <a:spcBef>
                <a:spcPts val="640"/>
              </a:spcBef>
              <a:spcAft>
                <a:spcPts val="0"/>
              </a:spcAft>
              <a:buClr>
                <a:schemeClr val="dk1"/>
              </a:buClr>
              <a:buSzPts val="32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pic>
        <p:nvPicPr>
          <p:cNvPr id="104" name="Google Shape;104;p16" descr="Commercial-Full-Boiled-Soap-Manufacture-Process-Flow-Diagram-.jpg"/>
          <p:cNvPicPr preferRelativeResize="0">
            <a:picLocks noGrp="1"/>
          </p:cNvPicPr>
          <p:nvPr>
            <p:ph type="body" idx="1"/>
          </p:nvPr>
        </p:nvPicPr>
        <p:blipFill rotWithShape="1">
          <a:blip r:embed="rId3">
            <a:alphaModFix/>
          </a:blip>
          <a:srcRect/>
          <a:stretch/>
        </p:blipFill>
        <p:spPr>
          <a:xfrm>
            <a:off x="0" y="76200"/>
            <a:ext cx="9144000" cy="6629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body" idx="1"/>
          </p:nvPr>
        </p:nvSpPr>
        <p:spPr>
          <a:xfrm>
            <a:off x="533400" y="1295400"/>
            <a:ext cx="8229600" cy="4114799"/>
          </a:xfrm>
          <a:prstGeom prst="rect">
            <a:avLst/>
          </a:prstGeom>
          <a:noFill/>
          <a:ln>
            <a:noFill/>
          </a:ln>
        </p:spPr>
        <p:txBody>
          <a:bodyPr spcFirstLastPara="1" wrap="square" lIns="91425" tIns="45700" rIns="91425" bIns="45700" anchor="t" anchorCtr="0">
            <a:noAutofit/>
          </a:bodyPr>
          <a:lstStyle/>
          <a:p>
            <a:pPr marL="342900" lvl="0" indent="-342900" algn="just" rtl="0">
              <a:lnSpc>
                <a:spcPct val="80000"/>
              </a:lnSpc>
              <a:spcBef>
                <a:spcPts val="0"/>
              </a:spcBef>
              <a:spcAft>
                <a:spcPts val="0"/>
              </a:spcAft>
              <a:buClr>
                <a:srgbClr val="0070C0"/>
              </a:buClr>
              <a:buSzPts val="2310"/>
              <a:buChar char="•"/>
            </a:pPr>
            <a:r>
              <a:rPr lang="en-US" sz="2310" i="1">
                <a:solidFill>
                  <a:srgbClr val="0070C0"/>
                </a:solidFill>
              </a:rPr>
              <a:t>Splitting : </a:t>
            </a:r>
            <a:r>
              <a:rPr lang="en-US" sz="2310"/>
              <a:t>The first step of the continuous process splits natural fat into fatty acids and glycerin. Molten fat is pumped into one end of the column, while at the other end water at high temperature (266°F [130°C]) and pressure is introduced. This splits the fat into its two components. </a:t>
            </a:r>
            <a:endParaRPr/>
          </a:p>
          <a:p>
            <a:pPr marL="342900" lvl="0" indent="-196215" algn="just" rtl="0">
              <a:lnSpc>
                <a:spcPct val="80000"/>
              </a:lnSpc>
              <a:spcBef>
                <a:spcPts val="462"/>
              </a:spcBef>
              <a:spcAft>
                <a:spcPts val="0"/>
              </a:spcAft>
              <a:buClr>
                <a:schemeClr val="dk1"/>
              </a:buClr>
              <a:buSzPts val="2310"/>
              <a:buNone/>
            </a:pPr>
            <a:endParaRPr sz="2310"/>
          </a:p>
          <a:p>
            <a:pPr marL="342900" lvl="0" indent="-342900" algn="just" rtl="0">
              <a:lnSpc>
                <a:spcPct val="80000"/>
              </a:lnSpc>
              <a:spcBef>
                <a:spcPts val="462"/>
              </a:spcBef>
              <a:spcAft>
                <a:spcPts val="0"/>
              </a:spcAft>
              <a:buClr>
                <a:srgbClr val="0070C0"/>
              </a:buClr>
              <a:buSzPts val="2310"/>
              <a:buChar char="•"/>
            </a:pPr>
            <a:r>
              <a:rPr lang="en-US" sz="2310" i="1">
                <a:solidFill>
                  <a:srgbClr val="0070C0"/>
                </a:solidFill>
              </a:rPr>
              <a:t>Mixing :</a:t>
            </a:r>
            <a:r>
              <a:rPr lang="en-US" sz="2310"/>
              <a:t>The purified fatty acids are next mixed with a precise amount of alkali to form soap. Other ingredients are added here.</a:t>
            </a:r>
            <a:endParaRPr/>
          </a:p>
          <a:p>
            <a:pPr marL="342900" lvl="0" indent="-196215" algn="just" rtl="0">
              <a:lnSpc>
                <a:spcPct val="80000"/>
              </a:lnSpc>
              <a:spcBef>
                <a:spcPts val="462"/>
              </a:spcBef>
              <a:spcAft>
                <a:spcPts val="0"/>
              </a:spcAft>
              <a:buClr>
                <a:schemeClr val="dk1"/>
              </a:buClr>
              <a:buSzPts val="2310"/>
              <a:buNone/>
            </a:pPr>
            <a:endParaRPr sz="2310"/>
          </a:p>
          <a:p>
            <a:pPr marL="342900" lvl="0" indent="-342900" algn="just" rtl="0">
              <a:lnSpc>
                <a:spcPct val="80000"/>
              </a:lnSpc>
              <a:spcBef>
                <a:spcPts val="462"/>
              </a:spcBef>
              <a:spcAft>
                <a:spcPts val="0"/>
              </a:spcAft>
              <a:buClr>
                <a:srgbClr val="0070C0"/>
              </a:buClr>
              <a:buSzPts val="2310"/>
              <a:buChar char="•"/>
            </a:pPr>
            <a:r>
              <a:rPr lang="en-US" sz="2310" i="1">
                <a:solidFill>
                  <a:srgbClr val="0070C0"/>
                </a:solidFill>
              </a:rPr>
              <a:t>Cooling and finishing: </a:t>
            </a:r>
            <a:r>
              <a:rPr lang="en-US" sz="2310"/>
              <a:t>The soap may be poured into molds and allowed to harden into a large slab. </a:t>
            </a:r>
            <a:endParaRPr sz="2310"/>
          </a:p>
          <a:p>
            <a:pPr marL="342900" lvl="0" indent="-342900" algn="l" rtl="0">
              <a:lnSpc>
                <a:spcPct val="80000"/>
              </a:lnSpc>
              <a:spcBef>
                <a:spcPts val="352"/>
              </a:spcBef>
              <a:spcAft>
                <a:spcPts val="0"/>
              </a:spcAft>
              <a:buClr>
                <a:schemeClr val="dk1"/>
              </a:buClr>
              <a:buSzPts val="1760"/>
              <a:buNone/>
            </a:pPr>
            <a:endParaRPr sz="176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457200" y="381000"/>
            <a:ext cx="8229600" cy="838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0000"/>
              </a:buClr>
              <a:buSzPts val="3240"/>
              <a:buFont typeface="Calibri"/>
              <a:buNone/>
            </a:pPr>
            <a:r>
              <a:rPr lang="en-US" sz="3240" b="1">
                <a:solidFill>
                  <a:srgbClr val="FF0000"/>
                </a:solidFill>
              </a:rPr>
              <a:t>How surfactants work</a:t>
            </a:r>
            <a:r>
              <a:rPr lang="en-US" sz="3959"/>
              <a:t/>
            </a:r>
            <a:br>
              <a:rPr lang="en-US" sz="3959"/>
            </a:br>
            <a:endParaRPr sz="3959"/>
          </a:p>
        </p:txBody>
      </p:sp>
      <p:sp>
        <p:nvSpPr>
          <p:cNvPr id="121" name="Google Shape;121;p19"/>
          <p:cNvSpPr txBox="1">
            <a:spLocks noGrp="1"/>
          </p:cNvSpPr>
          <p:nvPr>
            <p:ph type="body" idx="1"/>
          </p:nvPr>
        </p:nvSpPr>
        <p:spPr>
          <a:xfrm>
            <a:off x="457200" y="1143000"/>
            <a:ext cx="8229600" cy="49831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1800"/>
              <a:buNone/>
            </a:pPr>
            <a:r>
              <a:rPr lang="en-US" sz="1800"/>
              <a:t>The surface tension of water can be seen in the picture below. The cohesion between the water molecules is strong enough to allow relatively dense objects to be suspended above the water line. The diagram below shows how surface tension can be disrupted. In steps A–C a water bead is placed on the surface of a fabric:</a:t>
            </a:r>
            <a:endParaRPr sz="1800"/>
          </a:p>
          <a:p>
            <a:pPr marL="342900" lvl="0" indent="-342900" algn="just" rtl="0">
              <a:spcBef>
                <a:spcPts val="360"/>
              </a:spcBef>
              <a:spcAft>
                <a:spcPts val="0"/>
              </a:spcAft>
              <a:buClr>
                <a:schemeClr val="dk1"/>
              </a:buClr>
              <a:buSzPts val="1800"/>
              <a:buNone/>
            </a:pPr>
            <a:r>
              <a:rPr lang="en-US" sz="1800"/>
              <a:t> The addition of a surfactant, such as soap, disrupts the cohesion between the water molecules, causing the water droplet to spread, covering a wider surface area of the fabric (a process called wetting). This maximises contact with any stains or dirt deposited on the fabric.</a:t>
            </a:r>
            <a:endParaRPr sz="1800"/>
          </a:p>
          <a:p>
            <a:pPr marL="342900" lvl="0" indent="-342900" algn="l" rtl="0">
              <a:spcBef>
                <a:spcPts val="640"/>
              </a:spcBef>
              <a:spcAft>
                <a:spcPts val="0"/>
              </a:spcAft>
              <a:buClr>
                <a:schemeClr val="dk1"/>
              </a:buClr>
              <a:buSzPts val="3200"/>
              <a:buNone/>
            </a:pPr>
            <a:endParaRPr/>
          </a:p>
          <a:p>
            <a:pPr marL="342900" lvl="0" indent="-342900" algn="l" rtl="0">
              <a:spcBef>
                <a:spcPts val="640"/>
              </a:spcBef>
              <a:spcAft>
                <a:spcPts val="0"/>
              </a:spcAft>
              <a:buClr>
                <a:schemeClr val="dk1"/>
              </a:buClr>
              <a:buSzPts val="3200"/>
              <a:buNone/>
            </a:pPr>
            <a:endParaRPr/>
          </a:p>
        </p:txBody>
      </p:sp>
      <p:grpSp>
        <p:nvGrpSpPr>
          <p:cNvPr id="122" name="Google Shape;122;p19"/>
          <p:cNvGrpSpPr/>
          <p:nvPr/>
        </p:nvGrpSpPr>
        <p:grpSpPr>
          <a:xfrm>
            <a:off x="1371600" y="3810000"/>
            <a:ext cx="6400800" cy="2015671"/>
            <a:chOff x="762000" y="4191000"/>
            <a:chExt cx="6400800" cy="2015671"/>
          </a:xfrm>
        </p:grpSpPr>
        <p:pic>
          <p:nvPicPr>
            <p:cNvPr id="123" name="Google Shape;123;p19" descr="800px-Surface_tension.svg.png"/>
            <p:cNvPicPr preferRelativeResize="0"/>
            <p:nvPr/>
          </p:nvPicPr>
          <p:blipFill rotWithShape="1">
            <a:blip r:embed="rId3">
              <a:alphaModFix/>
            </a:blip>
            <a:srcRect/>
            <a:stretch/>
          </p:blipFill>
          <p:spPr>
            <a:xfrm>
              <a:off x="762000" y="4495800"/>
              <a:ext cx="6248400" cy="1710871"/>
            </a:xfrm>
            <a:prstGeom prst="rect">
              <a:avLst/>
            </a:prstGeom>
            <a:noFill/>
            <a:ln>
              <a:noFill/>
            </a:ln>
          </p:spPr>
        </p:pic>
        <p:sp>
          <p:nvSpPr>
            <p:cNvPr id="124" name="Google Shape;124;p19"/>
            <p:cNvSpPr/>
            <p:nvPr/>
          </p:nvSpPr>
          <p:spPr>
            <a:xfrm>
              <a:off x="1371600" y="4191000"/>
              <a:ext cx="1570930"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Water bead</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(no surfactant)</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High surface tension </a:t>
              </a:r>
              <a:endParaRPr/>
            </a:p>
          </p:txBody>
        </p:sp>
        <p:sp>
          <p:nvSpPr>
            <p:cNvPr id="125" name="Google Shape;125;p19"/>
            <p:cNvSpPr/>
            <p:nvPr/>
          </p:nvSpPr>
          <p:spPr>
            <a:xfrm>
              <a:off x="3505200" y="4572000"/>
              <a:ext cx="1303228" cy="8309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Water bead</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(with surfactant)</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Lower surface</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tension </a:t>
              </a:r>
              <a:endParaRPr/>
            </a:p>
          </p:txBody>
        </p:sp>
        <p:sp>
          <p:nvSpPr>
            <p:cNvPr id="126" name="Google Shape;126;p19"/>
            <p:cNvSpPr/>
            <p:nvPr/>
          </p:nvSpPr>
          <p:spPr>
            <a:xfrm>
              <a:off x="5105400" y="4807803"/>
              <a:ext cx="1770128" cy="8309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Water bead </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(with surfactant)</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Water spreads; ‘wetting’</a:t>
              </a:r>
              <a:endParaRPr/>
            </a:p>
            <a:p>
              <a:pPr marL="0" marR="0" lvl="0" indent="0" algn="l" rtl="0">
                <a:spcBef>
                  <a:spcPts val="0"/>
                </a:spcBef>
                <a:spcAft>
                  <a:spcPts val="0"/>
                </a:spcAft>
                <a:buNone/>
              </a:pPr>
              <a:r>
                <a:rPr lang="en-US" sz="1200" b="1" i="1">
                  <a:solidFill>
                    <a:schemeClr val="dk1"/>
                  </a:solidFill>
                  <a:latin typeface="Times New Roman"/>
                  <a:ea typeface="Times New Roman"/>
                  <a:cs typeface="Times New Roman"/>
                  <a:sym typeface="Times New Roman"/>
                </a:rPr>
                <a:t>Low surface tension</a:t>
              </a:r>
              <a:endParaRPr/>
            </a:p>
          </p:txBody>
        </p:sp>
        <p:sp>
          <p:nvSpPr>
            <p:cNvPr id="127" name="Google Shape;127;p19"/>
            <p:cNvSpPr/>
            <p:nvPr/>
          </p:nvSpPr>
          <p:spPr>
            <a:xfrm>
              <a:off x="6629400" y="5486400"/>
              <a:ext cx="533400" cy="5334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a:solidFill>
                  <a:srgbClr val="FFFFFF"/>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82870" y="1290181"/>
            <a:ext cx="5193293" cy="2079320"/>
          </a:xfrm>
          <a:prstGeom prst="rect">
            <a:avLst/>
          </a:prstGeom>
        </p:spPr>
      </p:pic>
      <p:pic>
        <p:nvPicPr>
          <p:cNvPr id="5" name="Picture 4"/>
          <p:cNvPicPr>
            <a:picLocks noChangeAspect="1"/>
          </p:cNvPicPr>
          <p:nvPr/>
        </p:nvPicPr>
        <p:blipFill>
          <a:blip r:embed="rId3"/>
          <a:stretch>
            <a:fillRect/>
          </a:stretch>
        </p:blipFill>
        <p:spPr>
          <a:xfrm>
            <a:off x="1382870" y="3394553"/>
            <a:ext cx="5193294" cy="3398553"/>
          </a:xfrm>
          <a:prstGeom prst="rect">
            <a:avLst/>
          </a:prstGeom>
        </p:spPr>
      </p:pic>
      <p:sp>
        <p:nvSpPr>
          <p:cNvPr id="6" name="TextBox 5"/>
          <p:cNvSpPr txBox="1"/>
          <p:nvPr/>
        </p:nvSpPr>
        <p:spPr>
          <a:xfrm>
            <a:off x="1382870" y="461166"/>
            <a:ext cx="5661765" cy="461665"/>
          </a:xfrm>
          <a:prstGeom prst="rect">
            <a:avLst/>
          </a:prstGeom>
          <a:noFill/>
        </p:spPr>
        <p:txBody>
          <a:bodyPr wrap="square" rtlCol="0">
            <a:spAutoFit/>
          </a:bodyPr>
          <a:lstStyle/>
          <a:p>
            <a:pPr algn="ctr"/>
            <a:r>
              <a:rPr lang="en-US" sz="2400" dirty="0" smtClean="0">
                <a:solidFill>
                  <a:schemeClr val="bg2">
                    <a:lumMod val="75000"/>
                  </a:schemeClr>
                </a:solidFill>
              </a:rPr>
              <a:t>Mechanism of Cleaning </a:t>
            </a:r>
            <a:endParaRPr lang="en-US" sz="2400" dirty="0">
              <a:solidFill>
                <a:schemeClr val="bg2">
                  <a:lumMod val="75000"/>
                </a:schemeClr>
              </a:solidFill>
            </a:endParaRPr>
          </a:p>
        </p:txBody>
      </p:sp>
    </p:spTree>
    <p:extLst>
      <p:ext uri="{BB962C8B-B14F-4D97-AF65-F5344CB8AC3E}">
        <p14:creationId xmlns:p14="http://schemas.microsoft.com/office/powerpoint/2010/main" val="981784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7030" y="1009800"/>
            <a:ext cx="7579856" cy="4501652"/>
          </a:xfrm>
          <a:prstGeom prst="rect">
            <a:avLst/>
          </a:prstGeom>
        </p:spPr>
      </p:pic>
    </p:spTree>
    <p:extLst>
      <p:ext uri="{BB962C8B-B14F-4D97-AF65-F5344CB8AC3E}">
        <p14:creationId xmlns:p14="http://schemas.microsoft.com/office/powerpoint/2010/main" val="3746639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457200" y="274638"/>
            <a:ext cx="8229600" cy="7159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0000"/>
              </a:buClr>
              <a:buSzPts val="3240"/>
              <a:buFont typeface="Calibri"/>
              <a:buNone/>
            </a:pPr>
            <a:r>
              <a:rPr lang="en-US" sz="3240" b="1">
                <a:solidFill>
                  <a:srgbClr val="FF0000"/>
                </a:solidFill>
              </a:rPr>
              <a:t/>
            </a:r>
            <a:br>
              <a:rPr lang="en-US" sz="3240" b="1">
                <a:solidFill>
                  <a:srgbClr val="FF0000"/>
                </a:solidFill>
              </a:rPr>
            </a:br>
            <a:r>
              <a:rPr lang="en-US" sz="3240" b="1">
                <a:solidFill>
                  <a:srgbClr val="FF0000"/>
                </a:solidFill>
              </a:rPr>
              <a:t>Synthetic Detergent</a:t>
            </a:r>
            <a:r>
              <a:rPr lang="en-US" sz="3959"/>
              <a:t/>
            </a:r>
            <a:br>
              <a:rPr lang="en-US" sz="3959"/>
            </a:br>
            <a:endParaRPr sz="3959"/>
          </a:p>
        </p:txBody>
      </p:sp>
      <p:sp>
        <p:nvSpPr>
          <p:cNvPr id="133" name="Google Shape;133;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just" rtl="0">
              <a:lnSpc>
                <a:spcPct val="80000"/>
              </a:lnSpc>
              <a:spcBef>
                <a:spcPts val="0"/>
              </a:spcBef>
              <a:spcAft>
                <a:spcPts val="0"/>
              </a:spcAft>
              <a:buClr>
                <a:schemeClr val="dk1"/>
              </a:buClr>
              <a:buSzPts val="2420"/>
              <a:buChar char="•"/>
            </a:pPr>
            <a:r>
              <a:rPr lang="en-US" sz="2420"/>
              <a:t>Synthetic detergent is a cleansing substance that acts similarly to soap but is made from chemical compounds rather than fats and lye. </a:t>
            </a:r>
            <a:endParaRPr/>
          </a:p>
          <a:p>
            <a:pPr marL="342900" lvl="0" indent="-342900" algn="just" rtl="0">
              <a:lnSpc>
                <a:spcPct val="80000"/>
              </a:lnSpc>
              <a:spcBef>
                <a:spcPts val="484"/>
              </a:spcBef>
              <a:spcAft>
                <a:spcPts val="0"/>
              </a:spcAft>
              <a:buClr>
                <a:schemeClr val="dk1"/>
              </a:buClr>
              <a:buSzPts val="2420"/>
              <a:buNone/>
            </a:pPr>
            <a:r>
              <a:rPr lang="en-US" sz="2420"/>
              <a:t/>
            </a:r>
            <a:br>
              <a:rPr lang="en-US" sz="2420"/>
            </a:br>
            <a:r>
              <a:rPr lang="en-US" sz="2420"/>
              <a:t>These substances are usually alkylbenzenesulfonates, a family of compounds that are similar to soap but are more soluble in hard water, because the polar sulfonate (of detergents) is less likely than the polar carboxyl (of soap) to bind to calcium and other ions found in hard water. Synthetic detergents can be made from petrochemicals, fats and oils. Detergents are commonly available as powders or concentrated solutions. </a:t>
            </a:r>
            <a:endParaRPr/>
          </a:p>
          <a:p>
            <a:pPr marL="342900" lvl="0" indent="-342900" algn="l" rtl="0">
              <a:lnSpc>
                <a:spcPct val="80000"/>
              </a:lnSpc>
              <a:spcBef>
                <a:spcPts val="484"/>
              </a:spcBef>
              <a:spcAft>
                <a:spcPts val="0"/>
              </a:spcAft>
              <a:buClr>
                <a:schemeClr val="dk1"/>
              </a:buClr>
              <a:buSzPts val="2420"/>
              <a:buNone/>
            </a:pPr>
            <a:r>
              <a:rPr lang="en-US" sz="2420"/>
              <a:t/>
            </a:r>
            <a:br>
              <a:rPr lang="en-US" sz="2420"/>
            </a:br>
            <a:endParaRPr sz="1760"/>
          </a:p>
          <a:p>
            <a:pPr marL="342900" lvl="0" indent="-342900" algn="l" rtl="0">
              <a:lnSpc>
                <a:spcPct val="80000"/>
              </a:lnSpc>
              <a:spcBef>
                <a:spcPts val="352"/>
              </a:spcBef>
              <a:spcAft>
                <a:spcPts val="0"/>
              </a:spcAft>
              <a:buClr>
                <a:schemeClr val="dk1"/>
              </a:buClr>
              <a:buSzPts val="1760"/>
              <a:buNone/>
            </a:pPr>
            <a:endParaRPr sz="176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1203</Words>
  <Application>Microsoft Office PowerPoint</Application>
  <PresentationFormat>On-screen Show (4:3)</PresentationFormat>
  <Paragraphs>104</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Soap and Detergent</vt:lpstr>
      <vt:lpstr>Soap</vt:lpstr>
      <vt:lpstr>The Manufacturing Process  </vt:lpstr>
      <vt:lpstr>PowerPoint Presentation</vt:lpstr>
      <vt:lpstr>PowerPoint Presentation</vt:lpstr>
      <vt:lpstr>How surfactants work </vt:lpstr>
      <vt:lpstr>PowerPoint Presentation</vt:lpstr>
      <vt:lpstr>PowerPoint Presentation</vt:lpstr>
      <vt:lpstr> Synthetic Detergent </vt:lpstr>
      <vt:lpstr>PowerPoint Presentation</vt:lpstr>
      <vt:lpstr>PowerPoint Presentation</vt:lpstr>
      <vt:lpstr>PowerPoint Presentation</vt:lpstr>
      <vt:lpstr>Classification of Synthetic Detergent </vt:lpstr>
      <vt:lpstr>Laundry Detergent Formulation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Soap and Detergent</dc:title>
  <dc:creator>HP</dc:creator>
  <cp:lastModifiedBy>HP</cp:lastModifiedBy>
  <cp:revision>2</cp:revision>
  <dcterms:modified xsi:type="dcterms:W3CDTF">2021-04-06T02:54:07Z</dcterms:modified>
</cp:coreProperties>
</file>