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81C340A-B6EA-4F86-8DF7-6C297C969C28}" type="datetimeFigureOut">
              <a:rPr lang="en-IN" smtClean="0"/>
              <a:t>16-11-2021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111142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1C340A-B6EA-4F86-8DF7-6C297C969C28}" type="datetimeFigureOut">
              <a:rPr lang="en-IN" smtClean="0"/>
              <a:t>16-11-2021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219055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1C340A-B6EA-4F86-8DF7-6C297C969C28}" type="datetimeFigureOut">
              <a:rPr lang="en-IN" smtClean="0"/>
              <a:t>16-11-2021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1386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1C340A-B6EA-4F86-8DF7-6C297C969C28}" type="datetimeFigureOut">
              <a:rPr lang="en-IN" smtClean="0"/>
              <a:t>16-11-2021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76117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C340A-B6EA-4F86-8DF7-6C297C969C28}" type="datetimeFigureOut">
              <a:rPr lang="en-IN" smtClean="0"/>
              <a:t>16-11-2021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294089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81C340A-B6EA-4F86-8DF7-6C297C969C28}" type="datetimeFigureOut">
              <a:rPr lang="en-IN" smtClean="0"/>
              <a:t>16-11-2021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24358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81C340A-B6EA-4F86-8DF7-6C297C969C28}" type="datetimeFigureOut">
              <a:rPr lang="en-IN" smtClean="0"/>
              <a:t>16-11-2021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385790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81C340A-B6EA-4F86-8DF7-6C297C969C28}" type="datetimeFigureOut">
              <a:rPr lang="en-IN" smtClean="0"/>
              <a:t>16-11-2021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26145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C340A-B6EA-4F86-8DF7-6C297C969C28}" type="datetimeFigureOut">
              <a:rPr lang="en-IN" smtClean="0"/>
              <a:t>16-11-2021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281804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C340A-B6EA-4F86-8DF7-6C297C969C28}" type="datetimeFigureOut">
              <a:rPr lang="en-IN" smtClean="0"/>
              <a:t>16-11-2021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210893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C340A-B6EA-4F86-8DF7-6C297C969C28}" type="datetimeFigureOut">
              <a:rPr lang="en-IN" smtClean="0"/>
              <a:t>16-11-2021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DF4520-8115-4022-A73C-A485C9C271B3}" type="slidenum">
              <a:rPr lang="en-IN" smtClean="0"/>
              <a:t>‹#›</a:t>
            </a:fld>
            <a:endParaRPr lang="en-IN"/>
          </a:p>
        </p:txBody>
      </p:sp>
    </p:spTree>
    <p:extLst>
      <p:ext uri="{BB962C8B-B14F-4D97-AF65-F5344CB8AC3E}">
        <p14:creationId xmlns:p14="http://schemas.microsoft.com/office/powerpoint/2010/main" val="403492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C340A-B6EA-4F86-8DF7-6C297C969C28}" type="datetimeFigureOut">
              <a:rPr lang="en-IN" smtClean="0"/>
              <a:t>16-11-2021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F4520-8115-4022-A73C-A485C9C271B3}" type="slidenum">
              <a:rPr lang="en-IN" smtClean="0"/>
              <a:t>‹#›</a:t>
            </a:fld>
            <a:endParaRPr lang="en-IN"/>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3119" y="276460"/>
            <a:ext cx="1247367" cy="1524560"/>
          </a:xfrm>
          <a:prstGeom prst="rect">
            <a:avLst/>
          </a:prstGeom>
        </p:spPr>
      </p:pic>
      <p:grpSp>
        <p:nvGrpSpPr>
          <p:cNvPr id="8" name="Group 7"/>
          <p:cNvGrpSpPr>
            <a:grpSpLocks/>
          </p:cNvGrpSpPr>
          <p:nvPr userDrawn="1"/>
        </p:nvGrpSpPr>
        <p:grpSpPr bwMode="auto">
          <a:xfrm>
            <a:off x="312420" y="6018364"/>
            <a:ext cx="765175" cy="430212"/>
            <a:chOff x="-3175" y="1588"/>
            <a:chExt cx="765175" cy="430212"/>
          </a:xfrm>
        </p:grpSpPr>
        <p:pic>
          <p:nvPicPr>
            <p:cNvPr id="9" name="Picture 8" descr="SBI logo"/>
            <p:cNvPicPr>
              <a:picLocks noChangeAspect="1" noChangeArrowheads="1"/>
            </p:cNvPicPr>
            <p:nvPr/>
          </p:nvPicPr>
          <p:blipFill>
            <a:blip r:embed="rId14" cstate="print">
              <a:extLst>
                <a:ext uri="{28A0092B-C50C-407E-A947-70E740481C1C}">
                  <a14:useLocalDpi xmlns:a14="http://schemas.microsoft.com/office/drawing/2010/main" val="0"/>
                </a:ext>
              </a:extLst>
            </a:blip>
            <a:srcRect l="22662" t="3752" r="15628" b="28529"/>
            <a:stretch>
              <a:fillRect/>
            </a:stretch>
          </p:blipFill>
          <p:spPr bwMode="auto">
            <a:xfrm>
              <a:off x="219872" y="1588"/>
              <a:ext cx="293688" cy="287337"/>
            </a:xfrm>
            <a:prstGeom prst="ellipse">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algn="ctr">
                  <a:solidFill>
                    <a:srgbClr val="000000"/>
                  </a:solidFill>
                  <a:prstDash val="dash"/>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9"/>
            <p:cNvSpPr txBox="1">
              <a:spLocks noChangeArrowheads="1"/>
            </p:cNvSpPr>
            <p:nvPr/>
          </p:nvSpPr>
          <p:spPr bwMode="auto">
            <a:xfrm>
              <a:off x="-3175" y="333375"/>
              <a:ext cx="765175" cy="984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 b="1">
                  <a:solidFill>
                    <a:schemeClr val="tx1"/>
                  </a:solidFill>
                  <a:latin typeface="Lucida Calligraphy" panose="03010101010101010101" pitchFamily="66" charset="0"/>
                  <a:cs typeface="Arial" panose="020B0604020202020204" pitchFamily="34" charset="0"/>
                </a:rPr>
                <a:t>(Centre for Knowledge Transfer)</a:t>
              </a:r>
              <a:endParaRPr lang="en-US" altLang="en-US" sz="1800">
                <a:solidFill>
                  <a:schemeClr val="tx1"/>
                </a:solidFill>
                <a:cs typeface="Arial" panose="020B0604020202020204" pitchFamily="34" charset="0"/>
              </a:endParaRPr>
            </a:p>
          </p:txBody>
        </p:sp>
        <p:sp>
          <p:nvSpPr>
            <p:cNvPr id="11" name="Text Box 10"/>
            <p:cNvSpPr txBox="1">
              <a:spLocks noChangeArrowheads="1"/>
            </p:cNvSpPr>
            <p:nvPr/>
          </p:nvSpPr>
          <p:spPr bwMode="auto">
            <a:xfrm>
              <a:off x="177010" y="233363"/>
              <a:ext cx="473075" cy="19843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700" b="1" dirty="0">
                  <a:solidFill>
                    <a:schemeClr val="tx1"/>
                  </a:solidFill>
                  <a:latin typeface="Times New Roman" panose="02020603050405020304" pitchFamily="18" charset="0"/>
                  <a:cs typeface="Arial" panose="020B0604020202020204" pitchFamily="34" charset="0"/>
                </a:rPr>
                <a:t>institute</a:t>
              </a:r>
              <a:endParaRPr lang="en-US" altLang="en-US" sz="1800" dirty="0">
                <a:solidFill>
                  <a:schemeClr val="tx1"/>
                </a:solidFill>
                <a:cs typeface="Arial" panose="020B0604020202020204" pitchFamily="34" charset="0"/>
              </a:endParaRPr>
            </a:p>
          </p:txBody>
        </p:sp>
      </p:grpSp>
    </p:spTree>
    <p:extLst>
      <p:ext uri="{BB962C8B-B14F-4D97-AF65-F5344CB8AC3E}">
        <p14:creationId xmlns:p14="http://schemas.microsoft.com/office/powerpoint/2010/main" val="384264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07631"/>
            <a:ext cx="8728364" cy="3965793"/>
          </a:xfrm>
          <a:prstGeom prst="rect">
            <a:avLst/>
          </a:prstGeom>
        </p:spPr>
      </p:pic>
      <p:sp>
        <p:nvSpPr>
          <p:cNvPr id="2" name="Title 1"/>
          <p:cNvSpPr>
            <a:spLocks noGrp="1"/>
          </p:cNvSpPr>
          <p:nvPr>
            <p:ph type="ctrTitle"/>
          </p:nvPr>
        </p:nvSpPr>
        <p:spPr>
          <a:xfrm>
            <a:off x="5558245" y="220031"/>
            <a:ext cx="5524500" cy="2387600"/>
          </a:xfrm>
        </p:spPr>
        <p:txBody>
          <a:bodyPr>
            <a:normAutofit/>
          </a:bodyPr>
          <a:lstStyle/>
          <a:p>
            <a:r>
              <a:rPr lang="en-US" sz="8800" b="1" dirty="0" smtClean="0">
                <a:solidFill>
                  <a:schemeClr val="accent6">
                    <a:lumMod val="50000"/>
                  </a:schemeClr>
                </a:solidFill>
                <a:effectLst>
                  <a:outerShdw blurRad="38100" dist="38100" dir="2700000" algn="tl">
                    <a:srgbClr val="000000">
                      <a:alpha val="43137"/>
                    </a:srgbClr>
                  </a:outerShdw>
                </a:effectLst>
                <a:latin typeface="Illuma Black" panose="00000A00000000000000" pitchFamily="2" charset="0"/>
              </a:rPr>
              <a:t>Clustering</a:t>
            </a:r>
            <a:endParaRPr lang="en-IN" sz="8800" b="1" dirty="0">
              <a:solidFill>
                <a:schemeClr val="accent6">
                  <a:lumMod val="50000"/>
                </a:schemeClr>
              </a:solidFill>
              <a:effectLst>
                <a:outerShdw blurRad="38100" dist="38100" dir="2700000" algn="tl">
                  <a:srgbClr val="000000">
                    <a:alpha val="43137"/>
                  </a:srgbClr>
                </a:outerShdw>
              </a:effectLst>
              <a:latin typeface="Illuma Black" panose="00000A00000000000000" pitchFamily="2" charset="0"/>
            </a:endParaRPr>
          </a:p>
        </p:txBody>
      </p:sp>
      <p:sp>
        <p:nvSpPr>
          <p:cNvPr id="3" name="Subtitle 2"/>
          <p:cNvSpPr>
            <a:spLocks noGrp="1"/>
          </p:cNvSpPr>
          <p:nvPr>
            <p:ph type="subTitle" idx="1"/>
          </p:nvPr>
        </p:nvSpPr>
        <p:spPr>
          <a:xfrm>
            <a:off x="8985662" y="3105809"/>
            <a:ext cx="3070860" cy="1655762"/>
          </a:xfrm>
        </p:spPr>
        <p:txBody>
          <a:bodyPr/>
          <a:lstStyle/>
          <a:p>
            <a:r>
              <a:rPr lang="en-US" b="1" dirty="0" smtClean="0">
                <a:latin typeface="Monotype Corsiva" panose="03010101010201010101" pitchFamily="66" charset="0"/>
              </a:rPr>
              <a:t>Dr. C.V. Suresh </a:t>
            </a:r>
            <a:r>
              <a:rPr lang="en-US" b="1" dirty="0" err="1" smtClean="0">
                <a:latin typeface="Monotype Corsiva" panose="03010101010201010101" pitchFamily="66" charset="0"/>
              </a:rPr>
              <a:t>Babu</a:t>
            </a:r>
            <a:endParaRPr lang="en-IN" b="1" dirty="0">
              <a:latin typeface="Monotype Corsiva" panose="03010101010201010101" pitchFamily="66" charset="0"/>
            </a:endParaRPr>
          </a:p>
        </p:txBody>
      </p:sp>
    </p:spTree>
    <p:extLst>
      <p:ext uri="{BB962C8B-B14F-4D97-AF65-F5344CB8AC3E}">
        <p14:creationId xmlns:p14="http://schemas.microsoft.com/office/powerpoint/2010/main" val="334520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Grid-based Methods</a:t>
            </a:r>
            <a:endParaRPr lang="en-IN" dirty="0"/>
          </a:p>
        </p:txBody>
      </p:sp>
      <p:sp>
        <p:nvSpPr>
          <p:cNvPr id="3" name="Content Placeholder 2"/>
          <p:cNvSpPr>
            <a:spLocks noGrp="1"/>
          </p:cNvSpPr>
          <p:nvPr>
            <p:ph idx="1"/>
          </p:nvPr>
        </p:nvSpPr>
        <p:spPr/>
        <p:txBody>
          <a:bodyPr/>
          <a:lstStyle/>
          <a:p>
            <a:r>
              <a:rPr lang="en-IN" dirty="0" smtClean="0"/>
              <a:t>In this method, the data space is formulated into a finite number of cells that form a grid-like structure. </a:t>
            </a:r>
          </a:p>
          <a:p>
            <a:r>
              <a:rPr lang="en-IN" dirty="0" smtClean="0"/>
              <a:t>All the clustering operations done on these grids are fast and independent of the number of data objects </a:t>
            </a:r>
          </a:p>
          <a:p>
            <a:pPr marL="0" indent="0">
              <a:buNone/>
            </a:pPr>
            <a:r>
              <a:rPr lang="en-IN" dirty="0" smtClean="0"/>
              <a:t>Example </a:t>
            </a:r>
          </a:p>
          <a:p>
            <a:r>
              <a:rPr lang="en-IN" i="1" dirty="0" smtClean="0"/>
              <a:t>STING (Statistical Information Grid), </a:t>
            </a:r>
          </a:p>
          <a:p>
            <a:r>
              <a:rPr lang="en-IN" i="1" dirty="0" smtClean="0"/>
              <a:t>wave cluster, </a:t>
            </a:r>
          </a:p>
          <a:p>
            <a:r>
              <a:rPr lang="en-IN" i="1" dirty="0" smtClean="0"/>
              <a:t>CLIQUE (</a:t>
            </a:r>
            <a:r>
              <a:rPr lang="en-IN" i="1" dirty="0" err="1" smtClean="0"/>
              <a:t>CLustering</a:t>
            </a:r>
            <a:r>
              <a:rPr lang="en-IN" i="1" dirty="0" smtClean="0"/>
              <a:t> In Quest)</a:t>
            </a:r>
            <a:r>
              <a:rPr lang="en-IN" dirty="0" smtClean="0"/>
              <a:t>, etc.</a:t>
            </a:r>
            <a:endParaRPr lang="en-IN" dirty="0"/>
          </a:p>
        </p:txBody>
      </p:sp>
    </p:spTree>
    <p:extLst>
      <p:ext uri="{BB962C8B-B14F-4D97-AF65-F5344CB8AC3E}">
        <p14:creationId xmlns:p14="http://schemas.microsoft.com/office/powerpoint/2010/main" val="273973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Clustering Algorithms</a:t>
            </a:r>
            <a:endParaRPr lang="en-IN" dirty="0"/>
          </a:p>
        </p:txBody>
      </p:sp>
      <p:sp>
        <p:nvSpPr>
          <p:cNvPr id="3" name="Content Placeholder 2"/>
          <p:cNvSpPr>
            <a:spLocks noGrp="1"/>
          </p:cNvSpPr>
          <p:nvPr>
            <p:ph idx="1"/>
          </p:nvPr>
        </p:nvSpPr>
        <p:spPr/>
        <p:txBody>
          <a:bodyPr/>
          <a:lstStyle/>
          <a:p>
            <a:r>
              <a:rPr lang="en-IN" dirty="0" smtClean="0"/>
              <a:t>K-means clustering algorithm – It is the simplest unsupervised learning algorithm that solves clustering problem.</a:t>
            </a:r>
          </a:p>
          <a:p>
            <a:r>
              <a:rPr lang="en-IN" dirty="0" smtClean="0"/>
              <a:t>K-means algorithm partitions n observations into k clusters where each observation belongs to the cluster with the nearest mean serving as a prototype of the cluster. </a:t>
            </a:r>
            <a:endParaRPr lang="en-IN" dirty="0"/>
          </a:p>
        </p:txBody>
      </p:sp>
      <p:pic>
        <p:nvPicPr>
          <p:cNvPr id="4" name="Picture 3"/>
          <p:cNvPicPr>
            <a:picLocks noChangeAspect="1"/>
          </p:cNvPicPr>
          <p:nvPr/>
        </p:nvPicPr>
        <p:blipFill>
          <a:blip r:embed="rId2"/>
          <a:stretch>
            <a:fillRect/>
          </a:stretch>
        </p:blipFill>
        <p:spPr>
          <a:xfrm>
            <a:off x="6880936" y="3657600"/>
            <a:ext cx="4472864" cy="3074670"/>
          </a:xfrm>
          <a:prstGeom prst="rect">
            <a:avLst/>
          </a:prstGeom>
        </p:spPr>
      </p:pic>
    </p:spTree>
    <p:extLst>
      <p:ext uri="{BB962C8B-B14F-4D97-AF65-F5344CB8AC3E}">
        <p14:creationId xmlns:p14="http://schemas.microsoft.com/office/powerpoint/2010/main" val="98397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Applications of Clustering in different fields</a:t>
            </a:r>
            <a:r>
              <a:rPr lang="en-IN" dirty="0" smtClean="0"/>
              <a:t>  </a:t>
            </a:r>
            <a:endParaRPr lang="en-IN" dirty="0"/>
          </a:p>
        </p:txBody>
      </p:sp>
      <p:sp>
        <p:nvSpPr>
          <p:cNvPr id="3" name="Content Placeholder 2"/>
          <p:cNvSpPr>
            <a:spLocks noGrp="1"/>
          </p:cNvSpPr>
          <p:nvPr>
            <p:ph idx="1"/>
          </p:nvPr>
        </p:nvSpPr>
        <p:spPr/>
        <p:txBody>
          <a:bodyPr>
            <a:normAutofit fontScale="92500" lnSpcReduction="20000"/>
          </a:bodyPr>
          <a:lstStyle/>
          <a:p>
            <a:r>
              <a:rPr lang="en-IN" b="1" dirty="0" smtClean="0"/>
              <a:t>Marketing:</a:t>
            </a:r>
            <a:r>
              <a:rPr lang="en-IN" dirty="0" smtClean="0"/>
              <a:t> It can be used to characterize &amp; discover customer segments for marketing purposes.</a:t>
            </a:r>
          </a:p>
          <a:p>
            <a:r>
              <a:rPr lang="en-IN" b="1" dirty="0" smtClean="0"/>
              <a:t>Biology:</a:t>
            </a:r>
            <a:r>
              <a:rPr lang="en-IN" dirty="0" smtClean="0"/>
              <a:t> It can be used for classification among different species of plants and animals.</a:t>
            </a:r>
          </a:p>
          <a:p>
            <a:r>
              <a:rPr lang="en-IN" b="1" dirty="0" smtClean="0"/>
              <a:t>Libraries:</a:t>
            </a:r>
            <a:r>
              <a:rPr lang="en-IN" dirty="0" smtClean="0"/>
              <a:t> It is used in clustering different books on the basis of topics and information.</a:t>
            </a:r>
          </a:p>
          <a:p>
            <a:r>
              <a:rPr lang="en-IN" b="1" dirty="0" smtClean="0"/>
              <a:t>Insurance:</a:t>
            </a:r>
            <a:r>
              <a:rPr lang="en-IN" dirty="0" smtClean="0"/>
              <a:t> It is used to acknowledge the customers, their policies and identifying the frauds.</a:t>
            </a:r>
          </a:p>
          <a:p>
            <a:r>
              <a:rPr lang="en-IN" b="1" dirty="0" smtClean="0"/>
              <a:t>City Planning: </a:t>
            </a:r>
            <a:r>
              <a:rPr lang="en-IN" dirty="0" smtClean="0"/>
              <a:t>It is used to make groups of houses and to study their values based on their geographical locations and other factors present. </a:t>
            </a:r>
          </a:p>
          <a:p>
            <a:r>
              <a:rPr lang="en-IN" b="1" dirty="0" smtClean="0"/>
              <a:t>Earthquake studies: </a:t>
            </a:r>
            <a:r>
              <a:rPr lang="en-IN" dirty="0" smtClean="0"/>
              <a:t>By learning the earthquake-affected areas we can determine the dangerous zones. </a:t>
            </a:r>
          </a:p>
        </p:txBody>
      </p:sp>
    </p:spTree>
    <p:extLst>
      <p:ext uri="{BB962C8B-B14F-4D97-AF65-F5344CB8AC3E}">
        <p14:creationId xmlns:p14="http://schemas.microsoft.com/office/powerpoint/2010/main" val="121228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Clustering</a:t>
            </a:r>
            <a:endParaRPr lang="en-IN" dirty="0"/>
          </a:p>
        </p:txBody>
      </p:sp>
      <p:sp>
        <p:nvSpPr>
          <p:cNvPr id="3" name="Content Placeholder 2"/>
          <p:cNvSpPr>
            <a:spLocks noGrp="1"/>
          </p:cNvSpPr>
          <p:nvPr>
            <p:ph idx="1"/>
          </p:nvPr>
        </p:nvSpPr>
        <p:spPr/>
        <p:txBody>
          <a:bodyPr/>
          <a:lstStyle/>
          <a:p>
            <a:r>
              <a:rPr lang="en-IN" b="1" dirty="0" smtClean="0"/>
              <a:t>Clustering</a:t>
            </a:r>
            <a:r>
              <a:rPr lang="en-IN" dirty="0" smtClean="0"/>
              <a:t> is the task of dividing the population or data points into a number of groups such that data points in the same groups are more similar to other data points in the same group and dissimilar to the data points in other groups. It is basically a collection of objects on the basis of similarity and dissimilarity between them. </a:t>
            </a:r>
            <a:endParaRPr lang="en-IN" dirty="0"/>
          </a:p>
        </p:txBody>
      </p:sp>
    </p:spTree>
    <p:extLst>
      <p:ext uri="{BB962C8B-B14F-4D97-AF65-F5344CB8AC3E}">
        <p14:creationId xmlns:p14="http://schemas.microsoft.com/office/powerpoint/2010/main" val="326277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190" y="351155"/>
            <a:ext cx="10515600" cy="1420495"/>
          </a:xfrm>
        </p:spPr>
        <p:txBody>
          <a:bodyPr/>
          <a:lstStyle/>
          <a:p>
            <a:r>
              <a:rPr lang="en-IN" b="1" dirty="0" smtClean="0"/>
              <a:t>For ex</a:t>
            </a:r>
            <a:r>
              <a:rPr lang="en-IN" dirty="0" smtClean="0"/>
              <a:t>– The data points in the graph below clustered together can be classified into one single group. We can distinguish the clusters, and we can identify that there are 3 clusters in the below picture. </a:t>
            </a:r>
            <a:endParaRPr lang="en-IN" dirty="0"/>
          </a:p>
        </p:txBody>
      </p:sp>
      <p:pic>
        <p:nvPicPr>
          <p:cNvPr id="4" name="Picture 3"/>
          <p:cNvPicPr>
            <a:picLocks noChangeAspect="1"/>
          </p:cNvPicPr>
          <p:nvPr/>
        </p:nvPicPr>
        <p:blipFill>
          <a:blip r:embed="rId2"/>
          <a:stretch>
            <a:fillRect/>
          </a:stretch>
        </p:blipFill>
        <p:spPr>
          <a:xfrm>
            <a:off x="0" y="1927052"/>
            <a:ext cx="12192000" cy="4695535"/>
          </a:xfrm>
          <a:prstGeom prst="rect">
            <a:avLst/>
          </a:prstGeom>
        </p:spPr>
      </p:pic>
    </p:spTree>
    <p:extLst>
      <p:ext uri="{BB962C8B-B14F-4D97-AF65-F5344CB8AC3E}">
        <p14:creationId xmlns:p14="http://schemas.microsoft.com/office/powerpoint/2010/main" val="408695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408305"/>
            <a:ext cx="10515600" cy="826135"/>
          </a:xfrm>
        </p:spPr>
        <p:txBody>
          <a:bodyPr/>
          <a:lstStyle/>
          <a:p>
            <a:r>
              <a:rPr lang="en-IN" dirty="0" smtClean="0"/>
              <a:t>It is not necessary for clusters to be spherical. Such as : </a:t>
            </a:r>
            <a:endParaRPr lang="en-IN" dirty="0"/>
          </a:p>
        </p:txBody>
      </p:sp>
      <p:pic>
        <p:nvPicPr>
          <p:cNvPr id="5" name="Picture 4"/>
          <p:cNvPicPr>
            <a:picLocks noChangeAspect="1"/>
          </p:cNvPicPr>
          <p:nvPr/>
        </p:nvPicPr>
        <p:blipFill>
          <a:blip r:embed="rId2"/>
          <a:stretch>
            <a:fillRect/>
          </a:stretch>
        </p:blipFill>
        <p:spPr>
          <a:xfrm>
            <a:off x="424150" y="1162929"/>
            <a:ext cx="7108220" cy="4817908"/>
          </a:xfrm>
          <a:prstGeom prst="rect">
            <a:avLst/>
          </a:prstGeom>
        </p:spPr>
      </p:pic>
      <p:sp>
        <p:nvSpPr>
          <p:cNvPr id="6" name="Rectangle 5"/>
          <p:cNvSpPr/>
          <p:nvPr/>
        </p:nvSpPr>
        <p:spPr>
          <a:xfrm>
            <a:off x="7532370" y="3571883"/>
            <a:ext cx="4598670" cy="2031325"/>
          </a:xfrm>
          <a:prstGeom prst="rect">
            <a:avLst/>
          </a:prstGeom>
        </p:spPr>
        <p:txBody>
          <a:bodyPr wrap="square">
            <a:spAutoFit/>
          </a:bodyPr>
          <a:lstStyle/>
          <a:p>
            <a:r>
              <a:rPr lang="en-IN" b="1" dirty="0" smtClean="0"/>
              <a:t>DBSCAN: Density-based Spatial Clustering of Applications with Noise</a:t>
            </a:r>
            <a:r>
              <a:rPr lang="en-IN" dirty="0" smtClean="0"/>
              <a:t> </a:t>
            </a:r>
            <a:br>
              <a:rPr lang="en-IN" dirty="0" smtClean="0"/>
            </a:br>
            <a:r>
              <a:rPr lang="en-IN" dirty="0" smtClean="0"/>
              <a:t>These data points are clustered by using the basic concept that the data point lies within the given constraint from the cluster </a:t>
            </a:r>
            <a:r>
              <a:rPr lang="en-IN" dirty="0" err="1" smtClean="0"/>
              <a:t>center</a:t>
            </a:r>
            <a:r>
              <a:rPr lang="en-IN" dirty="0" smtClean="0"/>
              <a:t>. Various distance methods and techniques are used for the calculation of the outliers. </a:t>
            </a:r>
            <a:endParaRPr lang="en-IN" dirty="0"/>
          </a:p>
        </p:txBody>
      </p:sp>
    </p:spTree>
    <p:extLst>
      <p:ext uri="{BB962C8B-B14F-4D97-AF65-F5344CB8AC3E}">
        <p14:creationId xmlns:p14="http://schemas.microsoft.com/office/powerpoint/2010/main" val="346477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Why Clustering?</a:t>
            </a:r>
            <a:r>
              <a:rPr lang="en-IN" dirty="0" smtClean="0"/>
              <a:t> </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Clustering is very much important as it determines the intrinsic grouping among the unlabelled data present. </a:t>
            </a:r>
          </a:p>
          <a:p>
            <a:r>
              <a:rPr lang="en-IN" dirty="0" smtClean="0"/>
              <a:t>There are no criteria for good clustering. </a:t>
            </a:r>
          </a:p>
          <a:p>
            <a:r>
              <a:rPr lang="en-IN" dirty="0" smtClean="0"/>
              <a:t>It depends on the user, what is the criteria they may use which satisfy their need. </a:t>
            </a:r>
          </a:p>
          <a:p>
            <a:r>
              <a:rPr lang="en-IN" dirty="0" smtClean="0"/>
              <a:t>For instance, we could be interested in finding representatives for homogeneous groups (data reduction), in finding “natural clusters” and describe their unknown properties (“natural” data types), in finding useful and suitable groupings (“useful” data classes) or in finding unusual data objects (outlier detection). </a:t>
            </a:r>
          </a:p>
          <a:p>
            <a:r>
              <a:rPr lang="en-IN" dirty="0" smtClean="0"/>
              <a:t>This algorithm must make some assumptions that constitute the similarity of points and each assumption make different and equally valid clusters. </a:t>
            </a:r>
            <a:endParaRPr lang="en-IN" dirty="0"/>
          </a:p>
        </p:txBody>
      </p:sp>
    </p:spTree>
    <p:extLst>
      <p:ext uri="{BB962C8B-B14F-4D97-AF65-F5344CB8AC3E}">
        <p14:creationId xmlns:p14="http://schemas.microsoft.com/office/powerpoint/2010/main" val="14215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Clustering Methods :</a:t>
            </a:r>
            <a:r>
              <a:rPr lang="en-IN" dirty="0" smtClean="0"/>
              <a:t> </a:t>
            </a:r>
            <a:endParaRPr lang="en-IN" dirty="0"/>
          </a:p>
        </p:txBody>
      </p:sp>
      <p:sp>
        <p:nvSpPr>
          <p:cNvPr id="3" name="Content Placeholder 2"/>
          <p:cNvSpPr>
            <a:spLocks noGrp="1"/>
          </p:cNvSpPr>
          <p:nvPr>
            <p:ph idx="1"/>
          </p:nvPr>
        </p:nvSpPr>
        <p:spPr/>
        <p:txBody>
          <a:bodyPr/>
          <a:lstStyle/>
          <a:p>
            <a:r>
              <a:rPr lang="en-IN" b="1" dirty="0" smtClean="0"/>
              <a:t>Density-Based Methods</a:t>
            </a:r>
          </a:p>
          <a:p>
            <a:r>
              <a:rPr lang="en-IN" b="1" dirty="0" smtClean="0"/>
              <a:t>Hierarchical Based Methods</a:t>
            </a:r>
          </a:p>
          <a:p>
            <a:r>
              <a:rPr lang="en-IN" b="1" dirty="0" smtClean="0"/>
              <a:t>Partitioning Methods</a:t>
            </a:r>
            <a:endParaRPr lang="en-IN" dirty="0" smtClean="0"/>
          </a:p>
          <a:p>
            <a:r>
              <a:rPr lang="en-IN" b="1" dirty="0" smtClean="0"/>
              <a:t>Grid-based Methods</a:t>
            </a:r>
            <a:endParaRPr lang="en-IN" dirty="0"/>
          </a:p>
        </p:txBody>
      </p:sp>
    </p:spTree>
    <p:extLst>
      <p:ext uri="{BB962C8B-B14F-4D97-AF65-F5344CB8AC3E}">
        <p14:creationId xmlns:p14="http://schemas.microsoft.com/office/powerpoint/2010/main" val="390650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Density-Based Methods</a:t>
            </a:r>
            <a:endParaRPr lang="en-IN" dirty="0"/>
          </a:p>
        </p:txBody>
      </p:sp>
      <p:sp>
        <p:nvSpPr>
          <p:cNvPr id="3" name="Content Placeholder 2"/>
          <p:cNvSpPr>
            <a:spLocks noGrp="1"/>
          </p:cNvSpPr>
          <p:nvPr>
            <p:ph idx="1"/>
          </p:nvPr>
        </p:nvSpPr>
        <p:spPr/>
        <p:txBody>
          <a:bodyPr/>
          <a:lstStyle/>
          <a:p>
            <a:r>
              <a:rPr lang="en-IN" dirty="0" smtClean="0"/>
              <a:t>These methods consider the clusters as the dense region having some similarities and differences from the lower dense region of the space. </a:t>
            </a:r>
          </a:p>
          <a:p>
            <a:r>
              <a:rPr lang="en-IN" dirty="0" smtClean="0"/>
              <a:t>These methods have good accuracy and the ability to merge two clusters. </a:t>
            </a:r>
          </a:p>
          <a:p>
            <a:pPr marL="0" indent="0">
              <a:buNone/>
            </a:pPr>
            <a:r>
              <a:rPr lang="en-IN" dirty="0" smtClean="0"/>
              <a:t>Example </a:t>
            </a:r>
          </a:p>
          <a:p>
            <a:pPr lvl="1"/>
            <a:r>
              <a:rPr lang="en-IN" i="1" dirty="0" smtClean="0"/>
              <a:t>DBSCAN (Density-Based Spatial Clustering of Applications with Noise)</a:t>
            </a:r>
            <a:r>
              <a:rPr lang="en-IN" dirty="0" smtClean="0"/>
              <a:t>, </a:t>
            </a:r>
          </a:p>
          <a:p>
            <a:pPr lvl="1"/>
            <a:r>
              <a:rPr lang="en-IN" i="1" dirty="0" smtClean="0"/>
              <a:t>OPTICS (Ordering Points to Identify Clustering Structure)</a:t>
            </a:r>
            <a:r>
              <a:rPr lang="en-IN" dirty="0" smtClean="0"/>
              <a:t>, etc.</a:t>
            </a:r>
            <a:endParaRPr lang="en-IN" dirty="0"/>
          </a:p>
        </p:txBody>
      </p:sp>
    </p:spTree>
    <p:extLst>
      <p:ext uri="{BB962C8B-B14F-4D97-AF65-F5344CB8AC3E}">
        <p14:creationId xmlns:p14="http://schemas.microsoft.com/office/powerpoint/2010/main" val="245418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Hierarchical Based Methods</a:t>
            </a:r>
            <a:endParaRPr lang="en-IN" dirty="0"/>
          </a:p>
        </p:txBody>
      </p:sp>
      <p:sp>
        <p:nvSpPr>
          <p:cNvPr id="3" name="Content Placeholder 2"/>
          <p:cNvSpPr>
            <a:spLocks noGrp="1"/>
          </p:cNvSpPr>
          <p:nvPr>
            <p:ph idx="1"/>
          </p:nvPr>
        </p:nvSpPr>
        <p:spPr/>
        <p:txBody>
          <a:bodyPr/>
          <a:lstStyle/>
          <a:p>
            <a:r>
              <a:rPr lang="en-IN" dirty="0" smtClean="0"/>
              <a:t>The clusters formed in this method form a tree-type structure based on the hierarchy. New clusters are formed using the previously formed one. It is divided into two category </a:t>
            </a:r>
          </a:p>
          <a:p>
            <a:pPr lvl="1"/>
            <a:r>
              <a:rPr lang="en-IN" b="1" dirty="0" smtClean="0"/>
              <a:t>Agglomerative</a:t>
            </a:r>
            <a:r>
              <a:rPr lang="en-IN" dirty="0" smtClean="0"/>
              <a:t> (bottom-up</a:t>
            </a:r>
            <a:r>
              <a:rPr lang="en-IN" i="1" dirty="0" smtClean="0"/>
              <a:t> approach</a:t>
            </a:r>
            <a:r>
              <a:rPr lang="en-IN" dirty="0" smtClean="0"/>
              <a:t>)</a:t>
            </a:r>
          </a:p>
          <a:p>
            <a:pPr lvl="1"/>
            <a:r>
              <a:rPr lang="en-IN" b="1" dirty="0" smtClean="0"/>
              <a:t>Divisive</a:t>
            </a:r>
            <a:r>
              <a:rPr lang="en-IN" dirty="0" smtClean="0"/>
              <a:t> (top-down</a:t>
            </a:r>
            <a:r>
              <a:rPr lang="en-IN" i="1" dirty="0" smtClean="0"/>
              <a:t> approach</a:t>
            </a:r>
            <a:r>
              <a:rPr lang="en-IN" dirty="0" smtClean="0"/>
              <a:t>)</a:t>
            </a:r>
          </a:p>
          <a:p>
            <a:pPr marL="0" indent="0">
              <a:buNone/>
            </a:pPr>
            <a:r>
              <a:rPr lang="en-IN" dirty="0" smtClean="0"/>
              <a:t>Examples </a:t>
            </a:r>
          </a:p>
          <a:p>
            <a:r>
              <a:rPr lang="en-IN" i="1" dirty="0" smtClean="0"/>
              <a:t>CURE (Clustering Using Representatives), </a:t>
            </a:r>
          </a:p>
          <a:p>
            <a:r>
              <a:rPr lang="en-IN" i="1" dirty="0" smtClean="0"/>
              <a:t>BIRCH (Balanced Iterative Reducing Clustering and using Hierarchies)</a:t>
            </a:r>
            <a:endParaRPr lang="en-IN" dirty="0" smtClean="0"/>
          </a:p>
          <a:p>
            <a:endParaRPr lang="en-IN" dirty="0"/>
          </a:p>
        </p:txBody>
      </p:sp>
    </p:spTree>
    <p:extLst>
      <p:ext uri="{BB962C8B-B14F-4D97-AF65-F5344CB8AC3E}">
        <p14:creationId xmlns:p14="http://schemas.microsoft.com/office/powerpoint/2010/main" val="354170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Partitioning Methods</a:t>
            </a:r>
            <a:endParaRPr lang="en-IN" dirty="0"/>
          </a:p>
        </p:txBody>
      </p:sp>
      <p:sp>
        <p:nvSpPr>
          <p:cNvPr id="3" name="Content Placeholder 2"/>
          <p:cNvSpPr>
            <a:spLocks noGrp="1"/>
          </p:cNvSpPr>
          <p:nvPr>
            <p:ph idx="1"/>
          </p:nvPr>
        </p:nvSpPr>
        <p:spPr/>
        <p:txBody>
          <a:bodyPr/>
          <a:lstStyle/>
          <a:p>
            <a:r>
              <a:rPr lang="en-IN" dirty="0" smtClean="0"/>
              <a:t>These methods partition the objects into k clusters and each partition forms one cluster. </a:t>
            </a:r>
          </a:p>
          <a:p>
            <a:r>
              <a:rPr lang="en-IN" dirty="0" smtClean="0"/>
              <a:t>This method is used to optimize an objective criterion similarity function such as when the distance is a major parameter </a:t>
            </a:r>
          </a:p>
          <a:p>
            <a:pPr marL="0" indent="0">
              <a:buNone/>
            </a:pPr>
            <a:r>
              <a:rPr lang="en-IN" dirty="0" smtClean="0"/>
              <a:t>Example </a:t>
            </a:r>
          </a:p>
          <a:p>
            <a:r>
              <a:rPr lang="en-IN" i="1" dirty="0" smtClean="0"/>
              <a:t>K-means, </a:t>
            </a:r>
          </a:p>
          <a:p>
            <a:r>
              <a:rPr lang="en-IN" i="1" dirty="0" smtClean="0"/>
              <a:t>CLARANS (Clustering Large Applications based upon Randomized Search)</a:t>
            </a:r>
            <a:endParaRPr lang="en-IN" dirty="0"/>
          </a:p>
        </p:txBody>
      </p:sp>
    </p:spTree>
    <p:extLst>
      <p:ext uri="{BB962C8B-B14F-4D97-AF65-F5344CB8AC3E}">
        <p14:creationId xmlns:p14="http://schemas.microsoft.com/office/powerpoint/2010/main" val="2025203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616</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Illuma Black</vt:lpstr>
      <vt:lpstr>Lucida Calligraphy</vt:lpstr>
      <vt:lpstr>Monotype Corsiva</vt:lpstr>
      <vt:lpstr>Times New Roman</vt:lpstr>
      <vt:lpstr>Office Theme</vt:lpstr>
      <vt:lpstr>Clustering</vt:lpstr>
      <vt:lpstr>What is Clustering</vt:lpstr>
      <vt:lpstr>PowerPoint Presentation</vt:lpstr>
      <vt:lpstr>PowerPoint Presentation</vt:lpstr>
      <vt:lpstr>Why Clustering? </vt:lpstr>
      <vt:lpstr>Clustering Methods : </vt:lpstr>
      <vt:lpstr>Density-Based Methods</vt:lpstr>
      <vt:lpstr>Hierarchical Based Methods</vt:lpstr>
      <vt:lpstr>Partitioning Methods</vt:lpstr>
      <vt:lpstr>Grid-based Methods</vt:lpstr>
      <vt:lpstr>Clustering Algorithms</vt:lpstr>
      <vt:lpstr>Applications of Clustering in different fields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2021-10-29T04:15:41Z</dcterms:created>
  <dcterms:modified xsi:type="dcterms:W3CDTF">2021-11-16T14:37:03Z</dcterms:modified>
</cp:coreProperties>
</file>