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2" r:id="rId1"/>
  </p:sldMasterIdLst>
  <p:notesMasterIdLst>
    <p:notesMasterId r:id="rId23"/>
  </p:notesMasterIdLst>
  <p:handoutMasterIdLst>
    <p:handoutMasterId r:id="rId24"/>
  </p:handoutMasterIdLst>
  <p:sldIdLst>
    <p:sldId id="360" r:id="rId2"/>
    <p:sldId id="342" r:id="rId3"/>
    <p:sldId id="346" r:id="rId4"/>
    <p:sldId id="343" r:id="rId5"/>
    <p:sldId id="344" r:id="rId6"/>
    <p:sldId id="345" r:id="rId7"/>
    <p:sldId id="347" r:id="rId8"/>
    <p:sldId id="348" r:id="rId9"/>
    <p:sldId id="258" r:id="rId10"/>
    <p:sldId id="338" r:id="rId11"/>
    <p:sldId id="350" r:id="rId12"/>
    <p:sldId id="349" r:id="rId13"/>
    <p:sldId id="351" r:id="rId14"/>
    <p:sldId id="339" r:id="rId15"/>
    <p:sldId id="340" r:id="rId16"/>
    <p:sldId id="341" r:id="rId17"/>
    <p:sldId id="353" r:id="rId18"/>
    <p:sldId id="354" r:id="rId19"/>
    <p:sldId id="356" r:id="rId20"/>
    <p:sldId id="355" r:id="rId21"/>
    <p:sldId id="419" r:id="rId22"/>
  </p:sldIdLst>
  <p:sldSz cx="9144000" cy="6858000" type="screen4x3"/>
  <p:notesSz cx="9309100" cy="70532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4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stogirharun\Desktop\Book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stogirharun\Desktop\Book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en-US" sz="2800">
                <a:solidFill>
                  <a:schemeClr val="accent5">
                    <a:lumMod val="50000"/>
                  </a:schemeClr>
                </a:solidFill>
              </a:rPr>
              <a:t> Life expactancy by Country in years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6111111111111156E-2"/>
          <c:y val="0.19374588164612352"/>
          <c:w val="0.93888888888888966"/>
          <c:h val="0.64675165703179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Sheet1!$C$20</c:f>
              <c:strCache>
                <c:ptCount val="1"/>
                <c:pt idx="0">
                  <c:v>1960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Sheet1!$B$21:$B$30</c:f>
              <c:strCache>
                <c:ptCount val="10"/>
                <c:pt idx="0">
                  <c:v>Japan</c:v>
                </c:pt>
                <c:pt idx="1">
                  <c:v>USA</c:v>
                </c:pt>
                <c:pt idx="2">
                  <c:v>UK</c:v>
                </c:pt>
                <c:pt idx="3">
                  <c:v>Norway</c:v>
                </c:pt>
                <c:pt idx="4">
                  <c:v>Sweden</c:v>
                </c:pt>
                <c:pt idx="5">
                  <c:v>Canada</c:v>
                </c:pt>
                <c:pt idx="6">
                  <c:v>Singapore</c:v>
                </c:pt>
                <c:pt idx="7">
                  <c:v>Malaysia </c:v>
                </c:pt>
                <c:pt idx="8">
                  <c:v>Australia</c:v>
                </c:pt>
                <c:pt idx="9">
                  <c:v>Newzealand </c:v>
                </c:pt>
              </c:strCache>
            </c:strRef>
          </c:cat>
          <c:val>
            <c:numRef>
              <c:f>Sheet1!$C$21:$C$30</c:f>
              <c:numCache>
                <c:formatCode>General</c:formatCode>
                <c:ptCount val="10"/>
                <c:pt idx="0">
                  <c:v>68</c:v>
                </c:pt>
                <c:pt idx="1">
                  <c:v>70</c:v>
                </c:pt>
                <c:pt idx="2">
                  <c:v>71</c:v>
                </c:pt>
                <c:pt idx="3">
                  <c:v>74</c:v>
                </c:pt>
                <c:pt idx="4">
                  <c:v>73</c:v>
                </c:pt>
                <c:pt idx="5">
                  <c:v>71</c:v>
                </c:pt>
                <c:pt idx="6">
                  <c:v>66</c:v>
                </c:pt>
                <c:pt idx="7">
                  <c:v>59</c:v>
                </c:pt>
                <c:pt idx="8">
                  <c:v>71</c:v>
                </c:pt>
                <c:pt idx="9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DE-4D67-9B09-B5223E2DF146}"/>
            </c:ext>
          </c:extLst>
        </c:ser>
        <c:ser>
          <c:idx val="1"/>
          <c:order val="1"/>
          <c:tx>
            <c:strRef>
              <c:f>Sheet1!$D$20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Sheet1!$B$21:$B$30</c:f>
              <c:strCache>
                <c:ptCount val="10"/>
                <c:pt idx="0">
                  <c:v>Japan</c:v>
                </c:pt>
                <c:pt idx="1">
                  <c:v>USA</c:v>
                </c:pt>
                <c:pt idx="2">
                  <c:v>UK</c:v>
                </c:pt>
                <c:pt idx="3">
                  <c:v>Norway</c:v>
                </c:pt>
                <c:pt idx="4">
                  <c:v>Sweden</c:v>
                </c:pt>
                <c:pt idx="5">
                  <c:v>Canada</c:v>
                </c:pt>
                <c:pt idx="6">
                  <c:v>Singapore</c:v>
                </c:pt>
                <c:pt idx="7">
                  <c:v>Malaysia </c:v>
                </c:pt>
                <c:pt idx="8">
                  <c:v>Australia</c:v>
                </c:pt>
                <c:pt idx="9">
                  <c:v>Newzealand </c:v>
                </c:pt>
              </c:strCache>
            </c:strRef>
          </c:cat>
          <c:val>
            <c:numRef>
              <c:f>Sheet1!$D$21:$D$30</c:f>
              <c:numCache>
                <c:formatCode>General</c:formatCode>
                <c:ptCount val="10"/>
                <c:pt idx="0">
                  <c:v>84</c:v>
                </c:pt>
                <c:pt idx="1">
                  <c:v>79</c:v>
                </c:pt>
                <c:pt idx="2">
                  <c:v>81</c:v>
                </c:pt>
                <c:pt idx="3">
                  <c:v>83</c:v>
                </c:pt>
                <c:pt idx="4">
                  <c:v>82</c:v>
                </c:pt>
                <c:pt idx="5">
                  <c:v>82</c:v>
                </c:pt>
                <c:pt idx="6">
                  <c:v>83</c:v>
                </c:pt>
                <c:pt idx="7">
                  <c:v>75</c:v>
                </c:pt>
                <c:pt idx="8">
                  <c:v>83</c:v>
                </c:pt>
                <c:pt idx="9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DE-4D67-9B09-B5223E2DF1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397229216"/>
        <c:axId val="-1397225408"/>
      </c:barChart>
      <c:catAx>
        <c:axId val="-1397229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397225408"/>
        <c:crosses val="autoZero"/>
        <c:auto val="1"/>
        <c:lblAlgn val="ctr"/>
        <c:lblOffset val="100"/>
        <c:noMultiLvlLbl val="0"/>
      </c:catAx>
      <c:valAx>
        <c:axId val="-1397225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397229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6454399166013343"/>
          <c:y val="7.080463625936774E-2"/>
          <c:w val="0.22643722659667562"/>
          <c:h val="0.10610637212015174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Life expectancy by Country in years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1960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Sheet1!$B$3:$B$14</c:f>
              <c:strCache>
                <c:ptCount val="12"/>
                <c:pt idx="0">
                  <c:v>Afganistan</c:v>
                </c:pt>
                <c:pt idx="1">
                  <c:v>Bangladesh</c:v>
                </c:pt>
                <c:pt idx="2">
                  <c:v>Bhutal</c:v>
                </c:pt>
                <c:pt idx="3">
                  <c:v>India</c:v>
                </c:pt>
                <c:pt idx="4">
                  <c:v>Nepal</c:v>
                </c:pt>
                <c:pt idx="5">
                  <c:v>Pakistan</c:v>
                </c:pt>
                <c:pt idx="6">
                  <c:v>Myanmer</c:v>
                </c:pt>
                <c:pt idx="7">
                  <c:v>Cambodia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Somalia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32</c:v>
                </c:pt>
                <c:pt idx="1">
                  <c:v>46</c:v>
                </c:pt>
                <c:pt idx="2">
                  <c:v>35</c:v>
                </c:pt>
                <c:pt idx="3">
                  <c:v>41</c:v>
                </c:pt>
                <c:pt idx="4">
                  <c:v>35</c:v>
                </c:pt>
                <c:pt idx="5">
                  <c:v>45</c:v>
                </c:pt>
                <c:pt idx="6">
                  <c:v>43</c:v>
                </c:pt>
                <c:pt idx="7">
                  <c:v>41</c:v>
                </c:pt>
                <c:pt idx="8">
                  <c:v>28</c:v>
                </c:pt>
                <c:pt idx="9">
                  <c:v>35</c:v>
                </c:pt>
                <c:pt idx="10">
                  <c:v>37</c:v>
                </c:pt>
                <c:pt idx="1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C-4804-96B2-D77C54424799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Sheet1!$B$3:$B$14</c:f>
              <c:strCache>
                <c:ptCount val="12"/>
                <c:pt idx="0">
                  <c:v>Afganistan</c:v>
                </c:pt>
                <c:pt idx="1">
                  <c:v>Bangladesh</c:v>
                </c:pt>
                <c:pt idx="2">
                  <c:v>Bhutal</c:v>
                </c:pt>
                <c:pt idx="3">
                  <c:v>India</c:v>
                </c:pt>
                <c:pt idx="4">
                  <c:v>Nepal</c:v>
                </c:pt>
                <c:pt idx="5">
                  <c:v>Pakistan</c:v>
                </c:pt>
                <c:pt idx="6">
                  <c:v>Myanmer</c:v>
                </c:pt>
                <c:pt idx="7">
                  <c:v>Cambodia</c:v>
                </c:pt>
                <c:pt idx="8">
                  <c:v>Mali</c:v>
                </c:pt>
                <c:pt idx="9">
                  <c:v>Mozambique</c:v>
                </c:pt>
                <c:pt idx="10">
                  <c:v>Nigeria</c:v>
                </c:pt>
                <c:pt idx="11">
                  <c:v>Somalia</c:v>
                </c:pt>
              </c:strCache>
            </c:strRef>
          </c:cat>
          <c:val>
            <c:numRef>
              <c:f>Sheet1!$D$3:$D$14</c:f>
              <c:numCache>
                <c:formatCode>General</c:formatCode>
                <c:ptCount val="12"/>
                <c:pt idx="0">
                  <c:v>64</c:v>
                </c:pt>
                <c:pt idx="1">
                  <c:v>72</c:v>
                </c:pt>
                <c:pt idx="2">
                  <c:v>70</c:v>
                </c:pt>
                <c:pt idx="3">
                  <c:v>69</c:v>
                </c:pt>
                <c:pt idx="4">
                  <c:v>70</c:v>
                </c:pt>
                <c:pt idx="5">
                  <c:v>66</c:v>
                </c:pt>
                <c:pt idx="6">
                  <c:v>67</c:v>
                </c:pt>
                <c:pt idx="7">
                  <c:v>69</c:v>
                </c:pt>
                <c:pt idx="8">
                  <c:v>58</c:v>
                </c:pt>
                <c:pt idx="9">
                  <c:v>58</c:v>
                </c:pt>
                <c:pt idx="10">
                  <c:v>53</c:v>
                </c:pt>
                <c:pt idx="1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EC-4804-96B2-D77C544247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397217792"/>
        <c:axId val="-1397215072"/>
      </c:barChart>
      <c:catAx>
        <c:axId val="-1397217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397215072"/>
        <c:crosses val="autoZero"/>
        <c:auto val="1"/>
        <c:lblAlgn val="ctr"/>
        <c:lblOffset val="100"/>
        <c:noMultiLvlLbl val="0"/>
      </c:catAx>
      <c:valAx>
        <c:axId val="-1397215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3972177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8074016876844046"/>
          <c:y val="9.0429536703502331E-2"/>
          <c:w val="0.21532611548556441"/>
          <c:h val="0.10610637212015174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en-US" sz="3200">
                <a:solidFill>
                  <a:schemeClr val="accent5">
                    <a:lumMod val="50000"/>
                  </a:schemeClr>
                </a:solidFill>
              </a:rPr>
              <a:t>Life Expectancy in years according to income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Sheet2!$J$5</c:f>
              <c:strCache>
                <c:ptCount val="1"/>
                <c:pt idx="0">
                  <c:v>Life Expectancy in years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Sheet2!$I$6:$I$10</c:f>
              <c:strCache>
                <c:ptCount val="5"/>
                <c:pt idx="0">
                  <c:v>World </c:v>
                </c:pt>
                <c:pt idx="1">
                  <c:v>High </c:v>
                </c:pt>
                <c:pt idx="2">
                  <c:v>Upper Middle  </c:v>
                </c:pt>
                <c:pt idx="3">
                  <c:v>lower middle</c:v>
                </c:pt>
                <c:pt idx="4">
                  <c:v>low</c:v>
                </c:pt>
              </c:strCache>
            </c:strRef>
          </c:cat>
          <c:val>
            <c:numRef>
              <c:f>Sheet2!$J$6:$J$10</c:f>
              <c:numCache>
                <c:formatCode>General</c:formatCode>
                <c:ptCount val="5"/>
                <c:pt idx="0">
                  <c:v>70.7</c:v>
                </c:pt>
                <c:pt idx="1">
                  <c:v>79.400000000000006</c:v>
                </c:pt>
                <c:pt idx="2">
                  <c:v>74.5</c:v>
                </c:pt>
                <c:pt idx="3">
                  <c:v>66.400000000000006</c:v>
                </c:pt>
                <c:pt idx="4">
                  <c:v>61.8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C-491C-9DB3-340F1D6BD3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397230304"/>
        <c:axId val="-1397226496"/>
      </c:barChart>
      <c:catAx>
        <c:axId val="-1397230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1397226496"/>
        <c:crosses val="autoZero"/>
        <c:auto val="1"/>
        <c:lblAlgn val="ctr"/>
        <c:lblOffset val="100"/>
        <c:noMultiLvlLbl val="0"/>
      </c:catAx>
      <c:valAx>
        <c:axId val="-1397226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39723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242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242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8F6C18-1DD8-482A-8B0B-981913ECEB2D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250"/>
            <a:ext cx="4033838" cy="35242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675" y="6699250"/>
            <a:ext cx="4033838" cy="352425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89E5D4-279C-437E-90CA-3D29DBEE4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2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FB634E-A9A3-49AF-AB2C-84D97A5F396C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8638" y="882650"/>
            <a:ext cx="3171825" cy="237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94075"/>
            <a:ext cx="7448550" cy="277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05DB0F-7687-4AC7-B6B1-11D30EC4F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89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967631638" y="-198776431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43" tIns="42072" rIns="84143" bIns="42072"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47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DF01-D907-493D-96CA-7C769B801977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FB4BE-365F-4992-AB09-D29FCC6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4579-0B51-4198-8E72-3B9C1F42CBA7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22F4-D91D-40C7-ACE7-7013E2877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9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EE1CD-9C0C-45C7-994B-4E93490C0B85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07E0-AE7E-4876-A951-B29B42F31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5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9E4BC-006A-495B-95CE-930BAB88656D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5A11-3595-4102-A35F-BE1156913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0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46FD0-C374-417A-BD82-D5CE199DBAC4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13CA-16AB-4E60-AA8B-9A4BEEB25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6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4A27-5157-414C-91DD-1774561761C1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DEEF-6F56-4AF4-A2B5-8C00D2776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2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174C5-5834-48DC-A8FC-EA3CA03B6895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7B16F-E814-4510-8A38-F15AB3BF6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EF8F9-5E59-4B16-8F29-AFA03275C65D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3010-C566-45C5-9FD2-CE4D4B72A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0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17F0-F11D-4C3A-AD9E-3B7F0B8226E3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8FE4-A25A-49E5-A2BA-790A43F73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1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ED69-261F-4F13-A7D3-32762F6AF452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E4FD-6887-493E-9255-EED7E5DBD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30F8-493F-4F10-9C8E-869E8B7AD4C4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C113-0A5F-4556-A33B-8AB95C50B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C86EA5-C5D8-4F3E-A3E7-1639566BA200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831864-0871-4E3A-92ED-B95D33C49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sp.dyn.le00.in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SP.DYN.LE00.IN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5532120" y="342900"/>
            <a:ext cx="3717607" cy="147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1000"/>
              </a:lnSpc>
            </a:pPr>
            <a:r>
              <a:rPr lang="en-US" altLang="en-US" sz="4000" b="1" dirty="0">
                <a:latin typeface="Arial" panose="020B0604020202020204" pitchFamily="34" charset="0"/>
              </a:rPr>
              <a:t> 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1000"/>
              </a:lnSpc>
            </a:pPr>
            <a:endParaRPr lang="en-US" altLang="en-US" sz="4320" b="1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77195" y="4725144"/>
            <a:ext cx="4160520" cy="1714500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96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2520" b="1" dirty="0">
                <a:solidFill>
                  <a:sysClr val="windowText" lastClr="000000"/>
                </a:solidFill>
                <a:latin typeface="Calibri"/>
              </a:rPr>
              <a:t>Dr Sanjana Zaman, MBBS,  </a:t>
            </a:r>
            <a:r>
              <a:rPr lang="en-US" sz="2520" b="1" dirty="0" err="1">
                <a:solidFill>
                  <a:sysClr val="windowText" lastClr="000000"/>
                </a:solidFill>
                <a:latin typeface="Calibri"/>
              </a:rPr>
              <a:t>Ph.D</a:t>
            </a:r>
            <a:r>
              <a:rPr lang="en-US" sz="2520" b="1" dirty="0">
                <a:solidFill>
                  <a:sysClr val="windowText" lastClr="000000"/>
                </a:solidFill>
                <a:latin typeface="Calibri"/>
              </a:rPr>
              <a:t> (Japan)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B4714-A5DE-4B86-B14D-21DECD720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BD4CB6-9DBD-49C7-BAED-368FB7E601F3}"/>
              </a:ext>
            </a:extLst>
          </p:cNvPr>
          <p:cNvSpPr txBox="1"/>
          <p:nvPr/>
        </p:nvSpPr>
        <p:spPr>
          <a:xfrm>
            <a:off x="5273995" y="990600"/>
            <a:ext cx="371760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Global Health </a:t>
            </a:r>
          </a:p>
          <a:p>
            <a:endParaRPr lang="en-US" alt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r>
              <a:rPr lang="en-US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challenges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</a:p>
          <a:p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334567" y="253829"/>
            <a:ext cx="8521304" cy="49649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Life expectancy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91705" y="1026366"/>
            <a:ext cx="8134709" cy="537443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The main causes </a:t>
            </a:r>
            <a:r>
              <a:rPr lang="en-US" dirty="0">
                <a:solidFill>
                  <a:srgbClr val="FF0000"/>
                </a:solidFill>
              </a:rPr>
              <a:t>among children </a:t>
            </a:r>
            <a:r>
              <a:rPr lang="en-US" dirty="0"/>
              <a:t>are depressingly recognizable: the </a:t>
            </a:r>
            <a:r>
              <a:rPr lang="en-US" u="sng" dirty="0"/>
              <a:t>perinatal conditions closely associated with poverty</a:t>
            </a:r>
            <a:r>
              <a:rPr lang="en-US" dirty="0"/>
              <a:t>; </a:t>
            </a:r>
            <a:r>
              <a:rPr lang="en-US" u="sng" dirty="0" err="1"/>
              <a:t>diarrhoeal</a:t>
            </a:r>
            <a:r>
              <a:rPr lang="en-US" u="sng" dirty="0"/>
              <a:t> diseases; pneumonia and other lower respiratory tract conditions; and malaria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HIV/AIDS</a:t>
            </a:r>
            <a:r>
              <a:rPr lang="en-US" dirty="0"/>
              <a:t>, now the world’s leading cause of death in adults aged 15–59 years, is killing almost </a:t>
            </a:r>
            <a:r>
              <a:rPr lang="en-US" dirty="0">
                <a:solidFill>
                  <a:srgbClr val="FF0000"/>
                </a:solidFill>
              </a:rPr>
              <a:t>5000 men and women </a:t>
            </a:r>
            <a:r>
              <a:rPr lang="en-US" dirty="0"/>
              <a:t>in this age group, and almost </a:t>
            </a:r>
            <a:r>
              <a:rPr lang="en-US" dirty="0">
                <a:solidFill>
                  <a:srgbClr val="FF0000"/>
                </a:solidFill>
              </a:rPr>
              <a:t>1000 </a:t>
            </a:r>
            <a:r>
              <a:rPr lang="en-US" dirty="0"/>
              <a:t>of their children, </a:t>
            </a:r>
            <a:r>
              <a:rPr lang="en-US" dirty="0">
                <a:solidFill>
                  <a:srgbClr val="FF0000"/>
                </a:solidFill>
              </a:rPr>
              <a:t>every 24 hours in sub-Saharan Africa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main issues of developing countries: </a:t>
            </a:r>
            <a:r>
              <a:rPr lang="en-US" dirty="0">
                <a:solidFill>
                  <a:srgbClr val="0070C0"/>
                </a:solidFill>
              </a:rPr>
              <a:t>slow progress towards the SDG 3</a:t>
            </a:r>
            <a:r>
              <a:rPr lang="en-US" dirty="0"/>
              <a:t>; the HIV/AIDS pandemic; and the double burden of communicable diseases plus NCDs, including the tobacco epidemic and the avoidable deaths from road traffic accidents.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96370683"/>
              </p:ext>
            </p:extLst>
          </p:nvPr>
        </p:nvGraphicFramePr>
        <p:xfrm>
          <a:off x="308999" y="138022"/>
          <a:ext cx="8449056" cy="613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531218" y="6372023"/>
            <a:ext cx="31550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 i="1" dirty="0">
                <a:solidFill>
                  <a:srgbClr val="0000FF"/>
                </a:solidFill>
                <a:latin typeface="Arial" panose="020B0604020202020204" pitchFamily="34" charset="0"/>
                <a:hlinkClick r:id="rId3"/>
              </a:rPr>
              <a:t>https://data.worldbank.org/indicator/sp.dyn.le00.in</a:t>
            </a:r>
            <a:endParaRPr lang="en-US" altLang="en-US" sz="105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3737985"/>
              </p:ext>
            </p:extLst>
          </p:nvPr>
        </p:nvGraphicFramePr>
        <p:xfrm>
          <a:off x="465826" y="345057"/>
          <a:ext cx="8416621" cy="5840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388136" y="62631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https://data.worldbank.org/indicator/SP.DYN.LE00.IN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22329887"/>
              </p:ext>
            </p:extLst>
          </p:nvPr>
        </p:nvGraphicFramePr>
        <p:xfrm>
          <a:off x="566928" y="163902"/>
          <a:ext cx="8247888" cy="610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672861" y="262456"/>
            <a:ext cx="7772400" cy="601265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Life expectancy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595223" y="1035169"/>
            <a:ext cx="7850038" cy="559854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 Global health challenges draw the main focus to the </a:t>
            </a:r>
            <a:r>
              <a:rPr lang="en-US" altLang="en-US" sz="2800" dirty="0">
                <a:solidFill>
                  <a:srgbClr val="0070C0"/>
                </a:solidFill>
              </a:rPr>
              <a:t>increasingly fragile health of sub-Saharan Africa</a:t>
            </a:r>
            <a:r>
              <a:rPr lang="en-US" altLang="en-US" sz="2800" dirty="0"/>
              <a:t>. It is here, where scores of millions of people scrape a </a:t>
            </a:r>
            <a:r>
              <a:rPr lang="en-US" altLang="en-US" sz="2800" dirty="0">
                <a:solidFill>
                  <a:srgbClr val="C00000"/>
                </a:solidFill>
              </a:rPr>
              <a:t>living from the dust of poverty</a:t>
            </a:r>
          </a:p>
          <a:p>
            <a:pPr eaLnBrk="1" hangingPunct="1"/>
            <a:r>
              <a:rPr lang="en-US" altLang="en-US" sz="2800" dirty="0"/>
              <a:t>Almost an entire continent is being left behind. </a:t>
            </a:r>
            <a:r>
              <a:rPr lang="en-US" altLang="en-US" sz="2800" dirty="0">
                <a:solidFill>
                  <a:srgbClr val="FF0000"/>
                </a:solidFill>
              </a:rPr>
              <a:t>35% of Africa’s children are at higher risk of death than they were 10 years ago</a:t>
            </a:r>
            <a:r>
              <a:rPr lang="en-US" altLang="en-US" sz="2800" dirty="0"/>
              <a:t>. Every hour, more than </a:t>
            </a:r>
            <a:r>
              <a:rPr lang="en-US" altLang="en-US" sz="2800" dirty="0">
                <a:solidFill>
                  <a:srgbClr val="FF0000"/>
                </a:solidFill>
              </a:rPr>
              <a:t>500 African mothers </a:t>
            </a:r>
            <a:r>
              <a:rPr lang="en-US" altLang="en-US" sz="2800" dirty="0"/>
              <a:t>lose a small child</a:t>
            </a:r>
          </a:p>
          <a:p>
            <a:pPr eaLnBrk="1" hangingPunct="1"/>
            <a:r>
              <a:rPr lang="en-US" altLang="en-US" sz="2800" u="sng" dirty="0"/>
              <a:t>Life expectancy, always shorter here than almost anywhere else.</a:t>
            </a:r>
            <a:r>
              <a:rPr lang="en-US" altLang="en-US" sz="2800" dirty="0"/>
              <a:t> In some African countries,  life expectancy for men is less than 46 years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690114" y="1639019"/>
            <a:ext cx="7737894" cy="5003321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Over the past 50 years, average life expectancy at birth has increased globally by almost </a:t>
            </a:r>
            <a:r>
              <a:rPr lang="en-US" altLang="en-US" sz="2600" dirty="0">
                <a:solidFill>
                  <a:srgbClr val="FF0000"/>
                </a:solidFill>
              </a:rPr>
              <a:t>20 years</a:t>
            </a:r>
            <a:r>
              <a:rPr lang="en-US" altLang="en-US" sz="2600" dirty="0"/>
              <a:t>, from 46.5 years in 1950–1955 to 65.2 years in 2002</a:t>
            </a:r>
          </a:p>
          <a:p>
            <a:pPr eaLnBrk="1" hangingPunct="1"/>
            <a:r>
              <a:rPr lang="en-US" altLang="en-US" sz="2600" dirty="0"/>
              <a:t>On average, the gain in life expectancy was </a:t>
            </a:r>
            <a:r>
              <a:rPr lang="en-US" altLang="en-US" sz="2600" dirty="0">
                <a:solidFill>
                  <a:srgbClr val="FF0000"/>
                </a:solidFill>
              </a:rPr>
              <a:t>9 years in developed countries </a:t>
            </a:r>
            <a:r>
              <a:rPr lang="en-US" altLang="en-US" sz="2600" dirty="0"/>
              <a:t>(including Australia, European countries, Japan, New Zealand and North America), </a:t>
            </a:r>
            <a:r>
              <a:rPr lang="en-US" altLang="en-US" sz="2600" dirty="0">
                <a:solidFill>
                  <a:srgbClr val="FF0000"/>
                </a:solidFill>
              </a:rPr>
              <a:t>17 years in the high-mortality developing countries </a:t>
            </a:r>
            <a:r>
              <a:rPr lang="en-US" altLang="en-US" sz="2600" dirty="0"/>
              <a:t>(with high child and adult mortality levels), including most African countries and poorer countries in Asia, the Eastern Mediterranean Region and Latin America; and 26 years in the low-mortality developing countries.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5004" y="363838"/>
            <a:ext cx="7919049" cy="93875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The global picture: Life expectancy improved but not for all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517585" y="1115729"/>
            <a:ext cx="8177841" cy="555248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increases in life expectancy that occurred in the </a:t>
            </a:r>
            <a:r>
              <a:rPr lang="en-US" dirty="0">
                <a:solidFill>
                  <a:srgbClr val="FF0000"/>
                </a:solidFill>
              </a:rPr>
              <a:t>first half of the 20th century </a:t>
            </a:r>
            <a:r>
              <a:rPr lang="en-US" dirty="0"/>
              <a:t>in developed countries were the </a:t>
            </a:r>
            <a:r>
              <a:rPr lang="en-US" dirty="0">
                <a:solidFill>
                  <a:srgbClr val="FF0000"/>
                </a:solidFill>
              </a:rPr>
              <a:t>result of rapid declines in mortality</a:t>
            </a:r>
            <a:r>
              <a:rPr lang="en-US" dirty="0"/>
              <a:t>, particularly infant and maternal mortality, and that caused by infectious diseases in childhood and early adulthood. Access to better housing, sanitation and education, a trend to smaller families, growing incomes, and public health measures such as immunization against infectious diseases all contributed </a:t>
            </a:r>
            <a:r>
              <a:rPr lang="en-US" dirty="0">
                <a:solidFill>
                  <a:srgbClr val="FF0000"/>
                </a:solidFill>
              </a:rPr>
              <a:t>greatly to this epidemiological transition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 many developed countries, this shift started approximately 100 to 150 years ago. In a number of countries, such as Japan, the transition started later but proceeded much more quickly. In many developing countries, the transition started even later and has not yet been completed.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396" y="130925"/>
            <a:ext cx="8643668" cy="79502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…Life expectancy improved but not for all (2)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9475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430000" imgH="11429858" progId="AcroExch.Document.DC">
                  <p:embed/>
                </p:oleObj>
              </mc:Choice>
              <mc:Fallback>
                <p:oleObj name="Acrobat Document" r:id="rId2" imgW="11430000" imgH="11429858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0387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430000" imgH="11429858" progId="AcroExch.Document.DC">
                  <p:embed/>
                </p:oleObj>
              </mc:Choice>
              <mc:Fallback>
                <p:oleObj name="Acrobat Document" r:id="rId2" imgW="11430000" imgH="11429858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75193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430000" imgH="11429858" progId="AcroExch.Document.DC">
                  <p:embed/>
                </p:oleObj>
              </mc:Choice>
              <mc:Fallback>
                <p:oleObj name="Acrobat Document" r:id="rId2" imgW="11430000" imgH="11429858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72950" y="347237"/>
            <a:ext cx="7973615" cy="561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cs typeface="Calibri" pitchFamily="34" charset="0"/>
              </a:rPr>
              <a:t>Recent key threats to global health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45270" y="1328469"/>
            <a:ext cx="8651081" cy="5046452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cs typeface="Calibri" panose="020F0502020204030204" pitchFamily="34" charset="0"/>
              </a:rPr>
              <a:t>From </a:t>
            </a:r>
            <a:r>
              <a:rPr lang="en-US" altLang="en-US" sz="2600" dirty="0">
                <a:solidFill>
                  <a:srgbClr val="FF0000"/>
                </a:solidFill>
                <a:cs typeface="Calibri" panose="020F0502020204030204" pitchFamily="34" charset="0"/>
              </a:rPr>
              <a:t>Mosul to Cox’s Bazar, cholera to plague</a:t>
            </a:r>
            <a:r>
              <a:rPr lang="en-US" altLang="en-US" sz="2600" dirty="0">
                <a:cs typeface="Calibri" panose="020F0502020204030204" pitchFamily="34" charset="0"/>
              </a:rPr>
              <a:t>, 2017 was full of health emergencies caused by conflict, natural disasters and disease outbreaks</a:t>
            </a:r>
          </a:p>
          <a:p>
            <a:pPr eaLnBrk="1" hangingPunct="1"/>
            <a:r>
              <a:rPr lang="en-US" altLang="en-US" sz="2600" dirty="0">
                <a:cs typeface="Calibri" panose="020F0502020204030204" pitchFamily="34" charset="0"/>
              </a:rPr>
              <a:t>2020 could be even worse if we don’t prepare, prevent and respond in time</a:t>
            </a:r>
          </a:p>
          <a:p>
            <a:pPr eaLnBrk="1" hangingPunct="1"/>
            <a:r>
              <a:rPr lang="en-US" altLang="en-US" sz="2600" dirty="0">
                <a:cs typeface="Calibri" panose="020F0502020204030204" pitchFamily="34" charset="0"/>
              </a:rPr>
              <a:t>The World Health Organization continues to tackle disease outbreaks and other health emergencies worldwide in 2018, but operations are </a:t>
            </a:r>
            <a:r>
              <a:rPr lang="en-US" altLang="en-US" sz="2600" dirty="0">
                <a:solidFill>
                  <a:srgbClr val="7030A0"/>
                </a:solidFill>
                <a:cs typeface="Calibri" panose="020F0502020204030204" pitchFamily="34" charset="0"/>
              </a:rPr>
              <a:t>underfunded and needs continue </a:t>
            </a:r>
            <a:r>
              <a:rPr lang="en-US" altLang="en-US" sz="2600" dirty="0">
                <a:cs typeface="Calibri" panose="020F0502020204030204" pitchFamily="34" charset="0"/>
              </a:rPr>
              <a:t>to grow</a:t>
            </a:r>
          </a:p>
          <a:p>
            <a:pPr eaLnBrk="1" hangingPunct="1"/>
            <a:r>
              <a:rPr lang="en-US" altLang="en-US" sz="2600" dirty="0">
                <a:cs typeface="Calibri" panose="020F0502020204030204" pitchFamily="34" charset="0"/>
              </a:rPr>
              <a:t> These are just some of the threats to global health that we are likely to face. </a:t>
            </a:r>
            <a:r>
              <a:rPr lang="en-US" altLang="en-US" sz="2600" u="sng" dirty="0">
                <a:cs typeface="Calibri" panose="020F0502020204030204" pitchFamily="34" charset="0"/>
              </a:rPr>
              <a:t>Many of these crises are entirely preventable, and often man-made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04945"/>
              </p:ext>
            </p:extLst>
          </p:nvPr>
        </p:nvGraphicFramePr>
        <p:xfrm>
          <a:off x="2" y="-1"/>
          <a:ext cx="9143997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430000" imgH="11429858" progId="AcroExch.Document.DC">
                  <p:embed/>
                </p:oleObj>
              </mc:Choice>
              <mc:Fallback>
                <p:oleObj name="Acrobat Document" r:id="rId2" imgW="11430000" imgH="11429858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-1"/>
                        <a:ext cx="9143997" cy="6858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object 6"/>
          <p:cNvSpPr>
            <a:spLocks noChangeArrowheads="1"/>
          </p:cNvSpPr>
          <p:nvPr/>
        </p:nvSpPr>
        <p:spPr bwMode="auto">
          <a:xfrm>
            <a:off x="4206480" y="5790010"/>
            <a:ext cx="91678" cy="95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9638" name="object 7"/>
          <p:cNvSpPr>
            <a:spLocks noChangeArrowheads="1"/>
          </p:cNvSpPr>
          <p:nvPr/>
        </p:nvSpPr>
        <p:spPr bwMode="auto">
          <a:xfrm>
            <a:off x="2402683" y="5757863"/>
            <a:ext cx="98822" cy="80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9639" name="object 8"/>
          <p:cNvSpPr>
            <a:spLocks noChangeArrowheads="1"/>
          </p:cNvSpPr>
          <p:nvPr/>
        </p:nvSpPr>
        <p:spPr bwMode="auto">
          <a:xfrm>
            <a:off x="3650458" y="5654280"/>
            <a:ext cx="130969" cy="17859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9640" name="object 9"/>
          <p:cNvSpPr>
            <a:spLocks/>
          </p:cNvSpPr>
          <p:nvPr/>
        </p:nvSpPr>
        <p:spPr bwMode="auto">
          <a:xfrm>
            <a:off x="3902870" y="5607845"/>
            <a:ext cx="238125" cy="276225"/>
          </a:xfrm>
          <a:custGeom>
            <a:avLst/>
            <a:gdLst>
              <a:gd name="T0" fmla="*/ 55976 w 316864"/>
              <a:gd name="T1" fmla="*/ 0 h 368300"/>
              <a:gd name="T2" fmla="*/ 69492 w 316864"/>
              <a:gd name="T3" fmla="*/ 927 h 368300"/>
              <a:gd name="T4" fmla="*/ 80331 w 316864"/>
              <a:gd name="T5" fmla="*/ 2476 h 368300"/>
              <a:gd name="T6" fmla="*/ 87599 w 316864"/>
              <a:gd name="T7" fmla="*/ 4965 h 368300"/>
              <a:gd name="T8" fmla="*/ 91552 w 316864"/>
              <a:gd name="T9" fmla="*/ 8369 h 368300"/>
              <a:gd name="T10" fmla="*/ 93847 w 316864"/>
              <a:gd name="T11" fmla="*/ 12407 h 368300"/>
              <a:gd name="T12" fmla="*/ 93847 w 316864"/>
              <a:gd name="T13" fmla="*/ 202412 h 368300"/>
              <a:gd name="T14" fmla="*/ 117947 w 316864"/>
              <a:gd name="T15" fmla="*/ 277507 h 368300"/>
              <a:gd name="T16" fmla="*/ 149825 w 316864"/>
              <a:gd name="T17" fmla="*/ 286499 h 368300"/>
              <a:gd name="T18" fmla="*/ 214457 w 316864"/>
              <a:gd name="T19" fmla="*/ 247244 h 368300"/>
              <a:gd name="T20" fmla="*/ 224545 w 316864"/>
              <a:gd name="T21" fmla="*/ 14884 h 368300"/>
              <a:gd name="T22" fmla="*/ 262033 w 316864"/>
              <a:gd name="T23" fmla="*/ 0 h 368300"/>
              <a:gd name="T24" fmla="*/ 280523 w 316864"/>
              <a:gd name="T25" fmla="*/ 0 h 368300"/>
              <a:gd name="T26" fmla="*/ 311762 w 316864"/>
              <a:gd name="T27" fmla="*/ 4965 h 368300"/>
              <a:gd name="T28" fmla="*/ 315714 w 316864"/>
              <a:gd name="T29" fmla="*/ 8369 h 368300"/>
              <a:gd name="T30" fmla="*/ 318011 w 316864"/>
              <a:gd name="T31" fmla="*/ 12407 h 368300"/>
              <a:gd name="T32" fmla="*/ 318011 w 316864"/>
              <a:gd name="T33" fmla="*/ 346773 h 368300"/>
              <a:gd name="T34" fmla="*/ 317372 w 316864"/>
              <a:gd name="T35" fmla="*/ 351421 h 368300"/>
              <a:gd name="T36" fmla="*/ 314823 w 316864"/>
              <a:gd name="T37" fmla="*/ 355142 h 368300"/>
              <a:gd name="T38" fmla="*/ 292125 w 316864"/>
              <a:gd name="T39" fmla="*/ 361340 h 368300"/>
              <a:gd name="T40" fmla="*/ 277972 w 316864"/>
              <a:gd name="T41" fmla="*/ 361657 h 368300"/>
              <a:gd name="T42" fmla="*/ 263053 w 316864"/>
              <a:gd name="T43" fmla="*/ 361340 h 368300"/>
              <a:gd name="T44" fmla="*/ 252851 w 316864"/>
              <a:gd name="T45" fmla="*/ 360108 h 368300"/>
              <a:gd name="T46" fmla="*/ 237678 w 316864"/>
              <a:gd name="T47" fmla="*/ 346773 h 368300"/>
              <a:gd name="T48" fmla="*/ 209753 w 316864"/>
              <a:gd name="T49" fmla="*/ 334495 h 368300"/>
              <a:gd name="T50" fmla="*/ 122281 w 316864"/>
              <a:gd name="T51" fmla="*/ 367982 h 368300"/>
              <a:gd name="T52" fmla="*/ 64520 w 316864"/>
              <a:gd name="T53" fmla="*/ 356819 h 368300"/>
              <a:gd name="T54" fmla="*/ 6247 w 316864"/>
              <a:gd name="T55" fmla="*/ 281470 h 368300"/>
              <a:gd name="T56" fmla="*/ 0 w 316864"/>
              <a:gd name="T57" fmla="*/ 218033 h 368300"/>
              <a:gd name="T58" fmla="*/ 0 w 316864"/>
              <a:gd name="T59" fmla="*/ 12407 h 368300"/>
              <a:gd name="T60" fmla="*/ 2166 w 316864"/>
              <a:gd name="T61" fmla="*/ 8369 h 368300"/>
              <a:gd name="T62" fmla="*/ 37742 w 316864"/>
              <a:gd name="T63" fmla="*/ 0 h 3683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16864" h="368300">
                <a:moveTo>
                  <a:pt x="46608" y="0"/>
                </a:moveTo>
                <a:lnTo>
                  <a:pt x="55752" y="0"/>
                </a:lnTo>
                <a:lnTo>
                  <a:pt x="63372" y="304"/>
                </a:lnTo>
                <a:lnTo>
                  <a:pt x="69214" y="927"/>
                </a:lnTo>
                <a:lnTo>
                  <a:pt x="75183" y="1549"/>
                </a:lnTo>
                <a:lnTo>
                  <a:pt x="80009" y="2476"/>
                </a:lnTo>
                <a:lnTo>
                  <a:pt x="83565" y="3721"/>
                </a:lnTo>
                <a:lnTo>
                  <a:pt x="87249" y="4965"/>
                </a:lnTo>
                <a:lnTo>
                  <a:pt x="89788" y="6515"/>
                </a:lnTo>
                <a:lnTo>
                  <a:pt x="91186" y="8369"/>
                </a:lnTo>
                <a:lnTo>
                  <a:pt x="92709" y="10236"/>
                </a:lnTo>
                <a:lnTo>
                  <a:pt x="93471" y="12407"/>
                </a:lnTo>
                <a:lnTo>
                  <a:pt x="93471" y="14884"/>
                </a:lnTo>
                <a:lnTo>
                  <a:pt x="93471" y="202412"/>
                </a:lnTo>
                <a:lnTo>
                  <a:pt x="96774" y="242214"/>
                </a:lnTo>
                <a:lnTo>
                  <a:pt x="117475" y="277507"/>
                </a:lnTo>
                <a:lnTo>
                  <a:pt x="139826" y="286499"/>
                </a:lnTo>
                <a:lnTo>
                  <a:pt x="149225" y="286499"/>
                </a:lnTo>
                <a:lnTo>
                  <a:pt x="185165" y="273469"/>
                </a:lnTo>
                <a:lnTo>
                  <a:pt x="213598" y="247244"/>
                </a:lnTo>
                <a:lnTo>
                  <a:pt x="223646" y="235521"/>
                </a:lnTo>
                <a:lnTo>
                  <a:pt x="223646" y="14884"/>
                </a:lnTo>
                <a:lnTo>
                  <a:pt x="223646" y="12407"/>
                </a:lnTo>
                <a:lnTo>
                  <a:pt x="260984" y="0"/>
                </a:lnTo>
                <a:lnTo>
                  <a:pt x="270128" y="0"/>
                </a:lnTo>
                <a:lnTo>
                  <a:pt x="279400" y="0"/>
                </a:lnTo>
                <a:lnTo>
                  <a:pt x="306958" y="3721"/>
                </a:lnTo>
                <a:lnTo>
                  <a:pt x="310514" y="4965"/>
                </a:lnTo>
                <a:lnTo>
                  <a:pt x="312927" y="6515"/>
                </a:lnTo>
                <a:lnTo>
                  <a:pt x="314451" y="8369"/>
                </a:lnTo>
                <a:lnTo>
                  <a:pt x="315975" y="10236"/>
                </a:lnTo>
                <a:lnTo>
                  <a:pt x="316738" y="12407"/>
                </a:lnTo>
                <a:lnTo>
                  <a:pt x="316738" y="14884"/>
                </a:lnTo>
                <a:lnTo>
                  <a:pt x="316738" y="346773"/>
                </a:lnTo>
                <a:lnTo>
                  <a:pt x="316738" y="349250"/>
                </a:lnTo>
                <a:lnTo>
                  <a:pt x="316102" y="351421"/>
                </a:lnTo>
                <a:lnTo>
                  <a:pt x="314832" y="353275"/>
                </a:lnTo>
                <a:lnTo>
                  <a:pt x="313563" y="355142"/>
                </a:lnTo>
                <a:lnTo>
                  <a:pt x="296037" y="360718"/>
                </a:lnTo>
                <a:lnTo>
                  <a:pt x="290956" y="361340"/>
                </a:lnTo>
                <a:lnTo>
                  <a:pt x="284606" y="361657"/>
                </a:lnTo>
                <a:lnTo>
                  <a:pt x="276859" y="361657"/>
                </a:lnTo>
                <a:lnTo>
                  <a:pt x="268731" y="361657"/>
                </a:lnTo>
                <a:lnTo>
                  <a:pt x="262000" y="361340"/>
                </a:lnTo>
                <a:lnTo>
                  <a:pt x="256920" y="360718"/>
                </a:lnTo>
                <a:lnTo>
                  <a:pt x="251840" y="360108"/>
                </a:lnTo>
                <a:lnTo>
                  <a:pt x="236727" y="349250"/>
                </a:lnTo>
                <a:lnTo>
                  <a:pt x="236727" y="346773"/>
                </a:lnTo>
                <a:lnTo>
                  <a:pt x="236727" y="308444"/>
                </a:lnTo>
                <a:lnTo>
                  <a:pt x="208914" y="334495"/>
                </a:lnTo>
                <a:lnTo>
                  <a:pt x="166334" y="359608"/>
                </a:lnTo>
                <a:lnTo>
                  <a:pt x="121792" y="367982"/>
                </a:lnTo>
                <a:lnTo>
                  <a:pt x="105338" y="367284"/>
                </a:lnTo>
                <a:lnTo>
                  <a:pt x="64262" y="356819"/>
                </a:lnTo>
                <a:lnTo>
                  <a:pt x="26669" y="326301"/>
                </a:lnTo>
                <a:lnTo>
                  <a:pt x="6222" y="281470"/>
                </a:lnTo>
                <a:lnTo>
                  <a:pt x="400" y="236228"/>
                </a:lnTo>
                <a:lnTo>
                  <a:pt x="0" y="218033"/>
                </a:lnTo>
                <a:lnTo>
                  <a:pt x="0" y="14884"/>
                </a:lnTo>
                <a:lnTo>
                  <a:pt x="0" y="12407"/>
                </a:lnTo>
                <a:lnTo>
                  <a:pt x="762" y="10236"/>
                </a:lnTo>
                <a:lnTo>
                  <a:pt x="2158" y="8369"/>
                </a:lnTo>
                <a:lnTo>
                  <a:pt x="3428" y="6515"/>
                </a:lnTo>
                <a:lnTo>
                  <a:pt x="37591" y="0"/>
                </a:lnTo>
                <a:lnTo>
                  <a:pt x="46608" y="0"/>
                </a:lnTo>
                <a:close/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1" name="object 10"/>
          <p:cNvSpPr>
            <a:spLocks/>
          </p:cNvSpPr>
          <p:nvPr/>
        </p:nvSpPr>
        <p:spPr bwMode="auto">
          <a:xfrm>
            <a:off x="3582591" y="5603082"/>
            <a:ext cx="266700" cy="280988"/>
          </a:xfrm>
          <a:custGeom>
            <a:avLst/>
            <a:gdLst>
              <a:gd name="T0" fmla="*/ 181343 w 356235"/>
              <a:gd name="T1" fmla="*/ 0 h 374650"/>
              <a:gd name="T2" fmla="*/ 222818 w 356235"/>
              <a:gd name="T3" fmla="*/ 3021 h 374650"/>
              <a:gd name="T4" fmla="*/ 274023 w 356235"/>
              <a:gd name="T5" fmla="*/ 18848 h 374650"/>
              <a:gd name="T6" fmla="*/ 312319 w 356235"/>
              <a:gd name="T7" fmla="*/ 47625 h 374650"/>
              <a:gd name="T8" fmla="*/ 338194 w 356235"/>
              <a:gd name="T9" fmla="*/ 88853 h 374650"/>
              <a:gd name="T10" fmla="*/ 351834 w 356235"/>
              <a:gd name="T11" fmla="*/ 142036 h 374650"/>
              <a:gd name="T12" fmla="*/ 354459 w 356235"/>
              <a:gd name="T13" fmla="*/ 183807 h 374650"/>
              <a:gd name="T14" fmla="*/ 353751 w 356235"/>
              <a:gd name="T15" fmla="*/ 204545 h 374650"/>
              <a:gd name="T16" fmla="*/ 348159 w 356235"/>
              <a:gd name="T17" fmla="*/ 243235 h 374650"/>
              <a:gd name="T18" fmla="*/ 329277 w 356235"/>
              <a:gd name="T19" fmla="*/ 293744 h 374650"/>
              <a:gd name="T20" fmla="*/ 297527 w 356235"/>
              <a:gd name="T21" fmla="*/ 333397 h 374650"/>
              <a:gd name="T22" fmla="*/ 252842 w 356235"/>
              <a:gd name="T23" fmla="*/ 360540 h 374650"/>
              <a:gd name="T24" fmla="*/ 215827 w 356235"/>
              <a:gd name="T25" fmla="*/ 370862 h 374650"/>
              <a:gd name="T26" fmla="*/ 173117 w 356235"/>
              <a:gd name="T27" fmla="*/ 374307 h 374650"/>
              <a:gd name="T28" fmla="*/ 151809 w 356235"/>
              <a:gd name="T29" fmla="*/ 373538 h 374650"/>
              <a:gd name="T30" fmla="*/ 113465 w 356235"/>
              <a:gd name="T31" fmla="*/ 367395 h 374650"/>
              <a:gd name="T32" fmla="*/ 66548 w 356235"/>
              <a:gd name="T33" fmla="*/ 346954 h 374650"/>
              <a:gd name="T34" fmla="*/ 32229 w 356235"/>
              <a:gd name="T35" fmla="*/ 313909 h 374650"/>
              <a:gd name="T36" fmla="*/ 10375 w 356235"/>
              <a:gd name="T37" fmla="*/ 268630 h 374650"/>
              <a:gd name="T38" fmla="*/ 642 w 356235"/>
              <a:gd name="T39" fmla="*/ 211848 h 374650"/>
              <a:gd name="T40" fmla="*/ 0 w 356235"/>
              <a:gd name="T41" fmla="*/ 190500 h 374650"/>
              <a:gd name="T42" fmla="*/ 710 w 356235"/>
              <a:gd name="T43" fmla="*/ 169742 h 374650"/>
              <a:gd name="T44" fmla="*/ 6353 w 356235"/>
              <a:gd name="T45" fmla="*/ 130956 h 374650"/>
              <a:gd name="T46" fmla="*/ 25421 w 356235"/>
              <a:gd name="T47" fmla="*/ 80276 h 374650"/>
              <a:gd name="T48" fmla="*/ 57237 w 356235"/>
              <a:gd name="T49" fmla="*/ 40802 h 374650"/>
              <a:gd name="T50" fmla="*/ 101744 w 356235"/>
              <a:gd name="T51" fmla="*/ 13766 h 374650"/>
              <a:gd name="T52" fmla="*/ 138600 w 356235"/>
              <a:gd name="T53" fmla="*/ 3440 h 374650"/>
              <a:gd name="T54" fmla="*/ 181343 w 356235"/>
              <a:gd name="T55" fmla="*/ 0 h 37465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56235" h="374650">
                <a:moveTo>
                  <a:pt x="181991" y="0"/>
                </a:moveTo>
                <a:lnTo>
                  <a:pt x="223615" y="3021"/>
                </a:lnTo>
                <a:lnTo>
                  <a:pt x="275002" y="18848"/>
                </a:lnTo>
                <a:lnTo>
                  <a:pt x="313436" y="47625"/>
                </a:lnTo>
                <a:lnTo>
                  <a:pt x="339403" y="88853"/>
                </a:lnTo>
                <a:lnTo>
                  <a:pt x="353091" y="142036"/>
                </a:lnTo>
                <a:lnTo>
                  <a:pt x="355726" y="183807"/>
                </a:lnTo>
                <a:lnTo>
                  <a:pt x="355016" y="204545"/>
                </a:lnTo>
                <a:lnTo>
                  <a:pt x="349404" y="243235"/>
                </a:lnTo>
                <a:lnTo>
                  <a:pt x="330454" y="293744"/>
                </a:lnTo>
                <a:lnTo>
                  <a:pt x="298590" y="333397"/>
                </a:lnTo>
                <a:lnTo>
                  <a:pt x="253746" y="360540"/>
                </a:lnTo>
                <a:lnTo>
                  <a:pt x="216598" y="370862"/>
                </a:lnTo>
                <a:lnTo>
                  <a:pt x="173736" y="374307"/>
                </a:lnTo>
                <a:lnTo>
                  <a:pt x="152352" y="373538"/>
                </a:lnTo>
                <a:lnTo>
                  <a:pt x="113871" y="367395"/>
                </a:lnTo>
                <a:lnTo>
                  <a:pt x="66786" y="346954"/>
                </a:lnTo>
                <a:lnTo>
                  <a:pt x="32345" y="313909"/>
                </a:lnTo>
                <a:lnTo>
                  <a:pt x="10413" y="268630"/>
                </a:lnTo>
                <a:lnTo>
                  <a:pt x="644" y="211848"/>
                </a:lnTo>
                <a:lnTo>
                  <a:pt x="0" y="190500"/>
                </a:lnTo>
                <a:lnTo>
                  <a:pt x="712" y="169742"/>
                </a:lnTo>
                <a:lnTo>
                  <a:pt x="6375" y="130956"/>
                </a:lnTo>
                <a:lnTo>
                  <a:pt x="25511" y="80276"/>
                </a:lnTo>
                <a:lnTo>
                  <a:pt x="57441" y="40802"/>
                </a:lnTo>
                <a:lnTo>
                  <a:pt x="102108" y="13766"/>
                </a:lnTo>
                <a:lnTo>
                  <a:pt x="139096" y="3440"/>
                </a:lnTo>
                <a:lnTo>
                  <a:pt x="181991" y="0"/>
                </a:lnTo>
                <a:close/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2" name="object 11"/>
          <p:cNvSpPr>
            <a:spLocks/>
          </p:cNvSpPr>
          <p:nvPr/>
        </p:nvSpPr>
        <p:spPr bwMode="auto">
          <a:xfrm>
            <a:off x="2636045" y="5603081"/>
            <a:ext cx="238125" cy="276225"/>
          </a:xfrm>
          <a:custGeom>
            <a:avLst/>
            <a:gdLst>
              <a:gd name="T0" fmla="*/ 240188 w 317500"/>
              <a:gd name="T1" fmla="*/ 6279 h 368300"/>
              <a:gd name="T2" fmla="*/ 306998 w 317500"/>
              <a:gd name="T3" fmla="*/ 73889 h 368300"/>
              <a:gd name="T4" fmla="*/ 316991 w 317500"/>
              <a:gd name="T5" fmla="*/ 148082 h 368300"/>
              <a:gd name="T6" fmla="*/ 316991 w 317500"/>
              <a:gd name="T7" fmla="*/ 355574 h 368300"/>
              <a:gd name="T8" fmla="*/ 286893 w 317500"/>
              <a:gd name="T9" fmla="*/ 367665 h 368300"/>
              <a:gd name="T10" fmla="*/ 270509 w 317500"/>
              <a:gd name="T11" fmla="*/ 367982 h 368300"/>
              <a:gd name="T12" fmla="*/ 253745 w 317500"/>
              <a:gd name="T13" fmla="*/ 367665 h 368300"/>
              <a:gd name="T14" fmla="*/ 241553 w 317500"/>
              <a:gd name="T15" fmla="*/ 366433 h 368300"/>
              <a:gd name="T16" fmla="*/ 223646 w 317500"/>
              <a:gd name="T17" fmla="*/ 353098 h 368300"/>
              <a:gd name="T18" fmla="*/ 220090 w 317500"/>
              <a:gd name="T19" fmla="*/ 125755 h 368300"/>
              <a:gd name="T20" fmla="*/ 192531 w 317500"/>
              <a:gd name="T21" fmla="*/ 86880 h 368300"/>
              <a:gd name="T22" fmla="*/ 177291 w 317500"/>
              <a:gd name="T23" fmla="*/ 81483 h 368300"/>
              <a:gd name="T24" fmla="*/ 131699 w 317500"/>
              <a:gd name="T25" fmla="*/ 94500 h 368300"/>
              <a:gd name="T26" fmla="*/ 93725 w 317500"/>
              <a:gd name="T27" fmla="*/ 132461 h 368300"/>
              <a:gd name="T28" fmla="*/ 93725 w 317500"/>
              <a:gd name="T29" fmla="*/ 355574 h 368300"/>
              <a:gd name="T30" fmla="*/ 91566 w 317500"/>
              <a:gd name="T31" fmla="*/ 359600 h 368300"/>
              <a:gd name="T32" fmla="*/ 69595 w 317500"/>
              <a:gd name="T33" fmla="*/ 367042 h 368300"/>
              <a:gd name="T34" fmla="*/ 56133 w 317500"/>
              <a:gd name="T35" fmla="*/ 367982 h 368300"/>
              <a:gd name="T36" fmla="*/ 37718 w 317500"/>
              <a:gd name="T37" fmla="*/ 367982 h 368300"/>
              <a:gd name="T38" fmla="*/ 24256 w 317500"/>
              <a:gd name="T39" fmla="*/ 367042 h 368300"/>
              <a:gd name="T40" fmla="*/ 13462 w 317500"/>
              <a:gd name="T41" fmla="*/ 365493 h 368300"/>
              <a:gd name="T42" fmla="*/ 6222 w 317500"/>
              <a:gd name="T43" fmla="*/ 363016 h 368300"/>
              <a:gd name="T44" fmla="*/ 2285 w 317500"/>
              <a:gd name="T45" fmla="*/ 359600 h 368300"/>
              <a:gd name="T46" fmla="*/ 0 w 317500"/>
              <a:gd name="T47" fmla="*/ 355574 h 368300"/>
              <a:gd name="T48" fmla="*/ 0 w 317500"/>
              <a:gd name="T49" fmla="*/ 21209 h 368300"/>
              <a:gd name="T50" fmla="*/ 634 w 317500"/>
              <a:gd name="T51" fmla="*/ 16560 h 368300"/>
              <a:gd name="T52" fmla="*/ 3175 w 317500"/>
              <a:gd name="T53" fmla="*/ 12839 h 368300"/>
              <a:gd name="T54" fmla="*/ 8635 w 317500"/>
              <a:gd name="T55" fmla="*/ 10045 h 368300"/>
              <a:gd name="T56" fmla="*/ 16001 w 317500"/>
              <a:gd name="T57" fmla="*/ 7874 h 368300"/>
              <a:gd name="T58" fmla="*/ 26162 w 317500"/>
              <a:gd name="T59" fmla="*/ 6629 h 368300"/>
              <a:gd name="T60" fmla="*/ 40258 w 317500"/>
              <a:gd name="T61" fmla="*/ 6324 h 368300"/>
              <a:gd name="T62" fmla="*/ 54737 w 317500"/>
              <a:gd name="T63" fmla="*/ 6629 h 368300"/>
              <a:gd name="T64" fmla="*/ 65150 w 317500"/>
              <a:gd name="T65" fmla="*/ 7874 h 368300"/>
              <a:gd name="T66" fmla="*/ 72008 w 317500"/>
              <a:gd name="T67" fmla="*/ 10045 h 368300"/>
              <a:gd name="T68" fmla="*/ 76962 w 317500"/>
              <a:gd name="T69" fmla="*/ 12839 h 368300"/>
              <a:gd name="T70" fmla="*/ 79375 w 317500"/>
              <a:gd name="T71" fmla="*/ 16560 h 368300"/>
              <a:gd name="T72" fmla="*/ 80009 w 317500"/>
              <a:gd name="T73" fmla="*/ 21209 h 368300"/>
              <a:gd name="T74" fmla="*/ 107822 w 317500"/>
              <a:gd name="T75" fmla="*/ 33485 h 368300"/>
              <a:gd name="T76" fmla="*/ 180040 w 317500"/>
              <a:gd name="T77" fmla="*/ 930 h 3683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17500" h="368300">
                <a:moveTo>
                  <a:pt x="195325" y="0"/>
                </a:moveTo>
                <a:lnTo>
                  <a:pt x="240188" y="6279"/>
                </a:lnTo>
                <a:lnTo>
                  <a:pt x="282354" y="32408"/>
                </a:lnTo>
                <a:lnTo>
                  <a:pt x="306998" y="73889"/>
                </a:lnTo>
                <a:lnTo>
                  <a:pt x="315436" y="114601"/>
                </a:lnTo>
                <a:lnTo>
                  <a:pt x="316991" y="148082"/>
                </a:lnTo>
                <a:lnTo>
                  <a:pt x="316991" y="353098"/>
                </a:lnTo>
                <a:lnTo>
                  <a:pt x="316991" y="355574"/>
                </a:lnTo>
                <a:lnTo>
                  <a:pt x="292988" y="367042"/>
                </a:lnTo>
                <a:lnTo>
                  <a:pt x="286893" y="367665"/>
                </a:lnTo>
                <a:lnTo>
                  <a:pt x="279400" y="367982"/>
                </a:lnTo>
                <a:lnTo>
                  <a:pt x="270509" y="367982"/>
                </a:lnTo>
                <a:lnTo>
                  <a:pt x="261365" y="367982"/>
                </a:lnTo>
                <a:lnTo>
                  <a:pt x="253745" y="367665"/>
                </a:lnTo>
                <a:lnTo>
                  <a:pt x="247650" y="367042"/>
                </a:lnTo>
                <a:lnTo>
                  <a:pt x="241553" y="366433"/>
                </a:lnTo>
                <a:lnTo>
                  <a:pt x="223646" y="355574"/>
                </a:lnTo>
                <a:lnTo>
                  <a:pt x="223646" y="353098"/>
                </a:lnTo>
                <a:lnTo>
                  <a:pt x="223646" y="163715"/>
                </a:lnTo>
                <a:lnTo>
                  <a:pt x="220090" y="125755"/>
                </a:lnTo>
                <a:lnTo>
                  <a:pt x="199644" y="90474"/>
                </a:lnTo>
                <a:lnTo>
                  <a:pt x="192531" y="86880"/>
                </a:lnTo>
                <a:lnTo>
                  <a:pt x="185546" y="83286"/>
                </a:lnTo>
                <a:lnTo>
                  <a:pt x="177291" y="81483"/>
                </a:lnTo>
                <a:lnTo>
                  <a:pt x="167766" y="81483"/>
                </a:lnTo>
                <a:lnTo>
                  <a:pt x="131699" y="94500"/>
                </a:lnTo>
                <a:lnTo>
                  <a:pt x="103534" y="120737"/>
                </a:lnTo>
                <a:lnTo>
                  <a:pt x="93725" y="132461"/>
                </a:lnTo>
                <a:lnTo>
                  <a:pt x="93725" y="353098"/>
                </a:lnTo>
                <a:lnTo>
                  <a:pt x="93725" y="355574"/>
                </a:lnTo>
                <a:lnTo>
                  <a:pt x="93090" y="357746"/>
                </a:lnTo>
                <a:lnTo>
                  <a:pt x="91566" y="359600"/>
                </a:lnTo>
                <a:lnTo>
                  <a:pt x="90043" y="361467"/>
                </a:lnTo>
                <a:lnTo>
                  <a:pt x="69595" y="367042"/>
                </a:lnTo>
                <a:lnTo>
                  <a:pt x="63626" y="367665"/>
                </a:lnTo>
                <a:lnTo>
                  <a:pt x="56133" y="367982"/>
                </a:lnTo>
                <a:lnTo>
                  <a:pt x="46862" y="367982"/>
                </a:lnTo>
                <a:lnTo>
                  <a:pt x="37718" y="367982"/>
                </a:lnTo>
                <a:lnTo>
                  <a:pt x="30099" y="367665"/>
                </a:lnTo>
                <a:lnTo>
                  <a:pt x="24256" y="367042"/>
                </a:lnTo>
                <a:lnTo>
                  <a:pt x="18287" y="366433"/>
                </a:lnTo>
                <a:lnTo>
                  <a:pt x="13462" y="365493"/>
                </a:lnTo>
                <a:lnTo>
                  <a:pt x="9906" y="364261"/>
                </a:lnTo>
                <a:lnTo>
                  <a:pt x="6222" y="363016"/>
                </a:lnTo>
                <a:lnTo>
                  <a:pt x="3682" y="361467"/>
                </a:lnTo>
                <a:lnTo>
                  <a:pt x="2285" y="359600"/>
                </a:lnTo>
                <a:lnTo>
                  <a:pt x="762" y="357746"/>
                </a:lnTo>
                <a:lnTo>
                  <a:pt x="0" y="355574"/>
                </a:lnTo>
                <a:lnTo>
                  <a:pt x="0" y="353098"/>
                </a:lnTo>
                <a:lnTo>
                  <a:pt x="0" y="21209"/>
                </a:lnTo>
                <a:lnTo>
                  <a:pt x="0" y="18732"/>
                </a:lnTo>
                <a:lnTo>
                  <a:pt x="634" y="16560"/>
                </a:lnTo>
                <a:lnTo>
                  <a:pt x="1904" y="14693"/>
                </a:lnTo>
                <a:lnTo>
                  <a:pt x="3175" y="12839"/>
                </a:lnTo>
                <a:lnTo>
                  <a:pt x="5333" y="11290"/>
                </a:lnTo>
                <a:lnTo>
                  <a:pt x="8635" y="10045"/>
                </a:lnTo>
                <a:lnTo>
                  <a:pt x="11810" y="8801"/>
                </a:lnTo>
                <a:lnTo>
                  <a:pt x="16001" y="7874"/>
                </a:lnTo>
                <a:lnTo>
                  <a:pt x="21081" y="7251"/>
                </a:lnTo>
                <a:lnTo>
                  <a:pt x="26162" y="6629"/>
                </a:lnTo>
                <a:lnTo>
                  <a:pt x="32512" y="6324"/>
                </a:lnTo>
                <a:lnTo>
                  <a:pt x="40258" y="6324"/>
                </a:lnTo>
                <a:lnTo>
                  <a:pt x="48132" y="6324"/>
                </a:lnTo>
                <a:lnTo>
                  <a:pt x="54737" y="6629"/>
                </a:lnTo>
                <a:lnTo>
                  <a:pt x="59943" y="7251"/>
                </a:lnTo>
                <a:lnTo>
                  <a:pt x="65150" y="7874"/>
                </a:lnTo>
                <a:lnTo>
                  <a:pt x="69214" y="8801"/>
                </a:lnTo>
                <a:lnTo>
                  <a:pt x="72008" y="10045"/>
                </a:lnTo>
                <a:lnTo>
                  <a:pt x="74802" y="11290"/>
                </a:lnTo>
                <a:lnTo>
                  <a:pt x="76962" y="12839"/>
                </a:lnTo>
                <a:lnTo>
                  <a:pt x="78104" y="14693"/>
                </a:lnTo>
                <a:lnTo>
                  <a:pt x="79375" y="16560"/>
                </a:lnTo>
                <a:lnTo>
                  <a:pt x="80009" y="18732"/>
                </a:lnTo>
                <a:lnTo>
                  <a:pt x="80009" y="21209"/>
                </a:lnTo>
                <a:lnTo>
                  <a:pt x="80009" y="59524"/>
                </a:lnTo>
                <a:lnTo>
                  <a:pt x="107822" y="33485"/>
                </a:lnTo>
                <a:lnTo>
                  <a:pt x="150373" y="8374"/>
                </a:lnTo>
                <a:lnTo>
                  <a:pt x="180040" y="930"/>
                </a:lnTo>
                <a:lnTo>
                  <a:pt x="195325" y="0"/>
                </a:lnTo>
                <a:close/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3" name="object 12"/>
          <p:cNvSpPr>
            <a:spLocks/>
          </p:cNvSpPr>
          <p:nvPr/>
        </p:nvSpPr>
        <p:spPr bwMode="auto">
          <a:xfrm>
            <a:off x="2338389" y="5603082"/>
            <a:ext cx="227410" cy="280988"/>
          </a:xfrm>
          <a:custGeom>
            <a:avLst/>
            <a:gdLst>
              <a:gd name="T0" fmla="*/ 156263 w 303530"/>
              <a:gd name="T1" fmla="*/ 0 h 374650"/>
              <a:gd name="T2" fmla="*/ 208411 w 303530"/>
              <a:gd name="T3" fmla="*/ 4291 h 374650"/>
              <a:gd name="T4" fmla="*/ 248146 w 303530"/>
              <a:gd name="T5" fmla="*/ 17300 h 374650"/>
              <a:gd name="T6" fmla="*/ 283838 w 303530"/>
              <a:gd name="T7" fmla="*/ 49158 h 374650"/>
              <a:gd name="T8" fmla="*/ 297990 w 303530"/>
              <a:gd name="T9" fmla="*/ 84854 h 374650"/>
              <a:gd name="T10" fmla="*/ 302643 w 303530"/>
              <a:gd name="T11" fmla="*/ 130962 h 374650"/>
              <a:gd name="T12" fmla="*/ 302643 w 303530"/>
              <a:gd name="T13" fmla="*/ 354215 h 374650"/>
              <a:gd name="T14" fmla="*/ 302643 w 303530"/>
              <a:gd name="T15" fmla="*/ 357682 h 374650"/>
              <a:gd name="T16" fmla="*/ 301376 w 303530"/>
              <a:gd name="T17" fmla="*/ 360413 h 374650"/>
              <a:gd name="T18" fmla="*/ 298841 w 303530"/>
              <a:gd name="T19" fmla="*/ 362394 h 374650"/>
              <a:gd name="T20" fmla="*/ 296433 w 303530"/>
              <a:gd name="T21" fmla="*/ 364375 h 374650"/>
              <a:gd name="T22" fmla="*/ 292504 w 303530"/>
              <a:gd name="T23" fmla="*/ 365810 h 374650"/>
              <a:gd name="T24" fmla="*/ 287181 w 303530"/>
              <a:gd name="T25" fmla="*/ 366674 h 374650"/>
              <a:gd name="T26" fmla="*/ 281857 w 303530"/>
              <a:gd name="T27" fmla="*/ 367538 h 374650"/>
              <a:gd name="T28" fmla="*/ 274001 w 303530"/>
              <a:gd name="T29" fmla="*/ 367982 h 374650"/>
              <a:gd name="T30" fmla="*/ 263607 w 303530"/>
              <a:gd name="T31" fmla="*/ 367982 h 374650"/>
              <a:gd name="T32" fmla="*/ 252456 w 303530"/>
              <a:gd name="T33" fmla="*/ 367982 h 374650"/>
              <a:gd name="T34" fmla="*/ 225334 w 303530"/>
              <a:gd name="T35" fmla="*/ 357682 h 374650"/>
              <a:gd name="T36" fmla="*/ 225334 w 303530"/>
              <a:gd name="T37" fmla="*/ 354215 h 374650"/>
              <a:gd name="T38" fmla="*/ 225334 w 303530"/>
              <a:gd name="T39" fmla="*/ 327799 h 374650"/>
              <a:gd name="T40" fmla="*/ 191508 w 303530"/>
              <a:gd name="T41" fmla="*/ 355279 h 374650"/>
              <a:gd name="T42" fmla="*/ 151163 w 303530"/>
              <a:gd name="T43" fmla="*/ 371233 h 374650"/>
              <a:gd name="T44" fmla="*/ 120651 w 303530"/>
              <a:gd name="T45" fmla="*/ 374307 h 374650"/>
              <a:gd name="T46" fmla="*/ 107722 w 303530"/>
              <a:gd name="T47" fmla="*/ 373876 h 374650"/>
              <a:gd name="T48" fmla="*/ 61572 w 303530"/>
              <a:gd name="T49" fmla="*/ 363558 h 374650"/>
              <a:gd name="T50" fmla="*/ 26336 w 303530"/>
              <a:gd name="T51" fmla="*/ 339754 h 374650"/>
              <a:gd name="T52" fmla="*/ 4972 w 303530"/>
              <a:gd name="T53" fmla="*/ 302817 h 374650"/>
              <a:gd name="T54" fmla="*/ 0 w 303530"/>
              <a:gd name="T55" fmla="*/ 266407 h 374650"/>
              <a:gd name="T56" fmla="*/ 710 w 303530"/>
              <a:gd name="T57" fmla="*/ 252370 h 374650"/>
              <a:gd name="T58" fmla="*/ 17672 w 303530"/>
              <a:gd name="T59" fmla="*/ 205756 h 374650"/>
              <a:gd name="T60" fmla="*/ 57022 w 303530"/>
              <a:gd name="T61" fmla="*/ 174117 h 374650"/>
              <a:gd name="T62" fmla="*/ 101007 w 303530"/>
              <a:gd name="T63" fmla="*/ 159994 h 374650"/>
              <a:gd name="T64" fmla="*/ 157182 w 303530"/>
              <a:gd name="T65" fmla="*/ 153708 h 374650"/>
              <a:gd name="T66" fmla="*/ 178569 w 303530"/>
              <a:gd name="T67" fmla="*/ 153289 h 374650"/>
              <a:gd name="T68" fmla="*/ 210887 w 303530"/>
              <a:gd name="T69" fmla="*/ 153289 h 374650"/>
              <a:gd name="T70" fmla="*/ 210887 w 303530"/>
              <a:gd name="T71" fmla="*/ 133197 h 374650"/>
              <a:gd name="T72" fmla="*/ 202142 w 303530"/>
              <a:gd name="T73" fmla="*/ 91528 h 374650"/>
              <a:gd name="T74" fmla="*/ 164533 w 303530"/>
              <a:gd name="T75" fmla="*/ 71996 h 374650"/>
              <a:gd name="T76" fmla="*/ 148153 w 303530"/>
              <a:gd name="T77" fmla="*/ 71069 h 374650"/>
              <a:gd name="T78" fmla="*/ 136770 w 303530"/>
              <a:gd name="T79" fmla="*/ 71393 h 374650"/>
              <a:gd name="T80" fmla="*/ 97447 w 303530"/>
              <a:gd name="T81" fmla="*/ 78947 h 374650"/>
              <a:gd name="T82" fmla="*/ 60959 w 303530"/>
              <a:gd name="T83" fmla="*/ 93854 h 374650"/>
              <a:gd name="T84" fmla="*/ 43977 w 303530"/>
              <a:gd name="T85" fmla="*/ 102819 h 374650"/>
              <a:gd name="T86" fmla="*/ 38907 w 303530"/>
              <a:gd name="T87" fmla="*/ 104546 h 374650"/>
              <a:gd name="T88" fmla="*/ 34853 w 303530"/>
              <a:gd name="T89" fmla="*/ 104546 h 374650"/>
              <a:gd name="T90" fmla="*/ 32190 w 303530"/>
              <a:gd name="T91" fmla="*/ 104546 h 374650"/>
              <a:gd name="T92" fmla="*/ 29783 w 303530"/>
              <a:gd name="T93" fmla="*/ 103682 h 374650"/>
              <a:gd name="T94" fmla="*/ 19264 w 303530"/>
              <a:gd name="T95" fmla="*/ 82600 h 374650"/>
              <a:gd name="T96" fmla="*/ 18504 w 303530"/>
              <a:gd name="T97" fmla="*/ 77889 h 374650"/>
              <a:gd name="T98" fmla="*/ 18250 w 303530"/>
              <a:gd name="T99" fmla="*/ 72682 h 374650"/>
              <a:gd name="T100" fmla="*/ 18250 w 303530"/>
              <a:gd name="T101" fmla="*/ 66967 h 374650"/>
              <a:gd name="T102" fmla="*/ 18250 w 303530"/>
              <a:gd name="T103" fmla="*/ 59283 h 374650"/>
              <a:gd name="T104" fmla="*/ 18756 w 303530"/>
              <a:gd name="T105" fmla="*/ 53200 h 374650"/>
              <a:gd name="T106" fmla="*/ 20023 w 303530"/>
              <a:gd name="T107" fmla="*/ 48742 h 374650"/>
              <a:gd name="T108" fmla="*/ 21292 w 303530"/>
              <a:gd name="T109" fmla="*/ 44272 h 374650"/>
              <a:gd name="T110" fmla="*/ 52067 w 303530"/>
              <a:gd name="T111" fmla="*/ 21541 h 374650"/>
              <a:gd name="T112" fmla="*/ 93990 w 303530"/>
              <a:gd name="T113" fmla="*/ 7580 h 374650"/>
              <a:gd name="T114" fmla="*/ 134703 w 303530"/>
              <a:gd name="T115" fmla="*/ 884 h 374650"/>
              <a:gd name="T116" fmla="*/ 145406 w 303530"/>
              <a:gd name="T117" fmla="*/ 221 h 374650"/>
              <a:gd name="T118" fmla="*/ 156263 w 303530"/>
              <a:gd name="T119" fmla="*/ 0 h 3746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03530" h="374650">
                <a:moveTo>
                  <a:pt x="156590" y="0"/>
                </a:moveTo>
                <a:lnTo>
                  <a:pt x="208847" y="4291"/>
                </a:lnTo>
                <a:lnTo>
                  <a:pt x="248665" y="17300"/>
                </a:lnTo>
                <a:lnTo>
                  <a:pt x="284432" y="49158"/>
                </a:lnTo>
                <a:lnTo>
                  <a:pt x="298614" y="84854"/>
                </a:lnTo>
                <a:lnTo>
                  <a:pt x="303276" y="130962"/>
                </a:lnTo>
                <a:lnTo>
                  <a:pt x="303276" y="354215"/>
                </a:lnTo>
                <a:lnTo>
                  <a:pt x="303276" y="357682"/>
                </a:lnTo>
                <a:lnTo>
                  <a:pt x="302006" y="360413"/>
                </a:lnTo>
                <a:lnTo>
                  <a:pt x="299466" y="362394"/>
                </a:lnTo>
                <a:lnTo>
                  <a:pt x="297053" y="364375"/>
                </a:lnTo>
                <a:lnTo>
                  <a:pt x="293116" y="365810"/>
                </a:lnTo>
                <a:lnTo>
                  <a:pt x="287782" y="366674"/>
                </a:lnTo>
                <a:lnTo>
                  <a:pt x="282447" y="367538"/>
                </a:lnTo>
                <a:lnTo>
                  <a:pt x="274574" y="367982"/>
                </a:lnTo>
                <a:lnTo>
                  <a:pt x="264159" y="367982"/>
                </a:lnTo>
                <a:lnTo>
                  <a:pt x="252984" y="367982"/>
                </a:lnTo>
                <a:lnTo>
                  <a:pt x="225806" y="357682"/>
                </a:lnTo>
                <a:lnTo>
                  <a:pt x="225806" y="354215"/>
                </a:lnTo>
                <a:lnTo>
                  <a:pt x="225806" y="327799"/>
                </a:lnTo>
                <a:lnTo>
                  <a:pt x="191908" y="355279"/>
                </a:lnTo>
                <a:lnTo>
                  <a:pt x="151479" y="371233"/>
                </a:lnTo>
                <a:lnTo>
                  <a:pt x="120903" y="374307"/>
                </a:lnTo>
                <a:lnTo>
                  <a:pt x="107948" y="373876"/>
                </a:lnTo>
                <a:lnTo>
                  <a:pt x="61700" y="363558"/>
                </a:lnTo>
                <a:lnTo>
                  <a:pt x="26392" y="339754"/>
                </a:lnTo>
                <a:lnTo>
                  <a:pt x="4982" y="302817"/>
                </a:lnTo>
                <a:lnTo>
                  <a:pt x="0" y="266407"/>
                </a:lnTo>
                <a:lnTo>
                  <a:pt x="712" y="252370"/>
                </a:lnTo>
                <a:lnTo>
                  <a:pt x="17708" y="205756"/>
                </a:lnTo>
                <a:lnTo>
                  <a:pt x="57142" y="174117"/>
                </a:lnTo>
                <a:lnTo>
                  <a:pt x="101219" y="159994"/>
                </a:lnTo>
                <a:lnTo>
                  <a:pt x="157511" y="153708"/>
                </a:lnTo>
                <a:lnTo>
                  <a:pt x="178943" y="153289"/>
                </a:lnTo>
                <a:lnTo>
                  <a:pt x="211328" y="153289"/>
                </a:lnTo>
                <a:lnTo>
                  <a:pt x="211328" y="133197"/>
                </a:lnTo>
                <a:lnTo>
                  <a:pt x="202565" y="91528"/>
                </a:lnTo>
                <a:lnTo>
                  <a:pt x="164877" y="71996"/>
                </a:lnTo>
                <a:lnTo>
                  <a:pt x="148463" y="71069"/>
                </a:lnTo>
                <a:lnTo>
                  <a:pt x="137056" y="71393"/>
                </a:lnTo>
                <a:lnTo>
                  <a:pt x="97651" y="78947"/>
                </a:lnTo>
                <a:lnTo>
                  <a:pt x="61087" y="93854"/>
                </a:lnTo>
                <a:lnTo>
                  <a:pt x="44069" y="102819"/>
                </a:lnTo>
                <a:lnTo>
                  <a:pt x="38989" y="104546"/>
                </a:lnTo>
                <a:lnTo>
                  <a:pt x="34925" y="104546"/>
                </a:lnTo>
                <a:lnTo>
                  <a:pt x="32258" y="104546"/>
                </a:lnTo>
                <a:lnTo>
                  <a:pt x="29845" y="103682"/>
                </a:lnTo>
                <a:lnTo>
                  <a:pt x="19304" y="82600"/>
                </a:lnTo>
                <a:lnTo>
                  <a:pt x="18542" y="77889"/>
                </a:lnTo>
                <a:lnTo>
                  <a:pt x="18288" y="72682"/>
                </a:lnTo>
                <a:lnTo>
                  <a:pt x="18288" y="66967"/>
                </a:lnTo>
                <a:lnTo>
                  <a:pt x="18288" y="59283"/>
                </a:lnTo>
                <a:lnTo>
                  <a:pt x="18796" y="53200"/>
                </a:lnTo>
                <a:lnTo>
                  <a:pt x="20065" y="48742"/>
                </a:lnTo>
                <a:lnTo>
                  <a:pt x="21336" y="44272"/>
                </a:lnTo>
                <a:lnTo>
                  <a:pt x="52175" y="21541"/>
                </a:lnTo>
                <a:lnTo>
                  <a:pt x="94186" y="7580"/>
                </a:lnTo>
                <a:lnTo>
                  <a:pt x="134985" y="884"/>
                </a:lnTo>
                <a:lnTo>
                  <a:pt x="145710" y="221"/>
                </a:lnTo>
                <a:lnTo>
                  <a:pt x="156590" y="0"/>
                </a:lnTo>
                <a:close/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4" name="object 13"/>
          <p:cNvSpPr>
            <a:spLocks/>
          </p:cNvSpPr>
          <p:nvPr/>
        </p:nvSpPr>
        <p:spPr bwMode="auto">
          <a:xfrm>
            <a:off x="1732361" y="5516167"/>
            <a:ext cx="276225" cy="363140"/>
          </a:xfrm>
          <a:custGeom>
            <a:avLst/>
            <a:gdLst>
              <a:gd name="T0" fmla="*/ 352619 w 368934"/>
              <a:gd name="T1" fmla="*/ 0 h 483870"/>
              <a:gd name="T2" fmla="*/ 356885 w 368934"/>
              <a:gd name="T3" fmla="*/ 673 h 483870"/>
              <a:gd name="T4" fmla="*/ 360592 w 368934"/>
              <a:gd name="T5" fmla="*/ 3407 h 483870"/>
              <a:gd name="T6" fmla="*/ 363376 w 368934"/>
              <a:gd name="T7" fmla="*/ 8749 h 483870"/>
              <a:gd name="T8" fmla="*/ 365529 w 368934"/>
              <a:gd name="T9" fmla="*/ 16009 h 483870"/>
              <a:gd name="T10" fmla="*/ 366770 w 368934"/>
              <a:gd name="T11" fmla="*/ 26450 h 483870"/>
              <a:gd name="T12" fmla="*/ 367073 w 368934"/>
              <a:gd name="T13" fmla="*/ 40234 h 483870"/>
              <a:gd name="T14" fmla="*/ 358731 w 368934"/>
              <a:gd name="T15" fmla="*/ 77864 h 483870"/>
              <a:gd name="T16" fmla="*/ 354846 w 368934"/>
              <a:gd name="T17" fmla="*/ 80088 h 483870"/>
              <a:gd name="T18" fmla="*/ 232485 w 368934"/>
              <a:gd name="T19" fmla="*/ 80088 h 483870"/>
              <a:gd name="T20" fmla="*/ 232485 w 368934"/>
              <a:gd name="T21" fmla="*/ 471151 h 483870"/>
              <a:gd name="T22" fmla="*/ 230067 w 368934"/>
              <a:gd name="T23" fmla="*/ 475373 h 483870"/>
              <a:gd name="T24" fmla="*/ 225802 w 368934"/>
              <a:gd name="T25" fmla="*/ 478985 h 483870"/>
              <a:gd name="T26" fmla="*/ 218385 w 368934"/>
              <a:gd name="T27" fmla="*/ 481464 h 483870"/>
              <a:gd name="T28" fmla="*/ 207084 w 368934"/>
              <a:gd name="T29" fmla="*/ 483206 h 483870"/>
              <a:gd name="T30" fmla="*/ 192933 w 368934"/>
              <a:gd name="T31" fmla="*/ 484326 h 483870"/>
              <a:gd name="T32" fmla="*/ 174139 w 368934"/>
              <a:gd name="T33" fmla="*/ 484326 h 483870"/>
              <a:gd name="T34" fmla="*/ 141270 w 368934"/>
              <a:gd name="T35" fmla="*/ 478985 h 483870"/>
              <a:gd name="T36" fmla="*/ 137005 w 368934"/>
              <a:gd name="T37" fmla="*/ 475373 h 483870"/>
              <a:gd name="T38" fmla="*/ 134587 w 368934"/>
              <a:gd name="T39" fmla="*/ 471151 h 483870"/>
              <a:gd name="T40" fmla="*/ 134587 w 368934"/>
              <a:gd name="T41" fmla="*/ 80088 h 483870"/>
              <a:gd name="T42" fmla="*/ 11984 w 368934"/>
              <a:gd name="T43" fmla="*/ 80088 h 483870"/>
              <a:gd name="T44" fmla="*/ 8150 w 368934"/>
              <a:gd name="T45" fmla="*/ 77864 h 483870"/>
              <a:gd name="T46" fmla="*/ 4936 w 368934"/>
              <a:gd name="T47" fmla="*/ 74073 h 483870"/>
              <a:gd name="T48" fmla="*/ 2468 w 368934"/>
              <a:gd name="T49" fmla="*/ 67867 h 483870"/>
              <a:gd name="T50" fmla="*/ 923 w 368934"/>
              <a:gd name="T51" fmla="*/ 58673 h 483870"/>
              <a:gd name="T52" fmla="*/ 0 w 368934"/>
              <a:gd name="T53" fmla="*/ 47433 h 483870"/>
              <a:gd name="T54" fmla="*/ 0 w 368934"/>
              <a:gd name="T55" fmla="*/ 32782 h 483870"/>
              <a:gd name="T56" fmla="*/ 923 w 368934"/>
              <a:gd name="T57" fmla="*/ 21237 h 483870"/>
              <a:gd name="T58" fmla="*/ 2468 w 368934"/>
              <a:gd name="T59" fmla="*/ 11852 h 483870"/>
              <a:gd name="T60" fmla="*/ 4936 w 368934"/>
              <a:gd name="T61" fmla="*/ 5646 h 483870"/>
              <a:gd name="T62" fmla="*/ 8150 w 368934"/>
              <a:gd name="T63" fmla="*/ 2046 h 483870"/>
              <a:gd name="T64" fmla="*/ 11984 w 368934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68934" h="483870">
                <a:moveTo>
                  <a:pt x="14503" y="0"/>
                </a:moveTo>
                <a:lnTo>
                  <a:pt x="353834" y="0"/>
                </a:lnTo>
                <a:lnTo>
                  <a:pt x="356069" y="0"/>
                </a:lnTo>
                <a:lnTo>
                  <a:pt x="358114" y="673"/>
                </a:lnTo>
                <a:lnTo>
                  <a:pt x="359968" y="2044"/>
                </a:lnTo>
                <a:lnTo>
                  <a:pt x="361835" y="3403"/>
                </a:lnTo>
                <a:lnTo>
                  <a:pt x="363385" y="5638"/>
                </a:lnTo>
                <a:lnTo>
                  <a:pt x="364629" y="8737"/>
                </a:lnTo>
                <a:lnTo>
                  <a:pt x="365861" y="11836"/>
                </a:lnTo>
                <a:lnTo>
                  <a:pt x="366788" y="15989"/>
                </a:lnTo>
                <a:lnTo>
                  <a:pt x="367411" y="21209"/>
                </a:lnTo>
                <a:lnTo>
                  <a:pt x="368033" y="26416"/>
                </a:lnTo>
                <a:lnTo>
                  <a:pt x="368338" y="32740"/>
                </a:lnTo>
                <a:lnTo>
                  <a:pt x="368338" y="40182"/>
                </a:lnTo>
                <a:lnTo>
                  <a:pt x="368338" y="47371"/>
                </a:lnTo>
                <a:lnTo>
                  <a:pt x="359968" y="77762"/>
                </a:lnTo>
                <a:lnTo>
                  <a:pt x="358114" y="79248"/>
                </a:lnTo>
                <a:lnTo>
                  <a:pt x="356069" y="79984"/>
                </a:lnTo>
                <a:lnTo>
                  <a:pt x="353834" y="79984"/>
                </a:lnTo>
                <a:lnTo>
                  <a:pt x="233286" y="79984"/>
                </a:lnTo>
                <a:lnTo>
                  <a:pt x="233286" y="468058"/>
                </a:lnTo>
                <a:lnTo>
                  <a:pt x="233286" y="470535"/>
                </a:lnTo>
                <a:lnTo>
                  <a:pt x="232473" y="472770"/>
                </a:lnTo>
                <a:lnTo>
                  <a:pt x="230860" y="474751"/>
                </a:lnTo>
                <a:lnTo>
                  <a:pt x="229247" y="476745"/>
                </a:lnTo>
                <a:lnTo>
                  <a:pt x="226580" y="478358"/>
                </a:lnTo>
                <a:lnTo>
                  <a:pt x="222859" y="479590"/>
                </a:lnTo>
                <a:lnTo>
                  <a:pt x="219138" y="480834"/>
                </a:lnTo>
                <a:lnTo>
                  <a:pt x="214122" y="481825"/>
                </a:lnTo>
                <a:lnTo>
                  <a:pt x="207797" y="482574"/>
                </a:lnTo>
                <a:lnTo>
                  <a:pt x="201472" y="483311"/>
                </a:lnTo>
                <a:lnTo>
                  <a:pt x="193598" y="483692"/>
                </a:lnTo>
                <a:lnTo>
                  <a:pt x="184175" y="483692"/>
                </a:lnTo>
                <a:lnTo>
                  <a:pt x="174739" y="483692"/>
                </a:lnTo>
                <a:lnTo>
                  <a:pt x="145478" y="479590"/>
                </a:lnTo>
                <a:lnTo>
                  <a:pt x="141757" y="478358"/>
                </a:lnTo>
                <a:lnTo>
                  <a:pt x="139090" y="476745"/>
                </a:lnTo>
                <a:lnTo>
                  <a:pt x="137477" y="474751"/>
                </a:lnTo>
                <a:lnTo>
                  <a:pt x="135864" y="472770"/>
                </a:lnTo>
                <a:lnTo>
                  <a:pt x="135051" y="470535"/>
                </a:lnTo>
                <a:lnTo>
                  <a:pt x="135051" y="468058"/>
                </a:lnTo>
                <a:lnTo>
                  <a:pt x="135051" y="79984"/>
                </a:lnTo>
                <a:lnTo>
                  <a:pt x="14503" y="79984"/>
                </a:lnTo>
                <a:lnTo>
                  <a:pt x="12026" y="79984"/>
                </a:lnTo>
                <a:lnTo>
                  <a:pt x="9918" y="79248"/>
                </a:lnTo>
                <a:lnTo>
                  <a:pt x="8178" y="77762"/>
                </a:lnTo>
                <a:lnTo>
                  <a:pt x="6438" y="76276"/>
                </a:lnTo>
                <a:lnTo>
                  <a:pt x="4953" y="73977"/>
                </a:lnTo>
                <a:lnTo>
                  <a:pt x="3721" y="70878"/>
                </a:lnTo>
                <a:lnTo>
                  <a:pt x="2476" y="67779"/>
                </a:lnTo>
                <a:lnTo>
                  <a:pt x="1549" y="63677"/>
                </a:lnTo>
                <a:lnTo>
                  <a:pt x="927" y="58597"/>
                </a:lnTo>
                <a:lnTo>
                  <a:pt x="304" y="53517"/>
                </a:lnTo>
                <a:lnTo>
                  <a:pt x="0" y="47371"/>
                </a:lnTo>
                <a:lnTo>
                  <a:pt x="0" y="40182"/>
                </a:lnTo>
                <a:lnTo>
                  <a:pt x="0" y="32740"/>
                </a:lnTo>
                <a:lnTo>
                  <a:pt x="304" y="26416"/>
                </a:lnTo>
                <a:lnTo>
                  <a:pt x="927" y="21209"/>
                </a:lnTo>
                <a:lnTo>
                  <a:pt x="1549" y="15989"/>
                </a:lnTo>
                <a:lnTo>
                  <a:pt x="2476" y="11836"/>
                </a:lnTo>
                <a:lnTo>
                  <a:pt x="3721" y="8737"/>
                </a:lnTo>
                <a:lnTo>
                  <a:pt x="4953" y="5638"/>
                </a:lnTo>
                <a:lnTo>
                  <a:pt x="6438" y="3403"/>
                </a:lnTo>
                <a:lnTo>
                  <a:pt x="8178" y="2044"/>
                </a:lnTo>
                <a:lnTo>
                  <a:pt x="9918" y="673"/>
                </a:lnTo>
                <a:lnTo>
                  <a:pt x="12026" y="0"/>
                </a:lnTo>
                <a:lnTo>
                  <a:pt x="14503" y="0"/>
                </a:lnTo>
                <a:close/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5" name="object 14"/>
          <p:cNvSpPr>
            <a:spLocks/>
          </p:cNvSpPr>
          <p:nvPr/>
        </p:nvSpPr>
        <p:spPr bwMode="auto">
          <a:xfrm>
            <a:off x="3315892" y="5514977"/>
            <a:ext cx="286940" cy="364331"/>
          </a:xfrm>
          <a:custGeom>
            <a:avLst/>
            <a:gdLst>
              <a:gd name="T0" fmla="*/ 51348 w 382904"/>
              <a:gd name="T1" fmla="*/ 0 h 486409"/>
              <a:gd name="T2" fmla="*/ 90908 w 382904"/>
              <a:gd name="T3" fmla="*/ 2165 h 486409"/>
              <a:gd name="T4" fmla="*/ 162417 w 382904"/>
              <a:gd name="T5" fmla="*/ 135447 h 486409"/>
              <a:gd name="T6" fmla="*/ 177886 w 382904"/>
              <a:gd name="T7" fmla="*/ 171446 h 486409"/>
              <a:gd name="T8" fmla="*/ 193228 w 382904"/>
              <a:gd name="T9" fmla="*/ 211156 h 486409"/>
              <a:gd name="T10" fmla="*/ 193987 w 382904"/>
              <a:gd name="T11" fmla="*/ 211156 h 486409"/>
              <a:gd name="T12" fmla="*/ 208441 w 382904"/>
              <a:gd name="T13" fmla="*/ 172193 h 486409"/>
              <a:gd name="T14" fmla="*/ 223023 w 382904"/>
              <a:gd name="T15" fmla="*/ 136194 h 486409"/>
              <a:gd name="T16" fmla="*/ 275768 w 382904"/>
              <a:gd name="T17" fmla="*/ 18923 h 486409"/>
              <a:gd name="T18" fmla="*/ 276909 w 382904"/>
              <a:gd name="T19" fmla="*/ 14971 h 486409"/>
              <a:gd name="T20" fmla="*/ 288701 w 382904"/>
              <a:gd name="T21" fmla="*/ 3711 h 486409"/>
              <a:gd name="T22" fmla="*/ 292378 w 382904"/>
              <a:gd name="T23" fmla="*/ 2229 h 486409"/>
              <a:gd name="T24" fmla="*/ 329527 w 382904"/>
              <a:gd name="T25" fmla="*/ 0 h 486409"/>
              <a:gd name="T26" fmla="*/ 339562 w 382904"/>
              <a:gd name="T27" fmla="*/ 57 h 486409"/>
              <a:gd name="T28" fmla="*/ 378466 w 382904"/>
              <a:gd name="T29" fmla="*/ 5749 h 486409"/>
              <a:gd name="T30" fmla="*/ 381890 w 382904"/>
              <a:gd name="T31" fmla="*/ 12248 h 486409"/>
              <a:gd name="T32" fmla="*/ 380496 w 382904"/>
              <a:gd name="T33" fmla="*/ 17441 h 486409"/>
              <a:gd name="T34" fmla="*/ 378975 w 382904"/>
              <a:gd name="T35" fmla="*/ 22634 h 486409"/>
              <a:gd name="T36" fmla="*/ 376057 w 382904"/>
              <a:gd name="T37" fmla="*/ 29690 h 486409"/>
              <a:gd name="T38" fmla="*/ 371493 w 382904"/>
              <a:gd name="T39" fmla="*/ 38596 h 486409"/>
              <a:gd name="T40" fmla="*/ 240013 w 382904"/>
              <a:gd name="T41" fmla="*/ 300218 h 486409"/>
              <a:gd name="T42" fmla="*/ 240013 w 382904"/>
              <a:gd name="T43" fmla="*/ 469068 h 486409"/>
              <a:gd name="T44" fmla="*/ 240013 w 382904"/>
              <a:gd name="T45" fmla="*/ 471539 h 486409"/>
              <a:gd name="T46" fmla="*/ 239253 w 382904"/>
              <a:gd name="T47" fmla="*/ 473768 h 486409"/>
              <a:gd name="T48" fmla="*/ 237604 w 382904"/>
              <a:gd name="T49" fmla="*/ 475743 h 486409"/>
              <a:gd name="T50" fmla="*/ 236082 w 382904"/>
              <a:gd name="T51" fmla="*/ 477732 h 486409"/>
              <a:gd name="T52" fmla="*/ 233419 w 382904"/>
              <a:gd name="T53" fmla="*/ 479341 h 486409"/>
              <a:gd name="T54" fmla="*/ 229616 w 382904"/>
              <a:gd name="T55" fmla="*/ 480570 h 486409"/>
              <a:gd name="T56" fmla="*/ 225939 w 382904"/>
              <a:gd name="T57" fmla="*/ 481810 h 486409"/>
              <a:gd name="T58" fmla="*/ 220867 w 382904"/>
              <a:gd name="T59" fmla="*/ 482799 h 486409"/>
              <a:gd name="T60" fmla="*/ 214655 w 382904"/>
              <a:gd name="T61" fmla="*/ 483546 h 486409"/>
              <a:gd name="T62" fmla="*/ 208315 w 382904"/>
              <a:gd name="T63" fmla="*/ 484281 h 486409"/>
              <a:gd name="T64" fmla="*/ 200455 w 382904"/>
              <a:gd name="T65" fmla="*/ 484661 h 486409"/>
              <a:gd name="T66" fmla="*/ 191072 w 382904"/>
              <a:gd name="T67" fmla="*/ 484661 h 486409"/>
              <a:gd name="T68" fmla="*/ 181309 w 382904"/>
              <a:gd name="T69" fmla="*/ 484661 h 486409"/>
              <a:gd name="T70" fmla="*/ 144160 w 382904"/>
              <a:gd name="T71" fmla="*/ 475743 h 486409"/>
              <a:gd name="T72" fmla="*/ 142003 w 382904"/>
              <a:gd name="T73" fmla="*/ 471539 h 486409"/>
              <a:gd name="T74" fmla="*/ 142003 w 382904"/>
              <a:gd name="T75" fmla="*/ 469068 h 486409"/>
              <a:gd name="T76" fmla="*/ 142003 w 382904"/>
              <a:gd name="T77" fmla="*/ 300218 h 486409"/>
              <a:gd name="T78" fmla="*/ 10522 w 382904"/>
              <a:gd name="T79" fmla="*/ 38596 h 486409"/>
              <a:gd name="T80" fmla="*/ 5832 w 382904"/>
              <a:gd name="T81" fmla="*/ 29438 h 486409"/>
              <a:gd name="T82" fmla="*/ 2789 w 382904"/>
              <a:gd name="T83" fmla="*/ 22332 h 486409"/>
              <a:gd name="T84" fmla="*/ 1394 w 382904"/>
              <a:gd name="T85" fmla="*/ 17251 h 486409"/>
              <a:gd name="T86" fmla="*/ 0 w 382904"/>
              <a:gd name="T87" fmla="*/ 12185 h 486409"/>
              <a:gd name="T88" fmla="*/ 760 w 382904"/>
              <a:gd name="T89" fmla="*/ 8347 h 486409"/>
              <a:gd name="T90" fmla="*/ 3676 w 382904"/>
              <a:gd name="T91" fmla="*/ 5749 h 486409"/>
              <a:gd name="T92" fmla="*/ 6466 w 382904"/>
              <a:gd name="T93" fmla="*/ 3154 h 486409"/>
              <a:gd name="T94" fmla="*/ 11791 w 382904"/>
              <a:gd name="T95" fmla="*/ 1545 h 486409"/>
              <a:gd name="T96" fmla="*/ 19399 w 382904"/>
              <a:gd name="T97" fmla="*/ 925 h 486409"/>
              <a:gd name="T98" fmla="*/ 25746 w 382904"/>
              <a:gd name="T99" fmla="*/ 517 h 486409"/>
              <a:gd name="T100" fmla="*/ 33187 w 382904"/>
              <a:gd name="T101" fmla="*/ 230 h 486409"/>
              <a:gd name="T102" fmla="*/ 41720 w 382904"/>
              <a:gd name="T103" fmla="*/ 57 h 486409"/>
              <a:gd name="T104" fmla="*/ 51348 w 382904"/>
              <a:gd name="T105" fmla="*/ 0 h 4864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82904" h="486409">
                <a:moveTo>
                  <a:pt x="51434" y="0"/>
                </a:moveTo>
                <a:lnTo>
                  <a:pt x="91058" y="2171"/>
                </a:lnTo>
                <a:lnTo>
                  <a:pt x="162687" y="135801"/>
                </a:lnTo>
                <a:lnTo>
                  <a:pt x="178181" y="171894"/>
                </a:lnTo>
                <a:lnTo>
                  <a:pt x="193548" y="211708"/>
                </a:lnTo>
                <a:lnTo>
                  <a:pt x="194309" y="211708"/>
                </a:lnTo>
                <a:lnTo>
                  <a:pt x="208787" y="172643"/>
                </a:lnTo>
                <a:lnTo>
                  <a:pt x="223393" y="136550"/>
                </a:lnTo>
                <a:lnTo>
                  <a:pt x="276225" y="18973"/>
                </a:lnTo>
                <a:lnTo>
                  <a:pt x="277368" y="15011"/>
                </a:lnTo>
                <a:lnTo>
                  <a:pt x="289179" y="3721"/>
                </a:lnTo>
                <a:lnTo>
                  <a:pt x="292862" y="2235"/>
                </a:lnTo>
                <a:lnTo>
                  <a:pt x="330073" y="0"/>
                </a:lnTo>
                <a:lnTo>
                  <a:pt x="340125" y="57"/>
                </a:lnTo>
                <a:lnTo>
                  <a:pt x="379094" y="5765"/>
                </a:lnTo>
                <a:lnTo>
                  <a:pt x="382523" y="12280"/>
                </a:lnTo>
                <a:lnTo>
                  <a:pt x="381127" y="17487"/>
                </a:lnTo>
                <a:lnTo>
                  <a:pt x="379603" y="22694"/>
                </a:lnTo>
                <a:lnTo>
                  <a:pt x="376681" y="29768"/>
                </a:lnTo>
                <a:lnTo>
                  <a:pt x="372109" y="38696"/>
                </a:lnTo>
                <a:lnTo>
                  <a:pt x="240411" y="301002"/>
                </a:lnTo>
                <a:lnTo>
                  <a:pt x="240411" y="470293"/>
                </a:lnTo>
                <a:lnTo>
                  <a:pt x="240411" y="472770"/>
                </a:lnTo>
                <a:lnTo>
                  <a:pt x="239649" y="475005"/>
                </a:lnTo>
                <a:lnTo>
                  <a:pt x="237998" y="476986"/>
                </a:lnTo>
                <a:lnTo>
                  <a:pt x="236474" y="478980"/>
                </a:lnTo>
                <a:lnTo>
                  <a:pt x="233806" y="480593"/>
                </a:lnTo>
                <a:lnTo>
                  <a:pt x="229996" y="481825"/>
                </a:lnTo>
                <a:lnTo>
                  <a:pt x="226313" y="483069"/>
                </a:lnTo>
                <a:lnTo>
                  <a:pt x="221233" y="484060"/>
                </a:lnTo>
                <a:lnTo>
                  <a:pt x="215011" y="484809"/>
                </a:lnTo>
                <a:lnTo>
                  <a:pt x="208661" y="485546"/>
                </a:lnTo>
                <a:lnTo>
                  <a:pt x="200787" y="485927"/>
                </a:lnTo>
                <a:lnTo>
                  <a:pt x="191388" y="485927"/>
                </a:lnTo>
                <a:lnTo>
                  <a:pt x="181609" y="485927"/>
                </a:lnTo>
                <a:lnTo>
                  <a:pt x="144399" y="476986"/>
                </a:lnTo>
                <a:lnTo>
                  <a:pt x="142239" y="472770"/>
                </a:lnTo>
                <a:lnTo>
                  <a:pt x="142239" y="470293"/>
                </a:lnTo>
                <a:lnTo>
                  <a:pt x="142239" y="301002"/>
                </a:lnTo>
                <a:lnTo>
                  <a:pt x="10540" y="38696"/>
                </a:lnTo>
                <a:lnTo>
                  <a:pt x="5842" y="29514"/>
                </a:lnTo>
                <a:lnTo>
                  <a:pt x="2793" y="22390"/>
                </a:lnTo>
                <a:lnTo>
                  <a:pt x="1396" y="17297"/>
                </a:lnTo>
                <a:lnTo>
                  <a:pt x="0" y="12217"/>
                </a:lnTo>
                <a:lnTo>
                  <a:pt x="762" y="8369"/>
                </a:lnTo>
                <a:lnTo>
                  <a:pt x="3682" y="5765"/>
                </a:lnTo>
                <a:lnTo>
                  <a:pt x="6476" y="3162"/>
                </a:lnTo>
                <a:lnTo>
                  <a:pt x="11811" y="1549"/>
                </a:lnTo>
                <a:lnTo>
                  <a:pt x="19431" y="927"/>
                </a:lnTo>
                <a:lnTo>
                  <a:pt x="25788" y="519"/>
                </a:lnTo>
                <a:lnTo>
                  <a:pt x="33242" y="230"/>
                </a:lnTo>
                <a:lnTo>
                  <a:pt x="41790" y="57"/>
                </a:lnTo>
                <a:lnTo>
                  <a:pt x="51434" y="0"/>
                </a:lnTo>
                <a:close/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6" name="object 15"/>
          <p:cNvSpPr>
            <a:spLocks/>
          </p:cNvSpPr>
          <p:nvPr/>
        </p:nvSpPr>
        <p:spPr bwMode="auto">
          <a:xfrm>
            <a:off x="2942035" y="5488781"/>
            <a:ext cx="232172" cy="390525"/>
          </a:xfrm>
          <a:custGeom>
            <a:avLst/>
            <a:gdLst>
              <a:gd name="T0" fmla="*/ 56480 w 308610"/>
              <a:gd name="T1" fmla="*/ 0 h 520700"/>
              <a:gd name="T2" fmla="*/ 94304 w 308610"/>
              <a:gd name="T3" fmla="*/ 13512 h 520700"/>
              <a:gd name="T4" fmla="*/ 94304 w 308610"/>
              <a:gd name="T5" fmla="*/ 307327 h 520700"/>
              <a:gd name="T6" fmla="*/ 195126 w 308610"/>
              <a:gd name="T7" fmla="*/ 172262 h 520700"/>
              <a:gd name="T8" fmla="*/ 199983 w 308610"/>
              <a:gd name="T9" fmla="*/ 167424 h 520700"/>
              <a:gd name="T10" fmla="*/ 205733 w 308610"/>
              <a:gd name="T11" fmla="*/ 163461 h 520700"/>
              <a:gd name="T12" fmla="*/ 213911 w 308610"/>
              <a:gd name="T13" fmla="*/ 160972 h 520700"/>
              <a:gd name="T14" fmla="*/ 225156 w 308610"/>
              <a:gd name="T15" fmla="*/ 159423 h 520700"/>
              <a:gd name="T16" fmla="*/ 239085 w 308610"/>
              <a:gd name="T17" fmla="*/ 158495 h 520700"/>
              <a:gd name="T18" fmla="*/ 257870 w 308610"/>
              <a:gd name="T19" fmla="*/ 158495 h 520700"/>
              <a:gd name="T20" fmla="*/ 297609 w 308610"/>
              <a:gd name="T21" fmla="*/ 171018 h 520700"/>
              <a:gd name="T22" fmla="*/ 297609 w 308610"/>
              <a:gd name="T23" fmla="*/ 177469 h 520700"/>
              <a:gd name="T24" fmla="*/ 294799 w 308610"/>
              <a:gd name="T25" fmla="*/ 185661 h 520700"/>
              <a:gd name="T26" fmla="*/ 290199 w 308610"/>
              <a:gd name="T27" fmla="*/ 194335 h 520700"/>
              <a:gd name="T28" fmla="*/ 188737 w 308610"/>
              <a:gd name="T29" fmla="*/ 309181 h 520700"/>
              <a:gd name="T30" fmla="*/ 310389 w 308610"/>
              <a:gd name="T31" fmla="*/ 502665 h 520700"/>
              <a:gd name="T32" fmla="*/ 310389 w 308610"/>
              <a:gd name="T33" fmla="*/ 508114 h 520700"/>
              <a:gd name="T34" fmla="*/ 297226 w 308610"/>
              <a:gd name="T35" fmla="*/ 517728 h 520700"/>
              <a:gd name="T36" fmla="*/ 285981 w 308610"/>
              <a:gd name="T37" fmla="*/ 519214 h 520700"/>
              <a:gd name="T38" fmla="*/ 271669 w 308610"/>
              <a:gd name="T39" fmla="*/ 520153 h 520700"/>
              <a:gd name="T40" fmla="*/ 251480 w 308610"/>
              <a:gd name="T41" fmla="*/ 520153 h 520700"/>
              <a:gd name="T42" fmla="*/ 236785 w 308610"/>
              <a:gd name="T43" fmla="*/ 519404 h 520700"/>
              <a:gd name="T44" fmla="*/ 205605 w 308610"/>
              <a:gd name="T45" fmla="*/ 504520 h 520700"/>
              <a:gd name="T46" fmla="*/ 94304 w 308610"/>
              <a:gd name="T47" fmla="*/ 505269 h 520700"/>
              <a:gd name="T48" fmla="*/ 93665 w 308610"/>
              <a:gd name="T49" fmla="*/ 509917 h 520700"/>
              <a:gd name="T50" fmla="*/ 90600 w 308610"/>
              <a:gd name="T51" fmla="*/ 513638 h 520700"/>
              <a:gd name="T52" fmla="*/ 84465 w 308610"/>
              <a:gd name="T53" fmla="*/ 516432 h 520700"/>
              <a:gd name="T54" fmla="*/ 76031 w 308610"/>
              <a:gd name="T55" fmla="*/ 518604 h 520700"/>
              <a:gd name="T56" fmla="*/ 64019 w 308610"/>
              <a:gd name="T57" fmla="*/ 519836 h 520700"/>
              <a:gd name="T58" fmla="*/ 47152 w 308610"/>
              <a:gd name="T59" fmla="*/ 520153 h 520700"/>
              <a:gd name="T60" fmla="*/ 30285 w 308610"/>
              <a:gd name="T61" fmla="*/ 519836 h 520700"/>
              <a:gd name="T62" fmla="*/ 18400 w 308610"/>
              <a:gd name="T63" fmla="*/ 518604 h 520700"/>
              <a:gd name="T64" fmla="*/ 9968 w 308610"/>
              <a:gd name="T65" fmla="*/ 516432 h 520700"/>
              <a:gd name="T66" fmla="*/ 3704 w 308610"/>
              <a:gd name="T67" fmla="*/ 513638 h 520700"/>
              <a:gd name="T68" fmla="*/ 766 w 308610"/>
              <a:gd name="T69" fmla="*/ 509917 h 520700"/>
              <a:gd name="T70" fmla="*/ 0 w 308610"/>
              <a:gd name="T71" fmla="*/ 505269 h 520700"/>
              <a:gd name="T72" fmla="*/ 0 w 308610"/>
              <a:gd name="T73" fmla="*/ 13512 h 520700"/>
              <a:gd name="T74" fmla="*/ 2300 w 308610"/>
              <a:gd name="T75" fmla="*/ 9296 h 520700"/>
              <a:gd name="T76" fmla="*/ 6260 w 308610"/>
              <a:gd name="T77" fmla="*/ 5638 h 520700"/>
              <a:gd name="T78" fmla="*/ 13546 w 308610"/>
              <a:gd name="T79" fmla="*/ 2908 h 520700"/>
              <a:gd name="T80" fmla="*/ 24406 w 308610"/>
              <a:gd name="T81" fmla="*/ 1104 h 520700"/>
              <a:gd name="T82" fmla="*/ 37951 w 308610"/>
              <a:gd name="T83" fmla="*/ 0 h 5207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08610" h="520700">
                <a:moveTo>
                  <a:pt x="46862" y="0"/>
                </a:moveTo>
                <a:lnTo>
                  <a:pt x="56133" y="0"/>
                </a:lnTo>
                <a:lnTo>
                  <a:pt x="63626" y="368"/>
                </a:lnTo>
                <a:lnTo>
                  <a:pt x="93725" y="13512"/>
                </a:lnTo>
                <a:lnTo>
                  <a:pt x="93725" y="15989"/>
                </a:lnTo>
                <a:lnTo>
                  <a:pt x="93725" y="307327"/>
                </a:lnTo>
                <a:lnTo>
                  <a:pt x="192024" y="175234"/>
                </a:lnTo>
                <a:lnTo>
                  <a:pt x="193928" y="172262"/>
                </a:lnTo>
                <a:lnTo>
                  <a:pt x="196214" y="169659"/>
                </a:lnTo>
                <a:lnTo>
                  <a:pt x="198755" y="167424"/>
                </a:lnTo>
                <a:lnTo>
                  <a:pt x="201168" y="165188"/>
                </a:lnTo>
                <a:lnTo>
                  <a:pt x="204469" y="163461"/>
                </a:lnTo>
                <a:lnTo>
                  <a:pt x="208533" y="162217"/>
                </a:lnTo>
                <a:lnTo>
                  <a:pt x="212597" y="160972"/>
                </a:lnTo>
                <a:lnTo>
                  <a:pt x="217677" y="160045"/>
                </a:lnTo>
                <a:lnTo>
                  <a:pt x="223774" y="159423"/>
                </a:lnTo>
                <a:lnTo>
                  <a:pt x="229869" y="158800"/>
                </a:lnTo>
                <a:lnTo>
                  <a:pt x="237617" y="158495"/>
                </a:lnTo>
                <a:lnTo>
                  <a:pt x="247014" y="158495"/>
                </a:lnTo>
                <a:lnTo>
                  <a:pt x="256286" y="158495"/>
                </a:lnTo>
                <a:lnTo>
                  <a:pt x="264032" y="158800"/>
                </a:lnTo>
                <a:lnTo>
                  <a:pt x="295782" y="171018"/>
                </a:lnTo>
                <a:lnTo>
                  <a:pt x="295782" y="173748"/>
                </a:lnTo>
                <a:lnTo>
                  <a:pt x="295782" y="177469"/>
                </a:lnTo>
                <a:lnTo>
                  <a:pt x="294894" y="181444"/>
                </a:lnTo>
                <a:lnTo>
                  <a:pt x="292988" y="185661"/>
                </a:lnTo>
                <a:lnTo>
                  <a:pt x="291211" y="189877"/>
                </a:lnTo>
                <a:lnTo>
                  <a:pt x="288417" y="194335"/>
                </a:lnTo>
                <a:lnTo>
                  <a:pt x="284606" y="199047"/>
                </a:lnTo>
                <a:lnTo>
                  <a:pt x="187578" y="309181"/>
                </a:lnTo>
                <a:lnTo>
                  <a:pt x="299846" y="482942"/>
                </a:lnTo>
                <a:lnTo>
                  <a:pt x="308482" y="502665"/>
                </a:lnTo>
                <a:lnTo>
                  <a:pt x="308482" y="505637"/>
                </a:lnTo>
                <a:lnTo>
                  <a:pt x="308482" y="508114"/>
                </a:lnTo>
                <a:lnTo>
                  <a:pt x="298957" y="516610"/>
                </a:lnTo>
                <a:lnTo>
                  <a:pt x="295401" y="517728"/>
                </a:lnTo>
                <a:lnTo>
                  <a:pt x="290449" y="518604"/>
                </a:lnTo>
                <a:lnTo>
                  <a:pt x="284225" y="519214"/>
                </a:lnTo>
                <a:lnTo>
                  <a:pt x="278130" y="519836"/>
                </a:lnTo>
                <a:lnTo>
                  <a:pt x="270001" y="520153"/>
                </a:lnTo>
                <a:lnTo>
                  <a:pt x="260095" y="520153"/>
                </a:lnTo>
                <a:lnTo>
                  <a:pt x="249936" y="520153"/>
                </a:lnTo>
                <a:lnTo>
                  <a:pt x="241681" y="519899"/>
                </a:lnTo>
                <a:lnTo>
                  <a:pt x="235331" y="519404"/>
                </a:lnTo>
                <a:lnTo>
                  <a:pt x="228981" y="518909"/>
                </a:lnTo>
                <a:lnTo>
                  <a:pt x="204343" y="504520"/>
                </a:lnTo>
                <a:lnTo>
                  <a:pt x="93725" y="329653"/>
                </a:lnTo>
                <a:lnTo>
                  <a:pt x="93725" y="505269"/>
                </a:lnTo>
                <a:lnTo>
                  <a:pt x="93725" y="507745"/>
                </a:lnTo>
                <a:lnTo>
                  <a:pt x="93090" y="509917"/>
                </a:lnTo>
                <a:lnTo>
                  <a:pt x="91567" y="511771"/>
                </a:lnTo>
                <a:lnTo>
                  <a:pt x="90043" y="513638"/>
                </a:lnTo>
                <a:lnTo>
                  <a:pt x="87502" y="515188"/>
                </a:lnTo>
                <a:lnTo>
                  <a:pt x="83946" y="516432"/>
                </a:lnTo>
                <a:lnTo>
                  <a:pt x="80263" y="517664"/>
                </a:lnTo>
                <a:lnTo>
                  <a:pt x="75564" y="518604"/>
                </a:lnTo>
                <a:lnTo>
                  <a:pt x="69595" y="519214"/>
                </a:lnTo>
                <a:lnTo>
                  <a:pt x="63626" y="519836"/>
                </a:lnTo>
                <a:lnTo>
                  <a:pt x="56133" y="520153"/>
                </a:lnTo>
                <a:lnTo>
                  <a:pt x="46862" y="520153"/>
                </a:lnTo>
                <a:lnTo>
                  <a:pt x="37718" y="520153"/>
                </a:lnTo>
                <a:lnTo>
                  <a:pt x="30099" y="519836"/>
                </a:lnTo>
                <a:lnTo>
                  <a:pt x="24256" y="519214"/>
                </a:lnTo>
                <a:lnTo>
                  <a:pt x="18287" y="518604"/>
                </a:lnTo>
                <a:lnTo>
                  <a:pt x="13462" y="517664"/>
                </a:lnTo>
                <a:lnTo>
                  <a:pt x="9906" y="516432"/>
                </a:lnTo>
                <a:lnTo>
                  <a:pt x="6222" y="515188"/>
                </a:lnTo>
                <a:lnTo>
                  <a:pt x="3682" y="513638"/>
                </a:lnTo>
                <a:lnTo>
                  <a:pt x="2286" y="511771"/>
                </a:lnTo>
                <a:lnTo>
                  <a:pt x="762" y="509917"/>
                </a:lnTo>
                <a:lnTo>
                  <a:pt x="0" y="507745"/>
                </a:lnTo>
                <a:lnTo>
                  <a:pt x="0" y="505269"/>
                </a:lnTo>
                <a:lnTo>
                  <a:pt x="0" y="15989"/>
                </a:lnTo>
                <a:lnTo>
                  <a:pt x="0" y="13512"/>
                </a:lnTo>
                <a:lnTo>
                  <a:pt x="762" y="11277"/>
                </a:lnTo>
                <a:lnTo>
                  <a:pt x="2286" y="9296"/>
                </a:lnTo>
                <a:lnTo>
                  <a:pt x="3682" y="7315"/>
                </a:lnTo>
                <a:lnTo>
                  <a:pt x="6222" y="5638"/>
                </a:lnTo>
                <a:lnTo>
                  <a:pt x="9906" y="4267"/>
                </a:lnTo>
                <a:lnTo>
                  <a:pt x="13462" y="2908"/>
                </a:lnTo>
                <a:lnTo>
                  <a:pt x="18287" y="1854"/>
                </a:lnTo>
                <a:lnTo>
                  <a:pt x="24256" y="1104"/>
                </a:lnTo>
                <a:lnTo>
                  <a:pt x="30099" y="368"/>
                </a:lnTo>
                <a:lnTo>
                  <a:pt x="37718" y="0"/>
                </a:lnTo>
                <a:lnTo>
                  <a:pt x="46862" y="0"/>
                </a:lnTo>
                <a:close/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7" name="object 16"/>
          <p:cNvSpPr>
            <a:spLocks/>
          </p:cNvSpPr>
          <p:nvPr/>
        </p:nvSpPr>
        <p:spPr bwMode="auto">
          <a:xfrm>
            <a:off x="2047876" y="5488781"/>
            <a:ext cx="238125" cy="390525"/>
          </a:xfrm>
          <a:custGeom>
            <a:avLst/>
            <a:gdLst>
              <a:gd name="T0" fmla="*/ 46888 w 317500"/>
              <a:gd name="T1" fmla="*/ 0 h 520700"/>
              <a:gd name="T2" fmla="*/ 56057 w 317500"/>
              <a:gd name="T3" fmla="*/ 0 h 520700"/>
              <a:gd name="T4" fmla="*/ 63626 w 317500"/>
              <a:gd name="T5" fmla="*/ 368 h 520700"/>
              <a:gd name="T6" fmla="*/ 93713 w 317500"/>
              <a:gd name="T7" fmla="*/ 13512 h 520700"/>
              <a:gd name="T8" fmla="*/ 93713 w 317500"/>
              <a:gd name="T9" fmla="*/ 15989 h 520700"/>
              <a:gd name="T10" fmla="*/ 93713 w 317500"/>
              <a:gd name="T11" fmla="*/ 199428 h 520700"/>
              <a:gd name="T12" fmla="*/ 130592 w 317500"/>
              <a:gd name="T13" fmla="*/ 170508 h 520700"/>
              <a:gd name="T14" fmla="*/ 168690 w 317500"/>
              <a:gd name="T15" fmla="*/ 155103 h 520700"/>
              <a:gd name="T16" fmla="*/ 195313 w 317500"/>
              <a:gd name="T17" fmla="*/ 152171 h 520700"/>
              <a:gd name="T18" fmla="*/ 211601 w 317500"/>
              <a:gd name="T19" fmla="*/ 152869 h 520700"/>
              <a:gd name="T20" fmla="*/ 252463 w 317500"/>
              <a:gd name="T21" fmla="*/ 163334 h 520700"/>
              <a:gd name="T22" fmla="*/ 290055 w 317500"/>
              <a:gd name="T23" fmla="*/ 193840 h 520700"/>
              <a:gd name="T24" fmla="*/ 310629 w 317500"/>
              <a:gd name="T25" fmla="*/ 239052 h 520700"/>
              <a:gd name="T26" fmla="*/ 316594 w 317500"/>
              <a:gd name="T27" fmla="*/ 284011 h 520700"/>
              <a:gd name="T28" fmla="*/ 316979 w 317500"/>
              <a:gd name="T29" fmla="*/ 301739 h 520700"/>
              <a:gd name="T30" fmla="*/ 316979 w 317500"/>
              <a:gd name="T31" fmla="*/ 505269 h 520700"/>
              <a:gd name="T32" fmla="*/ 316979 w 317500"/>
              <a:gd name="T33" fmla="*/ 507745 h 520700"/>
              <a:gd name="T34" fmla="*/ 292976 w 317500"/>
              <a:gd name="T35" fmla="*/ 519214 h 520700"/>
              <a:gd name="T36" fmla="*/ 286880 w 317500"/>
              <a:gd name="T37" fmla="*/ 519836 h 520700"/>
              <a:gd name="T38" fmla="*/ 279387 w 317500"/>
              <a:gd name="T39" fmla="*/ 520153 h 520700"/>
              <a:gd name="T40" fmla="*/ 270497 w 317500"/>
              <a:gd name="T41" fmla="*/ 520153 h 520700"/>
              <a:gd name="T42" fmla="*/ 261353 w 317500"/>
              <a:gd name="T43" fmla="*/ 520153 h 520700"/>
              <a:gd name="T44" fmla="*/ 253733 w 317500"/>
              <a:gd name="T45" fmla="*/ 519836 h 520700"/>
              <a:gd name="T46" fmla="*/ 247637 w 317500"/>
              <a:gd name="T47" fmla="*/ 519214 h 520700"/>
              <a:gd name="T48" fmla="*/ 241541 w 317500"/>
              <a:gd name="T49" fmla="*/ 518604 h 520700"/>
              <a:gd name="T50" fmla="*/ 223634 w 317500"/>
              <a:gd name="T51" fmla="*/ 507745 h 520700"/>
              <a:gd name="T52" fmla="*/ 223634 w 317500"/>
              <a:gd name="T53" fmla="*/ 505269 h 520700"/>
              <a:gd name="T54" fmla="*/ 223634 w 317500"/>
              <a:gd name="T55" fmla="*/ 315887 h 520700"/>
              <a:gd name="T56" fmla="*/ 220078 w 317500"/>
              <a:gd name="T57" fmla="*/ 277926 h 520700"/>
              <a:gd name="T58" fmla="*/ 199631 w 317500"/>
              <a:gd name="T59" fmla="*/ 242646 h 520700"/>
              <a:gd name="T60" fmla="*/ 192519 w 317500"/>
              <a:gd name="T61" fmla="*/ 239052 h 520700"/>
              <a:gd name="T62" fmla="*/ 185534 w 317500"/>
              <a:gd name="T63" fmla="*/ 235457 h 520700"/>
              <a:gd name="T64" fmla="*/ 177279 w 317500"/>
              <a:gd name="T65" fmla="*/ 233654 h 520700"/>
              <a:gd name="T66" fmla="*/ 167754 w 317500"/>
              <a:gd name="T67" fmla="*/ 233654 h 520700"/>
              <a:gd name="T68" fmla="*/ 131686 w 317500"/>
              <a:gd name="T69" fmla="*/ 246672 h 520700"/>
              <a:gd name="T70" fmla="*/ 103522 w 317500"/>
              <a:gd name="T71" fmla="*/ 272909 h 520700"/>
              <a:gd name="T72" fmla="*/ 93713 w 317500"/>
              <a:gd name="T73" fmla="*/ 284632 h 520700"/>
              <a:gd name="T74" fmla="*/ 93713 w 317500"/>
              <a:gd name="T75" fmla="*/ 505269 h 520700"/>
              <a:gd name="T76" fmla="*/ 93713 w 317500"/>
              <a:gd name="T77" fmla="*/ 507745 h 520700"/>
              <a:gd name="T78" fmla="*/ 93078 w 317500"/>
              <a:gd name="T79" fmla="*/ 509917 h 520700"/>
              <a:gd name="T80" fmla="*/ 91554 w 317500"/>
              <a:gd name="T81" fmla="*/ 511771 h 520700"/>
              <a:gd name="T82" fmla="*/ 90030 w 317500"/>
              <a:gd name="T83" fmla="*/ 513638 h 520700"/>
              <a:gd name="T84" fmla="*/ 69583 w 317500"/>
              <a:gd name="T85" fmla="*/ 519214 h 520700"/>
              <a:gd name="T86" fmla="*/ 63626 w 317500"/>
              <a:gd name="T87" fmla="*/ 519836 h 520700"/>
              <a:gd name="T88" fmla="*/ 56057 w 317500"/>
              <a:gd name="T89" fmla="*/ 520153 h 520700"/>
              <a:gd name="T90" fmla="*/ 46888 w 317500"/>
              <a:gd name="T91" fmla="*/ 520153 h 520700"/>
              <a:gd name="T92" fmla="*/ 37706 w 317500"/>
              <a:gd name="T93" fmla="*/ 520153 h 520700"/>
              <a:gd name="T94" fmla="*/ 30137 w 317500"/>
              <a:gd name="T95" fmla="*/ 519836 h 520700"/>
              <a:gd name="T96" fmla="*/ 24193 w 317500"/>
              <a:gd name="T97" fmla="*/ 519214 h 520700"/>
              <a:gd name="T98" fmla="*/ 18237 w 317500"/>
              <a:gd name="T99" fmla="*/ 518604 h 520700"/>
              <a:gd name="T100" fmla="*/ 2235 w 317500"/>
              <a:gd name="T101" fmla="*/ 511771 h 520700"/>
              <a:gd name="T102" fmla="*/ 749 w 317500"/>
              <a:gd name="T103" fmla="*/ 509917 h 520700"/>
              <a:gd name="T104" fmla="*/ 0 w 317500"/>
              <a:gd name="T105" fmla="*/ 507745 h 520700"/>
              <a:gd name="T106" fmla="*/ 0 w 317500"/>
              <a:gd name="T107" fmla="*/ 505269 h 520700"/>
              <a:gd name="T108" fmla="*/ 0 w 317500"/>
              <a:gd name="T109" fmla="*/ 15989 h 520700"/>
              <a:gd name="T110" fmla="*/ 0 w 317500"/>
              <a:gd name="T111" fmla="*/ 13512 h 520700"/>
              <a:gd name="T112" fmla="*/ 749 w 317500"/>
              <a:gd name="T113" fmla="*/ 11277 h 520700"/>
              <a:gd name="T114" fmla="*/ 2235 w 317500"/>
              <a:gd name="T115" fmla="*/ 9296 h 520700"/>
              <a:gd name="T116" fmla="*/ 3721 w 317500"/>
              <a:gd name="T117" fmla="*/ 7315 h 520700"/>
              <a:gd name="T118" fmla="*/ 37706 w 317500"/>
              <a:gd name="T119" fmla="*/ 0 h 520700"/>
              <a:gd name="T120" fmla="*/ 46888 w 317500"/>
              <a:gd name="T121" fmla="*/ 0 h 5207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17500" h="520700">
                <a:moveTo>
                  <a:pt x="46888" y="0"/>
                </a:moveTo>
                <a:lnTo>
                  <a:pt x="56057" y="0"/>
                </a:lnTo>
                <a:lnTo>
                  <a:pt x="63626" y="368"/>
                </a:lnTo>
                <a:lnTo>
                  <a:pt x="93713" y="13512"/>
                </a:lnTo>
                <a:lnTo>
                  <a:pt x="93713" y="15989"/>
                </a:lnTo>
                <a:lnTo>
                  <a:pt x="93713" y="199428"/>
                </a:lnTo>
                <a:lnTo>
                  <a:pt x="130592" y="170508"/>
                </a:lnTo>
                <a:lnTo>
                  <a:pt x="168690" y="155103"/>
                </a:lnTo>
                <a:lnTo>
                  <a:pt x="195313" y="152171"/>
                </a:lnTo>
                <a:lnTo>
                  <a:pt x="211601" y="152869"/>
                </a:lnTo>
                <a:lnTo>
                  <a:pt x="252463" y="163334"/>
                </a:lnTo>
                <a:lnTo>
                  <a:pt x="290055" y="193840"/>
                </a:lnTo>
                <a:lnTo>
                  <a:pt x="310629" y="239052"/>
                </a:lnTo>
                <a:lnTo>
                  <a:pt x="316594" y="284011"/>
                </a:lnTo>
                <a:lnTo>
                  <a:pt x="316979" y="301739"/>
                </a:lnTo>
                <a:lnTo>
                  <a:pt x="316979" y="505269"/>
                </a:lnTo>
                <a:lnTo>
                  <a:pt x="316979" y="507745"/>
                </a:lnTo>
                <a:lnTo>
                  <a:pt x="292976" y="519214"/>
                </a:lnTo>
                <a:lnTo>
                  <a:pt x="286880" y="519836"/>
                </a:lnTo>
                <a:lnTo>
                  <a:pt x="279387" y="520153"/>
                </a:lnTo>
                <a:lnTo>
                  <a:pt x="270497" y="520153"/>
                </a:lnTo>
                <a:lnTo>
                  <a:pt x="261353" y="520153"/>
                </a:lnTo>
                <a:lnTo>
                  <a:pt x="253733" y="519836"/>
                </a:lnTo>
                <a:lnTo>
                  <a:pt x="247637" y="519214"/>
                </a:lnTo>
                <a:lnTo>
                  <a:pt x="241541" y="518604"/>
                </a:lnTo>
                <a:lnTo>
                  <a:pt x="223634" y="507745"/>
                </a:lnTo>
                <a:lnTo>
                  <a:pt x="223634" y="505269"/>
                </a:lnTo>
                <a:lnTo>
                  <a:pt x="223634" y="315887"/>
                </a:lnTo>
                <a:lnTo>
                  <a:pt x="220078" y="277926"/>
                </a:lnTo>
                <a:lnTo>
                  <a:pt x="199631" y="242646"/>
                </a:lnTo>
                <a:lnTo>
                  <a:pt x="192519" y="239052"/>
                </a:lnTo>
                <a:lnTo>
                  <a:pt x="185534" y="235457"/>
                </a:lnTo>
                <a:lnTo>
                  <a:pt x="177279" y="233654"/>
                </a:lnTo>
                <a:lnTo>
                  <a:pt x="167754" y="233654"/>
                </a:lnTo>
                <a:lnTo>
                  <a:pt x="131686" y="246672"/>
                </a:lnTo>
                <a:lnTo>
                  <a:pt x="103522" y="272909"/>
                </a:lnTo>
                <a:lnTo>
                  <a:pt x="93713" y="284632"/>
                </a:lnTo>
                <a:lnTo>
                  <a:pt x="93713" y="505269"/>
                </a:lnTo>
                <a:lnTo>
                  <a:pt x="93713" y="507745"/>
                </a:lnTo>
                <a:lnTo>
                  <a:pt x="93078" y="509917"/>
                </a:lnTo>
                <a:lnTo>
                  <a:pt x="91554" y="511771"/>
                </a:lnTo>
                <a:lnTo>
                  <a:pt x="90030" y="513638"/>
                </a:lnTo>
                <a:lnTo>
                  <a:pt x="69583" y="519214"/>
                </a:lnTo>
                <a:lnTo>
                  <a:pt x="63626" y="519836"/>
                </a:lnTo>
                <a:lnTo>
                  <a:pt x="56057" y="520153"/>
                </a:lnTo>
                <a:lnTo>
                  <a:pt x="46888" y="520153"/>
                </a:lnTo>
                <a:lnTo>
                  <a:pt x="37706" y="520153"/>
                </a:lnTo>
                <a:lnTo>
                  <a:pt x="30137" y="519836"/>
                </a:lnTo>
                <a:lnTo>
                  <a:pt x="24193" y="519214"/>
                </a:lnTo>
                <a:lnTo>
                  <a:pt x="18237" y="518604"/>
                </a:lnTo>
                <a:lnTo>
                  <a:pt x="2235" y="511771"/>
                </a:lnTo>
                <a:lnTo>
                  <a:pt x="749" y="509917"/>
                </a:lnTo>
                <a:lnTo>
                  <a:pt x="0" y="507745"/>
                </a:lnTo>
                <a:lnTo>
                  <a:pt x="0" y="505269"/>
                </a:lnTo>
                <a:lnTo>
                  <a:pt x="0" y="15989"/>
                </a:lnTo>
                <a:lnTo>
                  <a:pt x="0" y="13512"/>
                </a:lnTo>
                <a:lnTo>
                  <a:pt x="749" y="11277"/>
                </a:lnTo>
                <a:lnTo>
                  <a:pt x="2235" y="9296"/>
                </a:lnTo>
                <a:lnTo>
                  <a:pt x="3721" y="7315"/>
                </a:lnTo>
                <a:lnTo>
                  <a:pt x="37706" y="0"/>
                </a:lnTo>
                <a:lnTo>
                  <a:pt x="46888" y="0"/>
                </a:lnTo>
                <a:close/>
              </a:path>
            </a:pathLst>
          </a:custGeom>
          <a:noFill/>
          <a:ln w="12192">
            <a:solidFill>
              <a:srgbClr val="EAEA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144" y="1602356"/>
            <a:ext cx="6915445" cy="30206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81576" y="191962"/>
            <a:ext cx="7973615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Calibri" pitchFamily="34" charset="0"/>
              </a:rPr>
              <a:t>10 Recent key threats to global health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819509" y="974786"/>
            <a:ext cx="7919049" cy="539150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b="1" dirty="0">
                <a:cs typeface="Calibri" pitchFamily="34" charset="0"/>
              </a:rPr>
              <a:t>1. Pandemic Influenza: </a:t>
            </a:r>
            <a:r>
              <a:rPr lang="en-US" sz="2600" dirty="0">
                <a:cs typeface="Calibri" pitchFamily="34" charset="0"/>
              </a:rPr>
              <a:t>Another influenza pandemic is inevitable and the next global flu outbreak is a matter of </a:t>
            </a:r>
            <a:r>
              <a:rPr lang="en-US" sz="2600" dirty="0">
                <a:solidFill>
                  <a:srgbClr val="7030A0"/>
                </a:solidFill>
                <a:cs typeface="Calibri" pitchFamily="34" charset="0"/>
              </a:rPr>
              <a:t>‘when’ </a:t>
            </a:r>
            <a:r>
              <a:rPr lang="en-US" sz="2600" dirty="0">
                <a:solidFill>
                  <a:srgbClr val="7030A0"/>
                </a:solidFill>
              </a:rPr>
              <a:t>not “if” </a:t>
            </a:r>
            <a:r>
              <a:rPr lang="en-US" sz="2600" dirty="0"/>
              <a:t>— with far reaching consequences. A severe pandemic could result in millions of deaths and destroy over 1% of global GDP.</a:t>
            </a:r>
            <a:endParaRPr lang="en-US" sz="2600" dirty="0"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b="1" dirty="0">
                <a:cs typeface="Calibri" pitchFamily="34" charset="0"/>
              </a:rPr>
              <a:t>2. Health in conflict: </a:t>
            </a:r>
            <a:r>
              <a:rPr lang="en-US" sz="2600" dirty="0">
                <a:cs typeface="Calibri" pitchFamily="34" charset="0"/>
              </a:rPr>
              <a:t>Conflict continues to ravage health systems across the world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b="1" dirty="0">
                <a:cs typeface="Calibri" pitchFamily="34" charset="0"/>
              </a:rPr>
              <a:t>3. Cholera: </a:t>
            </a:r>
            <a:r>
              <a:rPr lang="en-US" sz="2600" dirty="0">
                <a:solidFill>
                  <a:schemeClr val="accent1"/>
                </a:solidFill>
                <a:cs typeface="Calibri" pitchFamily="34" charset="0"/>
              </a:rPr>
              <a:t>Cholera kills nearly 100,000 people </a:t>
            </a:r>
            <a:r>
              <a:rPr lang="en-US" sz="2600" dirty="0">
                <a:cs typeface="Calibri" pitchFamily="34" charset="0"/>
              </a:rPr>
              <a:t>annually in communities weighed down by poverty and conflict.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b="1" dirty="0">
                <a:cs typeface="Calibri" pitchFamily="34" charset="0"/>
              </a:rPr>
              <a:t>4. Diphtheria: </a:t>
            </a:r>
            <a:r>
              <a:rPr lang="en-US" sz="2600" dirty="0">
                <a:cs typeface="Calibri" pitchFamily="34" charset="0"/>
              </a:rPr>
              <a:t>Diphtheria is making an alarming comeback in countries suffering from significant gaps in healthcare provision.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Venezuela, Indonesia, Yemen, and Bangladesh</a:t>
            </a:r>
            <a:r>
              <a:rPr lang="en-US" sz="2600" dirty="0">
                <a:cs typeface="Calibri" pitchFamily="34" charset="0"/>
              </a:rPr>
              <a:t> reported diphtheria outbreaks in 2017.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525661" y="183336"/>
            <a:ext cx="7973615" cy="38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cs typeface="Calibri" pitchFamily="34" charset="0"/>
              </a:rPr>
              <a:t>Recent key threats to global health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29728" y="932081"/>
            <a:ext cx="8285671" cy="555498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altLang="en-US" b="1" dirty="0">
                <a:cs typeface="Calibri" panose="020F0502020204030204" pitchFamily="34" charset="0"/>
              </a:rPr>
              <a:t>5. Malaria: </a:t>
            </a:r>
            <a:r>
              <a:rPr lang="en-US" altLang="en-US" dirty="0">
                <a:cs typeface="Calibri" panose="020F0502020204030204" pitchFamily="34" charset="0"/>
              </a:rPr>
              <a:t>Each year, more than </a:t>
            </a:r>
            <a:r>
              <a:rPr lang="en-US" altLang="en-US" dirty="0">
                <a:solidFill>
                  <a:schemeClr val="accent1"/>
                </a:solidFill>
                <a:cs typeface="Calibri" panose="020F0502020204030204" pitchFamily="34" charset="0"/>
              </a:rPr>
              <a:t>200 million cases of malaria globally, with over 400,000 deaths. 90% of deaths caused by the mosquito-borne disease  </a:t>
            </a:r>
            <a:r>
              <a:rPr lang="en-US" altLang="en-US" dirty="0">
                <a:cs typeface="Calibri" panose="020F0502020204030204" pitchFamily="34" charset="0"/>
              </a:rPr>
              <a:t>in sub-Saharan Africa and rest occurring </a:t>
            </a:r>
            <a:r>
              <a:rPr lang="en-US" altLang="en-US" dirty="0">
                <a:solidFill>
                  <a:schemeClr val="accent1"/>
                </a:solidFill>
                <a:cs typeface="Calibri" panose="020F0502020204030204" pitchFamily="34" charset="0"/>
              </a:rPr>
              <a:t>in South-East Asia, South America</a:t>
            </a:r>
            <a:r>
              <a:rPr lang="en-US" altLang="en-US" dirty="0">
                <a:cs typeface="Calibri" panose="020F0502020204030204" pitchFamily="34" charset="0"/>
              </a:rPr>
              <a:t>, the Western Pacific and the Eastern Mediterranean. In Central African and South Sudan, malaria kills more people than war. Other countries struggling with malaria include the </a:t>
            </a:r>
            <a:r>
              <a:rPr lang="en-US" altLang="en-US" dirty="0">
                <a:solidFill>
                  <a:srgbClr val="FFC000"/>
                </a:solidFill>
                <a:cs typeface="Calibri" panose="020F0502020204030204" pitchFamily="34" charset="0"/>
              </a:rPr>
              <a:t>Democratic Republic of the Congo, Nigeria, and Somalia</a:t>
            </a:r>
          </a:p>
          <a:p>
            <a:pPr marL="0" indent="0" algn="just" eaLnBrk="1" hangingPunct="1">
              <a:buNone/>
            </a:pPr>
            <a:r>
              <a:rPr lang="en-US" altLang="en-US" b="1" dirty="0">
                <a:cs typeface="Calibri" panose="020F0502020204030204" pitchFamily="34" charset="0"/>
              </a:rPr>
              <a:t>6. Natural Disasters: </a:t>
            </a:r>
            <a:r>
              <a:rPr lang="en-US" altLang="en-US" dirty="0">
                <a:cs typeface="Calibri" panose="020F0502020204030204" pitchFamily="34" charset="0"/>
              </a:rPr>
              <a:t>Natural hazards like floods, hurricanes, earthquakes and landslides can cause immense suffering and have health consequences for millions of people</a:t>
            </a:r>
            <a:r>
              <a:rPr lang="en-US" altLang="en-US" dirty="0">
                <a:solidFill>
                  <a:srgbClr val="92D050"/>
                </a:solidFill>
                <a:cs typeface="Calibri" panose="020F0502020204030204" pitchFamily="34" charset="0"/>
              </a:rPr>
              <a:t>. </a:t>
            </a:r>
            <a:r>
              <a:rPr lang="en-US" altLang="en-US" dirty="0">
                <a:solidFill>
                  <a:srgbClr val="C00000"/>
                </a:solidFill>
                <a:cs typeface="Calibri" panose="020F0502020204030204" pitchFamily="34" charset="0"/>
              </a:rPr>
              <a:t>In 2017,hurricanes Harvey, Irma, Maria caused widespread destruction for more than 40 million people in all over the world. </a:t>
            </a:r>
            <a:r>
              <a:rPr lang="en-US" altLang="en-US" dirty="0">
                <a:cs typeface="Calibri" panose="020F0502020204030204" pitchFamily="34" charset="0"/>
              </a:rPr>
              <a:t>Droughts leading to food insecurity, malnutrition are often associated with outbreaks of disease, heat waves cause excess mortality, particularly among the elderly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5697" y="217841"/>
            <a:ext cx="7973615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Calibri" pitchFamily="34" charset="0"/>
              </a:rPr>
              <a:t>Recent key threats to global health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9711" y="1234700"/>
            <a:ext cx="8796338" cy="500219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>
                <a:cs typeface="Calibri" pitchFamily="34" charset="0"/>
              </a:rPr>
              <a:t>7. Meningitis:  </a:t>
            </a:r>
            <a:r>
              <a:rPr lang="en-US" sz="2800" dirty="0">
                <a:cs typeface="Calibri" pitchFamily="34" charset="0"/>
              </a:rPr>
              <a:t>A virulent new strain of meningococcal meningitis C is circulating along </a:t>
            </a:r>
            <a:r>
              <a:rPr lang="en-US" sz="2800" dirty="0">
                <a:solidFill>
                  <a:schemeClr val="accent2"/>
                </a:solidFill>
                <a:cs typeface="Calibri" pitchFamily="34" charset="0"/>
              </a:rPr>
              <a:t>Africa’s meningitis belt</a:t>
            </a:r>
            <a:r>
              <a:rPr lang="en-US" sz="2800" dirty="0">
                <a:cs typeface="Calibri" pitchFamily="34" charset="0"/>
              </a:rPr>
              <a:t> — threatening 26 countries. The risk of large-scale epidemics is dangerously high and </a:t>
            </a:r>
            <a:r>
              <a:rPr lang="en-US" sz="2800" dirty="0">
                <a:solidFill>
                  <a:schemeClr val="accent3"/>
                </a:solidFill>
                <a:cs typeface="Calibri" pitchFamily="34" charset="0"/>
              </a:rPr>
              <a:t>34+ million people </a:t>
            </a:r>
            <a:r>
              <a:rPr lang="en-US" sz="2800" dirty="0">
                <a:cs typeface="Calibri" pitchFamily="34" charset="0"/>
              </a:rPr>
              <a:t>could be affected. More than </a:t>
            </a:r>
            <a:r>
              <a:rPr lang="en-US" sz="2800" u="sng" dirty="0">
                <a:cs typeface="Calibri" pitchFamily="34" charset="0"/>
              </a:rPr>
              <a:t>10% of people who fall ill with meningitis C die. </a:t>
            </a:r>
            <a:r>
              <a:rPr lang="en-US" sz="2800" dirty="0">
                <a:cs typeface="Calibri" pitchFamily="34" charset="0"/>
              </a:rPr>
              <a:t>Survivors often face severe neurological consequences</a:t>
            </a:r>
          </a:p>
          <a:p>
            <a:pPr marL="0" indent="0" eaLnBrk="1" hangingPunct="1">
              <a:buNone/>
              <a:defRPr/>
            </a:pPr>
            <a:r>
              <a:rPr lang="en-US" sz="2800" b="1" dirty="0">
                <a:cs typeface="Calibri" pitchFamily="34" charset="0"/>
              </a:rPr>
              <a:t>8. Yellow Fever: </a:t>
            </a:r>
            <a:r>
              <a:rPr lang="en-US" sz="2800" dirty="0">
                <a:cs typeface="Calibri" pitchFamily="34" charset="0"/>
              </a:rPr>
              <a:t>In 2016, yellow fever outbreaks in </a:t>
            </a:r>
            <a:r>
              <a:rPr lang="en-US" sz="2800" u="sng" dirty="0">
                <a:cs typeface="Calibri" pitchFamily="34" charset="0"/>
              </a:rPr>
              <a:t>Angola and Congo </a:t>
            </a:r>
            <a:r>
              <a:rPr lang="en-US" sz="2800" dirty="0">
                <a:cs typeface="Calibri" pitchFamily="34" charset="0"/>
              </a:rPr>
              <a:t>were only contained after mass vaccination reached 30 million people. In 2018, </a:t>
            </a:r>
            <a:r>
              <a:rPr lang="en-US" sz="2800" u="sng" dirty="0">
                <a:cs typeface="Calibri" pitchFamily="34" charset="0"/>
              </a:rPr>
              <a:t>Nigeria  and Brazil</a:t>
            </a:r>
            <a:r>
              <a:rPr lang="en-US" sz="2800" dirty="0">
                <a:cs typeface="Calibri" pitchFamily="34" charset="0"/>
              </a:rPr>
              <a:t>  tackled major outbreaks threatening urban areas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81577" y="252346"/>
            <a:ext cx="7973615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cs typeface="Calibri" pitchFamily="34" charset="0"/>
              </a:rPr>
              <a:t>Recent key threats to global health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9105" y="1167800"/>
            <a:ext cx="8814197" cy="528475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9. Malnutrition: </a:t>
            </a:r>
            <a:r>
              <a:rPr lang="en-US" altLang="en-US" sz="2800" dirty="0">
                <a:solidFill>
                  <a:srgbClr val="C00000"/>
                </a:solidFill>
                <a:cs typeface="Calibri" panose="020F0502020204030204" pitchFamily="34" charset="0"/>
              </a:rPr>
              <a:t>Globally, 45% of deaths among children &lt; 5 are linked to under nutrition. </a:t>
            </a:r>
            <a:r>
              <a:rPr lang="en-US" altLang="en-US" sz="2800" dirty="0">
                <a:cs typeface="Calibri" panose="020F0502020204030204" pitchFamily="34" charset="0"/>
              </a:rPr>
              <a:t>WHO has developed kits for malnourished children with medical complications. In South Sudan in 2018, 1.1 million children &lt;5 are expected to be malnourished, 50% population faces severe food insecurity. In Yemen, 7 million people are at risk of malnutrition, 17 million remain food insecure</a:t>
            </a:r>
          </a:p>
          <a:p>
            <a:pPr marL="0" indent="0" eaLnBrk="1" hangingPunct="1"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10. Food poisoning: </a:t>
            </a:r>
            <a:r>
              <a:rPr lang="en-US" altLang="en-US" sz="2800" dirty="0">
                <a:cs typeface="Calibri" panose="020F0502020204030204" pitchFamily="34" charset="0"/>
              </a:rPr>
              <a:t>Every year, 600 million people — almost </a:t>
            </a:r>
            <a:r>
              <a:rPr lang="en-US" altLang="en-US" sz="2800" dirty="0">
                <a:solidFill>
                  <a:srgbClr val="C00000"/>
                </a:solidFill>
                <a:cs typeface="Calibri" panose="020F0502020204030204" pitchFamily="34" charset="0"/>
              </a:rPr>
              <a:t>1 in 10 people </a:t>
            </a:r>
            <a:r>
              <a:rPr lang="en-US" altLang="en-US" sz="2800" dirty="0">
                <a:cs typeface="Calibri" panose="020F0502020204030204" pitchFamily="34" charset="0"/>
              </a:rPr>
              <a:t>in the world — fall ill and 420,000 die after eating contaminated food.</a:t>
            </a:r>
          </a:p>
          <a:p>
            <a:pPr eaLnBrk="1" hangingPunct="1"/>
            <a:endParaRPr lang="en-US" altLang="en-US" sz="2800" dirty="0">
              <a:cs typeface="Calibri" panose="020F050202020403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10883" y="252345"/>
            <a:ext cx="7772400" cy="4524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cs typeface="Calibri" pitchFamily="34" charset="0"/>
              </a:rPr>
              <a:t>Global Health Issues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21102" y="932686"/>
            <a:ext cx="8048445" cy="538184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Calibri" pitchFamily="34" charset="0"/>
              </a:rPr>
              <a:t>One billion people lack access to health care systems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Calibri" pitchFamily="34" charset="0"/>
              </a:rPr>
              <a:t>36 million deaths each year are caused by non-communicable diseases, such as cardiovascular disease, cancer, diabetes and chronic lung diseases. This is almost two-thirds of the estimated 56 million deaths each year worldwide. A quarter of these take place before the age of 60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Calibri" pitchFamily="34" charset="0"/>
              </a:rPr>
              <a:t>Cardiovascular diseases (CVDs) are the number one causing death globally. An estimated 17.5 million people died from CVDs in each ear, representing 30% of all global deaths. Over 80% of CVD deaths occur in low- and middle-income countries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93631" y="278224"/>
            <a:ext cx="7772400" cy="4524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cs typeface="Calibri" pitchFamily="34" charset="0"/>
              </a:rPr>
              <a:t>Global Health Issues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72860" y="957533"/>
            <a:ext cx="7893171" cy="54691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Calibri" pitchFamily="34" charset="0"/>
              </a:rPr>
              <a:t>Every year , over 7.5 million &lt;5 children die from malnutrition and mostly preventable diseases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Calibri" pitchFamily="34" charset="0"/>
              </a:rPr>
              <a:t>In 2018, 6.7 million people died of infectious diseases, far more than the number killed in the natural or man-made catastrophes that make headlines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Calibri" pitchFamily="34" charset="0"/>
              </a:rPr>
              <a:t>AIDS/HIV has spread rapidly and 33.4 million living with HIV. 2.7 million new infections of HIV and 2 million deaths from AIDS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Calibri" pitchFamily="34" charset="0"/>
              </a:rPr>
              <a:t>TB kills 1.7 million people per year, with 9.4 million new cases a year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Calibri" pitchFamily="34" charset="0"/>
              </a:rPr>
              <a:t>Tobacco kills nearly 7 million people each year (1 every 6 seconds) and is currently responsible for the death of 1 in 10 adults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750498" y="305588"/>
            <a:ext cx="7668883" cy="60126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Global Health Issues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655608" y="1104181"/>
            <a:ext cx="7850038" cy="5080959"/>
          </a:xfrm>
        </p:spPr>
        <p:txBody>
          <a:bodyPr/>
          <a:lstStyle/>
          <a:p>
            <a:pPr eaLnBrk="1" hangingPunct="1"/>
            <a:r>
              <a:rPr lang="en-US" altLang="en-US" dirty="0"/>
              <a:t> In 2012, while life expectancy at birth reached </a:t>
            </a:r>
            <a:r>
              <a:rPr lang="en-US" altLang="en-US" dirty="0">
                <a:solidFill>
                  <a:srgbClr val="FF0000"/>
                </a:solidFill>
              </a:rPr>
              <a:t>78 years </a:t>
            </a:r>
            <a:r>
              <a:rPr lang="en-US" altLang="en-US" dirty="0"/>
              <a:t>for women in developed countries, it fell back to less than </a:t>
            </a:r>
            <a:r>
              <a:rPr lang="en-US" altLang="en-US" dirty="0">
                <a:solidFill>
                  <a:srgbClr val="FF0000"/>
                </a:solidFill>
              </a:rPr>
              <a:t>46 years for men in sub-Saharan Africa</a:t>
            </a:r>
            <a:r>
              <a:rPr lang="en-US" altLang="en-US" dirty="0"/>
              <a:t>, largely because of the HIV/AIDS epidemic. </a:t>
            </a:r>
          </a:p>
          <a:p>
            <a:pPr eaLnBrk="1" hangingPunct="1"/>
            <a:r>
              <a:rPr lang="en-US" altLang="en-US" dirty="0"/>
              <a:t>For millions of children today, particularly in Africa, the biggest health </a:t>
            </a:r>
            <a:r>
              <a:rPr lang="en-US" altLang="en-US" dirty="0">
                <a:solidFill>
                  <a:srgbClr val="FF0000"/>
                </a:solidFill>
              </a:rPr>
              <a:t>challenge is to survive until their fifth birthday</a:t>
            </a:r>
            <a:r>
              <a:rPr lang="en-US" altLang="en-US" dirty="0"/>
              <a:t>, and their chances of doing so are less than they were a decade ago. </a:t>
            </a:r>
          </a:p>
          <a:p>
            <a:pPr eaLnBrk="1" hangingPunct="1"/>
            <a:r>
              <a:rPr lang="en-US" altLang="en-US" dirty="0"/>
              <a:t>This is a result of the continuing </a:t>
            </a:r>
            <a:r>
              <a:rPr lang="en-US" altLang="en-US" u="sng" dirty="0"/>
              <a:t>impact of communicable diseases</a:t>
            </a:r>
            <a:r>
              <a:rPr lang="en-US" altLang="en-US" dirty="0"/>
              <a:t>. However, a global increase in non-communicable diseases is simultaneously occurring, adding to the daunting challenges already facing many developing countries.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3838</TotalTime>
  <Words>1483</Words>
  <Application>Microsoft Office PowerPoint</Application>
  <PresentationFormat>On-screen Show (4:3)</PresentationFormat>
  <Paragraphs>59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</vt:lpstr>
      <vt:lpstr>Palatino Linotype</vt:lpstr>
      <vt:lpstr>Tahoma</vt:lpstr>
      <vt:lpstr>Times New Roman</vt:lpstr>
      <vt:lpstr>Wingdings 2</vt:lpstr>
      <vt:lpstr>Office Theme</vt:lpstr>
      <vt:lpstr>Acrobat Document</vt:lpstr>
      <vt:lpstr>PowerPoint Presentation</vt:lpstr>
      <vt:lpstr>Recent key threats to global health</vt:lpstr>
      <vt:lpstr>10 Recent key threats to global health</vt:lpstr>
      <vt:lpstr>Recent key threats to global health</vt:lpstr>
      <vt:lpstr>Recent key threats to global health</vt:lpstr>
      <vt:lpstr>Recent key threats to global health</vt:lpstr>
      <vt:lpstr>Global Health Issues</vt:lpstr>
      <vt:lpstr>Global Health Issues</vt:lpstr>
      <vt:lpstr>Global Health Issues</vt:lpstr>
      <vt:lpstr>Life expectancy</vt:lpstr>
      <vt:lpstr>PowerPoint Presentation</vt:lpstr>
      <vt:lpstr>PowerPoint Presentation</vt:lpstr>
      <vt:lpstr>PowerPoint Presentation</vt:lpstr>
      <vt:lpstr>Life expectancy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 of Breastfeeding Practices Among Urban Mothers and Nutritional Status of their Infants</dc:title>
  <dc:creator>Faisal Otu Kanya</dc:creator>
  <cp:lastModifiedBy>sanjana zaman</cp:lastModifiedBy>
  <cp:revision>398</cp:revision>
  <cp:lastPrinted>2019-12-06T08:48:50Z</cp:lastPrinted>
  <dcterms:created xsi:type="dcterms:W3CDTF">2016-11-06T16:44:34Z</dcterms:created>
  <dcterms:modified xsi:type="dcterms:W3CDTF">2021-04-02T00:06:16Z</dcterms:modified>
</cp:coreProperties>
</file>