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303" r:id="rId3"/>
    <p:sldId id="257" r:id="rId4"/>
    <p:sldId id="259" r:id="rId5"/>
    <p:sldId id="284" r:id="rId6"/>
    <p:sldId id="285" r:id="rId7"/>
    <p:sldId id="286" r:id="rId8"/>
    <p:sldId id="295" r:id="rId9"/>
    <p:sldId id="296" r:id="rId10"/>
    <p:sldId id="297" r:id="rId11"/>
    <p:sldId id="298" r:id="rId12"/>
    <p:sldId id="287" r:id="rId13"/>
    <p:sldId id="288" r:id="rId14"/>
    <p:sldId id="261" r:id="rId15"/>
    <p:sldId id="271" r:id="rId16"/>
    <p:sldId id="277" r:id="rId17"/>
    <p:sldId id="289" r:id="rId18"/>
    <p:sldId id="290" r:id="rId19"/>
    <p:sldId id="291" r:id="rId20"/>
    <p:sldId id="292" r:id="rId21"/>
    <p:sldId id="293" r:id="rId22"/>
    <p:sldId id="294" r:id="rId23"/>
    <p:sldId id="299" r:id="rId24"/>
    <p:sldId id="300" r:id="rId25"/>
    <p:sldId id="301" r:id="rId26"/>
    <p:sldId id="302"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5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3" y="1681163"/>
            <a:ext cx="3868340" cy="823912"/>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C98D3E4-5216-4726-9FF7-5B2F160D3FF6}" type="datetimeFigureOut">
              <a:rPr lang="en-GB">
                <a:solidFill>
                  <a:prstClr val="black">
                    <a:tint val="75000"/>
                  </a:prstClr>
                </a:solidFill>
              </a:rPr>
              <a:pPr>
                <a:defRPr/>
              </a:pPr>
              <a:t>06/05/2020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10E7635-E3D7-4C9B-A454-107F743E523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458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A4E1C38-B691-4F67-9C4E-80DB284C95D7}" type="datetimeFigureOut">
              <a:rPr lang="en-GB">
                <a:solidFill>
                  <a:prstClr val="black">
                    <a:tint val="75000"/>
                  </a:prstClr>
                </a:solidFill>
              </a:rPr>
              <a:pPr>
                <a:defRPr/>
              </a:pPr>
              <a:t>06/05/2020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5C01C9-E69F-4F26-BBDD-85A8D10036C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047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533815-B1AA-4CCC-9BC4-A627E2EAC8C1}" type="datetimeFigureOut">
              <a:rPr lang="en-GB">
                <a:solidFill>
                  <a:prstClr val="black">
                    <a:tint val="75000"/>
                  </a:prstClr>
                </a:solidFill>
              </a:rPr>
              <a:pPr>
                <a:defRPr/>
              </a:pPr>
              <a:t>06/05/2020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5E9468C-8FEB-4FE8-8603-3B6E3AFA88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374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250"/>
            </a:lvl1pPr>
          </a:lstStyle>
          <a:p>
            <a:r>
              <a:rPr lang="en-US" smtClean="0"/>
              <a:t>Click to edit Master title style</a:t>
            </a:r>
            <a:endParaRPr lang="en-GB"/>
          </a:p>
        </p:txBody>
      </p:sp>
      <p:sp>
        <p:nvSpPr>
          <p:cNvPr id="3" name="Content Placeholder 2"/>
          <p:cNvSpPr>
            <a:spLocks noGrp="1"/>
          </p:cNvSpPr>
          <p:nvPr>
            <p:ph idx="1"/>
          </p:nvPr>
        </p:nvSpPr>
        <p:spPr>
          <a:xfrm>
            <a:off x="3887391" y="987427"/>
            <a:ext cx="4629150" cy="4873625"/>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AD015F-6D80-44CE-9647-976BBADF3012}" type="datetimeFigureOut">
              <a:rPr lang="en-GB">
                <a:solidFill>
                  <a:prstClr val="black">
                    <a:tint val="75000"/>
                  </a:prstClr>
                </a:solidFill>
              </a:rPr>
              <a:pPr>
                <a:defRPr/>
              </a:pPr>
              <a:t>06/05/2020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3AB94-C7AD-4B69-9533-5DB0A409809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77253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250"/>
            </a:lvl1pPr>
          </a:lstStyle>
          <a:p>
            <a:r>
              <a:rPr lang="en-US" smtClean="0"/>
              <a:t>Click to edit Master title style</a:t>
            </a:r>
            <a:endParaRPr lang="en-GB"/>
          </a:p>
        </p:txBody>
      </p:sp>
      <p:sp>
        <p:nvSpPr>
          <p:cNvPr id="3" name="Picture Placeholder 2"/>
          <p:cNvSpPr>
            <a:spLocks noGrp="1"/>
          </p:cNvSpPr>
          <p:nvPr>
            <p:ph type="pic" idx="1"/>
          </p:nvPr>
        </p:nvSpPr>
        <p:spPr>
          <a:xfrm>
            <a:off x="3887391" y="987427"/>
            <a:ext cx="4629150" cy="4873625"/>
          </a:xfrm>
        </p:spPr>
        <p:txBody>
          <a:bodyPr rtlCol="0">
            <a:normAutofit/>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787225-08FB-4BEF-B4ED-6CBBC5AA8BBC}" type="datetimeFigureOut">
              <a:rPr lang="en-GB">
                <a:solidFill>
                  <a:prstClr val="black">
                    <a:tint val="75000"/>
                  </a:prstClr>
                </a:solidFill>
              </a:rPr>
              <a:pPr>
                <a:defRPr/>
              </a:pPr>
              <a:t>06/05/2020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831F6A-6969-4A3F-8ABC-A75DEC49A80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080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A96E53-2180-4C6F-841F-A9CA626BFF13}"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C9D3F0-30E8-4CF6-849D-CEF2F3B8596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8794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2E6CFB-2E72-4505-AD05-1412B4C62561}"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ED5E83-0870-4F62-AEE7-5AA04BD765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653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u="heavy">
                <a:solidFill>
                  <a:srgbClr val="00AFEF"/>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6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u="heavy">
                <a:solidFill>
                  <a:srgbClr val="00AFEF"/>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u="heavy">
                <a:solidFill>
                  <a:srgbClr val="00AFEF"/>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219"/>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7A91791-9C6F-4178-8D74-90172BD0B3E3}"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E6BD7-A9DE-4752-98C9-942BD7DFE0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5442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739A154-24A1-49CD-9B87-5A9CCEB9552B}"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E13039-5E0D-4004-BEA2-27738FB9602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9012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219"/>
            </a:lvl1pPr>
          </a:lstStyle>
          <a:p>
            <a:r>
              <a:rPr lang="en-US" smtClean="0"/>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1687">
                <a:solidFill>
                  <a:schemeClr val="tx1">
                    <a:tint val="75000"/>
                  </a:schemeClr>
                </a:solidFill>
              </a:defRPr>
            </a:lvl1pPr>
            <a:lvl2pPr marL="321457" indent="0">
              <a:buNone/>
              <a:defRPr sz="1406">
                <a:solidFill>
                  <a:schemeClr val="tx1">
                    <a:tint val="75000"/>
                  </a:schemeClr>
                </a:solidFill>
              </a:defRPr>
            </a:lvl2pPr>
            <a:lvl3pPr marL="642915" indent="0">
              <a:buNone/>
              <a:defRPr sz="1266">
                <a:solidFill>
                  <a:schemeClr val="tx1">
                    <a:tint val="75000"/>
                  </a:schemeClr>
                </a:solidFill>
              </a:defRPr>
            </a:lvl3pPr>
            <a:lvl4pPr marL="964372" indent="0">
              <a:buNone/>
              <a:defRPr sz="1125">
                <a:solidFill>
                  <a:schemeClr val="tx1">
                    <a:tint val="75000"/>
                  </a:schemeClr>
                </a:solidFill>
              </a:defRPr>
            </a:lvl4pPr>
            <a:lvl5pPr marL="1285829" indent="0">
              <a:buNone/>
              <a:defRPr sz="1125">
                <a:solidFill>
                  <a:schemeClr val="tx1">
                    <a:tint val="75000"/>
                  </a:schemeClr>
                </a:solidFill>
              </a:defRPr>
            </a:lvl5pPr>
            <a:lvl6pPr marL="1607287" indent="0">
              <a:buNone/>
              <a:defRPr sz="1125">
                <a:solidFill>
                  <a:schemeClr val="tx1">
                    <a:tint val="75000"/>
                  </a:schemeClr>
                </a:solidFill>
              </a:defRPr>
            </a:lvl6pPr>
            <a:lvl7pPr marL="1928744" indent="0">
              <a:buNone/>
              <a:defRPr sz="1125">
                <a:solidFill>
                  <a:schemeClr val="tx1">
                    <a:tint val="75000"/>
                  </a:schemeClr>
                </a:solidFill>
              </a:defRPr>
            </a:lvl7pPr>
            <a:lvl8pPr marL="2250201" indent="0">
              <a:buNone/>
              <a:defRPr sz="1125">
                <a:solidFill>
                  <a:schemeClr val="tx1">
                    <a:tint val="75000"/>
                  </a:schemeClr>
                </a:solidFill>
              </a:defRPr>
            </a:lvl8pPr>
            <a:lvl9pPr marL="2571659" indent="0">
              <a:buNone/>
              <a:defRPr sz="112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519618-70C4-4692-A65A-B33EB73F2986}"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8DB9C4-CB41-424B-8A71-FFF36B03470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177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BCF808D-F547-4EBE-AFFC-F11138C25C14}" type="datetimeFigureOut">
              <a:rPr lang="en-GB">
                <a:solidFill>
                  <a:prstClr val="black">
                    <a:tint val="75000"/>
                  </a:prstClr>
                </a:solidFill>
              </a:rPr>
              <a:pPr>
                <a:defRPr/>
              </a:pPr>
              <a:t>06/05/2020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C20B00-9B6F-4171-8F7C-ACB3CC1ABED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91278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830918" y="125332"/>
            <a:ext cx="5570855" cy="2165985"/>
          </a:xfrm>
          <a:prstGeom prst="rect">
            <a:avLst/>
          </a:prstGeom>
        </p:spPr>
        <p:txBody>
          <a:bodyPr wrap="square" lIns="0" tIns="0" rIns="0" bIns="0">
            <a:spAutoFit/>
          </a:bodyPr>
          <a:lstStyle>
            <a:lvl1pPr>
              <a:defRPr sz="6000" b="1" i="0" u="heavy">
                <a:solidFill>
                  <a:srgbClr val="00AFEF"/>
                </a:solidFill>
                <a:latin typeface="Carlito"/>
                <a:cs typeface="Carlito"/>
              </a:defRPr>
            </a:lvl1pPr>
          </a:lstStyle>
          <a:p>
            <a:endParaRPr/>
          </a:p>
        </p:txBody>
      </p:sp>
      <p:sp>
        <p:nvSpPr>
          <p:cNvPr id="3" name="Holder 3"/>
          <p:cNvSpPr>
            <a:spLocks noGrp="1"/>
          </p:cNvSpPr>
          <p:nvPr>
            <p:ph type="body" idx="1"/>
          </p:nvPr>
        </p:nvSpPr>
        <p:spPr>
          <a:xfrm>
            <a:off x="1871139" y="2265648"/>
            <a:ext cx="5565775" cy="4163695"/>
          </a:xfrm>
          <a:prstGeom prst="rect">
            <a:avLst/>
          </a:prstGeom>
        </p:spPr>
        <p:txBody>
          <a:bodyPr wrap="square" lIns="0" tIns="0" rIns="0" bIns="0">
            <a:spAutoFit/>
          </a:bodyPr>
          <a:lstStyle>
            <a:lvl1pPr>
              <a:defRPr sz="6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428" y="365001"/>
            <a:ext cx="7887146" cy="132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428" y="1826122"/>
            <a:ext cx="7887146" cy="43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427" y="6356821"/>
            <a:ext cx="2057176" cy="365001"/>
          </a:xfrm>
          <a:prstGeom prst="rect">
            <a:avLst/>
          </a:prstGeom>
        </p:spPr>
        <p:txBody>
          <a:bodyPr vert="horz" lIns="91440" tIns="45720" rIns="91440" bIns="45720" rtlCol="0" anchor="ctr"/>
          <a:lstStyle>
            <a:lvl1pPr algn="l" eaLnBrk="1" fontAlgn="auto" hangingPunct="1">
              <a:spcBef>
                <a:spcPts val="0"/>
              </a:spcBef>
              <a:spcAft>
                <a:spcPts val="0"/>
              </a:spcAft>
              <a:defRPr sz="844" smtClean="0">
                <a:solidFill>
                  <a:schemeClr val="tx1">
                    <a:tint val="75000"/>
                  </a:schemeClr>
                </a:solidFill>
                <a:latin typeface="+mn-lt"/>
              </a:defRPr>
            </a:lvl1pPr>
          </a:lstStyle>
          <a:p>
            <a:pPr>
              <a:defRPr/>
            </a:pPr>
            <a:fld id="{BAA5A925-24FD-4E87-AA3D-F979C1F463B0}" type="datetimeFigureOut">
              <a:rPr lang="en-GB">
                <a:solidFill>
                  <a:prstClr val="black">
                    <a:tint val="75000"/>
                  </a:prstClr>
                </a:solidFill>
              </a:rPr>
              <a:pPr>
                <a:defRPr/>
              </a:pPr>
              <a:t>06/05/2020</a:t>
            </a:fld>
            <a:endParaRPr lang="en-GB">
              <a:solidFill>
                <a:prstClr val="black">
                  <a:tint val="75000"/>
                </a:prstClr>
              </a:solidFill>
            </a:endParaRPr>
          </a:p>
        </p:txBody>
      </p:sp>
      <p:sp>
        <p:nvSpPr>
          <p:cNvPr id="5" name="Footer Placeholder 4"/>
          <p:cNvSpPr>
            <a:spLocks noGrp="1"/>
          </p:cNvSpPr>
          <p:nvPr>
            <p:ph type="ftr" sz="quarter" idx="3"/>
          </p:nvPr>
        </p:nvSpPr>
        <p:spPr>
          <a:xfrm>
            <a:off x="3029397" y="6356821"/>
            <a:ext cx="3085207" cy="365001"/>
          </a:xfrm>
          <a:prstGeom prst="rect">
            <a:avLst/>
          </a:prstGeom>
        </p:spPr>
        <p:txBody>
          <a:bodyPr vert="horz" lIns="91440" tIns="45720" rIns="91440" bIns="45720" rtlCol="0" anchor="ctr"/>
          <a:lstStyle>
            <a:lvl1pPr algn="ctr" eaLnBrk="1" fontAlgn="auto" hangingPunct="1">
              <a:spcBef>
                <a:spcPts val="0"/>
              </a:spcBef>
              <a:spcAft>
                <a:spcPts val="0"/>
              </a:spcAft>
              <a:defRPr sz="844">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8397" y="6356821"/>
            <a:ext cx="2057177" cy="365001"/>
          </a:xfrm>
          <a:prstGeom prst="rect">
            <a:avLst/>
          </a:prstGeom>
        </p:spPr>
        <p:txBody>
          <a:bodyPr vert="horz" lIns="91440" tIns="45720" rIns="91440" bIns="45720" rtlCol="0" anchor="ctr"/>
          <a:lstStyle>
            <a:lvl1pPr algn="r" eaLnBrk="1" fontAlgn="auto" hangingPunct="1">
              <a:spcBef>
                <a:spcPts val="0"/>
              </a:spcBef>
              <a:spcAft>
                <a:spcPts val="0"/>
              </a:spcAft>
              <a:defRPr sz="844" smtClean="0">
                <a:solidFill>
                  <a:schemeClr val="tx1">
                    <a:tint val="75000"/>
                  </a:schemeClr>
                </a:solidFill>
                <a:latin typeface="+mn-lt"/>
              </a:defRPr>
            </a:lvl1pPr>
          </a:lstStyle>
          <a:p>
            <a:pPr>
              <a:defRPr/>
            </a:pPr>
            <a:fld id="{2F22ECBC-EE4B-4B65-B768-1D084A76167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816402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fontAlgn="base" hangingPunct="1">
        <a:lnSpc>
          <a:spcPct val="90000"/>
        </a:lnSpc>
        <a:spcBef>
          <a:spcPct val="0"/>
        </a:spcBef>
        <a:spcAft>
          <a:spcPct val="0"/>
        </a:spcAft>
        <a:defRPr sz="3094" kern="1200">
          <a:solidFill>
            <a:schemeClr val="tx1"/>
          </a:solidFill>
          <a:latin typeface="+mj-lt"/>
          <a:ea typeface="+mj-ea"/>
          <a:cs typeface="+mj-cs"/>
        </a:defRPr>
      </a:lvl1pPr>
      <a:lvl2pPr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5pPr>
      <a:lvl6pPr marL="321457"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6pPr>
      <a:lvl7pPr marL="642915"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7pPr>
      <a:lvl8pPr marL="964372"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8pPr>
      <a:lvl9pPr marL="1285829" algn="l" rtl="0" eaLnBrk="1" fontAlgn="base" hangingPunct="1">
        <a:lnSpc>
          <a:spcPct val="90000"/>
        </a:lnSpc>
        <a:spcBef>
          <a:spcPct val="0"/>
        </a:spcBef>
        <a:spcAft>
          <a:spcPct val="0"/>
        </a:spcAft>
        <a:defRPr sz="3094">
          <a:solidFill>
            <a:schemeClr val="tx1"/>
          </a:solidFill>
          <a:latin typeface="Calibri Light" panose="020F0302020204030204" pitchFamily="34" charset="0"/>
        </a:defRPr>
      </a:lvl9pPr>
    </p:titleStyle>
    <p:bodyStyle>
      <a:lvl1pPr marL="160729" indent="-160729" algn="l" rtl="0" eaLnBrk="1" fontAlgn="base" hangingPunct="1">
        <a:lnSpc>
          <a:spcPct val="90000"/>
        </a:lnSpc>
        <a:spcBef>
          <a:spcPts val="703"/>
        </a:spcBef>
        <a:spcAft>
          <a:spcPct val="0"/>
        </a:spcAft>
        <a:buFont typeface="Arial" panose="020B0604020202020204" pitchFamily="34" charset="0"/>
        <a:buChar char="•"/>
        <a:defRPr sz="1969" kern="1200">
          <a:solidFill>
            <a:schemeClr val="tx1"/>
          </a:solidFill>
          <a:latin typeface="+mn-lt"/>
          <a:ea typeface="+mn-ea"/>
          <a:cs typeface="+mn-cs"/>
        </a:defRPr>
      </a:lvl1pPr>
      <a:lvl2pPr marL="482186" indent="-160729" algn="l" rtl="0" eaLnBrk="1" fontAlgn="base" hangingPunct="1">
        <a:lnSpc>
          <a:spcPct val="90000"/>
        </a:lnSpc>
        <a:spcBef>
          <a:spcPts val="352"/>
        </a:spcBef>
        <a:spcAft>
          <a:spcPct val="0"/>
        </a:spcAft>
        <a:buFont typeface="Arial" panose="020B0604020202020204" pitchFamily="34" charset="0"/>
        <a:buChar char="•"/>
        <a:defRPr sz="1687" kern="1200">
          <a:solidFill>
            <a:schemeClr val="tx1"/>
          </a:solidFill>
          <a:latin typeface="+mn-lt"/>
          <a:ea typeface="+mn-ea"/>
          <a:cs typeface="+mn-cs"/>
        </a:defRPr>
      </a:lvl2pPr>
      <a:lvl3pPr marL="803643" indent="-160729" algn="l" rtl="0" eaLnBrk="1" fontAlgn="base" hangingPunct="1">
        <a:lnSpc>
          <a:spcPct val="90000"/>
        </a:lnSpc>
        <a:spcBef>
          <a:spcPts val="352"/>
        </a:spcBef>
        <a:spcAft>
          <a:spcPct val="0"/>
        </a:spcAft>
        <a:buFont typeface="Arial" panose="020B0604020202020204" pitchFamily="34" charset="0"/>
        <a:buChar char="•"/>
        <a:defRPr sz="1406" kern="1200">
          <a:solidFill>
            <a:schemeClr val="tx1"/>
          </a:solidFill>
          <a:latin typeface="+mn-lt"/>
          <a:ea typeface="+mn-ea"/>
          <a:cs typeface="+mn-cs"/>
        </a:defRPr>
      </a:lvl3pPr>
      <a:lvl4pPr marL="1125101" indent="-160729" algn="l" rtl="0" eaLnBrk="1" fontAlgn="base" hangingPunct="1">
        <a:lnSpc>
          <a:spcPct val="90000"/>
        </a:lnSpc>
        <a:spcBef>
          <a:spcPts val="352"/>
        </a:spcBef>
        <a:spcAft>
          <a:spcPct val="0"/>
        </a:spcAft>
        <a:buFont typeface="Arial" panose="020B0604020202020204" pitchFamily="34" charset="0"/>
        <a:buChar char="•"/>
        <a:defRPr kern="1200">
          <a:solidFill>
            <a:schemeClr val="tx1"/>
          </a:solidFill>
          <a:latin typeface="+mn-lt"/>
          <a:ea typeface="+mn-ea"/>
          <a:cs typeface="+mn-cs"/>
        </a:defRPr>
      </a:lvl4pPr>
      <a:lvl5pPr marL="1446558" indent="-160729" algn="l" rtl="0" eaLnBrk="1" fontAlgn="base" hangingPunct="1">
        <a:lnSpc>
          <a:spcPct val="90000"/>
        </a:lnSpc>
        <a:spcBef>
          <a:spcPts val="352"/>
        </a:spcBef>
        <a:spcAft>
          <a:spcPct val="0"/>
        </a:spcAft>
        <a:buFont typeface="Arial" panose="020B0604020202020204" pitchFamily="34" charset="0"/>
        <a:buChar char="•"/>
        <a:defRPr kern="1200">
          <a:solidFill>
            <a:schemeClr val="tx1"/>
          </a:solidFill>
          <a:latin typeface="+mn-lt"/>
          <a:ea typeface="+mn-ea"/>
          <a:cs typeface="+mn-cs"/>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0"/>
            <a:ext cx="6858000" cy="2138140"/>
          </a:xfrm>
          <a:solidFill>
            <a:schemeClr val="accent2">
              <a:lumMod val="20000"/>
              <a:lumOff val="80000"/>
            </a:schemeClr>
          </a:solidFill>
        </p:spPr>
        <p:txBody>
          <a:bodyPr rtlCol="0">
            <a:noAutofit/>
          </a:bodyPr>
          <a:lstStyle/>
          <a:p>
            <a:pPr lvl="0" fontAlgn="auto">
              <a:lnSpc>
                <a:spcPct val="100000"/>
              </a:lnSpc>
              <a:spcBef>
                <a:spcPts val="0"/>
              </a:spcBef>
              <a:spcAft>
                <a:spcPts val="0"/>
              </a:spcAft>
            </a:pPr>
            <a:r>
              <a:rPr lang="en-US" sz="3600" dirty="0" smtClean="0">
                <a:solidFill>
                  <a:prstClr val="black"/>
                </a:solidFill>
                <a:latin typeface="Calibri"/>
              </a:rPr>
              <a:t/>
            </a:r>
            <a:br>
              <a:rPr lang="en-US" sz="3600" dirty="0" smtClean="0">
                <a:solidFill>
                  <a:prstClr val="black"/>
                </a:solidFill>
                <a:latin typeface="Calibri"/>
              </a:rPr>
            </a:br>
            <a:r>
              <a:rPr lang="en-US" sz="3600" dirty="0">
                <a:solidFill>
                  <a:prstClr val="black"/>
                </a:solidFill>
                <a:latin typeface="Calibri"/>
              </a:rPr>
              <a:t/>
            </a:r>
            <a:br>
              <a:rPr lang="en-US" sz="3600" dirty="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a:solidFill>
                  <a:prstClr val="black"/>
                </a:solidFill>
                <a:latin typeface="Calibri"/>
              </a:rPr>
              <a:t/>
            </a:r>
            <a:br>
              <a:rPr lang="en-US" sz="3600" dirty="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a:solidFill>
                  <a:prstClr val="black"/>
                </a:solidFill>
                <a:latin typeface="Calibri"/>
              </a:rPr>
              <a:t/>
            </a:r>
            <a:br>
              <a:rPr lang="en-US" sz="3600" dirty="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
            </a:r>
            <a:br>
              <a:rPr lang="en-US" sz="3600" dirty="0" smtClean="0">
                <a:solidFill>
                  <a:prstClr val="black"/>
                </a:solidFill>
                <a:latin typeface="Calibri"/>
              </a:rPr>
            </a:br>
            <a:r>
              <a:rPr lang="en-US" sz="3600" dirty="0" smtClean="0">
                <a:solidFill>
                  <a:prstClr val="black"/>
                </a:solidFill>
                <a:latin typeface="Calibri"/>
              </a:rPr>
              <a:t>Chapter 2: </a:t>
            </a:r>
            <a:r>
              <a:rPr lang="en-US" sz="3600" b="1" dirty="0">
                <a:ln w="22225">
                  <a:solidFill>
                    <a:srgbClr val="C0504D"/>
                  </a:solidFill>
                  <a:prstDash val="solid"/>
                </a:ln>
                <a:solidFill>
                  <a:srgbClr val="002060"/>
                </a:solidFill>
                <a:latin typeface="Calibri Light" panose="020F0302020204030204" pitchFamily="34" charset="0"/>
                <a:ea typeface="Times New Roman" panose="02020603050405020304" pitchFamily="18" charset="0"/>
                <a:cs typeface="Vrinda" panose="020B0502040204020203" pitchFamily="34" charset="0"/>
              </a:rPr>
              <a:t>Laws </a:t>
            </a:r>
            <a:r>
              <a:rPr lang="en-US" sz="3600" b="1" dirty="0" smtClean="0">
                <a:ln w="22225">
                  <a:solidFill>
                    <a:srgbClr val="C0504D"/>
                  </a:solidFill>
                  <a:prstDash val="solid"/>
                </a:ln>
                <a:solidFill>
                  <a:srgbClr val="002060"/>
                </a:solidFill>
                <a:latin typeface="Calibri Light" panose="020F0302020204030204" pitchFamily="34" charset="0"/>
                <a:ea typeface="Times New Roman" panose="02020603050405020304" pitchFamily="18" charset="0"/>
                <a:cs typeface="Vrinda" panose="020B0502040204020203" pitchFamily="34" charset="0"/>
              </a:rPr>
              <a:t>of Probability</a:t>
            </a:r>
            <a:br>
              <a:rPr lang="en-US" sz="3600" b="1" dirty="0" smtClean="0">
                <a:ln w="22225">
                  <a:solidFill>
                    <a:srgbClr val="C0504D"/>
                  </a:solidFill>
                  <a:prstDash val="solid"/>
                </a:ln>
                <a:solidFill>
                  <a:srgbClr val="002060"/>
                </a:solidFill>
                <a:latin typeface="Calibri Light" panose="020F0302020204030204" pitchFamily="34" charset="0"/>
                <a:ea typeface="Times New Roman" panose="02020603050405020304" pitchFamily="18" charset="0"/>
                <a:cs typeface="Vrinda" panose="020B0502040204020203" pitchFamily="34" charset="0"/>
              </a:rPr>
            </a:br>
            <a:r>
              <a:rPr lang="en-US" sz="3600" dirty="0">
                <a:solidFill>
                  <a:srgbClr val="002060"/>
                </a:solidFill>
                <a:latin typeface="Calibri"/>
              </a:rPr>
              <a:t/>
            </a:r>
            <a:br>
              <a:rPr lang="en-US" sz="3600" dirty="0">
                <a:solidFill>
                  <a:srgbClr val="002060"/>
                </a:solidFill>
                <a:latin typeface="Calibri"/>
              </a:rPr>
            </a:br>
            <a:endParaRPr lang="en-GB" sz="3600" dirty="0">
              <a:solidFill>
                <a:srgbClr val="002060"/>
              </a:solidFill>
              <a:latin typeface="Arial Rounded MT Bold" panose="020F0704030504030204" pitchFamily="34" charset="0"/>
            </a:endParaRPr>
          </a:p>
        </p:txBody>
      </p:sp>
      <p:sp>
        <p:nvSpPr>
          <p:cNvPr id="3" name="Rectangle 2"/>
          <p:cNvSpPr/>
          <p:nvPr/>
        </p:nvSpPr>
        <p:spPr>
          <a:xfrm>
            <a:off x="2209800" y="5791200"/>
            <a:ext cx="5466753" cy="830997"/>
          </a:xfrm>
          <a:prstGeom prst="rect">
            <a:avLst/>
          </a:prstGeom>
          <a:noFill/>
        </p:spPr>
        <p:txBody>
          <a:bodyPr wrap="none" lIns="91440" tIns="45720" rIns="91440" bIns="45720">
            <a:spAutoFit/>
          </a:bodyPr>
          <a:lstStyle/>
          <a:p>
            <a:pPr algn="ctr"/>
            <a:r>
              <a:rPr lang="en-US" sz="4800" b="1" kern="0" dirty="0" err="1" smtClean="0">
                <a:ln w="6600">
                  <a:solidFill>
                    <a:srgbClr val="C0504D"/>
                  </a:solidFill>
                  <a:prstDash val="solid"/>
                </a:ln>
                <a:solidFill>
                  <a:srgbClr val="4472C4"/>
                </a:solidFill>
                <a:effectLst>
                  <a:outerShdw dist="38100" dir="2700000" algn="tl" rotWithShape="0">
                    <a:srgbClr val="C0504D"/>
                  </a:outerShdw>
                </a:effectLst>
              </a:rPr>
              <a:t>Shanjida</a:t>
            </a:r>
            <a:r>
              <a:rPr lang="en-US" sz="4800" b="1" kern="0" dirty="0" smtClean="0">
                <a:ln w="6600">
                  <a:solidFill>
                    <a:srgbClr val="C0504D"/>
                  </a:solidFill>
                  <a:prstDash val="solid"/>
                </a:ln>
                <a:solidFill>
                  <a:srgbClr val="4472C4"/>
                </a:solidFill>
                <a:effectLst>
                  <a:outerShdw dist="38100" dir="2700000" algn="tl" rotWithShape="0">
                    <a:srgbClr val="C0504D"/>
                  </a:outerShdw>
                </a:effectLst>
              </a:rPr>
              <a:t> Chowdhury</a:t>
            </a:r>
          </a:p>
        </p:txBody>
      </p:sp>
    </p:spTree>
    <p:extLst>
      <p:ext uri="{BB962C8B-B14F-4D97-AF65-F5344CB8AC3E}">
        <p14:creationId xmlns:p14="http://schemas.microsoft.com/office/powerpoint/2010/main" val="318420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332"/>
            <a:ext cx="8839200" cy="1231106"/>
          </a:xfrm>
          <a:solidFill>
            <a:schemeClr val="accent6">
              <a:lumMod val="20000"/>
              <a:lumOff val="80000"/>
            </a:schemeClr>
          </a:solidFill>
        </p:spPr>
        <p:txBody>
          <a:bodyPr/>
          <a:lstStyle/>
          <a:p>
            <a:r>
              <a:rPr lang="en-US" sz="2000" u="none" dirty="0">
                <a:solidFill>
                  <a:srgbClr val="F20C3A"/>
                </a:solidFill>
                <a:latin typeface="comic sans ms" panose="030F0702030302020204" pitchFamily="66" charset="0"/>
              </a:rPr>
              <a:t>Problem 2 </a:t>
            </a:r>
            <a:r>
              <a:rPr lang="en-US" sz="2000" u="none" dirty="0" smtClean="0">
                <a:solidFill>
                  <a:srgbClr val="F20C3A"/>
                </a:solidFill>
                <a:latin typeface="comic sans ms" panose="030F0702030302020204" pitchFamily="66" charset="0"/>
              </a:rPr>
              <a:t>:</a:t>
            </a:r>
            <a:br>
              <a:rPr lang="en-US" sz="2000" u="none" dirty="0" smtClean="0">
                <a:solidFill>
                  <a:srgbClr val="F20C3A"/>
                </a:solidFill>
                <a:latin typeface="comic sans ms" panose="030F0702030302020204" pitchFamily="66" charset="0"/>
              </a:rPr>
            </a:br>
            <a:r>
              <a:rPr lang="en-US" sz="2000" u="none" dirty="0" smtClean="0">
                <a:solidFill>
                  <a:srgbClr val="002060"/>
                </a:solidFill>
              </a:rPr>
              <a:t/>
            </a:r>
            <a:br>
              <a:rPr lang="en-US" sz="2000" u="none" dirty="0" smtClean="0">
                <a:solidFill>
                  <a:srgbClr val="002060"/>
                </a:solidFill>
              </a:rPr>
            </a:br>
            <a:r>
              <a:rPr lang="en-US" sz="2000" u="none" dirty="0" smtClean="0">
                <a:solidFill>
                  <a:srgbClr val="002060"/>
                </a:solidFill>
              </a:rPr>
              <a:t>A </a:t>
            </a:r>
            <a:r>
              <a:rPr lang="en-US" sz="2000" u="none" dirty="0">
                <a:solidFill>
                  <a:srgbClr val="002060"/>
                </a:solidFill>
              </a:rPr>
              <a:t>card is drawn at random from a well shuffled pack of 52 cards. Find the probability that the drawn card is not king.</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835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5332"/>
            <a:ext cx="8458200" cy="553998"/>
          </a:xfrm>
        </p:spPr>
        <p:txBody>
          <a:bodyPr/>
          <a:lstStyle/>
          <a:p>
            <a:r>
              <a:rPr lang="en-US" sz="3600" u="none" kern="1200" dirty="0">
                <a:solidFill>
                  <a:schemeClr val="accent5">
                    <a:lumMod val="20000"/>
                    <a:lumOff val="80000"/>
                  </a:schemeClr>
                </a:solidFill>
                <a:latin typeface="Arial"/>
              </a:rPr>
              <a:t>Addition Rule - Example</a:t>
            </a:r>
            <a:endParaRPr lang="en-US" dirty="0">
              <a:solidFill>
                <a:schemeClr val="accent5">
                  <a:lumMod val="20000"/>
                  <a:lumOff val="80000"/>
                </a:schemeClr>
              </a:solidFill>
            </a:endParaRPr>
          </a:p>
        </p:txBody>
      </p:sp>
      <p:sp>
        <p:nvSpPr>
          <p:cNvPr id="4" name="Rectangle 3"/>
          <p:cNvSpPr txBox="1">
            <a:spLocks noChangeArrowheads="1"/>
          </p:cNvSpPr>
          <p:nvPr/>
        </p:nvSpPr>
        <p:spPr bwMode="auto">
          <a:xfrm>
            <a:off x="152400" y="914400"/>
            <a:ext cx="87630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r>
              <a:rPr kumimoji="0" lang="en-US" sz="2800" b="0" i="0" u="none" strike="noStrike" kern="1200" cap="none" spc="0" normalizeH="0" baseline="0" noProof="0" dirty="0" smtClean="0">
                <a:ln>
                  <a:noFill/>
                </a:ln>
                <a:solidFill>
                  <a:schemeClr val="bg1"/>
                </a:solidFill>
                <a:effectLst/>
                <a:uLnTx/>
                <a:uFillTx/>
                <a:latin typeface="Arial"/>
              </a:rPr>
              <a:t>What is the probability that a card chosen at random from a standard deck of cards will be either a king or a heart?</a:t>
            </a: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endParaRPr kumimoji="0" lang="en-US" sz="2800" b="0" i="0" u="none" strike="noStrike" kern="1200" cap="none" spc="0" normalizeH="0" baseline="0" noProof="0" dirty="0" smtClean="0">
              <a:ln>
                <a:noFill/>
              </a:ln>
              <a:solidFill>
                <a:schemeClr val="bg1"/>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endParaRPr kumimoji="0" lang="en-US" sz="2800" b="0" i="0" u="none" strike="noStrike" kern="1200" cap="none" spc="0" normalizeH="0" baseline="0" noProof="0" dirty="0" smtClean="0">
              <a:ln>
                <a:noFill/>
              </a:ln>
              <a:solidFill>
                <a:schemeClr val="bg1"/>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Char char="l"/>
              <a:tabLst/>
              <a:defRPr/>
            </a:pPr>
            <a:endParaRPr kumimoji="0" lang="en-US" sz="2800" b="0" i="0" u="none" strike="noStrike" kern="1200" cap="none" spc="0" normalizeH="0" baseline="0" noProof="0" dirty="0" smtClean="0">
              <a:ln>
                <a:noFill/>
              </a:ln>
              <a:solidFill>
                <a:schemeClr val="bg1"/>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endParaRPr kumimoji="0" lang="en-US" sz="2400" b="0" i="1" u="none" strike="noStrike" kern="1200" cap="none" spc="0" normalizeH="0" baseline="0" noProof="0" dirty="0" smtClean="0">
              <a:ln>
                <a:noFill/>
              </a:ln>
              <a:solidFill>
                <a:schemeClr val="bg1"/>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endParaRPr kumimoji="0" lang="en-US" sz="2400" b="0" i="1" u="none" strike="noStrike" kern="1200" cap="none" spc="0" normalizeH="0" baseline="0" noProof="0" dirty="0" smtClean="0">
              <a:ln>
                <a:noFill/>
              </a:ln>
              <a:solidFill>
                <a:schemeClr val="bg1"/>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r>
              <a:rPr kumimoji="0" lang="en-US" sz="2400" b="0" i="1" u="none" strike="noStrike" kern="1200" cap="none" spc="0" normalizeH="0" baseline="0" noProof="0" dirty="0" smtClean="0">
                <a:ln>
                  <a:noFill/>
                </a:ln>
                <a:solidFill>
                  <a:schemeClr val="bg1"/>
                </a:solidFill>
                <a:effectLst/>
                <a:uLnTx/>
                <a:uFillTx/>
                <a:latin typeface="Arial"/>
              </a:rPr>
              <a:t>P</a:t>
            </a:r>
            <a:r>
              <a:rPr kumimoji="0" lang="en-US" sz="2400" b="0" i="0" u="none" strike="noStrike" kern="1200" cap="none" spc="0" normalizeH="0" baseline="0" noProof="0" dirty="0" smtClean="0">
                <a:ln>
                  <a:noFill/>
                </a:ln>
                <a:solidFill>
                  <a:schemeClr val="bg1"/>
                </a:solidFill>
                <a:effectLst/>
                <a:uLnTx/>
                <a:uFillTx/>
                <a:latin typeface="Arial"/>
              </a:rPr>
              <a:t>(</a:t>
            </a:r>
            <a:r>
              <a:rPr kumimoji="0" lang="en-US" sz="2400" b="0" i="1" u="none" strike="noStrike" kern="1200" cap="none" spc="0" normalizeH="0" baseline="0" noProof="0" dirty="0" smtClean="0">
                <a:ln>
                  <a:noFill/>
                </a:ln>
                <a:solidFill>
                  <a:schemeClr val="bg1"/>
                </a:solidFill>
                <a:effectLst/>
                <a:uLnTx/>
                <a:uFillTx/>
                <a:latin typeface="Arial"/>
              </a:rPr>
              <a:t>A </a:t>
            </a:r>
            <a:r>
              <a:rPr kumimoji="0" lang="en-US" sz="2400" b="0" i="0" u="none" strike="noStrike" kern="1200" cap="none" spc="0" normalizeH="0" baseline="0" noProof="0" dirty="0" smtClean="0">
                <a:ln>
                  <a:noFill/>
                </a:ln>
                <a:solidFill>
                  <a:schemeClr val="bg1"/>
                </a:solidFill>
                <a:effectLst/>
                <a:uLnTx/>
                <a:uFillTx/>
                <a:latin typeface="Arial"/>
              </a:rPr>
              <a:t>or </a:t>
            </a:r>
            <a:r>
              <a:rPr kumimoji="0" lang="en-US" sz="2400" b="0" i="1" u="none" strike="noStrike" kern="1200" cap="none" spc="0" normalizeH="0" baseline="0" noProof="0" dirty="0" smtClean="0">
                <a:ln>
                  <a:noFill/>
                </a:ln>
                <a:solidFill>
                  <a:schemeClr val="bg1"/>
                </a:solidFill>
                <a:effectLst/>
                <a:uLnTx/>
                <a:uFillTx/>
                <a:latin typeface="Arial"/>
              </a:rPr>
              <a:t>B</a:t>
            </a:r>
            <a:r>
              <a:rPr kumimoji="0" lang="en-US" sz="2400" b="0" i="0" u="none" strike="noStrike" kern="1200" cap="none" spc="0" normalizeH="0" baseline="0" noProof="0" dirty="0" smtClean="0">
                <a:ln>
                  <a:noFill/>
                </a:ln>
                <a:solidFill>
                  <a:schemeClr val="bg1"/>
                </a:solidFill>
                <a:effectLst/>
                <a:uLnTx/>
                <a:uFillTx/>
                <a:latin typeface="Arial"/>
              </a:rPr>
              <a:t>) =  </a:t>
            </a:r>
            <a:r>
              <a:rPr kumimoji="0" lang="en-US" sz="2400" b="0" i="1" u="none" strike="noStrike" kern="1200" cap="none" spc="0" normalizeH="0" baseline="0" noProof="0" dirty="0" smtClean="0">
                <a:ln>
                  <a:noFill/>
                </a:ln>
                <a:solidFill>
                  <a:schemeClr val="bg1"/>
                </a:solidFill>
                <a:effectLst/>
                <a:uLnTx/>
                <a:uFillTx/>
                <a:latin typeface="Arial"/>
              </a:rPr>
              <a:t>P</a:t>
            </a:r>
            <a:r>
              <a:rPr kumimoji="0" lang="en-US" sz="2400" b="0" i="0" u="none" strike="noStrike" kern="1200" cap="none" spc="0" normalizeH="0" baseline="0" noProof="0" dirty="0" smtClean="0">
                <a:ln>
                  <a:noFill/>
                </a:ln>
                <a:solidFill>
                  <a:schemeClr val="bg1"/>
                </a:solidFill>
                <a:effectLst/>
                <a:uLnTx/>
                <a:uFillTx/>
                <a:latin typeface="Arial"/>
              </a:rPr>
              <a:t>(</a:t>
            </a:r>
            <a:r>
              <a:rPr kumimoji="0" lang="en-US" sz="2400" b="0" i="1" u="none" strike="noStrike" kern="1200" cap="none" spc="0" normalizeH="0" baseline="0" noProof="0" dirty="0" smtClean="0">
                <a:ln>
                  <a:noFill/>
                </a:ln>
                <a:solidFill>
                  <a:schemeClr val="bg1"/>
                </a:solidFill>
                <a:effectLst/>
                <a:uLnTx/>
                <a:uFillTx/>
                <a:latin typeface="Arial"/>
              </a:rPr>
              <a:t>A</a:t>
            </a:r>
            <a:r>
              <a:rPr kumimoji="0" lang="en-US" sz="2400" b="0" i="0" u="none" strike="noStrike" kern="1200" cap="none" spc="0" normalizeH="0" baseline="0" noProof="0" dirty="0" smtClean="0">
                <a:ln>
                  <a:noFill/>
                </a:ln>
                <a:solidFill>
                  <a:schemeClr val="bg1"/>
                </a:solidFill>
                <a:effectLst/>
                <a:uLnTx/>
                <a:uFillTx/>
                <a:latin typeface="Arial"/>
              </a:rPr>
              <a:t>) + </a:t>
            </a:r>
            <a:r>
              <a:rPr kumimoji="0" lang="en-US" sz="2400" b="0" i="1" u="none" strike="noStrike" kern="1200" cap="none" spc="0" normalizeH="0" baseline="0" noProof="0" dirty="0" smtClean="0">
                <a:ln>
                  <a:noFill/>
                </a:ln>
                <a:solidFill>
                  <a:schemeClr val="bg1"/>
                </a:solidFill>
                <a:effectLst/>
                <a:uLnTx/>
                <a:uFillTx/>
                <a:latin typeface="Arial"/>
              </a:rPr>
              <a:t>P</a:t>
            </a:r>
            <a:r>
              <a:rPr kumimoji="0" lang="en-US" sz="2400" b="0" i="0" u="none" strike="noStrike" kern="1200" cap="none" spc="0" normalizeH="0" baseline="0" noProof="0" dirty="0" smtClean="0">
                <a:ln>
                  <a:noFill/>
                </a:ln>
                <a:solidFill>
                  <a:schemeClr val="bg1"/>
                </a:solidFill>
                <a:effectLst/>
                <a:uLnTx/>
                <a:uFillTx/>
                <a:latin typeface="Arial"/>
              </a:rPr>
              <a:t>(</a:t>
            </a:r>
            <a:r>
              <a:rPr kumimoji="0" lang="en-US" sz="2400" b="0" i="1" u="none" strike="noStrike" kern="1200" cap="none" spc="0" normalizeH="0" baseline="0" noProof="0" dirty="0" smtClean="0">
                <a:ln>
                  <a:noFill/>
                </a:ln>
                <a:solidFill>
                  <a:schemeClr val="bg1"/>
                </a:solidFill>
                <a:effectLst/>
                <a:uLnTx/>
                <a:uFillTx/>
                <a:latin typeface="Arial"/>
              </a:rPr>
              <a:t>B</a:t>
            </a:r>
            <a:r>
              <a:rPr kumimoji="0" lang="en-US" sz="2400" b="0" i="0" u="none" strike="noStrike" kern="1200" cap="none" spc="0" normalizeH="0" baseline="0" noProof="0" dirty="0" smtClean="0">
                <a:ln>
                  <a:noFill/>
                </a:ln>
                <a:solidFill>
                  <a:schemeClr val="bg1"/>
                </a:solidFill>
                <a:effectLst/>
                <a:uLnTx/>
                <a:uFillTx/>
                <a:latin typeface="Arial"/>
              </a:rPr>
              <a:t>) - </a:t>
            </a:r>
            <a:r>
              <a:rPr kumimoji="0" lang="en-US" sz="2400" b="0" i="1" u="none" strike="noStrike" kern="1200" cap="none" spc="0" normalizeH="0" baseline="0" noProof="0" dirty="0" smtClean="0">
                <a:ln>
                  <a:noFill/>
                </a:ln>
                <a:solidFill>
                  <a:schemeClr val="bg1"/>
                </a:solidFill>
                <a:effectLst/>
                <a:uLnTx/>
                <a:uFillTx/>
                <a:latin typeface="Arial"/>
              </a:rPr>
              <a:t>P</a:t>
            </a:r>
            <a:r>
              <a:rPr kumimoji="0" lang="en-US" sz="2400" b="0" i="0" u="none" strike="noStrike" kern="1200" cap="none" spc="0" normalizeH="0" baseline="0" noProof="0" dirty="0" smtClean="0">
                <a:ln>
                  <a:noFill/>
                </a:ln>
                <a:solidFill>
                  <a:schemeClr val="bg1"/>
                </a:solidFill>
                <a:effectLst/>
                <a:uLnTx/>
                <a:uFillTx/>
                <a:latin typeface="Arial"/>
              </a:rPr>
              <a:t>(</a:t>
            </a:r>
            <a:r>
              <a:rPr kumimoji="0" lang="en-US" sz="2400" b="0" i="1" u="none" strike="noStrike" kern="1200" cap="none" spc="0" normalizeH="0" baseline="0" noProof="0" dirty="0" smtClean="0">
                <a:ln>
                  <a:noFill/>
                </a:ln>
                <a:solidFill>
                  <a:schemeClr val="bg1"/>
                </a:solidFill>
                <a:effectLst/>
                <a:uLnTx/>
                <a:uFillTx/>
                <a:latin typeface="Arial"/>
              </a:rPr>
              <a:t>A </a:t>
            </a:r>
            <a:r>
              <a:rPr kumimoji="0" lang="en-US" sz="2400" b="0" i="0" u="none" strike="noStrike" kern="1200" cap="none" spc="0" normalizeH="0" baseline="0" noProof="0" dirty="0" smtClean="0">
                <a:ln>
                  <a:noFill/>
                </a:ln>
                <a:solidFill>
                  <a:schemeClr val="bg1"/>
                </a:solidFill>
                <a:effectLst/>
                <a:uLnTx/>
                <a:uFillTx/>
                <a:latin typeface="Arial"/>
              </a:rPr>
              <a:t>and </a:t>
            </a:r>
            <a:r>
              <a:rPr kumimoji="0" lang="en-US" sz="2400" b="0" i="1" u="none" strike="noStrike" kern="1200" cap="none" spc="0" normalizeH="0" baseline="0" noProof="0" dirty="0" smtClean="0">
                <a:ln>
                  <a:noFill/>
                </a:ln>
                <a:solidFill>
                  <a:schemeClr val="bg1"/>
                </a:solidFill>
                <a:effectLst/>
                <a:uLnTx/>
                <a:uFillTx/>
                <a:latin typeface="Arial"/>
              </a:rPr>
              <a:t>B</a:t>
            </a:r>
            <a:r>
              <a:rPr kumimoji="0" lang="en-US" sz="2400" b="0" i="0" u="none" strike="noStrike" kern="1200" cap="none" spc="0" normalizeH="0" baseline="0" noProof="0" dirty="0" smtClean="0">
                <a:ln>
                  <a:noFill/>
                </a:ln>
                <a:solidFill>
                  <a:schemeClr val="bg1"/>
                </a:solidFill>
                <a:effectLst/>
                <a:uLnTx/>
                <a:uFillTx/>
                <a:latin typeface="Arial"/>
              </a:rPr>
              <a:t>)</a:t>
            </a: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r>
              <a:rPr kumimoji="0" lang="en-US" sz="2400" b="0" i="0" u="none" strike="noStrike" kern="1200" cap="none" spc="0" normalizeH="0" baseline="0" noProof="0" dirty="0" smtClean="0">
                <a:ln>
                  <a:noFill/>
                </a:ln>
                <a:solidFill>
                  <a:schemeClr val="bg1"/>
                </a:solidFill>
                <a:effectLst/>
                <a:uLnTx/>
                <a:uFillTx/>
                <a:latin typeface="Arial"/>
              </a:rPr>
              <a:t> = 4/52  + 13/52 - 1/52</a:t>
            </a:r>
          </a:p>
          <a:p>
            <a:pPr marL="342900" marR="0" lvl="0" indent="-342900" algn="l"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r>
              <a:rPr kumimoji="0" lang="en-US" sz="2400" b="0" i="0" u="none" strike="noStrike" kern="1200" cap="none" spc="0" normalizeH="0" baseline="0" noProof="0" dirty="0" smtClean="0">
                <a:ln>
                  <a:noFill/>
                </a:ln>
                <a:solidFill>
                  <a:schemeClr val="bg1"/>
                </a:solidFill>
                <a:effectLst/>
                <a:uLnTx/>
                <a:uFillTx/>
                <a:latin typeface="Arial"/>
              </a:rPr>
              <a:t> = 16/52, or .3077</a:t>
            </a:r>
          </a:p>
        </p:txBody>
      </p:sp>
      <p:pic>
        <p:nvPicPr>
          <p:cNvPr id="5" name="Picture 7" descr="0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2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332"/>
            <a:ext cx="8382000" cy="1107996"/>
          </a:xfrm>
        </p:spPr>
        <p:txBody>
          <a:bodyPr/>
          <a:lstStyle/>
          <a:p>
            <a:r>
              <a:rPr lang="en-US" sz="3600" u="none" kern="1200" dirty="0" smtClean="0">
                <a:solidFill>
                  <a:schemeClr val="bg1"/>
                </a:solidFill>
                <a:latin typeface="Arial"/>
              </a:rPr>
              <a:t/>
            </a:r>
            <a:br>
              <a:rPr lang="en-US" sz="3600" u="none" kern="1200" dirty="0" smtClean="0">
                <a:solidFill>
                  <a:schemeClr val="bg1"/>
                </a:solidFill>
                <a:latin typeface="Arial"/>
              </a:rPr>
            </a:br>
            <a:r>
              <a:rPr lang="en-US" sz="3600" u="none" kern="1200" dirty="0" smtClean="0">
                <a:solidFill>
                  <a:schemeClr val="bg1"/>
                </a:solidFill>
                <a:latin typeface="Arial"/>
              </a:rPr>
              <a:t>The </a:t>
            </a:r>
            <a:r>
              <a:rPr lang="en-US" sz="3600" u="none" kern="1200" dirty="0">
                <a:solidFill>
                  <a:schemeClr val="bg1"/>
                </a:solidFill>
                <a:latin typeface="Arial"/>
              </a:rPr>
              <a:t>Complement </a:t>
            </a:r>
            <a:r>
              <a:rPr lang="en-US" sz="3600" u="none" kern="1200" dirty="0" smtClean="0">
                <a:solidFill>
                  <a:schemeClr val="bg1"/>
                </a:solidFill>
                <a:latin typeface="Arial"/>
              </a:rPr>
              <a:t>Rule-</a:t>
            </a:r>
            <a:endParaRPr lang="en-US" dirty="0">
              <a:solidFill>
                <a:schemeClr val="bg1"/>
              </a:solidFill>
            </a:endParaRPr>
          </a:p>
        </p:txBody>
      </p:sp>
      <p:sp>
        <p:nvSpPr>
          <p:cNvPr id="3" name="Text Placeholder 2"/>
          <p:cNvSpPr>
            <a:spLocks noGrp="1"/>
          </p:cNvSpPr>
          <p:nvPr>
            <p:ph type="body" idx="1"/>
          </p:nvPr>
        </p:nvSpPr>
        <p:spPr>
          <a:xfrm>
            <a:off x="152400" y="1676400"/>
            <a:ext cx="8737349" cy="4653582"/>
          </a:xfrm>
        </p:spPr>
        <p:txBody>
          <a:bodyPr/>
          <a:lstStyle/>
          <a:p>
            <a:pPr marL="342900" marR="0" lvl="0" indent="-342900" algn="just"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r>
              <a:rPr lang="en-US" sz="2400" kern="1200" dirty="0" smtClean="0">
                <a:solidFill>
                  <a:schemeClr val="bg1"/>
                </a:solidFill>
                <a:latin typeface="Arial"/>
              </a:rPr>
              <a:t>    </a:t>
            </a:r>
            <a:r>
              <a:rPr lang="en-US" sz="3600" kern="1200" dirty="0" smtClean="0">
                <a:solidFill>
                  <a:schemeClr val="bg1"/>
                </a:solidFill>
                <a:latin typeface="Arial"/>
              </a:rPr>
              <a:t>The </a:t>
            </a:r>
            <a:r>
              <a:rPr lang="en-US" sz="3600" kern="1200" dirty="0">
                <a:solidFill>
                  <a:schemeClr val="bg1"/>
                </a:solidFill>
                <a:latin typeface="Arial"/>
              </a:rPr>
              <a:t>complement rule is used to determine the probability of </a:t>
            </a:r>
            <a:r>
              <a:rPr lang="en-US" sz="3600" kern="1200" dirty="0" smtClean="0">
                <a:solidFill>
                  <a:schemeClr val="bg1"/>
                </a:solidFill>
                <a:latin typeface="Arial"/>
              </a:rPr>
              <a:t>an event </a:t>
            </a:r>
            <a:r>
              <a:rPr lang="en-US" sz="3600" kern="1200" dirty="0">
                <a:solidFill>
                  <a:schemeClr val="bg1"/>
                </a:solidFill>
                <a:latin typeface="Arial"/>
              </a:rPr>
              <a:t>occurring by subtracting the probability of the event</a:t>
            </a:r>
            <a:r>
              <a:rPr lang="en-US" sz="3600" i="1" kern="1200" dirty="0">
                <a:solidFill>
                  <a:schemeClr val="bg1"/>
                </a:solidFill>
                <a:latin typeface="Arial"/>
              </a:rPr>
              <a:t> not</a:t>
            </a:r>
            <a:r>
              <a:rPr lang="en-US" sz="3600" kern="1200" dirty="0">
                <a:solidFill>
                  <a:schemeClr val="bg1"/>
                </a:solidFill>
                <a:latin typeface="Arial"/>
              </a:rPr>
              <a:t> occurring from 1. </a:t>
            </a:r>
            <a:endParaRPr lang="en-US" sz="3600" kern="1200" dirty="0" smtClean="0">
              <a:solidFill>
                <a:schemeClr val="bg1"/>
              </a:solidFill>
              <a:latin typeface="Arial"/>
            </a:endParaRPr>
          </a:p>
          <a:p>
            <a:pPr marL="342900" marR="0" lvl="0" indent="-342900" algn="l" defTabSz="914400" rtl="0" eaLnBrk="0" fontAlgn="base" latinLnBrk="0" hangingPunct="0">
              <a:lnSpc>
                <a:spcPct val="100000"/>
              </a:lnSpc>
              <a:spcBef>
                <a:spcPts val="1200"/>
              </a:spcBef>
              <a:spcAft>
                <a:spcPct val="0"/>
              </a:spcAft>
              <a:buClrTx/>
              <a:buSzTx/>
              <a:buFontTx/>
              <a:buChar char="•"/>
              <a:tabLst/>
              <a:defRPr/>
            </a:pPr>
            <a:endParaRPr lang="en-US" sz="2400" b="1" dirty="0" smtClean="0">
              <a:solidFill>
                <a:srgbClr val="FFFFFF"/>
              </a:solidFill>
              <a:latin typeface="Arial"/>
            </a:endParaRPr>
          </a:p>
          <a:p>
            <a:pPr marR="0" lvl="0" algn="ctr" defTabSz="914400" rtl="0" eaLnBrk="0" fontAlgn="base" latinLnBrk="0" hangingPunct="0">
              <a:lnSpc>
                <a:spcPct val="100000"/>
              </a:lnSpc>
              <a:spcBef>
                <a:spcPts val="1200"/>
              </a:spcBef>
              <a:spcAft>
                <a:spcPct val="0"/>
              </a:spcAft>
              <a:buClrTx/>
              <a:buSzTx/>
              <a:tabLst/>
              <a:defRPr/>
            </a:pPr>
            <a:r>
              <a:rPr lang="en-US" sz="2800" b="1" i="1" dirty="0" smtClean="0">
                <a:solidFill>
                  <a:srgbClr val="FFFFFF"/>
                </a:solidFill>
                <a:latin typeface="Arial"/>
              </a:rPr>
              <a:t>P(not </a:t>
            </a:r>
            <a:r>
              <a:rPr lang="en-US" sz="2800" b="1" i="1" dirty="0">
                <a:solidFill>
                  <a:srgbClr val="FFFFFF"/>
                </a:solidFill>
                <a:latin typeface="Arial"/>
              </a:rPr>
              <a:t>occurring) = 1 – P(occurring)</a:t>
            </a:r>
          </a:p>
          <a:p>
            <a:pPr marL="342900" marR="0" lvl="0" indent="-342900" algn="just"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endParaRPr lang="en-US" sz="3600" kern="1200" dirty="0">
              <a:solidFill>
                <a:schemeClr val="bg1"/>
              </a:solidFill>
              <a:latin typeface="Arial"/>
            </a:endParaRPr>
          </a:p>
          <a:p>
            <a:pPr marL="342900" marR="0" lvl="0" indent="-342900" algn="just" defTabSz="914400" rtl="0" eaLnBrk="1" fontAlgn="base" latinLnBrk="0" hangingPunct="1">
              <a:lnSpc>
                <a:spcPct val="100000"/>
              </a:lnSpc>
              <a:spcBef>
                <a:spcPct val="20000"/>
              </a:spcBef>
              <a:spcAft>
                <a:spcPct val="0"/>
              </a:spcAft>
              <a:buClr>
                <a:srgbClr val="003366"/>
              </a:buClr>
              <a:buSzPct val="75000"/>
              <a:buFont typeface="Wingdings" panose="05000000000000000000" pitchFamily="2" charset="2"/>
              <a:buNone/>
              <a:tabLst/>
              <a:defRPr/>
            </a:pPr>
            <a:endParaRPr lang="en-US" sz="3600" kern="1200" dirty="0">
              <a:solidFill>
                <a:schemeClr val="bg1"/>
              </a:solidFill>
              <a:latin typeface="Arial"/>
            </a:endParaRPr>
          </a:p>
        </p:txBody>
      </p:sp>
    </p:spTree>
    <p:extLst>
      <p:ext uri="{BB962C8B-B14F-4D97-AF65-F5344CB8AC3E}">
        <p14:creationId xmlns:p14="http://schemas.microsoft.com/office/powerpoint/2010/main" val="174395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95401" y="1347216"/>
            <a:ext cx="6387464" cy="5364480"/>
            <a:chOff x="1463039" y="1347216"/>
            <a:chExt cx="6219825" cy="5364480"/>
          </a:xfrm>
        </p:grpSpPr>
        <p:sp>
          <p:nvSpPr>
            <p:cNvPr id="3" name="object 3"/>
            <p:cNvSpPr/>
            <p:nvPr/>
          </p:nvSpPr>
          <p:spPr>
            <a:xfrm>
              <a:off x="1463039" y="1347216"/>
              <a:ext cx="6219444" cy="53644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761" y="1389126"/>
              <a:ext cx="6096000" cy="5241290"/>
            </a:xfrm>
            <a:custGeom>
              <a:avLst/>
              <a:gdLst/>
              <a:ahLst/>
              <a:cxnLst/>
              <a:rect l="l" t="t" r="r" b="b"/>
              <a:pathLst>
                <a:path w="6096000" h="5241290">
                  <a:moveTo>
                    <a:pt x="6095999" y="0"/>
                  </a:moveTo>
                  <a:lnTo>
                    <a:pt x="0" y="0"/>
                  </a:lnTo>
                  <a:lnTo>
                    <a:pt x="0" y="5241036"/>
                  </a:lnTo>
                  <a:lnTo>
                    <a:pt x="6095999" y="5241036"/>
                  </a:lnTo>
                  <a:lnTo>
                    <a:pt x="6095999" y="0"/>
                  </a:lnTo>
                  <a:close/>
                </a:path>
              </a:pathLst>
            </a:custGeom>
            <a:solidFill>
              <a:schemeClr val="accent1">
                <a:lumMod val="20000"/>
                <a:lumOff val="80000"/>
              </a:schemeClr>
            </a:solidFill>
          </p:spPr>
          <p:txBody>
            <a:bodyPr wrap="square" lIns="0" tIns="0" rIns="0" bIns="0" rtlCol="0"/>
            <a:lstStyle/>
            <a:p>
              <a:endParaRPr/>
            </a:p>
          </p:txBody>
        </p:sp>
        <p:sp>
          <p:nvSpPr>
            <p:cNvPr id="5" name="object 5"/>
            <p:cNvSpPr/>
            <p:nvPr/>
          </p:nvSpPr>
          <p:spPr>
            <a:xfrm>
              <a:off x="1524761" y="1389126"/>
              <a:ext cx="6096000" cy="5241290"/>
            </a:xfrm>
            <a:custGeom>
              <a:avLst/>
              <a:gdLst/>
              <a:ahLst/>
              <a:cxnLst/>
              <a:rect l="l" t="t" r="r" b="b"/>
              <a:pathLst>
                <a:path w="6096000" h="5241290">
                  <a:moveTo>
                    <a:pt x="0" y="5241036"/>
                  </a:moveTo>
                  <a:lnTo>
                    <a:pt x="6095999" y="5241036"/>
                  </a:lnTo>
                  <a:lnTo>
                    <a:pt x="6095999" y="0"/>
                  </a:lnTo>
                  <a:lnTo>
                    <a:pt x="0" y="0"/>
                  </a:lnTo>
                  <a:lnTo>
                    <a:pt x="0" y="5241036"/>
                  </a:lnTo>
                  <a:close/>
                </a:path>
              </a:pathLst>
            </a:custGeom>
            <a:ln w="38100">
              <a:solidFill>
                <a:srgbClr val="FFFFFF"/>
              </a:solidFill>
            </a:ln>
          </p:spPr>
          <p:txBody>
            <a:bodyPr wrap="square" lIns="0" tIns="0" rIns="0" bIns="0" rtlCol="0"/>
            <a:lstStyle/>
            <a:p>
              <a:endParaRPr/>
            </a:p>
          </p:txBody>
        </p:sp>
        <p:sp>
          <p:nvSpPr>
            <p:cNvPr id="6" name="object 6"/>
            <p:cNvSpPr/>
            <p:nvPr/>
          </p:nvSpPr>
          <p:spPr>
            <a:xfrm>
              <a:off x="2838542" y="2759013"/>
              <a:ext cx="4163695" cy="2757805"/>
            </a:xfrm>
            <a:custGeom>
              <a:avLst/>
              <a:gdLst/>
              <a:ahLst/>
              <a:cxnLst/>
              <a:rect l="l" t="t" r="r" b="b"/>
              <a:pathLst>
                <a:path w="4163695" h="2757804">
                  <a:moveTo>
                    <a:pt x="2535380" y="0"/>
                  </a:moveTo>
                  <a:lnTo>
                    <a:pt x="3054693" y="0"/>
                  </a:lnTo>
                </a:path>
                <a:path w="4163695" h="2757804">
                  <a:moveTo>
                    <a:pt x="3642224" y="1378665"/>
                  </a:moveTo>
                  <a:lnTo>
                    <a:pt x="4163314" y="1378665"/>
                  </a:lnTo>
                </a:path>
                <a:path w="4163695" h="2757804">
                  <a:moveTo>
                    <a:pt x="0" y="2757330"/>
                  </a:moveTo>
                  <a:lnTo>
                    <a:pt x="519312" y="2757330"/>
                  </a:lnTo>
                </a:path>
              </a:pathLst>
            </a:custGeom>
            <a:ln w="34827">
              <a:solidFill>
                <a:srgbClr val="000000"/>
              </a:solidFill>
            </a:ln>
          </p:spPr>
          <p:txBody>
            <a:bodyPr wrap="square" lIns="0" tIns="0" rIns="0" bIns="0" rtlCol="0"/>
            <a:lstStyle/>
            <a:p>
              <a:endParaRPr/>
            </a:p>
          </p:txBody>
        </p:sp>
      </p:grpSp>
      <p:sp>
        <p:nvSpPr>
          <p:cNvPr id="7" name="object 7"/>
          <p:cNvSpPr txBox="1">
            <a:spLocks noGrp="1"/>
          </p:cNvSpPr>
          <p:nvPr>
            <p:ph type="body" idx="1"/>
          </p:nvPr>
        </p:nvSpPr>
        <p:spPr>
          <a:prstGeom prst="rect">
            <a:avLst/>
          </a:prstGeom>
        </p:spPr>
        <p:txBody>
          <a:bodyPr vert="horz" wrap="square" lIns="0" tIns="354330" rIns="0" bIns="0" rtlCol="0">
            <a:spAutoFit/>
          </a:bodyPr>
          <a:lstStyle/>
          <a:p>
            <a:pPr marL="12700">
              <a:lnSpc>
                <a:spcPct val="100000"/>
              </a:lnSpc>
              <a:spcBef>
                <a:spcPts val="2790"/>
              </a:spcBef>
            </a:pPr>
            <a:r>
              <a:rPr i="1" spc="220" dirty="0">
                <a:latin typeface="Times New Roman"/>
                <a:cs typeface="Times New Roman"/>
              </a:rPr>
              <a:t>P</a:t>
            </a:r>
            <a:r>
              <a:rPr spc="220" dirty="0"/>
              <a:t>(</a:t>
            </a:r>
            <a:r>
              <a:rPr i="1" spc="220" dirty="0">
                <a:latin typeface="Times New Roman"/>
                <a:cs typeface="Times New Roman"/>
              </a:rPr>
              <a:t>E</a:t>
            </a:r>
            <a:r>
              <a:rPr spc="220" dirty="0"/>
              <a:t>)</a:t>
            </a:r>
            <a:r>
              <a:rPr spc="-645" dirty="0"/>
              <a:t> </a:t>
            </a:r>
            <a:r>
              <a:rPr spc="35" dirty="0">
                <a:latin typeface="Symbol"/>
                <a:cs typeface="Symbol"/>
              </a:rPr>
              <a:t></a:t>
            </a:r>
            <a:r>
              <a:rPr spc="-340" dirty="0"/>
              <a:t> </a:t>
            </a:r>
            <a:r>
              <a:rPr i="1" spc="185" dirty="0" smtClean="0">
                <a:latin typeface="Times New Roman"/>
                <a:cs typeface="Times New Roman"/>
              </a:rPr>
              <a:t>P</a:t>
            </a:r>
            <a:r>
              <a:rPr spc="185" dirty="0" smtClean="0"/>
              <a:t>(</a:t>
            </a:r>
            <a:r>
              <a:rPr i="1" spc="185" dirty="0" smtClean="0">
                <a:latin typeface="Times New Roman"/>
                <a:cs typeface="Times New Roman"/>
              </a:rPr>
              <a:t>E</a:t>
            </a:r>
            <a:r>
              <a:rPr i="1" spc="-925" dirty="0" smtClean="0">
                <a:latin typeface="Times New Roman"/>
                <a:cs typeface="Times New Roman"/>
              </a:rPr>
              <a:t> </a:t>
            </a:r>
            <a:r>
              <a:rPr spc="20" dirty="0"/>
              <a:t>)</a:t>
            </a:r>
            <a:r>
              <a:rPr spc="-225" dirty="0"/>
              <a:t> </a:t>
            </a:r>
            <a:r>
              <a:rPr spc="35" dirty="0">
                <a:latin typeface="Symbol"/>
                <a:cs typeface="Symbol"/>
              </a:rPr>
              <a:t></a:t>
            </a:r>
            <a:r>
              <a:rPr spc="-960" dirty="0"/>
              <a:t> </a:t>
            </a:r>
            <a:r>
              <a:rPr spc="35" dirty="0"/>
              <a:t>1</a:t>
            </a:r>
          </a:p>
          <a:p>
            <a:pPr marL="12700">
              <a:lnSpc>
                <a:spcPct val="100000"/>
              </a:lnSpc>
              <a:spcBef>
                <a:spcPts val="2695"/>
              </a:spcBef>
            </a:pPr>
            <a:r>
              <a:rPr i="1" spc="220" dirty="0">
                <a:latin typeface="Times New Roman"/>
                <a:cs typeface="Times New Roman"/>
              </a:rPr>
              <a:t>P</a:t>
            </a:r>
            <a:r>
              <a:rPr spc="220" dirty="0"/>
              <a:t>(</a:t>
            </a:r>
            <a:r>
              <a:rPr i="1" spc="220" dirty="0">
                <a:latin typeface="Times New Roman"/>
                <a:cs typeface="Times New Roman"/>
              </a:rPr>
              <a:t>E</a:t>
            </a:r>
            <a:r>
              <a:rPr spc="220" dirty="0"/>
              <a:t>)</a:t>
            </a:r>
            <a:r>
              <a:rPr spc="-229" dirty="0"/>
              <a:t> </a:t>
            </a:r>
            <a:r>
              <a:rPr spc="35" dirty="0">
                <a:latin typeface="Symbol"/>
                <a:cs typeface="Symbol"/>
              </a:rPr>
              <a:t></a:t>
            </a:r>
            <a:r>
              <a:rPr spc="-965" dirty="0"/>
              <a:t> </a:t>
            </a:r>
            <a:r>
              <a:rPr spc="254" dirty="0"/>
              <a:t>1</a:t>
            </a:r>
            <a:r>
              <a:rPr spc="254" dirty="0">
                <a:latin typeface="Symbol"/>
                <a:cs typeface="Symbol"/>
              </a:rPr>
              <a:t></a:t>
            </a:r>
            <a:r>
              <a:rPr spc="-450" dirty="0"/>
              <a:t> </a:t>
            </a:r>
            <a:r>
              <a:rPr i="1" spc="185" dirty="0">
                <a:latin typeface="Times New Roman"/>
                <a:cs typeface="Times New Roman"/>
              </a:rPr>
              <a:t>P</a:t>
            </a:r>
            <a:r>
              <a:rPr spc="185" dirty="0"/>
              <a:t>(</a:t>
            </a:r>
            <a:r>
              <a:rPr i="1" spc="185" dirty="0">
                <a:latin typeface="Times New Roman"/>
                <a:cs typeface="Times New Roman"/>
              </a:rPr>
              <a:t>E</a:t>
            </a:r>
            <a:r>
              <a:rPr i="1" spc="-930" dirty="0">
                <a:latin typeface="Times New Roman"/>
                <a:cs typeface="Times New Roman"/>
              </a:rPr>
              <a:t> </a:t>
            </a:r>
            <a:r>
              <a:rPr spc="20" dirty="0"/>
              <a:t>)</a:t>
            </a:r>
          </a:p>
          <a:p>
            <a:pPr marL="12700">
              <a:lnSpc>
                <a:spcPct val="100000"/>
              </a:lnSpc>
              <a:spcBef>
                <a:spcPts val="2710"/>
              </a:spcBef>
            </a:pPr>
            <a:r>
              <a:rPr i="1" spc="185" dirty="0">
                <a:latin typeface="Times New Roman"/>
                <a:cs typeface="Times New Roman"/>
              </a:rPr>
              <a:t>P</a:t>
            </a:r>
            <a:r>
              <a:rPr spc="185" dirty="0"/>
              <a:t>(</a:t>
            </a:r>
            <a:r>
              <a:rPr i="1" spc="185" dirty="0">
                <a:latin typeface="Times New Roman"/>
                <a:cs typeface="Times New Roman"/>
              </a:rPr>
              <a:t>E</a:t>
            </a:r>
            <a:r>
              <a:rPr i="1" spc="-930" dirty="0">
                <a:latin typeface="Times New Roman"/>
                <a:cs typeface="Times New Roman"/>
              </a:rPr>
              <a:t> </a:t>
            </a:r>
            <a:r>
              <a:rPr spc="20" dirty="0"/>
              <a:t>)</a:t>
            </a:r>
            <a:r>
              <a:rPr spc="-235" dirty="0"/>
              <a:t> </a:t>
            </a:r>
            <a:r>
              <a:rPr spc="35" dirty="0">
                <a:latin typeface="Symbol"/>
                <a:cs typeface="Symbol"/>
              </a:rPr>
              <a:t></a:t>
            </a:r>
            <a:r>
              <a:rPr spc="-965" dirty="0"/>
              <a:t> </a:t>
            </a:r>
            <a:r>
              <a:rPr spc="254" dirty="0"/>
              <a:t>1</a:t>
            </a:r>
            <a:r>
              <a:rPr spc="254" dirty="0">
                <a:latin typeface="Symbol"/>
                <a:cs typeface="Symbol"/>
              </a:rPr>
              <a:t></a:t>
            </a:r>
            <a:r>
              <a:rPr spc="-445" dirty="0"/>
              <a:t> </a:t>
            </a:r>
            <a:r>
              <a:rPr i="1" spc="220" dirty="0">
                <a:latin typeface="Times New Roman"/>
                <a:cs typeface="Times New Roman"/>
              </a:rPr>
              <a:t>P</a:t>
            </a:r>
            <a:r>
              <a:rPr spc="220" dirty="0"/>
              <a:t>(</a:t>
            </a:r>
            <a:r>
              <a:rPr i="1" spc="220" dirty="0">
                <a:latin typeface="Times New Roman"/>
                <a:cs typeface="Times New Roman"/>
              </a:rPr>
              <a:t>E</a:t>
            </a:r>
            <a:r>
              <a:rPr spc="220" dirty="0"/>
              <a:t>)</a:t>
            </a:r>
          </a:p>
        </p:txBody>
      </p:sp>
      <p:sp>
        <p:nvSpPr>
          <p:cNvPr id="8" name="object 8"/>
          <p:cNvSpPr txBox="1">
            <a:spLocks noGrp="1"/>
          </p:cNvSpPr>
          <p:nvPr>
            <p:ph type="title"/>
          </p:nvPr>
        </p:nvSpPr>
        <p:spPr>
          <a:xfrm>
            <a:off x="914400" y="125332"/>
            <a:ext cx="7848600" cy="973343"/>
          </a:xfrm>
          <a:prstGeom prst="rect">
            <a:avLst/>
          </a:prstGeom>
          <a:solidFill>
            <a:schemeClr val="accent1">
              <a:lumMod val="20000"/>
              <a:lumOff val="80000"/>
            </a:schemeClr>
          </a:solidFill>
        </p:spPr>
        <p:txBody>
          <a:bodyPr vert="horz" wrap="square" lIns="0" tIns="100330" rIns="0" bIns="0" rtlCol="0">
            <a:spAutoFit/>
          </a:bodyPr>
          <a:lstStyle/>
          <a:p>
            <a:pPr marL="77470" algn="ctr">
              <a:lnSpc>
                <a:spcPct val="100000"/>
              </a:lnSpc>
              <a:spcBef>
                <a:spcPts val="790"/>
              </a:spcBef>
              <a:tabLst>
                <a:tab pos="3069590" algn="l"/>
              </a:tabLst>
            </a:pPr>
            <a:r>
              <a:rPr sz="1800" u="none" spc="-45" dirty="0"/>
              <a:t>F</a:t>
            </a:r>
            <a:r>
              <a:rPr sz="1800" u="none" spc="-5" dirty="0"/>
              <a:t>O</a:t>
            </a:r>
            <a:r>
              <a:rPr sz="1800" u="none" dirty="0"/>
              <a:t>R</a:t>
            </a:r>
            <a:r>
              <a:rPr sz="1800" u="none" spc="-5" dirty="0"/>
              <a:t> </a:t>
            </a:r>
            <a:r>
              <a:rPr sz="1800" u="none" dirty="0" smtClean="0"/>
              <a:t>ANYEVEN</a:t>
            </a:r>
            <a:r>
              <a:rPr sz="1800" u="none" spc="-240" dirty="0" smtClean="0"/>
              <a:t>T</a:t>
            </a:r>
            <a:r>
              <a:rPr sz="1800" u="none" spc="5" dirty="0"/>
              <a:t>:</a:t>
            </a:r>
            <a:r>
              <a:rPr sz="1800" u="none" dirty="0"/>
              <a:t>-</a:t>
            </a:r>
          </a:p>
          <a:p>
            <a:pPr marL="12700" algn="ctr">
              <a:lnSpc>
                <a:spcPct val="100000"/>
              </a:lnSpc>
              <a:spcBef>
                <a:spcPts val="800"/>
              </a:spcBef>
            </a:pPr>
            <a:r>
              <a:rPr sz="3200" b="0" u="none" spc="35" dirty="0">
                <a:solidFill>
                  <a:srgbClr val="000000"/>
                </a:solidFill>
                <a:latin typeface="Times New Roman"/>
                <a:cs typeface="Times New Roman"/>
              </a:rPr>
              <a:t>0</a:t>
            </a:r>
            <a:r>
              <a:rPr sz="3200" b="0" u="none" spc="-409" dirty="0">
                <a:solidFill>
                  <a:srgbClr val="000000"/>
                </a:solidFill>
                <a:latin typeface="Times New Roman"/>
                <a:cs typeface="Times New Roman"/>
              </a:rPr>
              <a:t> </a:t>
            </a:r>
            <a:r>
              <a:rPr sz="3200" b="0" u="none" spc="35" dirty="0">
                <a:solidFill>
                  <a:srgbClr val="000000"/>
                </a:solidFill>
                <a:latin typeface="Symbol"/>
                <a:cs typeface="Symbol"/>
              </a:rPr>
              <a:t></a:t>
            </a:r>
            <a:r>
              <a:rPr sz="3200" b="0" u="none" spc="-25" dirty="0">
                <a:solidFill>
                  <a:srgbClr val="000000"/>
                </a:solidFill>
                <a:latin typeface="Times New Roman"/>
                <a:cs typeface="Times New Roman"/>
              </a:rPr>
              <a:t> </a:t>
            </a:r>
            <a:r>
              <a:rPr sz="3200" b="0" i="1" u="none" spc="220" dirty="0">
                <a:solidFill>
                  <a:srgbClr val="000000"/>
                </a:solidFill>
                <a:latin typeface="Times New Roman"/>
                <a:cs typeface="Times New Roman"/>
              </a:rPr>
              <a:t>P</a:t>
            </a:r>
            <a:r>
              <a:rPr sz="3200" b="0" u="none" spc="220" dirty="0">
                <a:solidFill>
                  <a:srgbClr val="000000"/>
                </a:solidFill>
                <a:latin typeface="Times New Roman"/>
                <a:cs typeface="Times New Roman"/>
              </a:rPr>
              <a:t>(</a:t>
            </a:r>
            <a:r>
              <a:rPr sz="3200" b="0" i="1" u="none" spc="220" dirty="0">
                <a:solidFill>
                  <a:srgbClr val="000000"/>
                </a:solidFill>
                <a:latin typeface="Times New Roman"/>
                <a:cs typeface="Times New Roman"/>
              </a:rPr>
              <a:t>E</a:t>
            </a:r>
            <a:r>
              <a:rPr sz="3200" b="0" u="none" spc="220" dirty="0">
                <a:solidFill>
                  <a:srgbClr val="000000"/>
                </a:solidFill>
                <a:latin typeface="Times New Roman"/>
                <a:cs typeface="Times New Roman"/>
              </a:rPr>
              <a:t>)</a:t>
            </a:r>
            <a:r>
              <a:rPr sz="3200" b="0" u="none" spc="-325" dirty="0">
                <a:solidFill>
                  <a:srgbClr val="000000"/>
                </a:solidFill>
                <a:latin typeface="Times New Roman"/>
                <a:cs typeface="Times New Roman"/>
              </a:rPr>
              <a:t> </a:t>
            </a:r>
            <a:r>
              <a:rPr sz="3200" b="0" u="none" spc="35" dirty="0">
                <a:solidFill>
                  <a:srgbClr val="000000"/>
                </a:solidFill>
                <a:latin typeface="Symbol"/>
                <a:cs typeface="Symbol"/>
              </a:rPr>
              <a:t></a:t>
            </a:r>
            <a:r>
              <a:rPr sz="3200" b="0" u="none" spc="-955" dirty="0">
                <a:solidFill>
                  <a:srgbClr val="000000"/>
                </a:solidFill>
                <a:latin typeface="Times New Roman"/>
                <a:cs typeface="Times New Roman"/>
              </a:rPr>
              <a:t> </a:t>
            </a:r>
            <a:r>
              <a:rPr sz="3200" b="0" u="none" spc="35" dirty="0">
                <a:solidFill>
                  <a:srgbClr val="000000"/>
                </a:solidFill>
                <a:latin typeface="Times New Roman"/>
                <a:cs typeface="Times New Roman"/>
              </a:rPr>
              <a:t>1</a:t>
            </a:r>
            <a:endParaRPr sz="32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1752" y="327659"/>
            <a:ext cx="8468995" cy="1071880"/>
            <a:chOff x="301752" y="327659"/>
            <a:chExt cx="8468995" cy="1071880"/>
          </a:xfrm>
        </p:grpSpPr>
        <p:sp>
          <p:nvSpPr>
            <p:cNvPr id="3" name="object 3"/>
            <p:cNvSpPr/>
            <p:nvPr/>
          </p:nvSpPr>
          <p:spPr>
            <a:xfrm>
              <a:off x="313944" y="327659"/>
              <a:ext cx="8403336" cy="3398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7190" y="343534"/>
              <a:ext cx="8360625" cy="2981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1752" y="693419"/>
              <a:ext cx="8468868" cy="33985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5277" y="709294"/>
              <a:ext cx="8425116" cy="29819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23088" y="1062227"/>
              <a:ext cx="5565648" cy="336803"/>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35826" y="1078737"/>
              <a:ext cx="5523318" cy="294513"/>
            </a:xfrm>
            <a:prstGeom prst="rect">
              <a:avLst/>
            </a:prstGeom>
            <a:blipFill>
              <a:blip r:embed="rId7" cstate="print"/>
              <a:stretch>
                <a:fillRect/>
              </a:stretch>
            </a:blipFill>
          </p:spPr>
          <p:txBody>
            <a:bodyPr wrap="square" lIns="0" tIns="0" rIns="0" bIns="0" rtlCol="0"/>
            <a:lstStyle/>
            <a:p>
              <a:endParaRPr/>
            </a:p>
          </p:txBody>
        </p:sp>
      </p:grpSp>
      <p:sp>
        <p:nvSpPr>
          <p:cNvPr id="9" name="object 9"/>
          <p:cNvSpPr/>
          <p:nvPr/>
        </p:nvSpPr>
        <p:spPr>
          <a:xfrm>
            <a:off x="381000" y="1524000"/>
            <a:ext cx="8382000" cy="509168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3275" y="313943"/>
            <a:ext cx="8781415" cy="1510665"/>
            <a:chOff x="303275" y="313943"/>
            <a:chExt cx="8781415" cy="1510665"/>
          </a:xfrm>
        </p:grpSpPr>
        <p:sp>
          <p:nvSpPr>
            <p:cNvPr id="3" name="object 3"/>
            <p:cNvSpPr/>
            <p:nvPr/>
          </p:nvSpPr>
          <p:spPr>
            <a:xfrm>
              <a:off x="312419" y="313943"/>
              <a:ext cx="8772144" cy="2910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5005" y="329818"/>
              <a:ext cx="8732253" cy="25107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3275" y="618743"/>
              <a:ext cx="8724900" cy="2880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5061" y="634618"/>
              <a:ext cx="8685428" cy="24765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4799" y="923543"/>
              <a:ext cx="8723376" cy="288036"/>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17792" y="939418"/>
              <a:ext cx="8682697" cy="24765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304799" y="1228343"/>
              <a:ext cx="8610600" cy="29108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317792" y="1244218"/>
              <a:ext cx="8569921" cy="25107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304799" y="1536191"/>
              <a:ext cx="6690359" cy="288036"/>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317792" y="1552066"/>
              <a:ext cx="6649427" cy="248031"/>
            </a:xfrm>
            <a:prstGeom prst="rect">
              <a:avLst/>
            </a:prstGeom>
            <a:blipFill>
              <a:blip r:embed="rId11" cstate="print"/>
              <a:stretch>
                <a:fillRect/>
              </a:stretch>
            </a:blipFill>
          </p:spPr>
          <p:txBody>
            <a:bodyPr wrap="square" lIns="0" tIns="0" rIns="0" bIns="0" rtlCol="0"/>
            <a:lstStyle/>
            <a:p>
              <a:endParaRPr/>
            </a:p>
          </p:txBody>
        </p:sp>
      </p:grpSp>
      <p:sp>
        <p:nvSpPr>
          <p:cNvPr id="13" name="object 13"/>
          <p:cNvSpPr/>
          <p:nvPr/>
        </p:nvSpPr>
        <p:spPr>
          <a:xfrm>
            <a:off x="533400" y="1981200"/>
            <a:ext cx="8077200" cy="4582668"/>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058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Arial"/>
              </a:rPr>
              <a:t>Special Rule of Multiplication</a:t>
            </a:r>
            <a:endParaRPr kumimoji="0" lang="en-US" sz="1800" b="0" i="0" u="none" strike="noStrike" kern="0" cap="none" spc="0" normalizeH="0" baseline="0" noProof="0" dirty="0" smtClean="0">
              <a:ln>
                <a:noFill/>
              </a:ln>
              <a:solidFill>
                <a:schemeClr val="bg1"/>
              </a:solidFill>
              <a:effectLst/>
              <a:uLnTx/>
              <a:uFillTx/>
            </a:endParaRPr>
          </a:p>
        </p:txBody>
      </p:sp>
      <p:sp>
        <p:nvSpPr>
          <p:cNvPr id="3" name="Rectangle 2"/>
          <p:cNvSpPr/>
          <p:nvPr/>
        </p:nvSpPr>
        <p:spPr>
          <a:xfrm>
            <a:off x="304800" y="2274838"/>
            <a:ext cx="8382000" cy="3231654"/>
          </a:xfrm>
          <a:prstGeom prst="rect">
            <a:avLst/>
          </a:prstGeom>
        </p:spPr>
        <p:txBody>
          <a:bodyPr wrap="square">
            <a:spAutoFit/>
          </a:bodyPr>
          <a:lstStyle/>
          <a:p>
            <a:r>
              <a:rPr lang="en-US" sz="2800" dirty="0" smtClean="0">
                <a:solidFill>
                  <a:schemeClr val="bg1"/>
                </a:solidFill>
              </a:rPr>
              <a:t>The special rule of multiplication requires that two events A and B are independent. </a:t>
            </a:r>
          </a:p>
          <a:p>
            <a:r>
              <a:rPr lang="en-US" sz="2800" dirty="0" smtClean="0">
                <a:solidFill>
                  <a:schemeClr val="bg1"/>
                </a:solidFill>
              </a:rPr>
              <a:t>Two events A and B are independent if the occurrence of one has no effect on the probability of the occurrence of the other.</a:t>
            </a:r>
          </a:p>
          <a:p>
            <a:r>
              <a:rPr lang="en-US" sz="2800" dirty="0" smtClean="0">
                <a:solidFill>
                  <a:schemeClr val="bg1"/>
                </a:solidFill>
              </a:rPr>
              <a:t>This rule is written:    P(A and B) = P(A)P(B)</a:t>
            </a:r>
          </a:p>
          <a:p>
            <a:endParaRPr lang="en-US" dirty="0" smtClean="0">
              <a:solidFill>
                <a:schemeClr val="bg1"/>
              </a:solidFill>
            </a:endParaRPr>
          </a:p>
          <a:p>
            <a:endParaRPr lang="en-US" dirty="0"/>
          </a:p>
        </p:txBody>
      </p:sp>
    </p:spTree>
    <p:extLst>
      <p:ext uri="{BB962C8B-B14F-4D97-AF65-F5344CB8AC3E}">
        <p14:creationId xmlns:p14="http://schemas.microsoft.com/office/powerpoint/2010/main" val="258527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06" y="1371600"/>
            <a:ext cx="9067800" cy="4819781"/>
          </a:xfrm>
          <a:prstGeom prst="rect">
            <a:avLst/>
          </a:prstGeom>
          <a:solidFill>
            <a:schemeClr val="accent1">
              <a:lumMod val="20000"/>
              <a:lumOff val="80000"/>
            </a:schemeClr>
          </a:solidFill>
        </p:spPr>
        <p:txBody>
          <a:bodyPr wrap="square">
            <a:spAutoFit/>
          </a:bodyPr>
          <a:lstStyle/>
          <a:p>
            <a:pPr marL="342900" lvl="0" indent="-342900" fontAlgn="base">
              <a:lnSpc>
                <a:spcPct val="80000"/>
              </a:lnSpc>
              <a:spcBef>
                <a:spcPct val="20000"/>
              </a:spcBef>
              <a:spcAft>
                <a:spcPct val="0"/>
              </a:spcAft>
              <a:buClr>
                <a:srgbClr val="003366"/>
              </a:buClr>
              <a:buSzPct val="75000"/>
            </a:pPr>
            <a:r>
              <a:rPr lang="en-US" sz="2400" dirty="0">
                <a:solidFill>
                  <a:srgbClr val="003366"/>
                </a:solidFill>
                <a:latin typeface="Times New Roman" panose="02020603050405020304" pitchFamily="18" charset="0"/>
                <a:cs typeface="Times New Roman" panose="02020603050405020304" pitchFamily="18" charset="0"/>
              </a:rPr>
              <a:t>A survey by the American Automobile  association (AAA) revealed 60 percent of its members made airline reservations last year. Two members are selected at random.  What is the probability both made airline reservations last year?</a:t>
            </a:r>
          </a:p>
          <a:p>
            <a:pPr marL="342900" lvl="0" indent="-342900" fontAlgn="base">
              <a:lnSpc>
                <a:spcPct val="80000"/>
              </a:lnSpc>
              <a:spcBef>
                <a:spcPct val="20000"/>
              </a:spcBef>
              <a:spcAft>
                <a:spcPct val="0"/>
              </a:spcAft>
              <a:buClr>
                <a:srgbClr val="003366"/>
              </a:buClr>
              <a:buSzPct val="75000"/>
            </a:pPr>
            <a:endParaRPr lang="en-US" sz="2400" i="1" dirty="0">
              <a:solidFill>
                <a:srgbClr val="003366"/>
              </a:solidFill>
              <a:latin typeface="Times New Roman" panose="02020603050405020304" pitchFamily="18" charset="0"/>
              <a:cs typeface="Times New Roman" panose="02020603050405020304" pitchFamily="18" charset="0"/>
            </a:endParaRPr>
          </a:p>
          <a:p>
            <a:pPr marL="342900" lvl="0" indent="-342900" fontAlgn="base">
              <a:lnSpc>
                <a:spcPct val="80000"/>
              </a:lnSpc>
              <a:spcBef>
                <a:spcPct val="20000"/>
              </a:spcBef>
              <a:spcAft>
                <a:spcPct val="0"/>
              </a:spcAft>
              <a:buClr>
                <a:srgbClr val="003366"/>
              </a:buClr>
              <a:buSzPct val="75000"/>
            </a:pPr>
            <a:r>
              <a:rPr lang="en-US" sz="2400" i="1" dirty="0">
                <a:solidFill>
                  <a:srgbClr val="003366"/>
                </a:solidFill>
                <a:latin typeface="Times New Roman" panose="02020603050405020304" pitchFamily="18" charset="0"/>
                <a:cs typeface="Times New Roman" panose="02020603050405020304" pitchFamily="18" charset="0"/>
              </a:rPr>
              <a:t>Solution:</a:t>
            </a:r>
          </a:p>
          <a:p>
            <a:pPr marL="342900" lvl="0" indent="-342900" fontAlgn="base">
              <a:lnSpc>
                <a:spcPct val="80000"/>
              </a:lnSpc>
              <a:spcBef>
                <a:spcPct val="20000"/>
              </a:spcBef>
              <a:spcAft>
                <a:spcPct val="0"/>
              </a:spcAft>
              <a:buClr>
                <a:srgbClr val="003366"/>
              </a:buClr>
              <a:buSzPct val="75000"/>
            </a:pPr>
            <a:r>
              <a:rPr lang="en-US" sz="2400" dirty="0">
                <a:solidFill>
                  <a:srgbClr val="003366"/>
                </a:solidFill>
                <a:latin typeface="Times New Roman" panose="02020603050405020304" pitchFamily="18" charset="0"/>
                <a:cs typeface="Times New Roman" panose="02020603050405020304" pitchFamily="18" charset="0"/>
              </a:rPr>
              <a:t>The probability the first member made an airline reservation last year is .60, written as </a:t>
            </a:r>
            <a:r>
              <a:rPr lang="en-US" sz="2400" i="1" dirty="0">
                <a:solidFill>
                  <a:srgbClr val="003366"/>
                </a:solidFill>
                <a:latin typeface="Times New Roman" panose="02020603050405020304" pitchFamily="18" charset="0"/>
                <a:cs typeface="Times New Roman" panose="02020603050405020304" pitchFamily="18" charset="0"/>
              </a:rPr>
              <a:t>P</a:t>
            </a:r>
            <a:r>
              <a:rPr lang="en-US" sz="2400" dirty="0">
                <a:solidFill>
                  <a:srgbClr val="003366"/>
                </a:solidFill>
                <a:latin typeface="Times New Roman" panose="02020603050405020304" pitchFamily="18" charset="0"/>
                <a:cs typeface="Times New Roman" panose="02020603050405020304" pitchFamily="18" charset="0"/>
              </a:rPr>
              <a:t>(</a:t>
            </a:r>
            <a:r>
              <a:rPr lang="en-US" sz="2400" i="1" dirty="0">
                <a:solidFill>
                  <a:srgbClr val="003366"/>
                </a:solidFill>
                <a:latin typeface="Times New Roman" panose="02020603050405020304" pitchFamily="18" charset="0"/>
                <a:cs typeface="Times New Roman" panose="02020603050405020304" pitchFamily="18" charset="0"/>
              </a:rPr>
              <a:t>R</a:t>
            </a:r>
            <a:r>
              <a:rPr lang="en-US" sz="2400" baseline="-25000" dirty="0">
                <a:solidFill>
                  <a:srgbClr val="003366"/>
                </a:solidFill>
                <a:latin typeface="Times New Roman" panose="02020603050405020304" pitchFamily="18" charset="0"/>
                <a:cs typeface="Times New Roman" panose="02020603050405020304" pitchFamily="18" charset="0"/>
              </a:rPr>
              <a:t>1</a:t>
            </a:r>
            <a:r>
              <a:rPr lang="en-US" sz="2400" dirty="0">
                <a:solidFill>
                  <a:srgbClr val="003366"/>
                </a:solidFill>
                <a:latin typeface="Times New Roman" panose="02020603050405020304" pitchFamily="18" charset="0"/>
                <a:cs typeface="Times New Roman" panose="02020603050405020304" pitchFamily="18" charset="0"/>
              </a:rPr>
              <a:t>)  = .60</a:t>
            </a:r>
          </a:p>
          <a:p>
            <a:pPr marL="342900" lvl="0" indent="-342900" fontAlgn="base">
              <a:lnSpc>
                <a:spcPct val="80000"/>
              </a:lnSpc>
              <a:spcBef>
                <a:spcPct val="20000"/>
              </a:spcBef>
              <a:spcAft>
                <a:spcPct val="0"/>
              </a:spcAft>
              <a:buClr>
                <a:srgbClr val="003366"/>
              </a:buClr>
              <a:buSzPct val="75000"/>
            </a:pPr>
            <a:r>
              <a:rPr lang="en-US" sz="2400" dirty="0">
                <a:solidFill>
                  <a:srgbClr val="003366"/>
                </a:solidFill>
                <a:latin typeface="Times New Roman" panose="02020603050405020304" pitchFamily="18" charset="0"/>
                <a:cs typeface="Times New Roman" panose="02020603050405020304" pitchFamily="18" charset="0"/>
              </a:rPr>
              <a:t>The probability that the second member selected made a reservation is also .60, so  </a:t>
            </a:r>
            <a:r>
              <a:rPr lang="en-US" sz="2400" i="1" dirty="0">
                <a:solidFill>
                  <a:srgbClr val="003366"/>
                </a:solidFill>
                <a:latin typeface="Times New Roman" panose="02020603050405020304" pitchFamily="18" charset="0"/>
                <a:cs typeface="Times New Roman" panose="02020603050405020304" pitchFamily="18" charset="0"/>
              </a:rPr>
              <a:t>P</a:t>
            </a:r>
            <a:r>
              <a:rPr lang="en-US" sz="2400" dirty="0">
                <a:solidFill>
                  <a:srgbClr val="003366"/>
                </a:solidFill>
                <a:latin typeface="Times New Roman" panose="02020603050405020304" pitchFamily="18" charset="0"/>
                <a:cs typeface="Times New Roman" panose="02020603050405020304" pitchFamily="18" charset="0"/>
              </a:rPr>
              <a:t>(</a:t>
            </a:r>
            <a:r>
              <a:rPr lang="en-US" sz="2400" i="1" dirty="0">
                <a:solidFill>
                  <a:srgbClr val="003366"/>
                </a:solidFill>
                <a:latin typeface="Times New Roman" panose="02020603050405020304" pitchFamily="18" charset="0"/>
                <a:cs typeface="Times New Roman" panose="02020603050405020304" pitchFamily="18" charset="0"/>
              </a:rPr>
              <a:t>R</a:t>
            </a:r>
            <a:r>
              <a:rPr lang="en-US" sz="2400" baseline="-25000" dirty="0">
                <a:solidFill>
                  <a:srgbClr val="003366"/>
                </a:solidFill>
                <a:latin typeface="Times New Roman" panose="02020603050405020304" pitchFamily="18" charset="0"/>
                <a:cs typeface="Times New Roman" panose="02020603050405020304" pitchFamily="18" charset="0"/>
              </a:rPr>
              <a:t>2</a:t>
            </a:r>
            <a:r>
              <a:rPr lang="en-US" sz="2400" dirty="0">
                <a:solidFill>
                  <a:srgbClr val="003366"/>
                </a:solidFill>
                <a:latin typeface="Times New Roman" panose="02020603050405020304" pitchFamily="18" charset="0"/>
                <a:cs typeface="Times New Roman" panose="02020603050405020304" pitchFamily="18" charset="0"/>
              </a:rPr>
              <a:t>) = .60.</a:t>
            </a:r>
          </a:p>
          <a:p>
            <a:pPr marL="342900" lvl="0" indent="-342900" fontAlgn="base">
              <a:lnSpc>
                <a:spcPct val="80000"/>
              </a:lnSpc>
              <a:spcBef>
                <a:spcPct val="20000"/>
              </a:spcBef>
              <a:spcAft>
                <a:spcPct val="0"/>
              </a:spcAft>
              <a:buClr>
                <a:srgbClr val="003366"/>
              </a:buClr>
              <a:buSzPct val="75000"/>
            </a:pPr>
            <a:r>
              <a:rPr lang="en-US" sz="2400" dirty="0">
                <a:solidFill>
                  <a:srgbClr val="003366"/>
                </a:solidFill>
                <a:latin typeface="Times New Roman" panose="02020603050405020304" pitchFamily="18" charset="0"/>
                <a:cs typeface="Times New Roman" panose="02020603050405020304" pitchFamily="18" charset="0"/>
              </a:rPr>
              <a:t>Since the number of AAA members is very large, you may assume that</a:t>
            </a:r>
          </a:p>
          <a:p>
            <a:pPr marL="342900" lvl="0" indent="-342900" fontAlgn="base">
              <a:lnSpc>
                <a:spcPct val="80000"/>
              </a:lnSpc>
              <a:spcBef>
                <a:spcPct val="20000"/>
              </a:spcBef>
              <a:spcAft>
                <a:spcPct val="0"/>
              </a:spcAft>
              <a:buClr>
                <a:srgbClr val="003366"/>
              </a:buClr>
              <a:buSzPct val="75000"/>
            </a:pPr>
            <a:r>
              <a:rPr lang="en-US" sz="2400" i="1" dirty="0">
                <a:solidFill>
                  <a:srgbClr val="003366"/>
                </a:solidFill>
                <a:latin typeface="Times New Roman" panose="02020603050405020304" pitchFamily="18" charset="0"/>
                <a:cs typeface="Times New Roman" panose="02020603050405020304" pitchFamily="18" charset="0"/>
              </a:rPr>
              <a:t>R</a:t>
            </a:r>
            <a:r>
              <a:rPr lang="en-US" sz="2400" baseline="-25000" dirty="0">
                <a:solidFill>
                  <a:srgbClr val="003366"/>
                </a:solidFill>
                <a:latin typeface="Times New Roman" panose="02020603050405020304" pitchFamily="18" charset="0"/>
                <a:cs typeface="Times New Roman" panose="02020603050405020304" pitchFamily="18" charset="0"/>
              </a:rPr>
              <a:t>1</a:t>
            </a:r>
            <a:r>
              <a:rPr lang="en-US" sz="2400" dirty="0">
                <a:solidFill>
                  <a:srgbClr val="003366"/>
                </a:solidFill>
                <a:latin typeface="Times New Roman" panose="02020603050405020304" pitchFamily="18" charset="0"/>
                <a:cs typeface="Times New Roman" panose="02020603050405020304" pitchFamily="18" charset="0"/>
              </a:rPr>
              <a:t> and </a:t>
            </a:r>
            <a:r>
              <a:rPr lang="en-US" sz="2400" i="1" dirty="0">
                <a:solidFill>
                  <a:srgbClr val="003366"/>
                </a:solidFill>
                <a:latin typeface="Times New Roman" panose="02020603050405020304" pitchFamily="18" charset="0"/>
                <a:cs typeface="Times New Roman" panose="02020603050405020304" pitchFamily="18" charset="0"/>
              </a:rPr>
              <a:t>R</a:t>
            </a:r>
            <a:r>
              <a:rPr lang="en-US" sz="2400" baseline="-25000" dirty="0">
                <a:solidFill>
                  <a:srgbClr val="003366"/>
                </a:solidFill>
                <a:latin typeface="Times New Roman" panose="02020603050405020304" pitchFamily="18" charset="0"/>
                <a:cs typeface="Times New Roman" panose="02020603050405020304" pitchFamily="18" charset="0"/>
              </a:rPr>
              <a:t>2</a:t>
            </a:r>
            <a:r>
              <a:rPr lang="en-US" sz="2400" dirty="0">
                <a:solidFill>
                  <a:srgbClr val="003366"/>
                </a:solidFill>
                <a:latin typeface="Times New Roman" panose="02020603050405020304" pitchFamily="18" charset="0"/>
                <a:cs typeface="Times New Roman" panose="02020603050405020304" pitchFamily="18" charset="0"/>
              </a:rPr>
              <a:t> are independent.</a:t>
            </a:r>
          </a:p>
          <a:p>
            <a:pPr marL="342900" lvl="0" indent="-342900" fontAlgn="base">
              <a:lnSpc>
                <a:spcPct val="80000"/>
              </a:lnSpc>
              <a:spcBef>
                <a:spcPct val="20000"/>
              </a:spcBef>
              <a:spcAft>
                <a:spcPct val="0"/>
              </a:spcAft>
              <a:buClr>
                <a:srgbClr val="003366"/>
              </a:buClr>
              <a:buSzPct val="75000"/>
            </a:pPr>
            <a:endParaRPr lang="en-US" sz="2400" i="1" dirty="0">
              <a:solidFill>
                <a:srgbClr val="003366"/>
              </a:solidFill>
              <a:latin typeface="Times New Roman" panose="02020603050405020304" pitchFamily="18" charset="0"/>
              <a:cs typeface="Times New Roman" panose="02020603050405020304" pitchFamily="18" charset="0"/>
            </a:endParaRPr>
          </a:p>
          <a:p>
            <a:pPr marL="342900" lvl="0" indent="-342900" fontAlgn="base">
              <a:lnSpc>
                <a:spcPct val="80000"/>
              </a:lnSpc>
              <a:spcBef>
                <a:spcPct val="20000"/>
              </a:spcBef>
              <a:spcAft>
                <a:spcPct val="0"/>
              </a:spcAft>
              <a:buClr>
                <a:srgbClr val="003366"/>
              </a:buClr>
              <a:buSzPct val="75000"/>
            </a:pP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and </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i="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 (.60)(.60) = .36</a:t>
            </a:r>
          </a:p>
        </p:txBody>
      </p:sp>
      <p:sp>
        <p:nvSpPr>
          <p:cNvPr id="3" name="Rectangle 2"/>
          <p:cNvSpPr/>
          <p:nvPr/>
        </p:nvSpPr>
        <p:spPr>
          <a:xfrm>
            <a:off x="533400" y="533400"/>
            <a:ext cx="72390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Arial"/>
              </a:rPr>
              <a:t>Multiplication Rule-Example</a:t>
            </a:r>
            <a:endParaRPr kumimoji="0" lang="en-US" sz="18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259198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5344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Arial"/>
              </a:rPr>
              <a:t>Conditional Probability</a:t>
            </a:r>
            <a:endParaRPr kumimoji="0" lang="en-US" sz="1800" b="0" i="0" u="none" strike="noStrike" kern="0" cap="none" spc="0" normalizeH="0" baseline="0" noProof="0" dirty="0" smtClean="0">
              <a:ln>
                <a:noFill/>
              </a:ln>
              <a:solidFill>
                <a:schemeClr val="bg1"/>
              </a:solidFill>
              <a:effectLst/>
              <a:uLnTx/>
              <a:uFillTx/>
            </a:endParaRPr>
          </a:p>
        </p:txBody>
      </p:sp>
      <p:sp>
        <p:nvSpPr>
          <p:cNvPr id="3" name="Rectangle 2"/>
          <p:cNvSpPr/>
          <p:nvPr/>
        </p:nvSpPr>
        <p:spPr>
          <a:xfrm>
            <a:off x="304800" y="1981200"/>
            <a:ext cx="8534400" cy="3416320"/>
          </a:xfrm>
          <a:prstGeom prst="rect">
            <a:avLst/>
          </a:prstGeom>
        </p:spPr>
        <p:txBody>
          <a:bodyPr wrap="square">
            <a:spAutoFit/>
          </a:bodyPr>
          <a:lstStyle/>
          <a:p>
            <a:pPr algn="just"/>
            <a:r>
              <a:rPr lang="en-US" sz="3600" dirty="0" smtClean="0">
                <a:solidFill>
                  <a:schemeClr val="bg1"/>
                </a:solidFill>
              </a:rPr>
              <a:t>A conditional probability is the probability of a particular event occurring, given that another event has occurred.</a:t>
            </a:r>
          </a:p>
          <a:p>
            <a:pPr algn="just"/>
            <a:endParaRPr lang="en-US" sz="3600" dirty="0" smtClean="0">
              <a:solidFill>
                <a:schemeClr val="bg1"/>
              </a:solidFill>
            </a:endParaRPr>
          </a:p>
          <a:p>
            <a:pPr algn="just"/>
            <a:r>
              <a:rPr lang="en-US" sz="3600" dirty="0" smtClean="0">
                <a:solidFill>
                  <a:schemeClr val="bg1"/>
                </a:solidFill>
              </a:rPr>
              <a:t>The probability of the event </a:t>
            </a:r>
            <a:r>
              <a:rPr lang="en-US" sz="3600" i="1" dirty="0" smtClean="0">
                <a:solidFill>
                  <a:schemeClr val="bg1"/>
                </a:solidFill>
              </a:rPr>
              <a:t>A</a:t>
            </a:r>
            <a:r>
              <a:rPr lang="en-US" sz="3600" dirty="0" smtClean="0">
                <a:solidFill>
                  <a:schemeClr val="bg1"/>
                </a:solidFill>
              </a:rPr>
              <a:t> given that the event </a:t>
            </a:r>
            <a:r>
              <a:rPr lang="en-US" sz="3600" i="1" dirty="0" smtClean="0">
                <a:solidFill>
                  <a:schemeClr val="bg1"/>
                </a:solidFill>
              </a:rPr>
              <a:t>B</a:t>
            </a:r>
            <a:r>
              <a:rPr lang="en-US" sz="3600" dirty="0" smtClean="0">
                <a:solidFill>
                  <a:schemeClr val="bg1"/>
                </a:solidFill>
              </a:rPr>
              <a:t> has occurred is written </a:t>
            </a:r>
            <a:r>
              <a:rPr lang="en-US" sz="3600" i="1" dirty="0" smtClean="0">
                <a:solidFill>
                  <a:schemeClr val="bg1"/>
                </a:solidFill>
              </a:rPr>
              <a:t>P</a:t>
            </a:r>
            <a:r>
              <a:rPr lang="en-US" sz="3600" dirty="0" smtClean="0">
                <a:solidFill>
                  <a:schemeClr val="bg1"/>
                </a:solidFill>
              </a:rPr>
              <a:t>(</a:t>
            </a:r>
            <a:r>
              <a:rPr lang="en-US" sz="3600" i="1" dirty="0" smtClean="0">
                <a:solidFill>
                  <a:schemeClr val="bg1"/>
                </a:solidFill>
              </a:rPr>
              <a:t>A</a:t>
            </a:r>
            <a:r>
              <a:rPr lang="en-US" sz="3600" dirty="0" smtClean="0">
                <a:solidFill>
                  <a:schemeClr val="bg1"/>
                </a:solidFill>
              </a:rPr>
              <a:t>|</a:t>
            </a:r>
            <a:r>
              <a:rPr lang="en-US" sz="3600" i="1" dirty="0" smtClean="0">
                <a:solidFill>
                  <a:schemeClr val="bg1"/>
                </a:solidFill>
              </a:rPr>
              <a:t>B</a:t>
            </a:r>
            <a:r>
              <a:rPr lang="en-US" sz="3600" dirty="0" smtClean="0">
                <a:solidFill>
                  <a:schemeClr val="bg1"/>
                </a:solidFill>
              </a:rPr>
              <a:t>).</a:t>
            </a:r>
          </a:p>
        </p:txBody>
      </p:sp>
    </p:spTree>
    <p:extLst>
      <p:ext uri="{BB962C8B-B14F-4D97-AF65-F5344CB8AC3E}">
        <p14:creationId xmlns:p14="http://schemas.microsoft.com/office/powerpoint/2010/main" val="967715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4676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Arial"/>
              </a:rPr>
              <a:t>General Multiplication Rule</a:t>
            </a:r>
            <a:endParaRPr kumimoji="0" lang="en-US" sz="1800" b="0" i="0" u="none" strike="noStrike" kern="0" cap="none" spc="0" normalizeH="0" baseline="0" noProof="0" dirty="0" smtClean="0">
              <a:ln>
                <a:noFill/>
              </a:ln>
              <a:solidFill>
                <a:schemeClr val="bg1"/>
              </a:solidFill>
              <a:effectLst/>
              <a:uLnTx/>
              <a:uFillTx/>
            </a:endParaRPr>
          </a:p>
        </p:txBody>
      </p:sp>
      <p:sp>
        <p:nvSpPr>
          <p:cNvPr id="3" name="Rectangle 2"/>
          <p:cNvSpPr/>
          <p:nvPr/>
        </p:nvSpPr>
        <p:spPr>
          <a:xfrm>
            <a:off x="76200" y="1143000"/>
            <a:ext cx="8915400" cy="4573560"/>
          </a:xfrm>
          <a:prstGeom prst="rect">
            <a:avLst/>
          </a:prstGeom>
          <a:solidFill>
            <a:schemeClr val="accent1">
              <a:lumMod val="20000"/>
              <a:lumOff val="80000"/>
            </a:schemeClr>
          </a:solidFill>
        </p:spPr>
        <p:txBody>
          <a:bodyPr wrap="square">
            <a:spAutoFit/>
          </a:bodyPr>
          <a:lstStyle/>
          <a:p>
            <a:pPr marL="342900" lvl="0" indent="-342900" algn="just" fontAlgn="base">
              <a:spcBef>
                <a:spcPct val="20000"/>
              </a:spcBef>
              <a:spcAft>
                <a:spcPct val="0"/>
              </a:spcAft>
              <a:buClr>
                <a:srgbClr val="003366"/>
              </a:buClr>
              <a:buSzPct val="75000"/>
            </a:pPr>
            <a:r>
              <a:rPr lang="en-US" sz="2800" dirty="0">
                <a:solidFill>
                  <a:srgbClr val="003366"/>
                </a:solidFill>
                <a:latin typeface="Times New Roman" panose="02020603050405020304" pitchFamily="18" charset="0"/>
                <a:cs typeface="Times New Roman" panose="02020603050405020304" pitchFamily="18" charset="0"/>
              </a:rPr>
              <a:t>The </a:t>
            </a:r>
            <a:r>
              <a:rPr lang="en-US" sz="2800" dirty="0">
                <a:solidFill>
                  <a:srgbClr val="C00000"/>
                </a:solidFill>
                <a:latin typeface="Times New Roman" panose="02020603050405020304" pitchFamily="18" charset="0"/>
                <a:cs typeface="Times New Roman" panose="02020603050405020304" pitchFamily="18" charset="0"/>
              </a:rPr>
              <a:t>general rule of multiplication </a:t>
            </a:r>
            <a:r>
              <a:rPr lang="en-US" sz="2800" dirty="0">
                <a:solidFill>
                  <a:srgbClr val="003366"/>
                </a:solidFill>
                <a:latin typeface="Times New Roman" panose="02020603050405020304" pitchFamily="18" charset="0"/>
                <a:cs typeface="Times New Roman" panose="02020603050405020304" pitchFamily="18" charset="0"/>
              </a:rPr>
              <a:t>is used to find the joint probability that two events will occur. </a:t>
            </a:r>
          </a:p>
          <a:p>
            <a:pPr marL="457200" lvl="0" indent="-457200" algn="just" fontAlgn="base">
              <a:spcBef>
                <a:spcPct val="20000"/>
              </a:spcBef>
              <a:spcAft>
                <a:spcPct val="0"/>
              </a:spcAft>
              <a:buClr>
                <a:srgbClr val="003366"/>
              </a:buClr>
              <a:buSzPct val="75000"/>
              <a:buFont typeface="Arial" panose="020B0604020202020204" pitchFamily="34" charset="0"/>
              <a:buChar char="•"/>
            </a:pPr>
            <a:r>
              <a:rPr lang="en-US" sz="2800" dirty="0">
                <a:solidFill>
                  <a:srgbClr val="003366"/>
                </a:solidFill>
                <a:latin typeface="Times New Roman" panose="02020603050405020304" pitchFamily="18" charset="0"/>
                <a:cs typeface="Times New Roman" panose="02020603050405020304" pitchFamily="18" charset="0"/>
              </a:rPr>
              <a:t>Use the general rule of multiplication to find the joint probability of two events when the events are not independent.</a:t>
            </a:r>
          </a:p>
          <a:p>
            <a:pPr marL="457200" lvl="0" indent="-457200" algn="just" fontAlgn="base">
              <a:spcBef>
                <a:spcPct val="20000"/>
              </a:spcBef>
              <a:spcAft>
                <a:spcPct val="0"/>
              </a:spcAft>
              <a:buClr>
                <a:srgbClr val="003366"/>
              </a:buClr>
              <a:buSzPct val="75000"/>
              <a:buFont typeface="Arial" panose="020B0604020202020204" pitchFamily="34" charset="0"/>
              <a:buChar char="•"/>
            </a:pPr>
            <a:r>
              <a:rPr lang="en-US" sz="2800" dirty="0">
                <a:solidFill>
                  <a:srgbClr val="003366"/>
                </a:solidFill>
                <a:latin typeface="Times New Roman" panose="02020603050405020304" pitchFamily="18" charset="0"/>
                <a:cs typeface="Times New Roman" panose="02020603050405020304" pitchFamily="18" charset="0"/>
              </a:rPr>
              <a:t>It states that for two events, </a:t>
            </a:r>
            <a:r>
              <a:rPr lang="en-US" sz="2800" i="1" dirty="0">
                <a:solidFill>
                  <a:srgbClr val="003366"/>
                </a:solidFill>
                <a:latin typeface="Times New Roman" panose="02020603050405020304" pitchFamily="18" charset="0"/>
                <a:cs typeface="Times New Roman" panose="02020603050405020304" pitchFamily="18" charset="0"/>
              </a:rPr>
              <a:t>A </a:t>
            </a:r>
            <a:r>
              <a:rPr lang="en-US" sz="2800" dirty="0">
                <a:solidFill>
                  <a:srgbClr val="003366"/>
                </a:solidFill>
                <a:latin typeface="Times New Roman" panose="02020603050405020304" pitchFamily="18" charset="0"/>
                <a:cs typeface="Times New Roman" panose="02020603050405020304" pitchFamily="18" charset="0"/>
              </a:rPr>
              <a:t>and </a:t>
            </a:r>
            <a:r>
              <a:rPr lang="en-US" sz="2800" i="1" dirty="0">
                <a:solidFill>
                  <a:srgbClr val="003366"/>
                </a:solidFill>
                <a:latin typeface="Times New Roman" panose="02020603050405020304" pitchFamily="18" charset="0"/>
                <a:cs typeface="Times New Roman" panose="02020603050405020304" pitchFamily="18" charset="0"/>
              </a:rPr>
              <a:t>B, </a:t>
            </a:r>
            <a:r>
              <a:rPr lang="en-US" sz="2800" dirty="0">
                <a:solidFill>
                  <a:srgbClr val="003366"/>
                </a:solidFill>
                <a:latin typeface="Times New Roman" panose="02020603050405020304" pitchFamily="18" charset="0"/>
                <a:cs typeface="Times New Roman" panose="02020603050405020304" pitchFamily="18" charset="0"/>
              </a:rPr>
              <a:t>the joint probability that both events will happen is found by multiplying the probability that event </a:t>
            </a:r>
            <a:r>
              <a:rPr lang="en-US" sz="2800" i="1" dirty="0">
                <a:solidFill>
                  <a:srgbClr val="003366"/>
                </a:solidFill>
                <a:latin typeface="Times New Roman" panose="02020603050405020304" pitchFamily="18" charset="0"/>
                <a:cs typeface="Times New Roman" panose="02020603050405020304" pitchFamily="18" charset="0"/>
              </a:rPr>
              <a:t>A </a:t>
            </a:r>
            <a:r>
              <a:rPr lang="en-US" sz="2800" dirty="0">
                <a:solidFill>
                  <a:srgbClr val="003366"/>
                </a:solidFill>
                <a:latin typeface="Times New Roman" panose="02020603050405020304" pitchFamily="18" charset="0"/>
                <a:cs typeface="Times New Roman" panose="02020603050405020304" pitchFamily="18" charset="0"/>
              </a:rPr>
              <a:t>will happen by the conditional probability of event </a:t>
            </a:r>
            <a:r>
              <a:rPr lang="en-US" sz="2800" i="1" dirty="0">
                <a:solidFill>
                  <a:srgbClr val="003366"/>
                </a:solidFill>
                <a:latin typeface="Times New Roman" panose="02020603050405020304" pitchFamily="18" charset="0"/>
                <a:cs typeface="Times New Roman" panose="02020603050405020304" pitchFamily="18" charset="0"/>
              </a:rPr>
              <a:t>B </a:t>
            </a:r>
            <a:r>
              <a:rPr lang="en-US" sz="2800" dirty="0">
                <a:solidFill>
                  <a:srgbClr val="003366"/>
                </a:solidFill>
                <a:latin typeface="Times New Roman" panose="02020603050405020304" pitchFamily="18" charset="0"/>
                <a:cs typeface="Times New Roman" panose="02020603050405020304" pitchFamily="18" charset="0"/>
              </a:rPr>
              <a:t>occurring given that </a:t>
            </a:r>
            <a:r>
              <a:rPr lang="en-US" sz="2800" i="1" dirty="0">
                <a:solidFill>
                  <a:srgbClr val="003366"/>
                </a:solidFill>
                <a:latin typeface="Times New Roman" panose="02020603050405020304" pitchFamily="18" charset="0"/>
                <a:cs typeface="Times New Roman" panose="02020603050405020304" pitchFamily="18" charset="0"/>
              </a:rPr>
              <a:t>A </a:t>
            </a:r>
            <a:r>
              <a:rPr lang="en-US" sz="2800" dirty="0">
                <a:solidFill>
                  <a:srgbClr val="003366"/>
                </a:solidFill>
                <a:latin typeface="Times New Roman" panose="02020603050405020304" pitchFamily="18" charset="0"/>
                <a:cs typeface="Times New Roman" panose="02020603050405020304" pitchFamily="18" charset="0"/>
              </a:rPr>
              <a:t>has occurred.</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19800"/>
            <a:ext cx="8420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2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144"/>
            <a:ext cx="7158355" cy="2429510"/>
            <a:chOff x="0" y="9144"/>
            <a:chExt cx="7158355" cy="2429510"/>
          </a:xfrm>
        </p:grpSpPr>
        <p:sp>
          <p:nvSpPr>
            <p:cNvPr id="3" name="object 3"/>
            <p:cNvSpPr/>
            <p:nvPr/>
          </p:nvSpPr>
          <p:spPr>
            <a:xfrm>
              <a:off x="2310383" y="222503"/>
              <a:ext cx="4835652" cy="6675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5469" y="228473"/>
              <a:ext cx="4745482" cy="5755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289048" y="839724"/>
              <a:ext cx="4869180" cy="1676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344547" y="855218"/>
              <a:ext cx="4759960" cy="58419"/>
            </a:xfrm>
            <a:custGeom>
              <a:avLst/>
              <a:gdLst/>
              <a:ahLst/>
              <a:cxnLst/>
              <a:rect l="l" t="t" r="r" b="b"/>
              <a:pathLst>
                <a:path w="4759959" h="58419">
                  <a:moveTo>
                    <a:pt x="4759452" y="0"/>
                  </a:moveTo>
                  <a:lnTo>
                    <a:pt x="0" y="0"/>
                  </a:lnTo>
                  <a:lnTo>
                    <a:pt x="0" y="57912"/>
                  </a:lnTo>
                  <a:lnTo>
                    <a:pt x="4759452" y="57912"/>
                  </a:lnTo>
                  <a:lnTo>
                    <a:pt x="4759452" y="0"/>
                  </a:lnTo>
                  <a:close/>
                </a:path>
              </a:pathLst>
            </a:custGeom>
            <a:solidFill>
              <a:srgbClr val="00AFEF"/>
            </a:solidFill>
          </p:spPr>
          <p:txBody>
            <a:bodyPr wrap="square" lIns="0" tIns="0" rIns="0" bIns="0" rtlCol="0"/>
            <a:lstStyle/>
            <a:p>
              <a:endParaRPr/>
            </a:p>
          </p:txBody>
        </p:sp>
        <p:sp>
          <p:nvSpPr>
            <p:cNvPr id="7" name="object 7"/>
            <p:cNvSpPr/>
            <p:nvPr/>
          </p:nvSpPr>
          <p:spPr>
            <a:xfrm>
              <a:off x="2344547" y="855218"/>
              <a:ext cx="4759960" cy="58419"/>
            </a:xfrm>
            <a:custGeom>
              <a:avLst/>
              <a:gdLst/>
              <a:ahLst/>
              <a:cxnLst/>
              <a:rect l="l" t="t" r="r" b="b"/>
              <a:pathLst>
                <a:path w="4759959" h="58419">
                  <a:moveTo>
                    <a:pt x="0" y="0"/>
                  </a:moveTo>
                  <a:lnTo>
                    <a:pt x="1586483" y="0"/>
                  </a:lnTo>
                  <a:lnTo>
                    <a:pt x="3172967" y="0"/>
                  </a:lnTo>
                  <a:lnTo>
                    <a:pt x="4759452" y="0"/>
                  </a:lnTo>
                  <a:lnTo>
                    <a:pt x="4759452" y="57912"/>
                  </a:lnTo>
                  <a:lnTo>
                    <a:pt x="3172967" y="57912"/>
                  </a:lnTo>
                  <a:lnTo>
                    <a:pt x="1586483" y="57912"/>
                  </a:lnTo>
                  <a:lnTo>
                    <a:pt x="0" y="57912"/>
                  </a:lnTo>
                  <a:lnTo>
                    <a:pt x="0" y="0"/>
                  </a:lnTo>
                  <a:close/>
                </a:path>
              </a:pathLst>
            </a:custGeom>
            <a:ln w="18288">
              <a:solidFill>
                <a:srgbClr val="FBFBFC"/>
              </a:solidFill>
            </a:ln>
          </p:spPr>
          <p:txBody>
            <a:bodyPr wrap="square" lIns="0" tIns="0" rIns="0" bIns="0" rtlCol="0"/>
            <a:lstStyle/>
            <a:p>
              <a:endParaRPr/>
            </a:p>
          </p:txBody>
        </p:sp>
        <p:sp>
          <p:nvSpPr>
            <p:cNvPr id="8" name="object 8"/>
            <p:cNvSpPr/>
            <p:nvPr/>
          </p:nvSpPr>
          <p:spPr>
            <a:xfrm>
              <a:off x="0" y="9144"/>
              <a:ext cx="2429256" cy="2429255"/>
            </a:xfrm>
            <a:prstGeom prst="rect">
              <a:avLst/>
            </a:prstGeom>
            <a:blipFill>
              <a:blip r:embed="rId5" cstate="print"/>
              <a:stretch>
                <a:fillRect/>
              </a:stretch>
            </a:blipFill>
          </p:spPr>
          <p:txBody>
            <a:bodyPr wrap="square" lIns="0" tIns="0" rIns="0" bIns="0" rtlCol="0"/>
            <a:lstStyle/>
            <a:p>
              <a:endParaRPr/>
            </a:p>
          </p:txBody>
        </p:sp>
      </p:grpSp>
      <p:sp>
        <p:nvSpPr>
          <p:cNvPr id="19" name="object 19"/>
          <p:cNvSpPr txBox="1">
            <a:spLocks noGrp="1"/>
          </p:cNvSpPr>
          <p:nvPr>
            <p:ph type="title"/>
          </p:nvPr>
        </p:nvSpPr>
        <p:spPr>
          <a:xfrm>
            <a:off x="228600" y="2145538"/>
            <a:ext cx="8763000" cy="2536592"/>
          </a:xfrm>
          <a:prstGeom prst="rect">
            <a:avLst/>
          </a:prstGeom>
        </p:spPr>
        <p:txBody>
          <a:bodyPr vert="horz" wrap="square" lIns="0" tIns="12700" rIns="0" bIns="0" rtlCol="0">
            <a:spAutoFit/>
          </a:bodyPr>
          <a:lstStyle/>
          <a:p>
            <a:pPr marL="38100">
              <a:lnSpc>
                <a:spcPct val="100000"/>
              </a:lnSpc>
              <a:spcBef>
                <a:spcPts val="100"/>
              </a:spcBef>
            </a:pPr>
            <a:r>
              <a:rPr lang="en-US" sz="2400" i="1" u="none" dirty="0">
                <a:solidFill>
                  <a:schemeClr val="accent5">
                    <a:lumMod val="40000"/>
                    <a:lumOff val="60000"/>
                  </a:schemeClr>
                </a:solidFill>
                <a:latin typeface="Arial"/>
                <a:cs typeface="Arial"/>
              </a:rPr>
              <a:t>Learning Objectives</a:t>
            </a:r>
            <a:br>
              <a:rPr lang="en-US" sz="2400" i="1" u="none" dirty="0">
                <a:solidFill>
                  <a:schemeClr val="accent5">
                    <a:lumMod val="40000"/>
                    <a:lumOff val="60000"/>
                  </a:schemeClr>
                </a:solidFill>
                <a:latin typeface="Arial"/>
                <a:cs typeface="Arial"/>
              </a:rPr>
            </a:br>
            <a:r>
              <a:rPr lang="en-US" sz="2000" b="0" u="none" dirty="0" smtClean="0">
                <a:solidFill>
                  <a:schemeClr val="accent5">
                    <a:lumMod val="40000"/>
                    <a:lumOff val="60000"/>
                  </a:schemeClr>
                </a:solidFill>
                <a:latin typeface="Arial"/>
                <a:cs typeface="Arial"/>
              </a:rPr>
              <a:t/>
            </a:r>
            <a:br>
              <a:rPr lang="en-US" sz="2000" b="0" u="none" dirty="0" smtClean="0">
                <a:solidFill>
                  <a:schemeClr val="accent5">
                    <a:lumMod val="40000"/>
                    <a:lumOff val="60000"/>
                  </a:schemeClr>
                </a:solidFill>
                <a:latin typeface="Arial"/>
                <a:cs typeface="Arial"/>
              </a:rPr>
            </a:br>
            <a:r>
              <a:rPr lang="en-US" sz="2000" b="0" u="none" dirty="0" smtClean="0">
                <a:solidFill>
                  <a:schemeClr val="accent5">
                    <a:lumMod val="40000"/>
                    <a:lumOff val="60000"/>
                  </a:schemeClr>
                </a:solidFill>
                <a:latin typeface="Arial"/>
                <a:cs typeface="Arial"/>
              </a:rPr>
              <a:t>When </a:t>
            </a:r>
            <a:r>
              <a:rPr lang="en-US" sz="2000" b="0" u="none" dirty="0">
                <a:solidFill>
                  <a:schemeClr val="accent5">
                    <a:lumMod val="40000"/>
                    <a:lumOff val="60000"/>
                  </a:schemeClr>
                </a:solidFill>
                <a:latin typeface="Arial"/>
                <a:cs typeface="Arial"/>
              </a:rPr>
              <a:t>you have completed this chapter, you will be able to:</a:t>
            </a:r>
            <a:br>
              <a:rPr lang="en-US" sz="2000" b="0" u="none" dirty="0">
                <a:solidFill>
                  <a:schemeClr val="accent5">
                    <a:lumMod val="40000"/>
                    <a:lumOff val="60000"/>
                  </a:schemeClr>
                </a:solidFill>
                <a:latin typeface="Arial"/>
                <a:cs typeface="Arial"/>
              </a:rPr>
            </a:br>
            <a:r>
              <a:rPr lang="en-US" sz="2000" b="0" u="none" dirty="0">
                <a:solidFill>
                  <a:schemeClr val="accent5">
                    <a:lumMod val="40000"/>
                    <a:lumOff val="60000"/>
                  </a:schemeClr>
                </a:solidFill>
                <a:latin typeface="Arial"/>
                <a:cs typeface="Arial"/>
              </a:rPr>
              <a:t>LO1 Calculate probabilities using the rules of addition.</a:t>
            </a:r>
            <a:br>
              <a:rPr lang="en-US" sz="2000" b="0" u="none" dirty="0">
                <a:solidFill>
                  <a:schemeClr val="accent5">
                    <a:lumMod val="40000"/>
                    <a:lumOff val="60000"/>
                  </a:schemeClr>
                </a:solidFill>
                <a:latin typeface="Arial"/>
                <a:cs typeface="Arial"/>
              </a:rPr>
            </a:br>
            <a:r>
              <a:rPr lang="en-US" sz="2000" b="0" u="none" dirty="0">
                <a:solidFill>
                  <a:schemeClr val="accent5">
                    <a:lumMod val="40000"/>
                    <a:lumOff val="60000"/>
                  </a:schemeClr>
                </a:solidFill>
                <a:latin typeface="Arial"/>
                <a:cs typeface="Arial"/>
              </a:rPr>
              <a:t>LO2 Define the term joint probability.</a:t>
            </a:r>
            <a:br>
              <a:rPr lang="en-US" sz="2000" b="0" u="none" dirty="0">
                <a:solidFill>
                  <a:schemeClr val="accent5">
                    <a:lumMod val="40000"/>
                    <a:lumOff val="60000"/>
                  </a:schemeClr>
                </a:solidFill>
                <a:latin typeface="Arial"/>
                <a:cs typeface="Arial"/>
              </a:rPr>
            </a:br>
            <a:r>
              <a:rPr lang="en-US" sz="2000" b="0" u="none" dirty="0">
                <a:solidFill>
                  <a:schemeClr val="accent5">
                    <a:lumMod val="40000"/>
                    <a:lumOff val="60000"/>
                  </a:schemeClr>
                </a:solidFill>
                <a:latin typeface="Arial"/>
                <a:cs typeface="Arial"/>
              </a:rPr>
              <a:t>LO3 Calculate probabilities using the rules of multiplication.</a:t>
            </a:r>
            <a:br>
              <a:rPr lang="en-US" sz="2000" b="0" u="none" dirty="0">
                <a:solidFill>
                  <a:schemeClr val="accent5">
                    <a:lumMod val="40000"/>
                    <a:lumOff val="60000"/>
                  </a:schemeClr>
                </a:solidFill>
                <a:latin typeface="Arial"/>
                <a:cs typeface="Arial"/>
              </a:rPr>
            </a:br>
            <a:r>
              <a:rPr lang="en-US" sz="2000" b="0" u="none" dirty="0">
                <a:solidFill>
                  <a:schemeClr val="accent5">
                    <a:lumMod val="40000"/>
                    <a:lumOff val="60000"/>
                  </a:schemeClr>
                </a:solidFill>
                <a:latin typeface="Arial"/>
                <a:cs typeface="Arial"/>
              </a:rPr>
              <a:t>LO4 Define the term conditional probability.</a:t>
            </a:r>
            <a:br>
              <a:rPr lang="en-US" sz="2000" b="0" u="none" dirty="0">
                <a:solidFill>
                  <a:schemeClr val="accent5">
                    <a:lumMod val="40000"/>
                    <a:lumOff val="60000"/>
                  </a:schemeClr>
                </a:solidFill>
                <a:latin typeface="Arial"/>
                <a:cs typeface="Arial"/>
              </a:rPr>
            </a:br>
            <a:r>
              <a:rPr lang="en-US" sz="2000" b="0" u="none" dirty="0">
                <a:solidFill>
                  <a:schemeClr val="accent5">
                    <a:lumMod val="40000"/>
                    <a:lumOff val="60000"/>
                  </a:schemeClr>
                </a:solidFill>
                <a:latin typeface="Arial"/>
                <a:cs typeface="Arial"/>
              </a:rPr>
              <a:t>LO5 Compute probabilities using a contingency table.</a:t>
            </a:r>
            <a:endParaRPr sz="2000" b="0" u="none" dirty="0">
              <a:solidFill>
                <a:schemeClr val="accent5">
                  <a:lumMod val="40000"/>
                  <a:lumOff val="60000"/>
                </a:schemeClr>
              </a:solidFill>
              <a:latin typeface="Arial"/>
              <a:cs typeface="Arial"/>
            </a:endParaRPr>
          </a:p>
        </p:txBody>
      </p:sp>
      <p:sp>
        <p:nvSpPr>
          <p:cNvPr id="25" name="object 25"/>
          <p:cNvSpPr/>
          <p:nvPr/>
        </p:nvSpPr>
        <p:spPr>
          <a:xfrm>
            <a:off x="7238094" y="0"/>
            <a:ext cx="1863802" cy="143031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5898180" cy="523220"/>
          </a:xfrm>
          <a:prstGeom prst="rect">
            <a:avLst/>
          </a:prstGeom>
        </p:spPr>
        <p:txBody>
          <a:bodyPr wrap="square">
            <a:spAutoFit/>
          </a:bodyPr>
          <a:lstStyle/>
          <a:p>
            <a:r>
              <a:rPr lang="en-US" sz="2800" b="1" dirty="0" smtClean="0">
                <a:solidFill>
                  <a:schemeClr val="bg1"/>
                </a:solidFill>
              </a:rPr>
              <a:t>General Multiplication Rule - Example</a:t>
            </a:r>
            <a:endParaRPr lang="en-US" sz="2800" b="1" dirty="0">
              <a:solidFill>
                <a:schemeClr val="bg1"/>
              </a:solidFill>
            </a:endParaRPr>
          </a:p>
        </p:txBody>
      </p:sp>
      <p:sp>
        <p:nvSpPr>
          <p:cNvPr id="3" name="Rectangle 2"/>
          <p:cNvSpPr/>
          <p:nvPr/>
        </p:nvSpPr>
        <p:spPr>
          <a:xfrm>
            <a:off x="152400" y="1143000"/>
            <a:ext cx="8610600" cy="2246769"/>
          </a:xfrm>
          <a:prstGeom prst="rect">
            <a:avLst/>
          </a:prstGeom>
          <a:solidFill>
            <a:schemeClr val="accent1">
              <a:lumMod val="20000"/>
              <a:lumOff val="80000"/>
            </a:schemeClr>
          </a:solidFill>
        </p:spPr>
        <p:txBody>
          <a:bodyPr wrap="square">
            <a:spAutoFit/>
          </a:bodyPr>
          <a:lstStyle/>
          <a:p>
            <a:r>
              <a:rPr lang="en-US" sz="2800" dirty="0" smtClean="0"/>
              <a:t>A golfer has 12 golf shirts in his closet. Suppose 9 of these shirts are white and the others blue. He gets dressed in the dark, so he just grabs a shirt and puts it on. He plays golf two days in a row and does not do laundry. </a:t>
            </a:r>
          </a:p>
          <a:p>
            <a:r>
              <a:rPr lang="en-US" sz="2800" dirty="0" smtClean="0"/>
              <a:t>What is the likelihood both shirts selected are white?</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038600"/>
            <a:ext cx="5486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450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8486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Arial"/>
              </a:rPr>
              <a:t>General Multiplication Rule - Example</a:t>
            </a:r>
            <a:endParaRPr kumimoji="0" lang="en-US" sz="1800" b="0" i="0" u="none" strike="noStrike" kern="0" cap="none" spc="0" normalizeH="0" baseline="0" noProof="0" dirty="0" smtClean="0">
              <a:ln>
                <a:noFill/>
              </a:ln>
              <a:solidFill>
                <a:schemeClr val="bg1"/>
              </a:solidFill>
              <a:effectLst/>
              <a:uLnTx/>
              <a:uFillTx/>
            </a:endParaRPr>
          </a:p>
        </p:txBody>
      </p:sp>
      <p:sp>
        <p:nvSpPr>
          <p:cNvPr id="3" name="Rectangle 2"/>
          <p:cNvSpPr/>
          <p:nvPr/>
        </p:nvSpPr>
        <p:spPr>
          <a:xfrm>
            <a:off x="190500" y="1219200"/>
            <a:ext cx="8839200" cy="5386090"/>
          </a:xfrm>
          <a:prstGeom prst="rect">
            <a:avLst/>
          </a:prstGeom>
          <a:solidFill>
            <a:schemeClr val="accent1">
              <a:lumMod val="20000"/>
              <a:lumOff val="80000"/>
            </a:schemeClr>
          </a:solidFill>
        </p:spPr>
        <p:txBody>
          <a:bodyPr wrap="square">
            <a:spAutoFit/>
          </a:bodyPr>
          <a:lstStyle/>
          <a:p>
            <a:pPr marL="457200" indent="-457200">
              <a:buFont typeface="Arial" panose="020B0604020202020204" pitchFamily="34" charset="0"/>
              <a:buChar char="•"/>
            </a:pPr>
            <a:r>
              <a:rPr lang="en-US" sz="2800" dirty="0" smtClean="0"/>
              <a:t>The event that the first shirt selected is white is </a:t>
            </a:r>
            <a:r>
              <a:rPr lang="en-US" sz="2800" i="1" dirty="0" smtClean="0"/>
              <a:t>W</a:t>
            </a:r>
            <a:r>
              <a:rPr lang="en-US" sz="2800" baseline="-25000" dirty="0" smtClean="0"/>
              <a:t>1</a:t>
            </a:r>
            <a:r>
              <a:rPr lang="en-US" sz="2800" dirty="0" smtClean="0"/>
              <a:t>. The probability is </a:t>
            </a:r>
            <a:r>
              <a:rPr lang="en-US" sz="2800" i="1" dirty="0" smtClean="0">
                <a:solidFill>
                  <a:srgbClr val="FF3101"/>
                </a:solidFill>
              </a:rPr>
              <a:t>P</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1</a:t>
            </a:r>
            <a:r>
              <a:rPr lang="en-US" sz="2800" dirty="0" smtClean="0">
                <a:solidFill>
                  <a:srgbClr val="FF3101"/>
                </a:solidFill>
              </a:rPr>
              <a:t>) =  9/12</a:t>
            </a:r>
            <a:r>
              <a:rPr lang="en-US" sz="2800" dirty="0" smtClean="0"/>
              <a:t> </a:t>
            </a:r>
          </a:p>
          <a:p>
            <a:endParaRPr lang="en-US" sz="2800" dirty="0" smtClean="0"/>
          </a:p>
          <a:p>
            <a:pPr marL="457200" indent="-457200">
              <a:buFont typeface="Arial" panose="020B0604020202020204" pitchFamily="34" charset="0"/>
              <a:buChar char="•"/>
            </a:pPr>
            <a:r>
              <a:rPr lang="en-US" sz="2800" dirty="0" smtClean="0"/>
              <a:t>The event that the second shirt selected is also white is identified as </a:t>
            </a:r>
            <a:r>
              <a:rPr lang="en-US" sz="2800" i="1" dirty="0" smtClean="0"/>
              <a:t>W</a:t>
            </a:r>
            <a:r>
              <a:rPr lang="en-US" sz="2800" baseline="-25000" dirty="0" smtClean="0"/>
              <a:t>2</a:t>
            </a:r>
            <a:r>
              <a:rPr lang="en-US" sz="2800" dirty="0" smtClean="0"/>
              <a:t>.  The conditional probability that the second shirt selected is white, given that the first shirt selected is also white, is </a:t>
            </a:r>
            <a:r>
              <a:rPr lang="en-US" sz="2800" i="1" dirty="0" smtClean="0">
                <a:solidFill>
                  <a:srgbClr val="FF3101"/>
                </a:solidFill>
              </a:rPr>
              <a:t>P</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2</a:t>
            </a:r>
            <a:r>
              <a:rPr lang="en-US" sz="2800" dirty="0" smtClean="0">
                <a:solidFill>
                  <a:srgbClr val="FF3101"/>
                </a:solidFill>
              </a:rPr>
              <a:t> | </a:t>
            </a:r>
            <a:r>
              <a:rPr lang="en-US" sz="2800" i="1" dirty="0" smtClean="0">
                <a:solidFill>
                  <a:srgbClr val="FF3101"/>
                </a:solidFill>
              </a:rPr>
              <a:t>W</a:t>
            </a:r>
            <a:r>
              <a:rPr lang="en-US" sz="2800" baseline="-25000" dirty="0" smtClean="0">
                <a:solidFill>
                  <a:srgbClr val="FF3101"/>
                </a:solidFill>
              </a:rPr>
              <a:t>1</a:t>
            </a:r>
            <a:r>
              <a:rPr lang="en-US" sz="2800" dirty="0" smtClean="0">
                <a:solidFill>
                  <a:srgbClr val="FF3101"/>
                </a:solidFill>
              </a:rPr>
              <a:t>) = 8/11</a:t>
            </a:r>
            <a:r>
              <a:rPr lang="en-US" sz="2800" dirty="0" smtClean="0"/>
              <a:t>.</a:t>
            </a:r>
          </a:p>
          <a:p>
            <a:endParaRPr lang="en-US" sz="2800" dirty="0" smtClean="0"/>
          </a:p>
          <a:p>
            <a:pPr marL="457200" indent="-457200">
              <a:buFont typeface="Arial" panose="020B0604020202020204" pitchFamily="34" charset="0"/>
              <a:buChar char="•"/>
            </a:pPr>
            <a:r>
              <a:rPr lang="en-US" sz="2800" dirty="0" smtClean="0"/>
              <a:t>To determine the probability of 2 white shirts being selected we use formula: P(AB) = P(A) P(B|A)</a:t>
            </a:r>
          </a:p>
          <a:p>
            <a:r>
              <a:rPr lang="en-US" sz="2800" i="1" dirty="0" smtClean="0">
                <a:solidFill>
                  <a:srgbClr val="FF3101"/>
                </a:solidFill>
              </a:rPr>
              <a:t>P</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1</a:t>
            </a:r>
            <a:r>
              <a:rPr lang="en-US" sz="2800" dirty="0" smtClean="0">
                <a:solidFill>
                  <a:srgbClr val="FF3101"/>
                </a:solidFill>
              </a:rPr>
              <a:t> and </a:t>
            </a:r>
            <a:r>
              <a:rPr lang="en-US" sz="2800" i="1" dirty="0" smtClean="0">
                <a:solidFill>
                  <a:srgbClr val="FF3101"/>
                </a:solidFill>
              </a:rPr>
              <a:t>W</a:t>
            </a:r>
            <a:r>
              <a:rPr lang="en-US" sz="2800" baseline="-25000" dirty="0" smtClean="0">
                <a:solidFill>
                  <a:srgbClr val="FF3101"/>
                </a:solidFill>
              </a:rPr>
              <a:t>2</a:t>
            </a:r>
            <a:r>
              <a:rPr lang="en-US" sz="2800" dirty="0" smtClean="0">
                <a:solidFill>
                  <a:srgbClr val="FF3101"/>
                </a:solidFill>
              </a:rPr>
              <a:t>) =  </a:t>
            </a:r>
            <a:r>
              <a:rPr lang="en-US" sz="2800" i="1" dirty="0" smtClean="0">
                <a:solidFill>
                  <a:srgbClr val="FF3101"/>
                </a:solidFill>
              </a:rPr>
              <a:t>P</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1</a:t>
            </a:r>
            <a:r>
              <a:rPr lang="en-US" sz="2800" dirty="0" smtClean="0">
                <a:solidFill>
                  <a:srgbClr val="FF3101"/>
                </a:solidFill>
              </a:rPr>
              <a:t>)</a:t>
            </a:r>
            <a:r>
              <a:rPr lang="en-US" sz="2800" i="1" dirty="0" smtClean="0">
                <a:solidFill>
                  <a:srgbClr val="FF3101"/>
                </a:solidFill>
              </a:rPr>
              <a:t>P</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2 </a:t>
            </a:r>
            <a:r>
              <a:rPr lang="en-US" sz="2800" dirty="0" smtClean="0">
                <a:solidFill>
                  <a:srgbClr val="FF3101"/>
                </a:solidFill>
              </a:rPr>
              <a:t>|</a:t>
            </a:r>
            <a:r>
              <a:rPr lang="en-US" sz="2800" i="1" dirty="0" smtClean="0">
                <a:solidFill>
                  <a:srgbClr val="FF3101"/>
                </a:solidFill>
              </a:rPr>
              <a:t>W</a:t>
            </a:r>
            <a:r>
              <a:rPr lang="en-US" sz="2800" baseline="-25000" dirty="0" smtClean="0">
                <a:solidFill>
                  <a:srgbClr val="FF3101"/>
                </a:solidFill>
              </a:rPr>
              <a:t>1</a:t>
            </a:r>
            <a:r>
              <a:rPr lang="en-US" sz="2800" dirty="0" smtClean="0">
                <a:solidFill>
                  <a:srgbClr val="FF3101"/>
                </a:solidFill>
              </a:rPr>
              <a:t>)  = (9/12)(8/11) = 0.55</a:t>
            </a:r>
          </a:p>
          <a:p>
            <a:endParaRPr lang="en-US" dirty="0" smtClean="0"/>
          </a:p>
          <a:p>
            <a:endParaRPr lang="en-US" dirty="0" smtClean="0"/>
          </a:p>
        </p:txBody>
      </p:sp>
    </p:spTree>
    <p:extLst>
      <p:ext uri="{BB962C8B-B14F-4D97-AF65-F5344CB8AC3E}">
        <p14:creationId xmlns:p14="http://schemas.microsoft.com/office/powerpoint/2010/main" val="157285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60" y="1143000"/>
            <a:ext cx="9040640" cy="5176802"/>
          </a:xfrm>
          <a:prstGeom prst="rect">
            <a:avLst/>
          </a:prstGeom>
          <a:solidFill>
            <a:schemeClr val="accent1">
              <a:lumMod val="20000"/>
              <a:lumOff val="80000"/>
            </a:schemeClr>
          </a:solidFill>
        </p:spPr>
        <p:txBody>
          <a:bodyPr wrap="square">
            <a:spAutoFit/>
          </a:bodyPr>
          <a:lstStyle/>
          <a:p>
            <a:pPr lvl="0" algn="just" fontAlgn="base">
              <a:lnSpc>
                <a:spcPct val="90000"/>
              </a:lnSpc>
              <a:spcBef>
                <a:spcPct val="20000"/>
              </a:spcBef>
              <a:spcAft>
                <a:spcPct val="0"/>
              </a:spcAft>
              <a:buClr>
                <a:srgbClr val="000000"/>
              </a:buClr>
              <a:buSzPct val="70000"/>
            </a:pPr>
            <a:r>
              <a:rPr lang="en-US" sz="2800" dirty="0">
                <a:solidFill>
                  <a:srgbClr val="000000"/>
                </a:solidFill>
                <a:latin typeface="Arial"/>
                <a:cs typeface="Arial"/>
              </a:rPr>
              <a:t>We have a box with 10 rolls of film, of which 3 are defective. What is the probability of getting a defective roll the first time we draw, followed by a defective roll the second time we draw (assuming there are no replacements</a:t>
            </a:r>
            <a:r>
              <a:rPr lang="en-US" sz="2800" dirty="0" smtClean="0">
                <a:solidFill>
                  <a:srgbClr val="000000"/>
                </a:solidFill>
                <a:latin typeface="Arial"/>
                <a:cs typeface="Arial"/>
              </a:rPr>
              <a:t>)?</a:t>
            </a:r>
          </a:p>
          <a:p>
            <a:pPr lvl="0" fontAlgn="base">
              <a:lnSpc>
                <a:spcPct val="90000"/>
              </a:lnSpc>
              <a:spcBef>
                <a:spcPct val="20000"/>
              </a:spcBef>
              <a:spcAft>
                <a:spcPct val="0"/>
              </a:spcAft>
              <a:buClr>
                <a:srgbClr val="000000"/>
              </a:buClr>
              <a:buSzPct val="70000"/>
            </a:pPr>
            <a:endParaRPr lang="en-US" sz="2800" dirty="0">
              <a:solidFill>
                <a:srgbClr val="000000"/>
              </a:solidFill>
              <a:latin typeface="Arial"/>
              <a:cs typeface="Arial"/>
            </a:endParaRPr>
          </a:p>
          <a:p>
            <a:pPr marL="342900" lvl="0" indent="-342900" fontAlgn="base">
              <a:lnSpc>
                <a:spcPct val="90000"/>
              </a:lnSpc>
              <a:spcBef>
                <a:spcPct val="20000"/>
              </a:spcBef>
              <a:spcAft>
                <a:spcPct val="0"/>
              </a:spcAft>
              <a:buClr>
                <a:srgbClr val="000000"/>
              </a:buClr>
              <a:buSzPct val="70000"/>
              <a:buFont typeface="Wingdings" panose="05000000000000000000" pitchFamily="2" charset="2"/>
              <a:buChar char="¢"/>
            </a:pPr>
            <a:r>
              <a:rPr lang="en-US" sz="2800" dirty="0">
                <a:solidFill>
                  <a:srgbClr val="000000"/>
                </a:solidFill>
                <a:latin typeface="Arial"/>
                <a:cs typeface="Arial"/>
              </a:rPr>
              <a:t>1</a:t>
            </a:r>
            <a:r>
              <a:rPr lang="en-US" sz="2800" baseline="30000" dirty="0">
                <a:solidFill>
                  <a:srgbClr val="000000"/>
                </a:solidFill>
                <a:latin typeface="Arial"/>
                <a:cs typeface="Arial"/>
              </a:rPr>
              <a:t>st</a:t>
            </a:r>
            <a:r>
              <a:rPr lang="en-US" sz="2800" dirty="0">
                <a:solidFill>
                  <a:srgbClr val="000000"/>
                </a:solidFill>
                <a:latin typeface="Arial"/>
                <a:cs typeface="Arial"/>
              </a:rPr>
              <a:t> film being defective: P(D1)=3/10 (3 out of 10 are defective)</a:t>
            </a:r>
          </a:p>
          <a:p>
            <a:pPr marL="342900" lvl="0" indent="-342900" fontAlgn="base">
              <a:lnSpc>
                <a:spcPct val="90000"/>
              </a:lnSpc>
              <a:spcBef>
                <a:spcPct val="20000"/>
              </a:spcBef>
              <a:spcAft>
                <a:spcPct val="0"/>
              </a:spcAft>
              <a:buClr>
                <a:srgbClr val="000000"/>
              </a:buClr>
              <a:buSzPct val="70000"/>
              <a:buFont typeface="Wingdings" panose="05000000000000000000" pitchFamily="2" charset="2"/>
              <a:buChar char="¢"/>
            </a:pPr>
            <a:r>
              <a:rPr lang="en-US" sz="2800" dirty="0">
                <a:solidFill>
                  <a:srgbClr val="000000"/>
                </a:solidFill>
                <a:latin typeface="Arial"/>
                <a:cs typeface="Arial"/>
              </a:rPr>
              <a:t>2</a:t>
            </a:r>
            <a:r>
              <a:rPr lang="en-US" sz="2800" baseline="30000" dirty="0">
                <a:solidFill>
                  <a:srgbClr val="000000"/>
                </a:solidFill>
                <a:latin typeface="Arial"/>
                <a:cs typeface="Arial"/>
              </a:rPr>
              <a:t>nd</a:t>
            </a:r>
            <a:r>
              <a:rPr lang="en-US" sz="2800" dirty="0">
                <a:solidFill>
                  <a:srgbClr val="000000"/>
                </a:solidFill>
                <a:latin typeface="Arial"/>
                <a:cs typeface="Arial"/>
              </a:rPr>
              <a:t> film being defective: P(D2|D1)= 2/9 (now 2 out of 9 are defective</a:t>
            </a:r>
            <a:r>
              <a:rPr lang="en-US" sz="2800" dirty="0" smtClean="0">
                <a:solidFill>
                  <a:srgbClr val="000000"/>
                </a:solidFill>
                <a:latin typeface="Arial"/>
                <a:cs typeface="Arial"/>
              </a:rPr>
              <a:t>)</a:t>
            </a:r>
          </a:p>
          <a:p>
            <a:pPr lvl="0" fontAlgn="base">
              <a:lnSpc>
                <a:spcPct val="90000"/>
              </a:lnSpc>
              <a:spcBef>
                <a:spcPct val="20000"/>
              </a:spcBef>
              <a:spcAft>
                <a:spcPct val="0"/>
              </a:spcAft>
              <a:buClr>
                <a:srgbClr val="000000"/>
              </a:buClr>
              <a:buSzPct val="70000"/>
            </a:pPr>
            <a:endParaRPr lang="en-US" sz="2800" dirty="0">
              <a:solidFill>
                <a:srgbClr val="000000"/>
              </a:solidFill>
              <a:latin typeface="Arial"/>
              <a:cs typeface="Arial"/>
            </a:endParaRPr>
          </a:p>
          <a:p>
            <a:pPr marL="342900" lvl="0" indent="-342900" fontAlgn="base">
              <a:lnSpc>
                <a:spcPct val="90000"/>
              </a:lnSpc>
              <a:spcBef>
                <a:spcPct val="20000"/>
              </a:spcBef>
              <a:spcAft>
                <a:spcPct val="0"/>
              </a:spcAft>
              <a:buClr>
                <a:srgbClr val="000000"/>
              </a:buClr>
              <a:buSzPct val="70000"/>
              <a:buFont typeface="Wingdings" panose="05000000000000000000" pitchFamily="2" charset="2"/>
              <a:buChar char="¢"/>
            </a:pPr>
            <a:r>
              <a:rPr lang="en-US" sz="2800" dirty="0">
                <a:solidFill>
                  <a:srgbClr val="000000"/>
                </a:solidFill>
                <a:latin typeface="Arial"/>
                <a:cs typeface="Arial"/>
              </a:rPr>
              <a:t> P(D1 and D2)= P(D1)P(D2|D1)=(3/10)(2/9)=6/90=.07</a:t>
            </a:r>
          </a:p>
        </p:txBody>
      </p:sp>
      <p:sp>
        <p:nvSpPr>
          <p:cNvPr id="3" name="Rectangle 2"/>
          <p:cNvSpPr/>
          <p:nvPr/>
        </p:nvSpPr>
        <p:spPr>
          <a:xfrm>
            <a:off x="2362200" y="228600"/>
            <a:ext cx="4191000" cy="738664"/>
          </a:xfrm>
          <a:prstGeom prst="rect">
            <a:avLst/>
          </a:prstGeom>
          <a:solidFill>
            <a:schemeClr val="accent6">
              <a:lumMod val="20000"/>
              <a:lumOff val="8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0" u="none" strike="noStrike" kern="0" cap="none" spc="0" normalizeH="0" baseline="0" noProof="0" dirty="0" smtClean="0">
                <a:ln>
                  <a:noFill/>
                </a:ln>
                <a:solidFill>
                  <a:srgbClr val="000000"/>
                </a:solidFill>
                <a:effectLst/>
                <a:uLnTx/>
                <a:uFillTx/>
                <a:latin typeface="Arial"/>
                <a:cs typeface="Arial"/>
              </a:rPr>
              <a:t>Example</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45364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381000"/>
            <a:ext cx="3733800" cy="584775"/>
          </a:xfrm>
          <a:prstGeom prst="rect">
            <a:avLst/>
          </a:prstGeom>
          <a:solidFill>
            <a:schemeClr val="accent6">
              <a:lumMod val="20000"/>
              <a:lumOff val="80000"/>
            </a:schemeClr>
          </a:solidFill>
        </p:spPr>
        <p:txBody>
          <a:bodyPr wrap="square">
            <a:spAutoFit/>
          </a:bodyPr>
          <a:lstStyle/>
          <a:p>
            <a:pPr algn="ctr"/>
            <a:r>
              <a:rPr lang="en-US" sz="3200" b="1" dirty="0"/>
              <a:t>Contingency Tables</a:t>
            </a:r>
          </a:p>
        </p:txBody>
      </p:sp>
      <p:sp>
        <p:nvSpPr>
          <p:cNvPr id="3" name="Rectangle 2"/>
          <p:cNvSpPr/>
          <p:nvPr/>
        </p:nvSpPr>
        <p:spPr>
          <a:xfrm>
            <a:off x="228600" y="1676400"/>
            <a:ext cx="8763000" cy="2954655"/>
          </a:xfrm>
          <a:prstGeom prst="rect">
            <a:avLst/>
          </a:prstGeom>
          <a:solidFill>
            <a:schemeClr val="accent5">
              <a:lumMod val="20000"/>
              <a:lumOff val="80000"/>
            </a:schemeClr>
          </a:solidFill>
        </p:spPr>
        <p:txBody>
          <a:bodyPr wrap="square">
            <a:spAutoFit/>
          </a:bodyPr>
          <a:lstStyle/>
          <a:p>
            <a:pPr marL="342900" lvl="0" indent="-342900" fontAlgn="base">
              <a:spcBef>
                <a:spcPct val="20000"/>
              </a:spcBef>
              <a:spcAft>
                <a:spcPct val="0"/>
              </a:spcAft>
              <a:buClr>
                <a:srgbClr val="000000"/>
              </a:buClr>
              <a:buSzPct val="70000"/>
              <a:buFont typeface="Wingdings" panose="05000000000000000000" pitchFamily="2" charset="2"/>
              <a:buChar char="¢"/>
            </a:pPr>
            <a:r>
              <a:rPr lang="en-US" sz="3000" dirty="0">
                <a:solidFill>
                  <a:srgbClr val="000000"/>
                </a:solidFill>
                <a:latin typeface="Arial"/>
                <a:cs typeface="Arial"/>
              </a:rPr>
              <a:t>A table used to classify sample observations according to 2 or more identifiable characteristics.</a:t>
            </a:r>
          </a:p>
          <a:p>
            <a:pPr marL="342900" lvl="0" indent="-342900" fontAlgn="base">
              <a:spcBef>
                <a:spcPct val="20000"/>
              </a:spcBef>
              <a:spcAft>
                <a:spcPct val="0"/>
              </a:spcAft>
              <a:buClr>
                <a:srgbClr val="000000"/>
              </a:buClr>
              <a:buSzPct val="70000"/>
              <a:buFont typeface="Wingdings" panose="05000000000000000000" pitchFamily="2" charset="2"/>
              <a:buChar char="¢"/>
            </a:pPr>
            <a:r>
              <a:rPr lang="en-US" sz="3000" dirty="0">
                <a:solidFill>
                  <a:srgbClr val="000000"/>
                </a:solidFill>
                <a:latin typeface="Arial"/>
                <a:cs typeface="Arial"/>
              </a:rPr>
              <a:t>Is a cross tabulation that simultaneously summarizes 2 or more variables of interest and their relationship.</a:t>
            </a:r>
          </a:p>
        </p:txBody>
      </p:sp>
    </p:spTree>
    <p:extLst>
      <p:ext uri="{BB962C8B-B14F-4D97-AF65-F5344CB8AC3E}">
        <p14:creationId xmlns:p14="http://schemas.microsoft.com/office/powerpoint/2010/main" val="162595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677108"/>
          </a:xfrm>
          <a:prstGeom prst="rect">
            <a:avLst/>
          </a:prstGeom>
          <a:solidFill>
            <a:schemeClr val="accent5">
              <a:lumMod val="20000"/>
              <a:lumOff val="8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dirty="0" smtClean="0">
                <a:ln>
                  <a:noFill/>
                </a:ln>
                <a:solidFill>
                  <a:srgbClr val="000000"/>
                </a:solidFill>
                <a:effectLst/>
                <a:uLnTx/>
                <a:uFillTx/>
                <a:latin typeface="Arial"/>
                <a:cs typeface="Arial"/>
              </a:rPr>
              <a:t>Example of Contingency Table</a:t>
            </a:r>
            <a:endParaRPr kumimoji="0" lang="en-US" sz="1800" b="0" i="0" u="none" strike="noStrike" kern="0" cap="none" spc="0" normalizeH="0" baseline="0" noProof="0" dirty="0" smtClean="0">
              <a:ln>
                <a:noFill/>
              </a:ln>
              <a:solidFill>
                <a:sysClr val="windowText" lastClr="000000"/>
              </a:solidFill>
              <a:effectLst/>
              <a:uLnTx/>
              <a:uFillTx/>
            </a:endParaRPr>
          </a:p>
        </p:txBody>
      </p:sp>
      <p:graphicFrame>
        <p:nvGraphicFramePr>
          <p:cNvPr id="3" name="Table 2"/>
          <p:cNvGraphicFramePr>
            <a:graphicFrameLocks noGrp="1"/>
          </p:cNvGraphicFramePr>
          <p:nvPr>
            <p:extLst>
              <p:ext uri="{D42A27DB-BD31-4B8C-83A1-F6EECF244321}">
                <p14:modId xmlns:p14="http://schemas.microsoft.com/office/powerpoint/2010/main" val="3851980462"/>
              </p:ext>
            </p:extLst>
          </p:nvPr>
        </p:nvGraphicFramePr>
        <p:xfrm>
          <a:off x="152400" y="1371600"/>
          <a:ext cx="8915400" cy="4165599"/>
        </p:xfrm>
        <a:graphic>
          <a:graphicData uri="http://schemas.openxmlformats.org/drawingml/2006/table">
            <a:tbl>
              <a:tblPr firstRow="1" bandRow="1">
                <a:tableStyleId>{5C22544A-7EE6-4342-B048-85BDC9FD1C3A}</a:tableStyleId>
              </a:tblPr>
              <a:tblGrid>
                <a:gridCol w="2228850"/>
                <a:gridCol w="2228850"/>
                <a:gridCol w="2247900"/>
                <a:gridCol w="2209800"/>
              </a:tblGrid>
              <a:tr h="1434059">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ATM withdrawals per week</a:t>
                      </a:r>
                    </a:p>
                  </a:txBody>
                  <a:tcPr horzOverflow="overflow">
                    <a:solidFill>
                      <a:schemeClr val="accent2">
                        <a:lumMod val="20000"/>
                        <a:lumOff val="80000"/>
                      </a:schemeClr>
                    </a:solidFill>
                  </a:tcPr>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Male</a:t>
                      </a:r>
                    </a:p>
                  </a:txBody>
                  <a:tcPr horzOverflow="overflow">
                    <a:solidFill>
                      <a:schemeClr val="accent2">
                        <a:lumMod val="20000"/>
                        <a:lumOff val="80000"/>
                      </a:schemeClr>
                    </a:solidFill>
                  </a:tcPr>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Female</a:t>
                      </a:r>
                    </a:p>
                  </a:txBody>
                  <a:tcPr horzOverflow="overflow">
                    <a:solidFill>
                      <a:schemeClr val="accent2">
                        <a:lumMod val="20000"/>
                        <a:lumOff val="80000"/>
                      </a:schemeClr>
                    </a:solidFill>
                  </a:tcPr>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Total</a:t>
                      </a:r>
                    </a:p>
                  </a:txBody>
                  <a:tcPr horzOverflow="overflow">
                    <a:solidFill>
                      <a:schemeClr val="accent2">
                        <a:lumMod val="20000"/>
                        <a:lumOff val="80000"/>
                      </a:schemeClr>
                    </a:solidFill>
                  </a:tcPr>
                </a:tc>
              </a:tr>
              <a:tr h="54630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20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40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60</a:t>
                      </a:r>
                    </a:p>
                  </a:txBody>
                  <a:tcPr horzOverflow="overflow"/>
                </a:tc>
              </a:tr>
              <a:tr h="54630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1</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40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30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70</a:t>
                      </a:r>
                    </a:p>
                  </a:txBody>
                  <a:tcPr horzOverflow="overflow"/>
                </a:tc>
              </a:tr>
              <a:tr h="54630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2 or more</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10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10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20</a:t>
                      </a:r>
                    </a:p>
                  </a:txBody>
                  <a:tcPr horzOverflow="overflow"/>
                </a:tc>
              </a:tr>
              <a:tr h="54630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Total</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70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80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150</a:t>
                      </a:r>
                    </a:p>
                  </a:txBody>
                  <a:tcPr horzOverflow="overflow"/>
                </a:tc>
              </a:tr>
              <a:tr h="546308">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20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smtClean="0">
                          <a:ln>
                            <a:noFill/>
                          </a:ln>
                          <a:solidFill>
                            <a:schemeClr val="tx2"/>
                          </a:solidFill>
                          <a:effectLst/>
                          <a:latin typeface="Arial" panose="020B0604020202020204" pitchFamily="34" charset="0"/>
                          <a:cs typeface="Arial" panose="020B0604020202020204" pitchFamily="34" charset="0"/>
                        </a:rPr>
                        <a:t>40</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cs typeface="Arial" panose="020B0604020202020204" pitchFamily="34" charset="0"/>
                        </a:defRPr>
                      </a:lvl3pPr>
                      <a:lvl4pPr>
                        <a:spcBef>
                          <a:spcPct val="20000"/>
                        </a:spcBef>
                        <a:buClr>
                          <a:schemeClr val="tx1"/>
                        </a:buClr>
                        <a:defRPr>
                          <a:solidFill>
                            <a:schemeClr val="tx2"/>
                          </a:solidFill>
                          <a:latin typeface="Arial" panose="020B0604020202020204" pitchFamily="34" charset="0"/>
                          <a:cs typeface="Arial" panose="020B0604020202020204" pitchFamily="34" charset="0"/>
                        </a:defRPr>
                      </a:lvl4pPr>
                      <a:lvl5pPr>
                        <a:spcBef>
                          <a:spcPct val="20000"/>
                        </a:spcBef>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sz="26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60</a:t>
                      </a:r>
                    </a:p>
                  </a:txBody>
                  <a:tcPr horzOverflow="overflow"/>
                </a:tc>
              </a:tr>
            </a:tbl>
          </a:graphicData>
        </a:graphic>
      </p:graphicFrame>
    </p:spTree>
    <p:extLst>
      <p:ext uri="{BB962C8B-B14F-4D97-AF65-F5344CB8AC3E}">
        <p14:creationId xmlns:p14="http://schemas.microsoft.com/office/powerpoint/2010/main" val="41682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457200"/>
            <a:ext cx="4495800" cy="738664"/>
          </a:xfrm>
          <a:prstGeom prst="rect">
            <a:avLst/>
          </a:prstGeom>
          <a:solidFill>
            <a:schemeClr val="accent2">
              <a:lumMod val="20000"/>
              <a:lumOff val="8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200" b="0" i="0" u="none" strike="noStrike" kern="0" cap="none" spc="0" normalizeH="0" baseline="0" noProof="0" dirty="0" smtClean="0">
                <a:ln>
                  <a:noFill/>
                </a:ln>
                <a:solidFill>
                  <a:srgbClr val="000000"/>
                </a:solidFill>
                <a:effectLst/>
                <a:uLnTx/>
                <a:uFillTx/>
                <a:latin typeface="Arial"/>
                <a:cs typeface="Arial"/>
              </a:rPr>
              <a:t>Tree Diagram</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457200" y="1720840"/>
            <a:ext cx="8382000" cy="2585323"/>
          </a:xfrm>
          <a:prstGeom prst="rect">
            <a:avLst/>
          </a:prstGeom>
          <a:solidFill>
            <a:schemeClr val="accent2">
              <a:lumMod val="20000"/>
              <a:lumOff val="80000"/>
            </a:schemeClr>
          </a:solidFill>
        </p:spPr>
        <p:txBody>
          <a:bodyPr wrap="square">
            <a:spAutoFit/>
          </a:bodyPr>
          <a:lstStyle/>
          <a:p>
            <a:pPr marL="342900" lvl="0" indent="-342900" algn="just" fontAlgn="base">
              <a:spcBef>
                <a:spcPct val="20000"/>
              </a:spcBef>
              <a:spcAft>
                <a:spcPct val="0"/>
              </a:spcAft>
              <a:buClr>
                <a:srgbClr val="000000"/>
              </a:buClr>
              <a:buSzPct val="70000"/>
              <a:buFont typeface="Wingdings" panose="05000000000000000000" pitchFamily="2" charset="2"/>
              <a:buChar char="¢"/>
            </a:pPr>
            <a:r>
              <a:rPr lang="en-US" sz="3000" dirty="0">
                <a:solidFill>
                  <a:srgbClr val="000000"/>
                </a:solidFill>
                <a:latin typeface="Arial"/>
                <a:cs typeface="Arial"/>
              </a:rPr>
              <a:t>A graph that is helpful in organizing calculations involving several stages</a:t>
            </a:r>
            <a:r>
              <a:rPr lang="en-US" sz="3000" dirty="0" smtClean="0">
                <a:solidFill>
                  <a:srgbClr val="000000"/>
                </a:solidFill>
                <a:latin typeface="Arial"/>
                <a:cs typeface="Arial"/>
              </a:rPr>
              <a:t>.</a:t>
            </a:r>
          </a:p>
          <a:p>
            <a:pPr lvl="0" algn="just" fontAlgn="base">
              <a:spcBef>
                <a:spcPct val="20000"/>
              </a:spcBef>
              <a:spcAft>
                <a:spcPct val="0"/>
              </a:spcAft>
              <a:buClr>
                <a:srgbClr val="000000"/>
              </a:buClr>
              <a:buSzPct val="70000"/>
            </a:pPr>
            <a:endParaRPr lang="en-US" sz="3000" dirty="0">
              <a:solidFill>
                <a:srgbClr val="000000"/>
              </a:solidFill>
              <a:latin typeface="Arial"/>
              <a:cs typeface="Arial"/>
            </a:endParaRPr>
          </a:p>
          <a:p>
            <a:pPr marL="342900" lvl="0" indent="-342900" algn="just" fontAlgn="base">
              <a:spcBef>
                <a:spcPct val="20000"/>
              </a:spcBef>
              <a:spcAft>
                <a:spcPct val="0"/>
              </a:spcAft>
              <a:buClr>
                <a:srgbClr val="000000"/>
              </a:buClr>
              <a:buSzPct val="70000"/>
              <a:buFont typeface="Wingdings" panose="05000000000000000000" pitchFamily="2" charset="2"/>
              <a:buChar char="¢"/>
            </a:pPr>
            <a:r>
              <a:rPr lang="en-US" sz="3000" dirty="0">
                <a:solidFill>
                  <a:srgbClr val="000000"/>
                </a:solidFill>
                <a:latin typeface="Arial"/>
                <a:cs typeface="Arial"/>
              </a:rPr>
              <a:t>The branches of a tree diagram are weighted by probabilities.</a:t>
            </a:r>
          </a:p>
        </p:txBody>
      </p:sp>
    </p:spTree>
    <p:extLst>
      <p:ext uri="{BB962C8B-B14F-4D97-AF65-F5344CB8AC3E}">
        <p14:creationId xmlns:p14="http://schemas.microsoft.com/office/powerpoint/2010/main" val="405533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93" y="14985"/>
            <a:ext cx="8361680" cy="848360"/>
          </a:xfrm>
          <a:prstGeom prst="rect">
            <a:avLst/>
          </a:prstGeom>
        </p:spPr>
        <p:txBody>
          <a:bodyPr vert="horz" wrap="square" lIns="0" tIns="12700" rIns="0" bIns="0" rtlCol="0">
            <a:spAutoFit/>
          </a:bodyPr>
          <a:lstStyle/>
          <a:p>
            <a:pPr marL="12700">
              <a:lnSpc>
                <a:spcPct val="100000"/>
              </a:lnSpc>
              <a:spcBef>
                <a:spcPts val="100"/>
              </a:spcBef>
            </a:pPr>
            <a:r>
              <a:rPr lang="en-US" sz="5400" u="none" dirty="0" smtClean="0">
                <a:latin typeface="Arial"/>
                <a:cs typeface="Arial"/>
              </a:rPr>
              <a:t>Recall about</a:t>
            </a:r>
            <a:r>
              <a:rPr sz="5400" u="none" spc="-170" dirty="0" smtClean="0">
                <a:latin typeface="Arial"/>
                <a:cs typeface="Arial"/>
              </a:rPr>
              <a:t> </a:t>
            </a:r>
            <a:r>
              <a:rPr sz="5400" u="none" dirty="0">
                <a:latin typeface="Arial"/>
                <a:cs typeface="Arial"/>
              </a:rPr>
              <a:t>Probability</a:t>
            </a:r>
            <a:endParaRPr sz="5400" dirty="0">
              <a:latin typeface="Arial"/>
              <a:cs typeface="Arial"/>
            </a:endParaRPr>
          </a:p>
        </p:txBody>
      </p:sp>
      <p:sp>
        <p:nvSpPr>
          <p:cNvPr id="3" name="object 3"/>
          <p:cNvSpPr/>
          <p:nvPr/>
        </p:nvSpPr>
        <p:spPr>
          <a:xfrm>
            <a:off x="406044" y="786383"/>
            <a:ext cx="8331834" cy="71755"/>
          </a:xfrm>
          <a:custGeom>
            <a:avLst/>
            <a:gdLst/>
            <a:ahLst/>
            <a:cxnLst/>
            <a:rect l="l" t="t" r="r" b="b"/>
            <a:pathLst>
              <a:path w="8331834" h="71755">
                <a:moveTo>
                  <a:pt x="8331682" y="0"/>
                </a:moveTo>
                <a:lnTo>
                  <a:pt x="0" y="0"/>
                </a:lnTo>
                <a:lnTo>
                  <a:pt x="0" y="71627"/>
                </a:lnTo>
                <a:lnTo>
                  <a:pt x="8331682" y="71627"/>
                </a:lnTo>
                <a:lnTo>
                  <a:pt x="8331682" y="0"/>
                </a:lnTo>
                <a:close/>
              </a:path>
            </a:pathLst>
          </a:custGeom>
          <a:solidFill>
            <a:srgbClr val="00AFEF"/>
          </a:solidFill>
        </p:spPr>
        <p:txBody>
          <a:bodyPr wrap="square" lIns="0" tIns="0" rIns="0" bIns="0" rtlCol="0"/>
          <a:lstStyle/>
          <a:p>
            <a:endParaRPr/>
          </a:p>
        </p:txBody>
      </p:sp>
      <p:sp>
        <p:nvSpPr>
          <p:cNvPr id="14" name="object 14"/>
          <p:cNvSpPr txBox="1"/>
          <p:nvPr/>
        </p:nvSpPr>
        <p:spPr>
          <a:xfrm>
            <a:off x="1162612" y="5771122"/>
            <a:ext cx="2974340" cy="391160"/>
          </a:xfrm>
          <a:prstGeom prst="rect">
            <a:avLst/>
          </a:prstGeom>
        </p:spPr>
        <p:txBody>
          <a:bodyPr vert="horz" wrap="square" lIns="0" tIns="12700" rIns="0" bIns="0" rtlCol="0">
            <a:spAutoFit/>
          </a:bodyPr>
          <a:lstStyle/>
          <a:p>
            <a:pPr marL="12700">
              <a:lnSpc>
                <a:spcPct val="100000"/>
              </a:lnSpc>
              <a:spcBef>
                <a:spcPts val="100"/>
              </a:spcBef>
              <a:tabLst>
                <a:tab pos="612775" algn="l"/>
                <a:tab pos="2644140" algn="l"/>
              </a:tabLst>
            </a:pPr>
            <a:endParaRPr sz="2400" dirty="0">
              <a:latin typeface="Carlito"/>
              <a:cs typeface="Carlito"/>
            </a:endParaRPr>
          </a:p>
        </p:txBody>
      </p:sp>
      <p:grpSp>
        <p:nvGrpSpPr>
          <p:cNvPr id="16" name="object 16"/>
          <p:cNvGrpSpPr/>
          <p:nvPr/>
        </p:nvGrpSpPr>
        <p:grpSpPr>
          <a:xfrm>
            <a:off x="2058021" y="5410200"/>
            <a:ext cx="1654043" cy="917604"/>
            <a:chOff x="2058021" y="5558866"/>
            <a:chExt cx="1654043" cy="768938"/>
          </a:xfrm>
        </p:grpSpPr>
        <p:sp>
          <p:nvSpPr>
            <p:cNvPr id="17" name="object 17"/>
            <p:cNvSpPr/>
            <p:nvPr/>
          </p:nvSpPr>
          <p:spPr>
            <a:xfrm>
              <a:off x="2474130" y="6009462"/>
              <a:ext cx="482600" cy="196850"/>
            </a:xfrm>
            <a:custGeom>
              <a:avLst/>
              <a:gdLst/>
              <a:ahLst/>
              <a:cxnLst/>
              <a:rect l="l" t="t" r="r" b="b"/>
              <a:pathLst>
                <a:path w="482600" h="196850">
                  <a:moveTo>
                    <a:pt x="278966" y="0"/>
                  </a:moveTo>
                  <a:lnTo>
                    <a:pt x="0" y="196822"/>
                  </a:lnTo>
                  <a:lnTo>
                    <a:pt x="482048" y="57216"/>
                  </a:lnTo>
                  <a:lnTo>
                    <a:pt x="278966" y="0"/>
                  </a:lnTo>
                  <a:close/>
                </a:path>
              </a:pathLst>
            </a:custGeom>
            <a:solidFill>
              <a:srgbClr val="404040"/>
            </a:solidFill>
          </p:spPr>
          <p:txBody>
            <a:bodyPr wrap="square" lIns="0" tIns="0" rIns="0" bIns="0" rtlCol="0"/>
            <a:lstStyle/>
            <a:p>
              <a:endParaRPr/>
            </a:p>
          </p:txBody>
        </p:sp>
        <p:sp>
          <p:nvSpPr>
            <p:cNvPr id="18" name="object 18"/>
            <p:cNvSpPr/>
            <p:nvPr/>
          </p:nvSpPr>
          <p:spPr>
            <a:xfrm>
              <a:off x="2058021" y="5704751"/>
              <a:ext cx="417830" cy="503555"/>
            </a:xfrm>
            <a:custGeom>
              <a:avLst/>
              <a:gdLst/>
              <a:ahLst/>
              <a:cxnLst/>
              <a:rect l="l" t="t" r="r" b="b"/>
              <a:pathLst>
                <a:path w="417830" h="503554">
                  <a:moveTo>
                    <a:pt x="0" y="0"/>
                  </a:moveTo>
                  <a:lnTo>
                    <a:pt x="1554" y="410741"/>
                  </a:lnTo>
                  <a:lnTo>
                    <a:pt x="417662" y="503402"/>
                  </a:lnTo>
                  <a:lnTo>
                    <a:pt x="417043" y="89553"/>
                  </a:lnTo>
                  <a:lnTo>
                    <a:pt x="0" y="0"/>
                  </a:lnTo>
                  <a:close/>
                </a:path>
              </a:pathLst>
            </a:custGeom>
            <a:solidFill>
              <a:srgbClr val="DFDFDF"/>
            </a:solidFill>
          </p:spPr>
          <p:txBody>
            <a:bodyPr wrap="square" lIns="0" tIns="0" rIns="0" bIns="0" rtlCol="0"/>
            <a:lstStyle/>
            <a:p>
              <a:endParaRPr/>
            </a:p>
          </p:txBody>
        </p:sp>
        <p:sp>
          <p:nvSpPr>
            <p:cNvPr id="19" name="object 19"/>
            <p:cNvSpPr/>
            <p:nvPr/>
          </p:nvSpPr>
          <p:spPr>
            <a:xfrm>
              <a:off x="2474446" y="5630134"/>
              <a:ext cx="282575" cy="575945"/>
            </a:xfrm>
            <a:custGeom>
              <a:avLst/>
              <a:gdLst/>
              <a:ahLst/>
              <a:cxnLst/>
              <a:rect l="l" t="t" r="r" b="b"/>
              <a:pathLst>
                <a:path w="282575" h="575945">
                  <a:moveTo>
                    <a:pt x="282075" y="0"/>
                  </a:moveTo>
                  <a:lnTo>
                    <a:pt x="0" y="164473"/>
                  </a:lnTo>
                  <a:lnTo>
                    <a:pt x="0" y="575530"/>
                  </a:lnTo>
                  <a:lnTo>
                    <a:pt x="282075" y="379959"/>
                  </a:lnTo>
                  <a:lnTo>
                    <a:pt x="282075" y="0"/>
                  </a:lnTo>
                  <a:close/>
                </a:path>
              </a:pathLst>
            </a:custGeom>
            <a:solidFill>
              <a:srgbClr val="9F9F9F"/>
            </a:solidFill>
          </p:spPr>
          <p:txBody>
            <a:bodyPr wrap="square" lIns="0" tIns="0" rIns="0" bIns="0" rtlCol="0"/>
            <a:lstStyle/>
            <a:p>
              <a:endParaRPr/>
            </a:p>
          </p:txBody>
        </p:sp>
        <p:sp>
          <p:nvSpPr>
            <p:cNvPr id="20" name="object 20"/>
            <p:cNvSpPr/>
            <p:nvPr/>
          </p:nvSpPr>
          <p:spPr>
            <a:xfrm>
              <a:off x="2058021" y="5558866"/>
              <a:ext cx="697230" cy="236854"/>
            </a:xfrm>
            <a:custGeom>
              <a:avLst/>
              <a:gdLst/>
              <a:ahLst/>
              <a:cxnLst/>
              <a:rect l="l" t="t" r="r" b="b"/>
              <a:pathLst>
                <a:path w="697230" h="236854">
                  <a:moveTo>
                    <a:pt x="311002" y="0"/>
                  </a:moveTo>
                  <a:lnTo>
                    <a:pt x="0" y="146504"/>
                  </a:lnTo>
                  <a:lnTo>
                    <a:pt x="417043" y="236373"/>
                  </a:lnTo>
                  <a:lnTo>
                    <a:pt x="696628" y="71571"/>
                  </a:lnTo>
                  <a:lnTo>
                    <a:pt x="311002" y="0"/>
                  </a:lnTo>
                  <a:close/>
                </a:path>
              </a:pathLst>
            </a:custGeom>
            <a:solidFill>
              <a:srgbClr val="808080"/>
            </a:solidFill>
          </p:spPr>
          <p:txBody>
            <a:bodyPr wrap="square" lIns="0" tIns="0" rIns="0" bIns="0" rtlCol="0"/>
            <a:lstStyle/>
            <a:p>
              <a:endParaRPr/>
            </a:p>
          </p:txBody>
        </p:sp>
        <p:sp>
          <p:nvSpPr>
            <p:cNvPr id="21" name="object 21"/>
            <p:cNvSpPr/>
            <p:nvPr/>
          </p:nvSpPr>
          <p:spPr>
            <a:xfrm>
              <a:off x="2095652" y="5596864"/>
              <a:ext cx="626745" cy="561340"/>
            </a:xfrm>
            <a:custGeom>
              <a:avLst/>
              <a:gdLst/>
              <a:ahLst/>
              <a:cxnLst/>
              <a:rect l="l" t="t" r="r" b="b"/>
              <a:pathLst>
                <a:path w="626744" h="561339">
                  <a:moveTo>
                    <a:pt x="63754" y="459244"/>
                  </a:moveTo>
                  <a:lnTo>
                    <a:pt x="61252" y="446938"/>
                  </a:lnTo>
                  <a:lnTo>
                    <a:pt x="54457" y="436854"/>
                  </a:lnTo>
                  <a:lnTo>
                    <a:pt x="44462" y="430034"/>
                  </a:lnTo>
                  <a:lnTo>
                    <a:pt x="32334" y="427532"/>
                  </a:lnTo>
                  <a:lnTo>
                    <a:pt x="19672" y="430034"/>
                  </a:lnTo>
                  <a:lnTo>
                    <a:pt x="9398" y="436854"/>
                  </a:lnTo>
                  <a:lnTo>
                    <a:pt x="2514" y="446938"/>
                  </a:lnTo>
                  <a:lnTo>
                    <a:pt x="0" y="459244"/>
                  </a:lnTo>
                  <a:lnTo>
                    <a:pt x="2514" y="471373"/>
                  </a:lnTo>
                  <a:lnTo>
                    <a:pt x="9398" y="481368"/>
                  </a:lnTo>
                  <a:lnTo>
                    <a:pt x="19672" y="488149"/>
                  </a:lnTo>
                  <a:lnTo>
                    <a:pt x="32334" y="490651"/>
                  </a:lnTo>
                  <a:lnTo>
                    <a:pt x="44462" y="488149"/>
                  </a:lnTo>
                  <a:lnTo>
                    <a:pt x="54457" y="481368"/>
                  </a:lnTo>
                  <a:lnTo>
                    <a:pt x="61252" y="471373"/>
                  </a:lnTo>
                  <a:lnTo>
                    <a:pt x="63754" y="459244"/>
                  </a:lnTo>
                  <a:close/>
                </a:path>
                <a:path w="626744" h="561339">
                  <a:moveTo>
                    <a:pt x="165442" y="98564"/>
                  </a:moveTo>
                  <a:lnTo>
                    <a:pt x="163004" y="90639"/>
                  </a:lnTo>
                  <a:lnTo>
                    <a:pt x="156387" y="84112"/>
                  </a:lnTo>
                  <a:lnTo>
                    <a:pt x="146685" y="79679"/>
                  </a:lnTo>
                  <a:lnTo>
                    <a:pt x="134975" y="78041"/>
                  </a:lnTo>
                  <a:lnTo>
                    <a:pt x="122758" y="79679"/>
                  </a:lnTo>
                  <a:lnTo>
                    <a:pt x="112890" y="84112"/>
                  </a:lnTo>
                  <a:lnTo>
                    <a:pt x="106273" y="90639"/>
                  </a:lnTo>
                  <a:lnTo>
                    <a:pt x="103860" y="98564"/>
                  </a:lnTo>
                  <a:lnTo>
                    <a:pt x="106273" y="106502"/>
                  </a:lnTo>
                  <a:lnTo>
                    <a:pt x="112890" y="113030"/>
                  </a:lnTo>
                  <a:lnTo>
                    <a:pt x="122758" y="117462"/>
                  </a:lnTo>
                  <a:lnTo>
                    <a:pt x="134975" y="119087"/>
                  </a:lnTo>
                  <a:lnTo>
                    <a:pt x="146685" y="117462"/>
                  </a:lnTo>
                  <a:lnTo>
                    <a:pt x="156387" y="113030"/>
                  </a:lnTo>
                  <a:lnTo>
                    <a:pt x="163004" y="106502"/>
                  </a:lnTo>
                  <a:lnTo>
                    <a:pt x="165442" y="98564"/>
                  </a:lnTo>
                  <a:close/>
                </a:path>
                <a:path w="626744" h="561339">
                  <a:moveTo>
                    <a:pt x="202450" y="215798"/>
                  </a:moveTo>
                  <a:lnTo>
                    <a:pt x="199936" y="203492"/>
                  </a:lnTo>
                  <a:lnTo>
                    <a:pt x="193116" y="193408"/>
                  </a:lnTo>
                  <a:lnTo>
                    <a:pt x="183032" y="186588"/>
                  </a:lnTo>
                  <a:lnTo>
                    <a:pt x="170726" y="184073"/>
                  </a:lnTo>
                  <a:lnTo>
                    <a:pt x="158242" y="186588"/>
                  </a:lnTo>
                  <a:lnTo>
                    <a:pt x="148069" y="193408"/>
                  </a:lnTo>
                  <a:lnTo>
                    <a:pt x="141211" y="203492"/>
                  </a:lnTo>
                  <a:lnTo>
                    <a:pt x="138696" y="215798"/>
                  </a:lnTo>
                  <a:lnTo>
                    <a:pt x="141211" y="227914"/>
                  </a:lnTo>
                  <a:lnTo>
                    <a:pt x="148069" y="237909"/>
                  </a:lnTo>
                  <a:lnTo>
                    <a:pt x="158242" y="244690"/>
                  </a:lnTo>
                  <a:lnTo>
                    <a:pt x="170726" y="247192"/>
                  </a:lnTo>
                  <a:lnTo>
                    <a:pt x="183032" y="244690"/>
                  </a:lnTo>
                  <a:lnTo>
                    <a:pt x="193116" y="237909"/>
                  </a:lnTo>
                  <a:lnTo>
                    <a:pt x="199936" y="227914"/>
                  </a:lnTo>
                  <a:lnTo>
                    <a:pt x="202450" y="215798"/>
                  </a:lnTo>
                  <a:close/>
                </a:path>
                <a:path w="626744" h="561339">
                  <a:moveTo>
                    <a:pt x="252526" y="56908"/>
                  </a:moveTo>
                  <a:lnTo>
                    <a:pt x="250444" y="49530"/>
                  </a:lnTo>
                  <a:lnTo>
                    <a:pt x="244754" y="43611"/>
                  </a:lnTo>
                  <a:lnTo>
                    <a:pt x="236258" y="39674"/>
                  </a:lnTo>
                  <a:lnTo>
                    <a:pt x="225780" y="38239"/>
                  </a:lnTo>
                  <a:lnTo>
                    <a:pt x="215252" y="39674"/>
                  </a:lnTo>
                  <a:lnTo>
                    <a:pt x="206654" y="43611"/>
                  </a:lnTo>
                  <a:lnTo>
                    <a:pt x="200850" y="49530"/>
                  </a:lnTo>
                  <a:lnTo>
                    <a:pt x="198716" y="56908"/>
                  </a:lnTo>
                  <a:lnTo>
                    <a:pt x="200850" y="64325"/>
                  </a:lnTo>
                  <a:lnTo>
                    <a:pt x="206654" y="70345"/>
                  </a:lnTo>
                  <a:lnTo>
                    <a:pt x="215252" y="74396"/>
                  </a:lnTo>
                  <a:lnTo>
                    <a:pt x="225780" y="75869"/>
                  </a:lnTo>
                  <a:lnTo>
                    <a:pt x="236258" y="74396"/>
                  </a:lnTo>
                  <a:lnTo>
                    <a:pt x="244754" y="70345"/>
                  </a:lnTo>
                  <a:lnTo>
                    <a:pt x="250444" y="64325"/>
                  </a:lnTo>
                  <a:lnTo>
                    <a:pt x="252526" y="56908"/>
                  </a:lnTo>
                  <a:close/>
                </a:path>
                <a:path w="626744" h="561339">
                  <a:moveTo>
                    <a:pt x="342404" y="529513"/>
                  </a:moveTo>
                  <a:lnTo>
                    <a:pt x="339940" y="517448"/>
                  </a:lnTo>
                  <a:lnTo>
                    <a:pt x="333260" y="507555"/>
                  </a:lnTo>
                  <a:lnTo>
                    <a:pt x="323380" y="500888"/>
                  </a:lnTo>
                  <a:lnTo>
                    <a:pt x="311289" y="498424"/>
                  </a:lnTo>
                  <a:lnTo>
                    <a:pt x="298996" y="500888"/>
                  </a:lnTo>
                  <a:lnTo>
                    <a:pt x="288912" y="507555"/>
                  </a:lnTo>
                  <a:lnTo>
                    <a:pt x="282092" y="517448"/>
                  </a:lnTo>
                  <a:lnTo>
                    <a:pt x="279590" y="529513"/>
                  </a:lnTo>
                  <a:lnTo>
                    <a:pt x="282092" y="541820"/>
                  </a:lnTo>
                  <a:lnTo>
                    <a:pt x="288912" y="551903"/>
                  </a:lnTo>
                  <a:lnTo>
                    <a:pt x="298996" y="558723"/>
                  </a:lnTo>
                  <a:lnTo>
                    <a:pt x="311289" y="561225"/>
                  </a:lnTo>
                  <a:lnTo>
                    <a:pt x="323380" y="558723"/>
                  </a:lnTo>
                  <a:lnTo>
                    <a:pt x="333260" y="551903"/>
                  </a:lnTo>
                  <a:lnTo>
                    <a:pt x="339940" y="541820"/>
                  </a:lnTo>
                  <a:lnTo>
                    <a:pt x="342404" y="529513"/>
                  </a:lnTo>
                  <a:close/>
                </a:path>
                <a:path w="626744" h="561339">
                  <a:moveTo>
                    <a:pt x="342709" y="17106"/>
                  </a:moveTo>
                  <a:lnTo>
                    <a:pt x="340791" y="10490"/>
                  </a:lnTo>
                  <a:lnTo>
                    <a:pt x="335521" y="5054"/>
                  </a:lnTo>
                  <a:lnTo>
                    <a:pt x="327621" y="1358"/>
                  </a:lnTo>
                  <a:lnTo>
                    <a:pt x="317830" y="0"/>
                  </a:lnTo>
                  <a:lnTo>
                    <a:pt x="308178" y="1358"/>
                  </a:lnTo>
                  <a:lnTo>
                    <a:pt x="300266" y="5054"/>
                  </a:lnTo>
                  <a:lnTo>
                    <a:pt x="294919" y="10490"/>
                  </a:lnTo>
                  <a:lnTo>
                    <a:pt x="292950" y="17106"/>
                  </a:lnTo>
                  <a:lnTo>
                    <a:pt x="294919" y="23609"/>
                  </a:lnTo>
                  <a:lnTo>
                    <a:pt x="300266" y="28841"/>
                  </a:lnTo>
                  <a:lnTo>
                    <a:pt x="308178" y="32321"/>
                  </a:lnTo>
                  <a:lnTo>
                    <a:pt x="317830" y="33578"/>
                  </a:lnTo>
                  <a:lnTo>
                    <a:pt x="327621" y="32321"/>
                  </a:lnTo>
                  <a:lnTo>
                    <a:pt x="335521" y="28841"/>
                  </a:lnTo>
                  <a:lnTo>
                    <a:pt x="340791" y="23609"/>
                  </a:lnTo>
                  <a:lnTo>
                    <a:pt x="342709" y="17106"/>
                  </a:lnTo>
                  <a:close/>
                </a:path>
                <a:path w="626744" h="561339">
                  <a:moveTo>
                    <a:pt x="358876" y="139611"/>
                  </a:moveTo>
                  <a:lnTo>
                    <a:pt x="356539" y="131686"/>
                  </a:lnTo>
                  <a:lnTo>
                    <a:pt x="350139" y="125145"/>
                  </a:lnTo>
                  <a:lnTo>
                    <a:pt x="340639" y="120726"/>
                  </a:lnTo>
                  <a:lnTo>
                    <a:pt x="329031" y="119087"/>
                  </a:lnTo>
                  <a:lnTo>
                    <a:pt x="317182" y="120726"/>
                  </a:lnTo>
                  <a:lnTo>
                    <a:pt x="307492" y="125145"/>
                  </a:lnTo>
                  <a:lnTo>
                    <a:pt x="300951" y="131686"/>
                  </a:lnTo>
                  <a:lnTo>
                    <a:pt x="298551" y="139611"/>
                  </a:lnTo>
                  <a:lnTo>
                    <a:pt x="300951" y="147535"/>
                  </a:lnTo>
                  <a:lnTo>
                    <a:pt x="307492" y="154063"/>
                  </a:lnTo>
                  <a:lnTo>
                    <a:pt x="317182" y="158496"/>
                  </a:lnTo>
                  <a:lnTo>
                    <a:pt x="329031" y="160134"/>
                  </a:lnTo>
                  <a:lnTo>
                    <a:pt x="340639" y="158496"/>
                  </a:lnTo>
                  <a:lnTo>
                    <a:pt x="350139" y="154063"/>
                  </a:lnTo>
                  <a:lnTo>
                    <a:pt x="356539" y="147535"/>
                  </a:lnTo>
                  <a:lnTo>
                    <a:pt x="358876" y="139611"/>
                  </a:lnTo>
                  <a:close/>
                </a:path>
                <a:path w="626744" h="561339">
                  <a:moveTo>
                    <a:pt x="438188" y="95770"/>
                  </a:moveTo>
                  <a:lnTo>
                    <a:pt x="436156" y="88392"/>
                  </a:lnTo>
                  <a:lnTo>
                    <a:pt x="430568" y="82473"/>
                  </a:lnTo>
                  <a:lnTo>
                    <a:pt x="422173" y="78536"/>
                  </a:lnTo>
                  <a:lnTo>
                    <a:pt x="411746" y="77114"/>
                  </a:lnTo>
                  <a:lnTo>
                    <a:pt x="401053" y="78536"/>
                  </a:lnTo>
                  <a:lnTo>
                    <a:pt x="392353" y="82473"/>
                  </a:lnTo>
                  <a:lnTo>
                    <a:pt x="386524" y="88392"/>
                  </a:lnTo>
                  <a:lnTo>
                    <a:pt x="384390" y="95770"/>
                  </a:lnTo>
                  <a:lnTo>
                    <a:pt x="386524" y="103200"/>
                  </a:lnTo>
                  <a:lnTo>
                    <a:pt x="392353" y="109220"/>
                  </a:lnTo>
                  <a:lnTo>
                    <a:pt x="401053" y="113258"/>
                  </a:lnTo>
                  <a:lnTo>
                    <a:pt x="411746" y="114744"/>
                  </a:lnTo>
                  <a:lnTo>
                    <a:pt x="422173" y="113258"/>
                  </a:lnTo>
                  <a:lnTo>
                    <a:pt x="430568" y="109220"/>
                  </a:lnTo>
                  <a:lnTo>
                    <a:pt x="436156" y="103200"/>
                  </a:lnTo>
                  <a:lnTo>
                    <a:pt x="438188" y="95770"/>
                  </a:lnTo>
                  <a:close/>
                </a:path>
                <a:path w="626744" h="561339">
                  <a:moveTo>
                    <a:pt x="468363" y="239420"/>
                  </a:moveTo>
                  <a:lnTo>
                    <a:pt x="466293" y="228993"/>
                  </a:lnTo>
                  <a:lnTo>
                    <a:pt x="460667" y="220611"/>
                  </a:lnTo>
                  <a:lnTo>
                    <a:pt x="452348" y="215023"/>
                  </a:lnTo>
                  <a:lnTo>
                    <a:pt x="442239" y="212991"/>
                  </a:lnTo>
                  <a:lnTo>
                    <a:pt x="431761" y="215023"/>
                  </a:lnTo>
                  <a:lnTo>
                    <a:pt x="423265" y="220611"/>
                  </a:lnTo>
                  <a:lnTo>
                    <a:pt x="417576" y="228993"/>
                  </a:lnTo>
                  <a:lnTo>
                    <a:pt x="415493" y="239420"/>
                  </a:lnTo>
                  <a:lnTo>
                    <a:pt x="417576" y="249897"/>
                  </a:lnTo>
                  <a:lnTo>
                    <a:pt x="423265" y="258394"/>
                  </a:lnTo>
                  <a:lnTo>
                    <a:pt x="431761" y="264083"/>
                  </a:lnTo>
                  <a:lnTo>
                    <a:pt x="442239" y="266166"/>
                  </a:lnTo>
                  <a:lnTo>
                    <a:pt x="452348" y="264083"/>
                  </a:lnTo>
                  <a:lnTo>
                    <a:pt x="460667" y="258394"/>
                  </a:lnTo>
                  <a:lnTo>
                    <a:pt x="466293" y="249897"/>
                  </a:lnTo>
                  <a:lnTo>
                    <a:pt x="468363" y="239420"/>
                  </a:lnTo>
                  <a:close/>
                </a:path>
                <a:path w="626744" h="561339">
                  <a:moveTo>
                    <a:pt x="520915" y="50368"/>
                  </a:moveTo>
                  <a:lnTo>
                    <a:pt x="518947" y="43764"/>
                  </a:lnTo>
                  <a:lnTo>
                    <a:pt x="513600" y="38328"/>
                  </a:lnTo>
                  <a:lnTo>
                    <a:pt x="505688" y="34632"/>
                  </a:lnTo>
                  <a:lnTo>
                    <a:pt x="496036" y="33274"/>
                  </a:lnTo>
                  <a:lnTo>
                    <a:pt x="486143" y="34632"/>
                  </a:lnTo>
                  <a:lnTo>
                    <a:pt x="478028" y="38328"/>
                  </a:lnTo>
                  <a:lnTo>
                    <a:pt x="472554" y="43764"/>
                  </a:lnTo>
                  <a:lnTo>
                    <a:pt x="470535" y="50368"/>
                  </a:lnTo>
                  <a:lnTo>
                    <a:pt x="472554" y="56984"/>
                  </a:lnTo>
                  <a:lnTo>
                    <a:pt x="478028" y="62420"/>
                  </a:lnTo>
                  <a:lnTo>
                    <a:pt x="486143" y="66116"/>
                  </a:lnTo>
                  <a:lnTo>
                    <a:pt x="496036" y="67475"/>
                  </a:lnTo>
                  <a:lnTo>
                    <a:pt x="505688" y="66116"/>
                  </a:lnTo>
                  <a:lnTo>
                    <a:pt x="513600" y="62420"/>
                  </a:lnTo>
                  <a:lnTo>
                    <a:pt x="518947" y="56984"/>
                  </a:lnTo>
                  <a:lnTo>
                    <a:pt x="520915" y="50368"/>
                  </a:lnTo>
                  <a:close/>
                </a:path>
                <a:path w="626744" h="561339">
                  <a:moveTo>
                    <a:pt x="626351" y="380263"/>
                  </a:moveTo>
                  <a:lnTo>
                    <a:pt x="624484" y="369849"/>
                  </a:lnTo>
                  <a:lnTo>
                    <a:pt x="619379" y="361454"/>
                  </a:lnTo>
                  <a:lnTo>
                    <a:pt x="611784" y="355879"/>
                  </a:lnTo>
                  <a:lnTo>
                    <a:pt x="602399" y="353847"/>
                  </a:lnTo>
                  <a:lnTo>
                    <a:pt x="593064" y="355879"/>
                  </a:lnTo>
                  <a:lnTo>
                    <a:pt x="585558" y="361454"/>
                  </a:lnTo>
                  <a:lnTo>
                    <a:pt x="580567" y="369849"/>
                  </a:lnTo>
                  <a:lnTo>
                    <a:pt x="578764" y="380263"/>
                  </a:lnTo>
                  <a:lnTo>
                    <a:pt x="580567" y="390880"/>
                  </a:lnTo>
                  <a:lnTo>
                    <a:pt x="585558" y="399351"/>
                  </a:lnTo>
                  <a:lnTo>
                    <a:pt x="593064" y="404964"/>
                  </a:lnTo>
                  <a:lnTo>
                    <a:pt x="602399" y="407009"/>
                  </a:lnTo>
                  <a:lnTo>
                    <a:pt x="611784" y="404964"/>
                  </a:lnTo>
                  <a:lnTo>
                    <a:pt x="619379" y="399351"/>
                  </a:lnTo>
                  <a:lnTo>
                    <a:pt x="624484" y="390880"/>
                  </a:lnTo>
                  <a:lnTo>
                    <a:pt x="626351" y="380263"/>
                  </a:lnTo>
                  <a:close/>
                </a:path>
              </a:pathLst>
            </a:custGeom>
            <a:solidFill>
              <a:srgbClr val="000000"/>
            </a:solidFill>
          </p:spPr>
          <p:txBody>
            <a:bodyPr wrap="square" lIns="0" tIns="0" rIns="0" bIns="0" rtlCol="0"/>
            <a:lstStyle/>
            <a:p>
              <a:endParaRPr/>
            </a:p>
          </p:txBody>
        </p:sp>
        <p:sp>
          <p:nvSpPr>
            <p:cNvPr id="22" name="object 22"/>
            <p:cNvSpPr/>
            <p:nvPr/>
          </p:nvSpPr>
          <p:spPr>
            <a:xfrm>
              <a:off x="3506324" y="6042733"/>
              <a:ext cx="205740" cy="183515"/>
            </a:xfrm>
            <a:custGeom>
              <a:avLst/>
              <a:gdLst/>
              <a:ahLst/>
              <a:cxnLst/>
              <a:rect l="l" t="t" r="r" b="b"/>
              <a:pathLst>
                <a:path w="205739" h="183514">
                  <a:moveTo>
                    <a:pt x="0" y="0"/>
                  </a:moveTo>
                  <a:lnTo>
                    <a:pt x="1263" y="183137"/>
                  </a:lnTo>
                  <a:lnTo>
                    <a:pt x="205255" y="87063"/>
                  </a:lnTo>
                  <a:lnTo>
                    <a:pt x="0" y="0"/>
                  </a:lnTo>
                  <a:close/>
                </a:path>
              </a:pathLst>
            </a:custGeom>
            <a:solidFill>
              <a:srgbClr val="404040"/>
            </a:solidFill>
          </p:spPr>
          <p:txBody>
            <a:bodyPr wrap="square" lIns="0" tIns="0" rIns="0" bIns="0" rtlCol="0"/>
            <a:lstStyle/>
            <a:p>
              <a:endParaRPr/>
            </a:p>
          </p:txBody>
        </p:sp>
        <p:sp>
          <p:nvSpPr>
            <p:cNvPr id="23" name="object 23"/>
            <p:cNvSpPr/>
            <p:nvPr/>
          </p:nvSpPr>
          <p:spPr>
            <a:xfrm>
              <a:off x="2814053" y="5748283"/>
              <a:ext cx="280670" cy="577215"/>
            </a:xfrm>
            <a:custGeom>
              <a:avLst/>
              <a:gdLst/>
              <a:ahLst/>
              <a:cxnLst/>
              <a:rect l="l" t="t" r="r" b="b"/>
              <a:pathLst>
                <a:path w="280669" h="577214">
                  <a:moveTo>
                    <a:pt x="0" y="0"/>
                  </a:moveTo>
                  <a:lnTo>
                    <a:pt x="0" y="379959"/>
                  </a:lnTo>
                  <a:lnTo>
                    <a:pt x="280204" y="576781"/>
                  </a:lnTo>
                  <a:lnTo>
                    <a:pt x="277411" y="160758"/>
                  </a:lnTo>
                  <a:lnTo>
                    <a:pt x="0" y="0"/>
                  </a:lnTo>
                  <a:close/>
                </a:path>
              </a:pathLst>
            </a:custGeom>
            <a:solidFill>
              <a:srgbClr val="DFDFDF"/>
            </a:solidFill>
          </p:spPr>
          <p:txBody>
            <a:bodyPr wrap="square" lIns="0" tIns="0" rIns="0" bIns="0" rtlCol="0"/>
            <a:lstStyle/>
            <a:p>
              <a:endParaRPr/>
            </a:p>
          </p:txBody>
        </p:sp>
        <p:sp>
          <p:nvSpPr>
            <p:cNvPr id="24" name="object 24"/>
            <p:cNvSpPr/>
            <p:nvPr/>
          </p:nvSpPr>
          <p:spPr>
            <a:xfrm>
              <a:off x="2814053" y="5748283"/>
              <a:ext cx="280670" cy="577215"/>
            </a:xfrm>
            <a:custGeom>
              <a:avLst/>
              <a:gdLst/>
              <a:ahLst/>
              <a:cxnLst/>
              <a:rect l="l" t="t" r="r" b="b"/>
              <a:pathLst>
                <a:path w="280669" h="577214">
                  <a:moveTo>
                    <a:pt x="0" y="0"/>
                  </a:moveTo>
                  <a:lnTo>
                    <a:pt x="277411" y="160758"/>
                  </a:lnTo>
                  <a:lnTo>
                    <a:pt x="280204" y="576781"/>
                  </a:lnTo>
                  <a:lnTo>
                    <a:pt x="0" y="379959"/>
                  </a:lnTo>
                  <a:lnTo>
                    <a:pt x="0" y="0"/>
                  </a:lnTo>
                </a:path>
              </a:pathLst>
            </a:custGeom>
            <a:ln w="8707">
              <a:solidFill>
                <a:srgbClr val="DFDFDF"/>
              </a:solidFill>
            </a:ln>
          </p:spPr>
          <p:txBody>
            <a:bodyPr wrap="square" lIns="0" tIns="0" rIns="0" bIns="0" rtlCol="0"/>
            <a:lstStyle/>
            <a:p>
              <a:endParaRPr/>
            </a:p>
          </p:txBody>
        </p:sp>
        <p:sp>
          <p:nvSpPr>
            <p:cNvPr id="25" name="object 25"/>
            <p:cNvSpPr/>
            <p:nvPr/>
          </p:nvSpPr>
          <p:spPr>
            <a:xfrm>
              <a:off x="3094258" y="5819804"/>
              <a:ext cx="414655" cy="508000"/>
            </a:xfrm>
            <a:custGeom>
              <a:avLst/>
              <a:gdLst/>
              <a:ahLst/>
              <a:cxnLst/>
              <a:rect l="l" t="t" r="r" b="b"/>
              <a:pathLst>
                <a:path w="414654" h="508000">
                  <a:moveTo>
                    <a:pt x="414215" y="0"/>
                  </a:moveTo>
                  <a:lnTo>
                    <a:pt x="0" y="88605"/>
                  </a:lnTo>
                  <a:lnTo>
                    <a:pt x="0" y="507433"/>
                  </a:lnTo>
                  <a:lnTo>
                    <a:pt x="414215" y="406381"/>
                  </a:lnTo>
                  <a:lnTo>
                    <a:pt x="414215" y="0"/>
                  </a:lnTo>
                  <a:close/>
                </a:path>
              </a:pathLst>
            </a:custGeom>
            <a:solidFill>
              <a:srgbClr val="9F9F9F"/>
            </a:solidFill>
          </p:spPr>
          <p:txBody>
            <a:bodyPr wrap="square" lIns="0" tIns="0" rIns="0" bIns="0" rtlCol="0"/>
            <a:lstStyle/>
            <a:p>
              <a:endParaRPr/>
            </a:p>
          </p:txBody>
        </p:sp>
        <p:sp>
          <p:nvSpPr>
            <p:cNvPr id="26" name="object 26"/>
            <p:cNvSpPr/>
            <p:nvPr/>
          </p:nvSpPr>
          <p:spPr>
            <a:xfrm>
              <a:off x="2816227" y="5673350"/>
              <a:ext cx="694055" cy="236854"/>
            </a:xfrm>
            <a:custGeom>
              <a:avLst/>
              <a:gdLst/>
              <a:ahLst/>
              <a:cxnLst/>
              <a:rect l="l" t="t" r="r" b="b"/>
              <a:pathLst>
                <a:path w="694054" h="236854">
                  <a:moveTo>
                    <a:pt x="382845" y="0"/>
                  </a:moveTo>
                  <a:lnTo>
                    <a:pt x="0" y="72443"/>
                  </a:lnTo>
                  <a:lnTo>
                    <a:pt x="278662" y="236310"/>
                  </a:lnTo>
                  <a:lnTo>
                    <a:pt x="693509" y="147073"/>
                  </a:lnTo>
                  <a:lnTo>
                    <a:pt x="382845" y="0"/>
                  </a:lnTo>
                  <a:close/>
                </a:path>
              </a:pathLst>
            </a:custGeom>
            <a:solidFill>
              <a:srgbClr val="808080"/>
            </a:solidFill>
          </p:spPr>
          <p:txBody>
            <a:bodyPr wrap="square" lIns="0" tIns="0" rIns="0" bIns="0" rtlCol="0"/>
            <a:lstStyle/>
            <a:p>
              <a:endParaRPr/>
            </a:p>
          </p:txBody>
        </p:sp>
        <p:sp>
          <p:nvSpPr>
            <p:cNvPr id="27" name="object 27"/>
            <p:cNvSpPr/>
            <p:nvPr/>
          </p:nvSpPr>
          <p:spPr>
            <a:xfrm>
              <a:off x="2920098" y="5701030"/>
              <a:ext cx="554355" cy="567690"/>
            </a:xfrm>
            <a:custGeom>
              <a:avLst/>
              <a:gdLst/>
              <a:ahLst/>
              <a:cxnLst/>
              <a:rect l="l" t="t" r="r" b="b"/>
              <a:pathLst>
                <a:path w="554354" h="567689">
                  <a:moveTo>
                    <a:pt x="41986" y="314972"/>
                  </a:moveTo>
                  <a:lnTo>
                    <a:pt x="40347" y="305219"/>
                  </a:lnTo>
                  <a:lnTo>
                    <a:pt x="35890" y="297091"/>
                  </a:lnTo>
                  <a:lnTo>
                    <a:pt x="29260" y="291528"/>
                  </a:lnTo>
                  <a:lnTo>
                    <a:pt x="21145" y="289471"/>
                  </a:lnTo>
                  <a:lnTo>
                    <a:pt x="12852" y="291528"/>
                  </a:lnTo>
                  <a:lnTo>
                    <a:pt x="6146" y="297091"/>
                  </a:lnTo>
                  <a:lnTo>
                    <a:pt x="1638" y="305219"/>
                  </a:lnTo>
                  <a:lnTo>
                    <a:pt x="0" y="314972"/>
                  </a:lnTo>
                  <a:lnTo>
                    <a:pt x="1638" y="324853"/>
                  </a:lnTo>
                  <a:lnTo>
                    <a:pt x="6146" y="332968"/>
                  </a:lnTo>
                  <a:lnTo>
                    <a:pt x="12852" y="338455"/>
                  </a:lnTo>
                  <a:lnTo>
                    <a:pt x="21145" y="340474"/>
                  </a:lnTo>
                  <a:lnTo>
                    <a:pt x="29260" y="338455"/>
                  </a:lnTo>
                  <a:lnTo>
                    <a:pt x="35890" y="332968"/>
                  </a:lnTo>
                  <a:lnTo>
                    <a:pt x="40347" y="324853"/>
                  </a:lnTo>
                  <a:lnTo>
                    <a:pt x="41986" y="314972"/>
                  </a:lnTo>
                  <a:close/>
                </a:path>
                <a:path w="554354" h="567689">
                  <a:moveTo>
                    <a:pt x="69354" y="62801"/>
                  </a:moveTo>
                  <a:lnTo>
                    <a:pt x="67106" y="55283"/>
                  </a:lnTo>
                  <a:lnTo>
                    <a:pt x="60960" y="49047"/>
                  </a:lnTo>
                  <a:lnTo>
                    <a:pt x="51777" y="44792"/>
                  </a:lnTo>
                  <a:lnTo>
                    <a:pt x="40436" y="43218"/>
                  </a:lnTo>
                  <a:lnTo>
                    <a:pt x="29083" y="44792"/>
                  </a:lnTo>
                  <a:lnTo>
                    <a:pt x="19900" y="49047"/>
                  </a:lnTo>
                  <a:lnTo>
                    <a:pt x="13754" y="55283"/>
                  </a:lnTo>
                  <a:lnTo>
                    <a:pt x="11506" y="62801"/>
                  </a:lnTo>
                  <a:lnTo>
                    <a:pt x="13754" y="70510"/>
                  </a:lnTo>
                  <a:lnTo>
                    <a:pt x="19900" y="76835"/>
                  </a:lnTo>
                  <a:lnTo>
                    <a:pt x="29083" y="81127"/>
                  </a:lnTo>
                  <a:lnTo>
                    <a:pt x="40436" y="82702"/>
                  </a:lnTo>
                  <a:lnTo>
                    <a:pt x="51777" y="81127"/>
                  </a:lnTo>
                  <a:lnTo>
                    <a:pt x="60960" y="76835"/>
                  </a:lnTo>
                  <a:lnTo>
                    <a:pt x="67106" y="70510"/>
                  </a:lnTo>
                  <a:lnTo>
                    <a:pt x="69354" y="62801"/>
                  </a:lnTo>
                  <a:close/>
                </a:path>
                <a:path w="554354" h="567689">
                  <a:moveTo>
                    <a:pt x="214579" y="144272"/>
                  </a:moveTo>
                  <a:lnTo>
                    <a:pt x="212344" y="136436"/>
                  </a:lnTo>
                  <a:lnTo>
                    <a:pt x="206260" y="130124"/>
                  </a:lnTo>
                  <a:lnTo>
                    <a:pt x="197269" y="125907"/>
                  </a:lnTo>
                  <a:lnTo>
                    <a:pt x="186283" y="124371"/>
                  </a:lnTo>
                  <a:lnTo>
                    <a:pt x="175310" y="125907"/>
                  </a:lnTo>
                  <a:lnTo>
                    <a:pt x="166306" y="130124"/>
                  </a:lnTo>
                  <a:lnTo>
                    <a:pt x="160223" y="136436"/>
                  </a:lnTo>
                  <a:lnTo>
                    <a:pt x="157988" y="144272"/>
                  </a:lnTo>
                  <a:lnTo>
                    <a:pt x="160223" y="152095"/>
                  </a:lnTo>
                  <a:lnTo>
                    <a:pt x="166306" y="158419"/>
                  </a:lnTo>
                  <a:lnTo>
                    <a:pt x="175310" y="162636"/>
                  </a:lnTo>
                  <a:lnTo>
                    <a:pt x="186283" y="164172"/>
                  </a:lnTo>
                  <a:lnTo>
                    <a:pt x="197269" y="162636"/>
                  </a:lnTo>
                  <a:lnTo>
                    <a:pt x="206260" y="158419"/>
                  </a:lnTo>
                  <a:lnTo>
                    <a:pt x="212344" y="152095"/>
                  </a:lnTo>
                  <a:lnTo>
                    <a:pt x="214579" y="144272"/>
                  </a:lnTo>
                  <a:close/>
                </a:path>
                <a:path w="554354" h="567689">
                  <a:moveTo>
                    <a:pt x="285191" y="267398"/>
                  </a:moveTo>
                  <a:lnTo>
                    <a:pt x="282638" y="255562"/>
                  </a:lnTo>
                  <a:lnTo>
                    <a:pt x="275742" y="245872"/>
                  </a:lnTo>
                  <a:lnTo>
                    <a:pt x="265633" y="239331"/>
                  </a:lnTo>
                  <a:lnTo>
                    <a:pt x="253466" y="236931"/>
                  </a:lnTo>
                  <a:lnTo>
                    <a:pt x="241287" y="239331"/>
                  </a:lnTo>
                  <a:lnTo>
                    <a:pt x="231190" y="245872"/>
                  </a:lnTo>
                  <a:lnTo>
                    <a:pt x="224294" y="255562"/>
                  </a:lnTo>
                  <a:lnTo>
                    <a:pt x="221742" y="267398"/>
                  </a:lnTo>
                  <a:lnTo>
                    <a:pt x="224294" y="279107"/>
                  </a:lnTo>
                  <a:lnTo>
                    <a:pt x="231190" y="288810"/>
                  </a:lnTo>
                  <a:lnTo>
                    <a:pt x="241287" y="295427"/>
                  </a:lnTo>
                  <a:lnTo>
                    <a:pt x="253466" y="297878"/>
                  </a:lnTo>
                  <a:lnTo>
                    <a:pt x="265633" y="295427"/>
                  </a:lnTo>
                  <a:lnTo>
                    <a:pt x="275742" y="288810"/>
                  </a:lnTo>
                  <a:lnTo>
                    <a:pt x="282638" y="279107"/>
                  </a:lnTo>
                  <a:lnTo>
                    <a:pt x="285191" y="267398"/>
                  </a:lnTo>
                  <a:close/>
                </a:path>
                <a:path w="554354" h="567689">
                  <a:moveTo>
                    <a:pt x="286740" y="537591"/>
                  </a:moveTo>
                  <a:lnTo>
                    <a:pt x="284226" y="525805"/>
                  </a:lnTo>
                  <a:lnTo>
                    <a:pt x="277329" y="516216"/>
                  </a:lnTo>
                  <a:lnTo>
                    <a:pt x="267055" y="509790"/>
                  </a:lnTo>
                  <a:lnTo>
                    <a:pt x="254393" y="507428"/>
                  </a:lnTo>
                  <a:lnTo>
                    <a:pt x="241909" y="509790"/>
                  </a:lnTo>
                  <a:lnTo>
                    <a:pt x="231724" y="516216"/>
                  </a:lnTo>
                  <a:lnTo>
                    <a:pt x="224866" y="525805"/>
                  </a:lnTo>
                  <a:lnTo>
                    <a:pt x="222364" y="537591"/>
                  </a:lnTo>
                  <a:lnTo>
                    <a:pt x="224866" y="549211"/>
                  </a:lnTo>
                  <a:lnTo>
                    <a:pt x="231724" y="558698"/>
                  </a:lnTo>
                  <a:lnTo>
                    <a:pt x="241909" y="565099"/>
                  </a:lnTo>
                  <a:lnTo>
                    <a:pt x="254393" y="567448"/>
                  </a:lnTo>
                  <a:lnTo>
                    <a:pt x="267055" y="565099"/>
                  </a:lnTo>
                  <a:lnTo>
                    <a:pt x="277329" y="558698"/>
                  </a:lnTo>
                  <a:lnTo>
                    <a:pt x="284226" y="549211"/>
                  </a:lnTo>
                  <a:lnTo>
                    <a:pt x="286740" y="537591"/>
                  </a:lnTo>
                  <a:close/>
                </a:path>
                <a:path w="554354" h="567689">
                  <a:moveTo>
                    <a:pt x="291719" y="19900"/>
                  </a:moveTo>
                  <a:lnTo>
                    <a:pt x="289471" y="12204"/>
                  </a:lnTo>
                  <a:lnTo>
                    <a:pt x="283324" y="5867"/>
                  </a:lnTo>
                  <a:lnTo>
                    <a:pt x="274129" y="1574"/>
                  </a:lnTo>
                  <a:lnTo>
                    <a:pt x="262788" y="0"/>
                  </a:lnTo>
                  <a:lnTo>
                    <a:pt x="251574" y="1574"/>
                  </a:lnTo>
                  <a:lnTo>
                    <a:pt x="242379" y="5867"/>
                  </a:lnTo>
                  <a:lnTo>
                    <a:pt x="236156" y="12204"/>
                  </a:lnTo>
                  <a:lnTo>
                    <a:pt x="233870" y="19900"/>
                  </a:lnTo>
                  <a:lnTo>
                    <a:pt x="236156" y="27838"/>
                  </a:lnTo>
                  <a:lnTo>
                    <a:pt x="242379" y="34366"/>
                  </a:lnTo>
                  <a:lnTo>
                    <a:pt x="251574" y="38785"/>
                  </a:lnTo>
                  <a:lnTo>
                    <a:pt x="262788" y="40424"/>
                  </a:lnTo>
                  <a:lnTo>
                    <a:pt x="274129" y="38785"/>
                  </a:lnTo>
                  <a:lnTo>
                    <a:pt x="283324" y="34366"/>
                  </a:lnTo>
                  <a:lnTo>
                    <a:pt x="289471" y="27838"/>
                  </a:lnTo>
                  <a:lnTo>
                    <a:pt x="291719" y="19900"/>
                  </a:lnTo>
                  <a:close/>
                </a:path>
                <a:path w="554354" h="567689">
                  <a:moveTo>
                    <a:pt x="431012" y="362229"/>
                  </a:moveTo>
                  <a:lnTo>
                    <a:pt x="428472" y="350393"/>
                  </a:lnTo>
                  <a:lnTo>
                    <a:pt x="421601" y="340702"/>
                  </a:lnTo>
                  <a:lnTo>
                    <a:pt x="411505" y="334162"/>
                  </a:lnTo>
                  <a:lnTo>
                    <a:pt x="399313" y="331762"/>
                  </a:lnTo>
                  <a:lnTo>
                    <a:pt x="387146" y="334162"/>
                  </a:lnTo>
                  <a:lnTo>
                    <a:pt x="377050" y="340702"/>
                  </a:lnTo>
                  <a:lnTo>
                    <a:pt x="370154" y="350393"/>
                  </a:lnTo>
                  <a:lnTo>
                    <a:pt x="367601" y="362229"/>
                  </a:lnTo>
                  <a:lnTo>
                    <a:pt x="370154" y="373938"/>
                  </a:lnTo>
                  <a:lnTo>
                    <a:pt x="377050" y="383654"/>
                  </a:lnTo>
                  <a:lnTo>
                    <a:pt x="387146" y="390258"/>
                  </a:lnTo>
                  <a:lnTo>
                    <a:pt x="399313" y="392709"/>
                  </a:lnTo>
                  <a:lnTo>
                    <a:pt x="411505" y="390258"/>
                  </a:lnTo>
                  <a:lnTo>
                    <a:pt x="421601" y="383654"/>
                  </a:lnTo>
                  <a:lnTo>
                    <a:pt x="428472" y="373938"/>
                  </a:lnTo>
                  <a:lnTo>
                    <a:pt x="431012" y="362229"/>
                  </a:lnTo>
                  <a:close/>
                </a:path>
                <a:path w="554354" h="567689">
                  <a:moveTo>
                    <a:pt x="455917" y="100431"/>
                  </a:moveTo>
                  <a:lnTo>
                    <a:pt x="453669" y="92595"/>
                  </a:lnTo>
                  <a:lnTo>
                    <a:pt x="447509" y="86283"/>
                  </a:lnTo>
                  <a:lnTo>
                    <a:pt x="438315" y="82067"/>
                  </a:lnTo>
                  <a:lnTo>
                    <a:pt x="426974" y="80530"/>
                  </a:lnTo>
                  <a:lnTo>
                    <a:pt x="415988" y="82067"/>
                  </a:lnTo>
                  <a:lnTo>
                    <a:pt x="407009" y="86283"/>
                  </a:lnTo>
                  <a:lnTo>
                    <a:pt x="400926" y="92595"/>
                  </a:lnTo>
                  <a:lnTo>
                    <a:pt x="398691" y="100431"/>
                  </a:lnTo>
                  <a:lnTo>
                    <a:pt x="400926" y="108267"/>
                  </a:lnTo>
                  <a:lnTo>
                    <a:pt x="407009" y="114579"/>
                  </a:lnTo>
                  <a:lnTo>
                    <a:pt x="415988" y="118795"/>
                  </a:lnTo>
                  <a:lnTo>
                    <a:pt x="426974" y="120332"/>
                  </a:lnTo>
                  <a:lnTo>
                    <a:pt x="438315" y="118795"/>
                  </a:lnTo>
                  <a:lnTo>
                    <a:pt x="447509" y="114579"/>
                  </a:lnTo>
                  <a:lnTo>
                    <a:pt x="453669" y="108267"/>
                  </a:lnTo>
                  <a:lnTo>
                    <a:pt x="455917" y="100431"/>
                  </a:lnTo>
                  <a:close/>
                </a:path>
                <a:path w="554354" h="567689">
                  <a:moveTo>
                    <a:pt x="550837" y="467639"/>
                  </a:moveTo>
                  <a:lnTo>
                    <a:pt x="548297" y="455891"/>
                  </a:lnTo>
                  <a:lnTo>
                    <a:pt x="541413" y="446417"/>
                  </a:lnTo>
                  <a:lnTo>
                    <a:pt x="531215" y="440093"/>
                  </a:lnTo>
                  <a:lnTo>
                    <a:pt x="518731" y="437794"/>
                  </a:lnTo>
                  <a:lnTo>
                    <a:pt x="506044" y="440093"/>
                  </a:lnTo>
                  <a:lnTo>
                    <a:pt x="495769" y="446417"/>
                  </a:lnTo>
                  <a:lnTo>
                    <a:pt x="488886" y="455891"/>
                  </a:lnTo>
                  <a:lnTo>
                    <a:pt x="486371" y="467639"/>
                  </a:lnTo>
                  <a:lnTo>
                    <a:pt x="488886" y="479348"/>
                  </a:lnTo>
                  <a:lnTo>
                    <a:pt x="495769" y="489051"/>
                  </a:lnTo>
                  <a:lnTo>
                    <a:pt x="506044" y="495668"/>
                  </a:lnTo>
                  <a:lnTo>
                    <a:pt x="518731" y="498106"/>
                  </a:lnTo>
                  <a:lnTo>
                    <a:pt x="531215" y="495668"/>
                  </a:lnTo>
                  <a:lnTo>
                    <a:pt x="541413" y="489051"/>
                  </a:lnTo>
                  <a:lnTo>
                    <a:pt x="548297" y="479348"/>
                  </a:lnTo>
                  <a:lnTo>
                    <a:pt x="550837" y="467639"/>
                  </a:lnTo>
                  <a:close/>
                </a:path>
                <a:path w="554354" h="567689">
                  <a:moveTo>
                    <a:pt x="554240" y="193078"/>
                  </a:moveTo>
                  <a:lnTo>
                    <a:pt x="551688" y="181292"/>
                  </a:lnTo>
                  <a:lnTo>
                    <a:pt x="544779" y="171716"/>
                  </a:lnTo>
                  <a:lnTo>
                    <a:pt x="534670" y="165277"/>
                  </a:lnTo>
                  <a:lnTo>
                    <a:pt x="522516" y="162928"/>
                  </a:lnTo>
                  <a:lnTo>
                    <a:pt x="510311" y="165277"/>
                  </a:lnTo>
                  <a:lnTo>
                    <a:pt x="500214" y="171716"/>
                  </a:lnTo>
                  <a:lnTo>
                    <a:pt x="493331" y="181292"/>
                  </a:lnTo>
                  <a:lnTo>
                    <a:pt x="490791" y="193078"/>
                  </a:lnTo>
                  <a:lnTo>
                    <a:pt x="493331" y="204698"/>
                  </a:lnTo>
                  <a:lnTo>
                    <a:pt x="500214" y="214198"/>
                  </a:lnTo>
                  <a:lnTo>
                    <a:pt x="510311" y="220599"/>
                  </a:lnTo>
                  <a:lnTo>
                    <a:pt x="522516" y="222935"/>
                  </a:lnTo>
                  <a:lnTo>
                    <a:pt x="534670" y="220599"/>
                  </a:lnTo>
                  <a:lnTo>
                    <a:pt x="544779" y="214198"/>
                  </a:lnTo>
                  <a:lnTo>
                    <a:pt x="551688" y="204698"/>
                  </a:lnTo>
                  <a:lnTo>
                    <a:pt x="554240" y="193078"/>
                  </a:lnTo>
                  <a:close/>
                </a:path>
              </a:pathLst>
            </a:custGeom>
            <a:solidFill>
              <a:srgbClr val="000000"/>
            </a:solidFill>
          </p:spPr>
          <p:txBody>
            <a:bodyPr wrap="square" lIns="0" tIns="0" rIns="0" bIns="0" rtlCol="0"/>
            <a:lstStyle/>
            <a:p>
              <a:endParaRPr/>
            </a:p>
          </p:txBody>
        </p:sp>
      </p:grpSp>
      <p:sp>
        <p:nvSpPr>
          <p:cNvPr id="32" name="object 32"/>
          <p:cNvSpPr/>
          <p:nvPr/>
        </p:nvSpPr>
        <p:spPr>
          <a:xfrm>
            <a:off x="7536180" y="5256276"/>
            <a:ext cx="1607819" cy="1601724"/>
          </a:xfrm>
          <a:prstGeom prst="rect">
            <a:avLst/>
          </a:prstGeom>
          <a:blipFill>
            <a:blip r:embed="rId2" cstate="print"/>
            <a:stretch>
              <a:fillRect/>
            </a:stretch>
          </a:blipFill>
        </p:spPr>
        <p:txBody>
          <a:bodyPr wrap="square" lIns="0" tIns="0" rIns="0" bIns="0" rtlCol="0"/>
          <a:lstStyle/>
          <a:p>
            <a:endParaRPr/>
          </a:p>
        </p:txBody>
      </p:sp>
      <p:sp>
        <p:nvSpPr>
          <p:cNvPr id="36" name="Rectangle 35"/>
          <p:cNvSpPr/>
          <p:nvPr/>
        </p:nvSpPr>
        <p:spPr>
          <a:xfrm>
            <a:off x="152400" y="1129749"/>
            <a:ext cx="9067799" cy="3816429"/>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a:solidFill>
                  <a:schemeClr val="accent1">
                    <a:lumMod val="20000"/>
                    <a:lumOff val="80000"/>
                  </a:schemeClr>
                </a:solidFill>
                <a:latin typeface="Arial"/>
              </a:rPr>
              <a:t>P</a:t>
            </a:r>
            <a:r>
              <a:rPr kumimoji="0" lang="en-US" sz="3200" b="0" i="0" u="none" strike="noStrike" kern="0" cap="none" spc="0" normalizeH="0" baseline="0" noProof="0" dirty="0" err="1" smtClean="0">
                <a:ln>
                  <a:noFill/>
                </a:ln>
                <a:solidFill>
                  <a:schemeClr val="accent1">
                    <a:lumMod val="20000"/>
                    <a:lumOff val="80000"/>
                  </a:schemeClr>
                </a:solidFill>
                <a:effectLst/>
                <a:uLnTx/>
                <a:uFillTx/>
                <a:latin typeface="Arial"/>
              </a:rPr>
              <a:t>robability</a:t>
            </a:r>
            <a:r>
              <a:rPr kumimoji="0" lang="en-US" sz="3200" b="0" i="0" u="none" strike="noStrike" kern="0" cap="none" spc="0" normalizeH="0" baseline="0" noProof="0" dirty="0" smtClean="0">
                <a:ln>
                  <a:noFill/>
                </a:ln>
                <a:solidFill>
                  <a:schemeClr val="accent1">
                    <a:lumMod val="20000"/>
                    <a:lumOff val="80000"/>
                  </a:schemeClr>
                </a:solidFill>
                <a:effectLst/>
                <a:uLnTx/>
                <a:uFillTx/>
                <a:latin typeface="Arial"/>
              </a:rPr>
              <a:t> is a measure of the likelihood that an event in the future will happen.</a:t>
            </a:r>
          </a:p>
          <a:p>
            <a:pPr marL="457200" lvl="0" indent="-457200">
              <a:buFont typeface="Arial" panose="020B0604020202020204" pitchFamily="34" charset="0"/>
              <a:buChar char="•"/>
            </a:pPr>
            <a:r>
              <a:rPr kumimoji="0" lang="en-US" sz="3200" b="0" i="0" u="none" strike="noStrike" kern="0" cap="none" spc="0" normalizeH="0" baseline="0" noProof="0" dirty="0" smtClean="0">
                <a:ln>
                  <a:noFill/>
                </a:ln>
                <a:solidFill>
                  <a:schemeClr val="accent1">
                    <a:lumMod val="20000"/>
                    <a:lumOff val="80000"/>
                  </a:schemeClr>
                </a:solidFill>
                <a:effectLst/>
                <a:uLnTx/>
                <a:uFillTx/>
                <a:latin typeface="Arial"/>
              </a:rPr>
              <a:t> A value near zero means the event is not likely to happen.  A value near one means it is likely.</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0" cap="none" spc="0" normalizeH="0" baseline="0" noProof="0" dirty="0" smtClean="0">
                <a:ln>
                  <a:noFill/>
                </a:ln>
                <a:solidFill>
                  <a:schemeClr val="accent1">
                    <a:lumMod val="20000"/>
                    <a:lumOff val="80000"/>
                  </a:schemeClr>
                </a:solidFill>
                <a:effectLst/>
                <a:uLnTx/>
                <a:uFillTx/>
                <a:latin typeface="Arial"/>
              </a:rPr>
              <a:t>Value of probability lies in between 0 to 1.</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0" dirty="0" smtClean="0">
                <a:solidFill>
                  <a:schemeClr val="accent1">
                    <a:lumMod val="20000"/>
                    <a:lumOff val="80000"/>
                  </a:schemeClr>
                </a:solidFill>
                <a:latin typeface="Arial"/>
              </a:rPr>
              <a:t>Sum of all probability is equal to 1.</a:t>
            </a:r>
            <a:endParaRPr kumimoji="0" lang="en-US" sz="3200" b="0" i="0" u="none" strike="noStrike" kern="0" cap="none" spc="0" normalizeH="0" baseline="0" noProof="0" dirty="0" smtClean="0">
              <a:ln>
                <a:noFill/>
              </a:ln>
              <a:solidFill>
                <a:schemeClr val="accent1">
                  <a:lumMod val="20000"/>
                  <a:lumOff val="80000"/>
                </a:schemeClr>
              </a:solidFill>
              <a:effectLst/>
              <a:uLnTx/>
              <a:uFillTx/>
              <a:latin typeface="Arial"/>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smtClean="0">
              <a:ln>
                <a:noFill/>
              </a:ln>
              <a:solidFill>
                <a:schemeClr val="accent1">
                  <a:lumMod val="20000"/>
                  <a:lumOff val="80000"/>
                </a:schemeClr>
              </a:solidFill>
              <a:effectLst/>
              <a:uLnTx/>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3293" y="14985"/>
            <a:ext cx="8361680" cy="628377"/>
          </a:xfrm>
          <a:prstGeom prst="rect">
            <a:avLst/>
          </a:prstGeom>
        </p:spPr>
        <p:txBody>
          <a:bodyPr vert="horz" wrap="square" lIns="0" tIns="12700" rIns="0" bIns="0" rtlCol="0">
            <a:spAutoFit/>
          </a:bodyPr>
          <a:lstStyle/>
          <a:p>
            <a:pPr marL="12700">
              <a:lnSpc>
                <a:spcPct val="100000"/>
              </a:lnSpc>
              <a:spcBef>
                <a:spcPts val="100"/>
              </a:spcBef>
            </a:pPr>
            <a:r>
              <a:rPr lang="en-US" sz="4000" u="none" dirty="0" smtClean="0">
                <a:latin typeface="Arial"/>
                <a:cs typeface="Arial"/>
              </a:rPr>
              <a:t>Math problem</a:t>
            </a:r>
            <a:endParaRPr sz="4000" dirty="0">
              <a:latin typeface="Arial"/>
              <a:cs typeface="Arial"/>
            </a:endParaRPr>
          </a:p>
        </p:txBody>
      </p:sp>
      <p:sp>
        <p:nvSpPr>
          <p:cNvPr id="3" name="object 3"/>
          <p:cNvSpPr/>
          <p:nvPr/>
        </p:nvSpPr>
        <p:spPr>
          <a:xfrm>
            <a:off x="406044" y="786383"/>
            <a:ext cx="8331834" cy="71755"/>
          </a:xfrm>
          <a:custGeom>
            <a:avLst/>
            <a:gdLst/>
            <a:ahLst/>
            <a:cxnLst/>
            <a:rect l="l" t="t" r="r" b="b"/>
            <a:pathLst>
              <a:path w="8331834" h="71755">
                <a:moveTo>
                  <a:pt x="8331682" y="0"/>
                </a:moveTo>
                <a:lnTo>
                  <a:pt x="0" y="0"/>
                </a:lnTo>
                <a:lnTo>
                  <a:pt x="0" y="71627"/>
                </a:lnTo>
                <a:lnTo>
                  <a:pt x="8331682" y="71627"/>
                </a:lnTo>
                <a:lnTo>
                  <a:pt x="8331682" y="0"/>
                </a:lnTo>
                <a:close/>
              </a:path>
            </a:pathLst>
          </a:custGeom>
          <a:solidFill>
            <a:srgbClr val="00AFEF"/>
          </a:solidFill>
        </p:spPr>
        <p:txBody>
          <a:bodyPr wrap="square" lIns="0" tIns="0" rIns="0" bIns="0" rtlCol="0"/>
          <a:lstStyle/>
          <a:p>
            <a:endParaRPr>
              <a:solidFill>
                <a:prstClr val="black"/>
              </a:solidFill>
            </a:endParaRPr>
          </a:p>
        </p:txBody>
      </p:sp>
      <p:sp>
        <p:nvSpPr>
          <p:cNvPr id="14" name="object 14"/>
          <p:cNvSpPr txBox="1"/>
          <p:nvPr/>
        </p:nvSpPr>
        <p:spPr>
          <a:xfrm>
            <a:off x="1162612" y="5771122"/>
            <a:ext cx="2974340" cy="391160"/>
          </a:xfrm>
          <a:prstGeom prst="rect">
            <a:avLst/>
          </a:prstGeom>
        </p:spPr>
        <p:txBody>
          <a:bodyPr vert="horz" wrap="square" lIns="0" tIns="12700" rIns="0" bIns="0" rtlCol="0">
            <a:spAutoFit/>
          </a:bodyPr>
          <a:lstStyle/>
          <a:p>
            <a:pPr marL="12700">
              <a:spcBef>
                <a:spcPts val="100"/>
              </a:spcBef>
              <a:tabLst>
                <a:tab pos="612775" algn="l"/>
                <a:tab pos="2644140" algn="l"/>
              </a:tabLst>
            </a:pPr>
            <a:endParaRPr sz="2400" dirty="0">
              <a:solidFill>
                <a:prstClr val="black"/>
              </a:solidFill>
              <a:latin typeface="Carlito"/>
              <a:cs typeface="Carlito"/>
            </a:endParaRPr>
          </a:p>
        </p:txBody>
      </p:sp>
      <p:grpSp>
        <p:nvGrpSpPr>
          <p:cNvPr id="16" name="object 16"/>
          <p:cNvGrpSpPr/>
          <p:nvPr/>
        </p:nvGrpSpPr>
        <p:grpSpPr>
          <a:xfrm>
            <a:off x="2058021" y="5558866"/>
            <a:ext cx="1654043" cy="768938"/>
            <a:chOff x="2058021" y="5558866"/>
            <a:chExt cx="1654043" cy="768938"/>
          </a:xfrm>
        </p:grpSpPr>
        <p:sp>
          <p:nvSpPr>
            <p:cNvPr id="17" name="object 17"/>
            <p:cNvSpPr/>
            <p:nvPr/>
          </p:nvSpPr>
          <p:spPr>
            <a:xfrm>
              <a:off x="2474130" y="6009462"/>
              <a:ext cx="482600" cy="196850"/>
            </a:xfrm>
            <a:custGeom>
              <a:avLst/>
              <a:gdLst/>
              <a:ahLst/>
              <a:cxnLst/>
              <a:rect l="l" t="t" r="r" b="b"/>
              <a:pathLst>
                <a:path w="482600" h="196850">
                  <a:moveTo>
                    <a:pt x="278966" y="0"/>
                  </a:moveTo>
                  <a:lnTo>
                    <a:pt x="0" y="196822"/>
                  </a:lnTo>
                  <a:lnTo>
                    <a:pt x="482048" y="57216"/>
                  </a:lnTo>
                  <a:lnTo>
                    <a:pt x="278966" y="0"/>
                  </a:lnTo>
                  <a:close/>
                </a:path>
              </a:pathLst>
            </a:custGeom>
            <a:solidFill>
              <a:srgbClr val="404040"/>
            </a:solidFill>
          </p:spPr>
          <p:txBody>
            <a:bodyPr wrap="square" lIns="0" tIns="0" rIns="0" bIns="0" rtlCol="0"/>
            <a:lstStyle/>
            <a:p>
              <a:endParaRPr>
                <a:solidFill>
                  <a:prstClr val="black"/>
                </a:solidFill>
              </a:endParaRPr>
            </a:p>
          </p:txBody>
        </p:sp>
        <p:sp>
          <p:nvSpPr>
            <p:cNvPr id="18" name="object 18"/>
            <p:cNvSpPr/>
            <p:nvPr/>
          </p:nvSpPr>
          <p:spPr>
            <a:xfrm>
              <a:off x="2058021" y="5704751"/>
              <a:ext cx="417830" cy="503555"/>
            </a:xfrm>
            <a:custGeom>
              <a:avLst/>
              <a:gdLst/>
              <a:ahLst/>
              <a:cxnLst/>
              <a:rect l="l" t="t" r="r" b="b"/>
              <a:pathLst>
                <a:path w="417830" h="503554">
                  <a:moveTo>
                    <a:pt x="0" y="0"/>
                  </a:moveTo>
                  <a:lnTo>
                    <a:pt x="1554" y="410741"/>
                  </a:lnTo>
                  <a:lnTo>
                    <a:pt x="417662" y="503402"/>
                  </a:lnTo>
                  <a:lnTo>
                    <a:pt x="417043" y="89553"/>
                  </a:lnTo>
                  <a:lnTo>
                    <a:pt x="0" y="0"/>
                  </a:lnTo>
                  <a:close/>
                </a:path>
              </a:pathLst>
            </a:custGeom>
            <a:solidFill>
              <a:srgbClr val="DFDFDF"/>
            </a:solidFill>
          </p:spPr>
          <p:txBody>
            <a:bodyPr wrap="square" lIns="0" tIns="0" rIns="0" bIns="0" rtlCol="0"/>
            <a:lstStyle/>
            <a:p>
              <a:endParaRPr>
                <a:solidFill>
                  <a:prstClr val="black"/>
                </a:solidFill>
              </a:endParaRPr>
            </a:p>
          </p:txBody>
        </p:sp>
        <p:sp>
          <p:nvSpPr>
            <p:cNvPr id="19" name="object 19"/>
            <p:cNvSpPr/>
            <p:nvPr/>
          </p:nvSpPr>
          <p:spPr>
            <a:xfrm>
              <a:off x="2474446" y="5630134"/>
              <a:ext cx="282575" cy="575945"/>
            </a:xfrm>
            <a:custGeom>
              <a:avLst/>
              <a:gdLst/>
              <a:ahLst/>
              <a:cxnLst/>
              <a:rect l="l" t="t" r="r" b="b"/>
              <a:pathLst>
                <a:path w="282575" h="575945">
                  <a:moveTo>
                    <a:pt x="282075" y="0"/>
                  </a:moveTo>
                  <a:lnTo>
                    <a:pt x="0" y="164473"/>
                  </a:lnTo>
                  <a:lnTo>
                    <a:pt x="0" y="575530"/>
                  </a:lnTo>
                  <a:lnTo>
                    <a:pt x="282075" y="379959"/>
                  </a:lnTo>
                  <a:lnTo>
                    <a:pt x="282075" y="0"/>
                  </a:lnTo>
                  <a:close/>
                </a:path>
              </a:pathLst>
            </a:custGeom>
            <a:solidFill>
              <a:srgbClr val="9F9F9F"/>
            </a:solidFill>
          </p:spPr>
          <p:txBody>
            <a:bodyPr wrap="square" lIns="0" tIns="0" rIns="0" bIns="0" rtlCol="0"/>
            <a:lstStyle/>
            <a:p>
              <a:endParaRPr>
                <a:solidFill>
                  <a:prstClr val="black"/>
                </a:solidFill>
              </a:endParaRPr>
            </a:p>
          </p:txBody>
        </p:sp>
        <p:sp>
          <p:nvSpPr>
            <p:cNvPr id="20" name="object 20"/>
            <p:cNvSpPr/>
            <p:nvPr/>
          </p:nvSpPr>
          <p:spPr>
            <a:xfrm>
              <a:off x="2058021" y="5558866"/>
              <a:ext cx="697230" cy="236854"/>
            </a:xfrm>
            <a:custGeom>
              <a:avLst/>
              <a:gdLst/>
              <a:ahLst/>
              <a:cxnLst/>
              <a:rect l="l" t="t" r="r" b="b"/>
              <a:pathLst>
                <a:path w="697230" h="236854">
                  <a:moveTo>
                    <a:pt x="311002" y="0"/>
                  </a:moveTo>
                  <a:lnTo>
                    <a:pt x="0" y="146504"/>
                  </a:lnTo>
                  <a:lnTo>
                    <a:pt x="417043" y="236373"/>
                  </a:lnTo>
                  <a:lnTo>
                    <a:pt x="696628" y="71571"/>
                  </a:lnTo>
                  <a:lnTo>
                    <a:pt x="311002" y="0"/>
                  </a:lnTo>
                  <a:close/>
                </a:path>
              </a:pathLst>
            </a:custGeom>
            <a:solidFill>
              <a:srgbClr val="808080"/>
            </a:solidFill>
          </p:spPr>
          <p:txBody>
            <a:bodyPr wrap="square" lIns="0" tIns="0" rIns="0" bIns="0" rtlCol="0"/>
            <a:lstStyle/>
            <a:p>
              <a:endParaRPr>
                <a:solidFill>
                  <a:prstClr val="black"/>
                </a:solidFill>
              </a:endParaRPr>
            </a:p>
          </p:txBody>
        </p:sp>
        <p:sp>
          <p:nvSpPr>
            <p:cNvPr id="21" name="object 21"/>
            <p:cNvSpPr/>
            <p:nvPr/>
          </p:nvSpPr>
          <p:spPr>
            <a:xfrm>
              <a:off x="2095652" y="5596864"/>
              <a:ext cx="626745" cy="561340"/>
            </a:xfrm>
            <a:custGeom>
              <a:avLst/>
              <a:gdLst/>
              <a:ahLst/>
              <a:cxnLst/>
              <a:rect l="l" t="t" r="r" b="b"/>
              <a:pathLst>
                <a:path w="626744" h="561339">
                  <a:moveTo>
                    <a:pt x="63754" y="459244"/>
                  </a:moveTo>
                  <a:lnTo>
                    <a:pt x="61252" y="446938"/>
                  </a:lnTo>
                  <a:lnTo>
                    <a:pt x="54457" y="436854"/>
                  </a:lnTo>
                  <a:lnTo>
                    <a:pt x="44462" y="430034"/>
                  </a:lnTo>
                  <a:lnTo>
                    <a:pt x="32334" y="427532"/>
                  </a:lnTo>
                  <a:lnTo>
                    <a:pt x="19672" y="430034"/>
                  </a:lnTo>
                  <a:lnTo>
                    <a:pt x="9398" y="436854"/>
                  </a:lnTo>
                  <a:lnTo>
                    <a:pt x="2514" y="446938"/>
                  </a:lnTo>
                  <a:lnTo>
                    <a:pt x="0" y="459244"/>
                  </a:lnTo>
                  <a:lnTo>
                    <a:pt x="2514" y="471373"/>
                  </a:lnTo>
                  <a:lnTo>
                    <a:pt x="9398" y="481368"/>
                  </a:lnTo>
                  <a:lnTo>
                    <a:pt x="19672" y="488149"/>
                  </a:lnTo>
                  <a:lnTo>
                    <a:pt x="32334" y="490651"/>
                  </a:lnTo>
                  <a:lnTo>
                    <a:pt x="44462" y="488149"/>
                  </a:lnTo>
                  <a:lnTo>
                    <a:pt x="54457" y="481368"/>
                  </a:lnTo>
                  <a:lnTo>
                    <a:pt x="61252" y="471373"/>
                  </a:lnTo>
                  <a:lnTo>
                    <a:pt x="63754" y="459244"/>
                  </a:lnTo>
                  <a:close/>
                </a:path>
                <a:path w="626744" h="561339">
                  <a:moveTo>
                    <a:pt x="165442" y="98564"/>
                  </a:moveTo>
                  <a:lnTo>
                    <a:pt x="163004" y="90639"/>
                  </a:lnTo>
                  <a:lnTo>
                    <a:pt x="156387" y="84112"/>
                  </a:lnTo>
                  <a:lnTo>
                    <a:pt x="146685" y="79679"/>
                  </a:lnTo>
                  <a:lnTo>
                    <a:pt x="134975" y="78041"/>
                  </a:lnTo>
                  <a:lnTo>
                    <a:pt x="122758" y="79679"/>
                  </a:lnTo>
                  <a:lnTo>
                    <a:pt x="112890" y="84112"/>
                  </a:lnTo>
                  <a:lnTo>
                    <a:pt x="106273" y="90639"/>
                  </a:lnTo>
                  <a:lnTo>
                    <a:pt x="103860" y="98564"/>
                  </a:lnTo>
                  <a:lnTo>
                    <a:pt x="106273" y="106502"/>
                  </a:lnTo>
                  <a:lnTo>
                    <a:pt x="112890" y="113030"/>
                  </a:lnTo>
                  <a:lnTo>
                    <a:pt x="122758" y="117462"/>
                  </a:lnTo>
                  <a:lnTo>
                    <a:pt x="134975" y="119087"/>
                  </a:lnTo>
                  <a:lnTo>
                    <a:pt x="146685" y="117462"/>
                  </a:lnTo>
                  <a:lnTo>
                    <a:pt x="156387" y="113030"/>
                  </a:lnTo>
                  <a:lnTo>
                    <a:pt x="163004" y="106502"/>
                  </a:lnTo>
                  <a:lnTo>
                    <a:pt x="165442" y="98564"/>
                  </a:lnTo>
                  <a:close/>
                </a:path>
                <a:path w="626744" h="561339">
                  <a:moveTo>
                    <a:pt x="202450" y="215798"/>
                  </a:moveTo>
                  <a:lnTo>
                    <a:pt x="199936" y="203492"/>
                  </a:lnTo>
                  <a:lnTo>
                    <a:pt x="193116" y="193408"/>
                  </a:lnTo>
                  <a:lnTo>
                    <a:pt x="183032" y="186588"/>
                  </a:lnTo>
                  <a:lnTo>
                    <a:pt x="170726" y="184073"/>
                  </a:lnTo>
                  <a:lnTo>
                    <a:pt x="158242" y="186588"/>
                  </a:lnTo>
                  <a:lnTo>
                    <a:pt x="148069" y="193408"/>
                  </a:lnTo>
                  <a:lnTo>
                    <a:pt x="141211" y="203492"/>
                  </a:lnTo>
                  <a:lnTo>
                    <a:pt x="138696" y="215798"/>
                  </a:lnTo>
                  <a:lnTo>
                    <a:pt x="141211" y="227914"/>
                  </a:lnTo>
                  <a:lnTo>
                    <a:pt x="148069" y="237909"/>
                  </a:lnTo>
                  <a:lnTo>
                    <a:pt x="158242" y="244690"/>
                  </a:lnTo>
                  <a:lnTo>
                    <a:pt x="170726" y="247192"/>
                  </a:lnTo>
                  <a:lnTo>
                    <a:pt x="183032" y="244690"/>
                  </a:lnTo>
                  <a:lnTo>
                    <a:pt x="193116" y="237909"/>
                  </a:lnTo>
                  <a:lnTo>
                    <a:pt x="199936" y="227914"/>
                  </a:lnTo>
                  <a:lnTo>
                    <a:pt x="202450" y="215798"/>
                  </a:lnTo>
                  <a:close/>
                </a:path>
                <a:path w="626744" h="561339">
                  <a:moveTo>
                    <a:pt x="252526" y="56908"/>
                  </a:moveTo>
                  <a:lnTo>
                    <a:pt x="250444" y="49530"/>
                  </a:lnTo>
                  <a:lnTo>
                    <a:pt x="244754" y="43611"/>
                  </a:lnTo>
                  <a:lnTo>
                    <a:pt x="236258" y="39674"/>
                  </a:lnTo>
                  <a:lnTo>
                    <a:pt x="225780" y="38239"/>
                  </a:lnTo>
                  <a:lnTo>
                    <a:pt x="215252" y="39674"/>
                  </a:lnTo>
                  <a:lnTo>
                    <a:pt x="206654" y="43611"/>
                  </a:lnTo>
                  <a:lnTo>
                    <a:pt x="200850" y="49530"/>
                  </a:lnTo>
                  <a:lnTo>
                    <a:pt x="198716" y="56908"/>
                  </a:lnTo>
                  <a:lnTo>
                    <a:pt x="200850" y="64325"/>
                  </a:lnTo>
                  <a:lnTo>
                    <a:pt x="206654" y="70345"/>
                  </a:lnTo>
                  <a:lnTo>
                    <a:pt x="215252" y="74396"/>
                  </a:lnTo>
                  <a:lnTo>
                    <a:pt x="225780" y="75869"/>
                  </a:lnTo>
                  <a:lnTo>
                    <a:pt x="236258" y="74396"/>
                  </a:lnTo>
                  <a:lnTo>
                    <a:pt x="244754" y="70345"/>
                  </a:lnTo>
                  <a:lnTo>
                    <a:pt x="250444" y="64325"/>
                  </a:lnTo>
                  <a:lnTo>
                    <a:pt x="252526" y="56908"/>
                  </a:lnTo>
                  <a:close/>
                </a:path>
                <a:path w="626744" h="561339">
                  <a:moveTo>
                    <a:pt x="342404" y="529513"/>
                  </a:moveTo>
                  <a:lnTo>
                    <a:pt x="339940" y="517448"/>
                  </a:lnTo>
                  <a:lnTo>
                    <a:pt x="333260" y="507555"/>
                  </a:lnTo>
                  <a:lnTo>
                    <a:pt x="323380" y="500888"/>
                  </a:lnTo>
                  <a:lnTo>
                    <a:pt x="311289" y="498424"/>
                  </a:lnTo>
                  <a:lnTo>
                    <a:pt x="298996" y="500888"/>
                  </a:lnTo>
                  <a:lnTo>
                    <a:pt x="288912" y="507555"/>
                  </a:lnTo>
                  <a:lnTo>
                    <a:pt x="282092" y="517448"/>
                  </a:lnTo>
                  <a:lnTo>
                    <a:pt x="279590" y="529513"/>
                  </a:lnTo>
                  <a:lnTo>
                    <a:pt x="282092" y="541820"/>
                  </a:lnTo>
                  <a:lnTo>
                    <a:pt x="288912" y="551903"/>
                  </a:lnTo>
                  <a:lnTo>
                    <a:pt x="298996" y="558723"/>
                  </a:lnTo>
                  <a:lnTo>
                    <a:pt x="311289" y="561225"/>
                  </a:lnTo>
                  <a:lnTo>
                    <a:pt x="323380" y="558723"/>
                  </a:lnTo>
                  <a:lnTo>
                    <a:pt x="333260" y="551903"/>
                  </a:lnTo>
                  <a:lnTo>
                    <a:pt x="339940" y="541820"/>
                  </a:lnTo>
                  <a:lnTo>
                    <a:pt x="342404" y="529513"/>
                  </a:lnTo>
                  <a:close/>
                </a:path>
                <a:path w="626744" h="561339">
                  <a:moveTo>
                    <a:pt x="342709" y="17106"/>
                  </a:moveTo>
                  <a:lnTo>
                    <a:pt x="340791" y="10490"/>
                  </a:lnTo>
                  <a:lnTo>
                    <a:pt x="335521" y="5054"/>
                  </a:lnTo>
                  <a:lnTo>
                    <a:pt x="327621" y="1358"/>
                  </a:lnTo>
                  <a:lnTo>
                    <a:pt x="317830" y="0"/>
                  </a:lnTo>
                  <a:lnTo>
                    <a:pt x="308178" y="1358"/>
                  </a:lnTo>
                  <a:lnTo>
                    <a:pt x="300266" y="5054"/>
                  </a:lnTo>
                  <a:lnTo>
                    <a:pt x="294919" y="10490"/>
                  </a:lnTo>
                  <a:lnTo>
                    <a:pt x="292950" y="17106"/>
                  </a:lnTo>
                  <a:lnTo>
                    <a:pt x="294919" y="23609"/>
                  </a:lnTo>
                  <a:lnTo>
                    <a:pt x="300266" y="28841"/>
                  </a:lnTo>
                  <a:lnTo>
                    <a:pt x="308178" y="32321"/>
                  </a:lnTo>
                  <a:lnTo>
                    <a:pt x="317830" y="33578"/>
                  </a:lnTo>
                  <a:lnTo>
                    <a:pt x="327621" y="32321"/>
                  </a:lnTo>
                  <a:lnTo>
                    <a:pt x="335521" y="28841"/>
                  </a:lnTo>
                  <a:lnTo>
                    <a:pt x="340791" y="23609"/>
                  </a:lnTo>
                  <a:lnTo>
                    <a:pt x="342709" y="17106"/>
                  </a:lnTo>
                  <a:close/>
                </a:path>
                <a:path w="626744" h="561339">
                  <a:moveTo>
                    <a:pt x="358876" y="139611"/>
                  </a:moveTo>
                  <a:lnTo>
                    <a:pt x="356539" y="131686"/>
                  </a:lnTo>
                  <a:lnTo>
                    <a:pt x="350139" y="125145"/>
                  </a:lnTo>
                  <a:lnTo>
                    <a:pt x="340639" y="120726"/>
                  </a:lnTo>
                  <a:lnTo>
                    <a:pt x="329031" y="119087"/>
                  </a:lnTo>
                  <a:lnTo>
                    <a:pt x="317182" y="120726"/>
                  </a:lnTo>
                  <a:lnTo>
                    <a:pt x="307492" y="125145"/>
                  </a:lnTo>
                  <a:lnTo>
                    <a:pt x="300951" y="131686"/>
                  </a:lnTo>
                  <a:lnTo>
                    <a:pt x="298551" y="139611"/>
                  </a:lnTo>
                  <a:lnTo>
                    <a:pt x="300951" y="147535"/>
                  </a:lnTo>
                  <a:lnTo>
                    <a:pt x="307492" y="154063"/>
                  </a:lnTo>
                  <a:lnTo>
                    <a:pt x="317182" y="158496"/>
                  </a:lnTo>
                  <a:lnTo>
                    <a:pt x="329031" y="160134"/>
                  </a:lnTo>
                  <a:lnTo>
                    <a:pt x="340639" y="158496"/>
                  </a:lnTo>
                  <a:lnTo>
                    <a:pt x="350139" y="154063"/>
                  </a:lnTo>
                  <a:lnTo>
                    <a:pt x="356539" y="147535"/>
                  </a:lnTo>
                  <a:lnTo>
                    <a:pt x="358876" y="139611"/>
                  </a:lnTo>
                  <a:close/>
                </a:path>
                <a:path w="626744" h="561339">
                  <a:moveTo>
                    <a:pt x="438188" y="95770"/>
                  </a:moveTo>
                  <a:lnTo>
                    <a:pt x="436156" y="88392"/>
                  </a:lnTo>
                  <a:lnTo>
                    <a:pt x="430568" y="82473"/>
                  </a:lnTo>
                  <a:lnTo>
                    <a:pt x="422173" y="78536"/>
                  </a:lnTo>
                  <a:lnTo>
                    <a:pt x="411746" y="77114"/>
                  </a:lnTo>
                  <a:lnTo>
                    <a:pt x="401053" y="78536"/>
                  </a:lnTo>
                  <a:lnTo>
                    <a:pt x="392353" y="82473"/>
                  </a:lnTo>
                  <a:lnTo>
                    <a:pt x="386524" y="88392"/>
                  </a:lnTo>
                  <a:lnTo>
                    <a:pt x="384390" y="95770"/>
                  </a:lnTo>
                  <a:lnTo>
                    <a:pt x="386524" y="103200"/>
                  </a:lnTo>
                  <a:lnTo>
                    <a:pt x="392353" y="109220"/>
                  </a:lnTo>
                  <a:lnTo>
                    <a:pt x="401053" y="113258"/>
                  </a:lnTo>
                  <a:lnTo>
                    <a:pt x="411746" y="114744"/>
                  </a:lnTo>
                  <a:lnTo>
                    <a:pt x="422173" y="113258"/>
                  </a:lnTo>
                  <a:lnTo>
                    <a:pt x="430568" y="109220"/>
                  </a:lnTo>
                  <a:lnTo>
                    <a:pt x="436156" y="103200"/>
                  </a:lnTo>
                  <a:lnTo>
                    <a:pt x="438188" y="95770"/>
                  </a:lnTo>
                  <a:close/>
                </a:path>
                <a:path w="626744" h="561339">
                  <a:moveTo>
                    <a:pt x="468363" y="239420"/>
                  </a:moveTo>
                  <a:lnTo>
                    <a:pt x="466293" y="228993"/>
                  </a:lnTo>
                  <a:lnTo>
                    <a:pt x="460667" y="220611"/>
                  </a:lnTo>
                  <a:lnTo>
                    <a:pt x="452348" y="215023"/>
                  </a:lnTo>
                  <a:lnTo>
                    <a:pt x="442239" y="212991"/>
                  </a:lnTo>
                  <a:lnTo>
                    <a:pt x="431761" y="215023"/>
                  </a:lnTo>
                  <a:lnTo>
                    <a:pt x="423265" y="220611"/>
                  </a:lnTo>
                  <a:lnTo>
                    <a:pt x="417576" y="228993"/>
                  </a:lnTo>
                  <a:lnTo>
                    <a:pt x="415493" y="239420"/>
                  </a:lnTo>
                  <a:lnTo>
                    <a:pt x="417576" y="249897"/>
                  </a:lnTo>
                  <a:lnTo>
                    <a:pt x="423265" y="258394"/>
                  </a:lnTo>
                  <a:lnTo>
                    <a:pt x="431761" y="264083"/>
                  </a:lnTo>
                  <a:lnTo>
                    <a:pt x="442239" y="266166"/>
                  </a:lnTo>
                  <a:lnTo>
                    <a:pt x="452348" y="264083"/>
                  </a:lnTo>
                  <a:lnTo>
                    <a:pt x="460667" y="258394"/>
                  </a:lnTo>
                  <a:lnTo>
                    <a:pt x="466293" y="249897"/>
                  </a:lnTo>
                  <a:lnTo>
                    <a:pt x="468363" y="239420"/>
                  </a:lnTo>
                  <a:close/>
                </a:path>
                <a:path w="626744" h="561339">
                  <a:moveTo>
                    <a:pt x="520915" y="50368"/>
                  </a:moveTo>
                  <a:lnTo>
                    <a:pt x="518947" y="43764"/>
                  </a:lnTo>
                  <a:lnTo>
                    <a:pt x="513600" y="38328"/>
                  </a:lnTo>
                  <a:lnTo>
                    <a:pt x="505688" y="34632"/>
                  </a:lnTo>
                  <a:lnTo>
                    <a:pt x="496036" y="33274"/>
                  </a:lnTo>
                  <a:lnTo>
                    <a:pt x="486143" y="34632"/>
                  </a:lnTo>
                  <a:lnTo>
                    <a:pt x="478028" y="38328"/>
                  </a:lnTo>
                  <a:lnTo>
                    <a:pt x="472554" y="43764"/>
                  </a:lnTo>
                  <a:lnTo>
                    <a:pt x="470535" y="50368"/>
                  </a:lnTo>
                  <a:lnTo>
                    <a:pt x="472554" y="56984"/>
                  </a:lnTo>
                  <a:lnTo>
                    <a:pt x="478028" y="62420"/>
                  </a:lnTo>
                  <a:lnTo>
                    <a:pt x="486143" y="66116"/>
                  </a:lnTo>
                  <a:lnTo>
                    <a:pt x="496036" y="67475"/>
                  </a:lnTo>
                  <a:lnTo>
                    <a:pt x="505688" y="66116"/>
                  </a:lnTo>
                  <a:lnTo>
                    <a:pt x="513600" y="62420"/>
                  </a:lnTo>
                  <a:lnTo>
                    <a:pt x="518947" y="56984"/>
                  </a:lnTo>
                  <a:lnTo>
                    <a:pt x="520915" y="50368"/>
                  </a:lnTo>
                  <a:close/>
                </a:path>
                <a:path w="626744" h="561339">
                  <a:moveTo>
                    <a:pt x="626351" y="380263"/>
                  </a:moveTo>
                  <a:lnTo>
                    <a:pt x="624484" y="369849"/>
                  </a:lnTo>
                  <a:lnTo>
                    <a:pt x="619379" y="361454"/>
                  </a:lnTo>
                  <a:lnTo>
                    <a:pt x="611784" y="355879"/>
                  </a:lnTo>
                  <a:lnTo>
                    <a:pt x="602399" y="353847"/>
                  </a:lnTo>
                  <a:lnTo>
                    <a:pt x="593064" y="355879"/>
                  </a:lnTo>
                  <a:lnTo>
                    <a:pt x="585558" y="361454"/>
                  </a:lnTo>
                  <a:lnTo>
                    <a:pt x="580567" y="369849"/>
                  </a:lnTo>
                  <a:lnTo>
                    <a:pt x="578764" y="380263"/>
                  </a:lnTo>
                  <a:lnTo>
                    <a:pt x="580567" y="390880"/>
                  </a:lnTo>
                  <a:lnTo>
                    <a:pt x="585558" y="399351"/>
                  </a:lnTo>
                  <a:lnTo>
                    <a:pt x="593064" y="404964"/>
                  </a:lnTo>
                  <a:lnTo>
                    <a:pt x="602399" y="407009"/>
                  </a:lnTo>
                  <a:lnTo>
                    <a:pt x="611784" y="404964"/>
                  </a:lnTo>
                  <a:lnTo>
                    <a:pt x="619379" y="399351"/>
                  </a:lnTo>
                  <a:lnTo>
                    <a:pt x="624484" y="390880"/>
                  </a:lnTo>
                  <a:lnTo>
                    <a:pt x="626351" y="380263"/>
                  </a:lnTo>
                  <a:close/>
                </a:path>
              </a:pathLst>
            </a:custGeom>
            <a:solidFill>
              <a:srgbClr val="000000"/>
            </a:solidFill>
          </p:spPr>
          <p:txBody>
            <a:bodyPr wrap="square" lIns="0" tIns="0" rIns="0" bIns="0" rtlCol="0"/>
            <a:lstStyle/>
            <a:p>
              <a:endParaRPr>
                <a:solidFill>
                  <a:prstClr val="black"/>
                </a:solidFill>
              </a:endParaRPr>
            </a:p>
          </p:txBody>
        </p:sp>
        <p:sp>
          <p:nvSpPr>
            <p:cNvPr id="22" name="object 22"/>
            <p:cNvSpPr/>
            <p:nvPr/>
          </p:nvSpPr>
          <p:spPr>
            <a:xfrm>
              <a:off x="3506324" y="6042733"/>
              <a:ext cx="205740" cy="183515"/>
            </a:xfrm>
            <a:custGeom>
              <a:avLst/>
              <a:gdLst/>
              <a:ahLst/>
              <a:cxnLst/>
              <a:rect l="l" t="t" r="r" b="b"/>
              <a:pathLst>
                <a:path w="205739" h="183514">
                  <a:moveTo>
                    <a:pt x="0" y="0"/>
                  </a:moveTo>
                  <a:lnTo>
                    <a:pt x="1263" y="183137"/>
                  </a:lnTo>
                  <a:lnTo>
                    <a:pt x="205255" y="87063"/>
                  </a:lnTo>
                  <a:lnTo>
                    <a:pt x="0" y="0"/>
                  </a:lnTo>
                  <a:close/>
                </a:path>
              </a:pathLst>
            </a:custGeom>
            <a:solidFill>
              <a:srgbClr val="404040"/>
            </a:solidFill>
          </p:spPr>
          <p:txBody>
            <a:bodyPr wrap="square" lIns="0" tIns="0" rIns="0" bIns="0" rtlCol="0"/>
            <a:lstStyle/>
            <a:p>
              <a:endParaRPr>
                <a:solidFill>
                  <a:prstClr val="black"/>
                </a:solidFill>
              </a:endParaRPr>
            </a:p>
          </p:txBody>
        </p:sp>
        <p:sp>
          <p:nvSpPr>
            <p:cNvPr id="23" name="object 23"/>
            <p:cNvSpPr/>
            <p:nvPr/>
          </p:nvSpPr>
          <p:spPr>
            <a:xfrm>
              <a:off x="2814053" y="5748283"/>
              <a:ext cx="280670" cy="577215"/>
            </a:xfrm>
            <a:custGeom>
              <a:avLst/>
              <a:gdLst/>
              <a:ahLst/>
              <a:cxnLst/>
              <a:rect l="l" t="t" r="r" b="b"/>
              <a:pathLst>
                <a:path w="280669" h="577214">
                  <a:moveTo>
                    <a:pt x="0" y="0"/>
                  </a:moveTo>
                  <a:lnTo>
                    <a:pt x="0" y="379959"/>
                  </a:lnTo>
                  <a:lnTo>
                    <a:pt x="280204" y="576781"/>
                  </a:lnTo>
                  <a:lnTo>
                    <a:pt x="277411" y="160758"/>
                  </a:lnTo>
                  <a:lnTo>
                    <a:pt x="0" y="0"/>
                  </a:lnTo>
                  <a:close/>
                </a:path>
              </a:pathLst>
            </a:custGeom>
            <a:solidFill>
              <a:srgbClr val="DFDFDF"/>
            </a:solidFill>
          </p:spPr>
          <p:txBody>
            <a:bodyPr wrap="square" lIns="0" tIns="0" rIns="0" bIns="0" rtlCol="0"/>
            <a:lstStyle/>
            <a:p>
              <a:endParaRPr>
                <a:solidFill>
                  <a:prstClr val="black"/>
                </a:solidFill>
              </a:endParaRPr>
            </a:p>
          </p:txBody>
        </p:sp>
        <p:sp>
          <p:nvSpPr>
            <p:cNvPr id="24" name="object 24"/>
            <p:cNvSpPr/>
            <p:nvPr/>
          </p:nvSpPr>
          <p:spPr>
            <a:xfrm>
              <a:off x="2814053" y="5748283"/>
              <a:ext cx="280670" cy="577215"/>
            </a:xfrm>
            <a:custGeom>
              <a:avLst/>
              <a:gdLst/>
              <a:ahLst/>
              <a:cxnLst/>
              <a:rect l="l" t="t" r="r" b="b"/>
              <a:pathLst>
                <a:path w="280669" h="577214">
                  <a:moveTo>
                    <a:pt x="0" y="0"/>
                  </a:moveTo>
                  <a:lnTo>
                    <a:pt x="277411" y="160758"/>
                  </a:lnTo>
                  <a:lnTo>
                    <a:pt x="280204" y="576781"/>
                  </a:lnTo>
                  <a:lnTo>
                    <a:pt x="0" y="379959"/>
                  </a:lnTo>
                  <a:lnTo>
                    <a:pt x="0" y="0"/>
                  </a:lnTo>
                </a:path>
              </a:pathLst>
            </a:custGeom>
            <a:ln w="8707">
              <a:solidFill>
                <a:srgbClr val="DFDFDF"/>
              </a:solidFill>
            </a:ln>
          </p:spPr>
          <p:txBody>
            <a:bodyPr wrap="square" lIns="0" tIns="0" rIns="0" bIns="0" rtlCol="0"/>
            <a:lstStyle/>
            <a:p>
              <a:endParaRPr>
                <a:solidFill>
                  <a:prstClr val="black"/>
                </a:solidFill>
              </a:endParaRPr>
            </a:p>
          </p:txBody>
        </p:sp>
        <p:sp>
          <p:nvSpPr>
            <p:cNvPr id="25" name="object 25"/>
            <p:cNvSpPr/>
            <p:nvPr/>
          </p:nvSpPr>
          <p:spPr>
            <a:xfrm>
              <a:off x="3094258" y="5819804"/>
              <a:ext cx="414655" cy="508000"/>
            </a:xfrm>
            <a:custGeom>
              <a:avLst/>
              <a:gdLst/>
              <a:ahLst/>
              <a:cxnLst/>
              <a:rect l="l" t="t" r="r" b="b"/>
              <a:pathLst>
                <a:path w="414654" h="508000">
                  <a:moveTo>
                    <a:pt x="414215" y="0"/>
                  </a:moveTo>
                  <a:lnTo>
                    <a:pt x="0" y="88605"/>
                  </a:lnTo>
                  <a:lnTo>
                    <a:pt x="0" y="507433"/>
                  </a:lnTo>
                  <a:lnTo>
                    <a:pt x="414215" y="406381"/>
                  </a:lnTo>
                  <a:lnTo>
                    <a:pt x="414215" y="0"/>
                  </a:lnTo>
                  <a:close/>
                </a:path>
              </a:pathLst>
            </a:custGeom>
            <a:solidFill>
              <a:srgbClr val="9F9F9F"/>
            </a:solidFill>
          </p:spPr>
          <p:txBody>
            <a:bodyPr wrap="square" lIns="0" tIns="0" rIns="0" bIns="0" rtlCol="0"/>
            <a:lstStyle/>
            <a:p>
              <a:endParaRPr>
                <a:solidFill>
                  <a:prstClr val="black"/>
                </a:solidFill>
              </a:endParaRPr>
            </a:p>
          </p:txBody>
        </p:sp>
        <p:sp>
          <p:nvSpPr>
            <p:cNvPr id="26" name="object 26"/>
            <p:cNvSpPr/>
            <p:nvPr/>
          </p:nvSpPr>
          <p:spPr>
            <a:xfrm>
              <a:off x="2816227" y="5673350"/>
              <a:ext cx="694055" cy="236854"/>
            </a:xfrm>
            <a:custGeom>
              <a:avLst/>
              <a:gdLst/>
              <a:ahLst/>
              <a:cxnLst/>
              <a:rect l="l" t="t" r="r" b="b"/>
              <a:pathLst>
                <a:path w="694054" h="236854">
                  <a:moveTo>
                    <a:pt x="382845" y="0"/>
                  </a:moveTo>
                  <a:lnTo>
                    <a:pt x="0" y="72443"/>
                  </a:lnTo>
                  <a:lnTo>
                    <a:pt x="278662" y="236310"/>
                  </a:lnTo>
                  <a:lnTo>
                    <a:pt x="693509" y="147073"/>
                  </a:lnTo>
                  <a:lnTo>
                    <a:pt x="382845" y="0"/>
                  </a:lnTo>
                  <a:close/>
                </a:path>
              </a:pathLst>
            </a:custGeom>
            <a:solidFill>
              <a:srgbClr val="808080"/>
            </a:solidFill>
          </p:spPr>
          <p:txBody>
            <a:bodyPr wrap="square" lIns="0" tIns="0" rIns="0" bIns="0" rtlCol="0"/>
            <a:lstStyle/>
            <a:p>
              <a:endParaRPr>
                <a:solidFill>
                  <a:prstClr val="black"/>
                </a:solidFill>
              </a:endParaRPr>
            </a:p>
          </p:txBody>
        </p:sp>
        <p:sp>
          <p:nvSpPr>
            <p:cNvPr id="27" name="object 27"/>
            <p:cNvSpPr/>
            <p:nvPr/>
          </p:nvSpPr>
          <p:spPr>
            <a:xfrm>
              <a:off x="2920098" y="5701030"/>
              <a:ext cx="554355" cy="567690"/>
            </a:xfrm>
            <a:custGeom>
              <a:avLst/>
              <a:gdLst/>
              <a:ahLst/>
              <a:cxnLst/>
              <a:rect l="l" t="t" r="r" b="b"/>
              <a:pathLst>
                <a:path w="554354" h="567689">
                  <a:moveTo>
                    <a:pt x="41986" y="314972"/>
                  </a:moveTo>
                  <a:lnTo>
                    <a:pt x="40347" y="305219"/>
                  </a:lnTo>
                  <a:lnTo>
                    <a:pt x="35890" y="297091"/>
                  </a:lnTo>
                  <a:lnTo>
                    <a:pt x="29260" y="291528"/>
                  </a:lnTo>
                  <a:lnTo>
                    <a:pt x="21145" y="289471"/>
                  </a:lnTo>
                  <a:lnTo>
                    <a:pt x="12852" y="291528"/>
                  </a:lnTo>
                  <a:lnTo>
                    <a:pt x="6146" y="297091"/>
                  </a:lnTo>
                  <a:lnTo>
                    <a:pt x="1638" y="305219"/>
                  </a:lnTo>
                  <a:lnTo>
                    <a:pt x="0" y="314972"/>
                  </a:lnTo>
                  <a:lnTo>
                    <a:pt x="1638" y="324853"/>
                  </a:lnTo>
                  <a:lnTo>
                    <a:pt x="6146" y="332968"/>
                  </a:lnTo>
                  <a:lnTo>
                    <a:pt x="12852" y="338455"/>
                  </a:lnTo>
                  <a:lnTo>
                    <a:pt x="21145" y="340474"/>
                  </a:lnTo>
                  <a:lnTo>
                    <a:pt x="29260" y="338455"/>
                  </a:lnTo>
                  <a:lnTo>
                    <a:pt x="35890" y="332968"/>
                  </a:lnTo>
                  <a:lnTo>
                    <a:pt x="40347" y="324853"/>
                  </a:lnTo>
                  <a:lnTo>
                    <a:pt x="41986" y="314972"/>
                  </a:lnTo>
                  <a:close/>
                </a:path>
                <a:path w="554354" h="567689">
                  <a:moveTo>
                    <a:pt x="69354" y="62801"/>
                  </a:moveTo>
                  <a:lnTo>
                    <a:pt x="67106" y="55283"/>
                  </a:lnTo>
                  <a:lnTo>
                    <a:pt x="60960" y="49047"/>
                  </a:lnTo>
                  <a:lnTo>
                    <a:pt x="51777" y="44792"/>
                  </a:lnTo>
                  <a:lnTo>
                    <a:pt x="40436" y="43218"/>
                  </a:lnTo>
                  <a:lnTo>
                    <a:pt x="29083" y="44792"/>
                  </a:lnTo>
                  <a:lnTo>
                    <a:pt x="19900" y="49047"/>
                  </a:lnTo>
                  <a:lnTo>
                    <a:pt x="13754" y="55283"/>
                  </a:lnTo>
                  <a:lnTo>
                    <a:pt x="11506" y="62801"/>
                  </a:lnTo>
                  <a:lnTo>
                    <a:pt x="13754" y="70510"/>
                  </a:lnTo>
                  <a:lnTo>
                    <a:pt x="19900" y="76835"/>
                  </a:lnTo>
                  <a:lnTo>
                    <a:pt x="29083" y="81127"/>
                  </a:lnTo>
                  <a:lnTo>
                    <a:pt x="40436" y="82702"/>
                  </a:lnTo>
                  <a:lnTo>
                    <a:pt x="51777" y="81127"/>
                  </a:lnTo>
                  <a:lnTo>
                    <a:pt x="60960" y="76835"/>
                  </a:lnTo>
                  <a:lnTo>
                    <a:pt x="67106" y="70510"/>
                  </a:lnTo>
                  <a:lnTo>
                    <a:pt x="69354" y="62801"/>
                  </a:lnTo>
                  <a:close/>
                </a:path>
                <a:path w="554354" h="567689">
                  <a:moveTo>
                    <a:pt x="214579" y="144272"/>
                  </a:moveTo>
                  <a:lnTo>
                    <a:pt x="212344" y="136436"/>
                  </a:lnTo>
                  <a:lnTo>
                    <a:pt x="206260" y="130124"/>
                  </a:lnTo>
                  <a:lnTo>
                    <a:pt x="197269" y="125907"/>
                  </a:lnTo>
                  <a:lnTo>
                    <a:pt x="186283" y="124371"/>
                  </a:lnTo>
                  <a:lnTo>
                    <a:pt x="175310" y="125907"/>
                  </a:lnTo>
                  <a:lnTo>
                    <a:pt x="166306" y="130124"/>
                  </a:lnTo>
                  <a:lnTo>
                    <a:pt x="160223" y="136436"/>
                  </a:lnTo>
                  <a:lnTo>
                    <a:pt x="157988" y="144272"/>
                  </a:lnTo>
                  <a:lnTo>
                    <a:pt x="160223" y="152095"/>
                  </a:lnTo>
                  <a:lnTo>
                    <a:pt x="166306" y="158419"/>
                  </a:lnTo>
                  <a:lnTo>
                    <a:pt x="175310" y="162636"/>
                  </a:lnTo>
                  <a:lnTo>
                    <a:pt x="186283" y="164172"/>
                  </a:lnTo>
                  <a:lnTo>
                    <a:pt x="197269" y="162636"/>
                  </a:lnTo>
                  <a:lnTo>
                    <a:pt x="206260" y="158419"/>
                  </a:lnTo>
                  <a:lnTo>
                    <a:pt x="212344" y="152095"/>
                  </a:lnTo>
                  <a:lnTo>
                    <a:pt x="214579" y="144272"/>
                  </a:lnTo>
                  <a:close/>
                </a:path>
                <a:path w="554354" h="567689">
                  <a:moveTo>
                    <a:pt x="285191" y="267398"/>
                  </a:moveTo>
                  <a:lnTo>
                    <a:pt x="282638" y="255562"/>
                  </a:lnTo>
                  <a:lnTo>
                    <a:pt x="275742" y="245872"/>
                  </a:lnTo>
                  <a:lnTo>
                    <a:pt x="265633" y="239331"/>
                  </a:lnTo>
                  <a:lnTo>
                    <a:pt x="253466" y="236931"/>
                  </a:lnTo>
                  <a:lnTo>
                    <a:pt x="241287" y="239331"/>
                  </a:lnTo>
                  <a:lnTo>
                    <a:pt x="231190" y="245872"/>
                  </a:lnTo>
                  <a:lnTo>
                    <a:pt x="224294" y="255562"/>
                  </a:lnTo>
                  <a:lnTo>
                    <a:pt x="221742" y="267398"/>
                  </a:lnTo>
                  <a:lnTo>
                    <a:pt x="224294" y="279107"/>
                  </a:lnTo>
                  <a:lnTo>
                    <a:pt x="231190" y="288810"/>
                  </a:lnTo>
                  <a:lnTo>
                    <a:pt x="241287" y="295427"/>
                  </a:lnTo>
                  <a:lnTo>
                    <a:pt x="253466" y="297878"/>
                  </a:lnTo>
                  <a:lnTo>
                    <a:pt x="265633" y="295427"/>
                  </a:lnTo>
                  <a:lnTo>
                    <a:pt x="275742" y="288810"/>
                  </a:lnTo>
                  <a:lnTo>
                    <a:pt x="282638" y="279107"/>
                  </a:lnTo>
                  <a:lnTo>
                    <a:pt x="285191" y="267398"/>
                  </a:lnTo>
                  <a:close/>
                </a:path>
                <a:path w="554354" h="567689">
                  <a:moveTo>
                    <a:pt x="286740" y="537591"/>
                  </a:moveTo>
                  <a:lnTo>
                    <a:pt x="284226" y="525805"/>
                  </a:lnTo>
                  <a:lnTo>
                    <a:pt x="277329" y="516216"/>
                  </a:lnTo>
                  <a:lnTo>
                    <a:pt x="267055" y="509790"/>
                  </a:lnTo>
                  <a:lnTo>
                    <a:pt x="254393" y="507428"/>
                  </a:lnTo>
                  <a:lnTo>
                    <a:pt x="241909" y="509790"/>
                  </a:lnTo>
                  <a:lnTo>
                    <a:pt x="231724" y="516216"/>
                  </a:lnTo>
                  <a:lnTo>
                    <a:pt x="224866" y="525805"/>
                  </a:lnTo>
                  <a:lnTo>
                    <a:pt x="222364" y="537591"/>
                  </a:lnTo>
                  <a:lnTo>
                    <a:pt x="224866" y="549211"/>
                  </a:lnTo>
                  <a:lnTo>
                    <a:pt x="231724" y="558698"/>
                  </a:lnTo>
                  <a:lnTo>
                    <a:pt x="241909" y="565099"/>
                  </a:lnTo>
                  <a:lnTo>
                    <a:pt x="254393" y="567448"/>
                  </a:lnTo>
                  <a:lnTo>
                    <a:pt x="267055" y="565099"/>
                  </a:lnTo>
                  <a:lnTo>
                    <a:pt x="277329" y="558698"/>
                  </a:lnTo>
                  <a:lnTo>
                    <a:pt x="284226" y="549211"/>
                  </a:lnTo>
                  <a:lnTo>
                    <a:pt x="286740" y="537591"/>
                  </a:lnTo>
                  <a:close/>
                </a:path>
                <a:path w="554354" h="567689">
                  <a:moveTo>
                    <a:pt x="291719" y="19900"/>
                  </a:moveTo>
                  <a:lnTo>
                    <a:pt x="289471" y="12204"/>
                  </a:lnTo>
                  <a:lnTo>
                    <a:pt x="283324" y="5867"/>
                  </a:lnTo>
                  <a:lnTo>
                    <a:pt x="274129" y="1574"/>
                  </a:lnTo>
                  <a:lnTo>
                    <a:pt x="262788" y="0"/>
                  </a:lnTo>
                  <a:lnTo>
                    <a:pt x="251574" y="1574"/>
                  </a:lnTo>
                  <a:lnTo>
                    <a:pt x="242379" y="5867"/>
                  </a:lnTo>
                  <a:lnTo>
                    <a:pt x="236156" y="12204"/>
                  </a:lnTo>
                  <a:lnTo>
                    <a:pt x="233870" y="19900"/>
                  </a:lnTo>
                  <a:lnTo>
                    <a:pt x="236156" y="27838"/>
                  </a:lnTo>
                  <a:lnTo>
                    <a:pt x="242379" y="34366"/>
                  </a:lnTo>
                  <a:lnTo>
                    <a:pt x="251574" y="38785"/>
                  </a:lnTo>
                  <a:lnTo>
                    <a:pt x="262788" y="40424"/>
                  </a:lnTo>
                  <a:lnTo>
                    <a:pt x="274129" y="38785"/>
                  </a:lnTo>
                  <a:lnTo>
                    <a:pt x="283324" y="34366"/>
                  </a:lnTo>
                  <a:lnTo>
                    <a:pt x="289471" y="27838"/>
                  </a:lnTo>
                  <a:lnTo>
                    <a:pt x="291719" y="19900"/>
                  </a:lnTo>
                  <a:close/>
                </a:path>
                <a:path w="554354" h="567689">
                  <a:moveTo>
                    <a:pt x="431012" y="362229"/>
                  </a:moveTo>
                  <a:lnTo>
                    <a:pt x="428472" y="350393"/>
                  </a:lnTo>
                  <a:lnTo>
                    <a:pt x="421601" y="340702"/>
                  </a:lnTo>
                  <a:lnTo>
                    <a:pt x="411505" y="334162"/>
                  </a:lnTo>
                  <a:lnTo>
                    <a:pt x="399313" y="331762"/>
                  </a:lnTo>
                  <a:lnTo>
                    <a:pt x="387146" y="334162"/>
                  </a:lnTo>
                  <a:lnTo>
                    <a:pt x="377050" y="340702"/>
                  </a:lnTo>
                  <a:lnTo>
                    <a:pt x="370154" y="350393"/>
                  </a:lnTo>
                  <a:lnTo>
                    <a:pt x="367601" y="362229"/>
                  </a:lnTo>
                  <a:lnTo>
                    <a:pt x="370154" y="373938"/>
                  </a:lnTo>
                  <a:lnTo>
                    <a:pt x="377050" y="383654"/>
                  </a:lnTo>
                  <a:lnTo>
                    <a:pt x="387146" y="390258"/>
                  </a:lnTo>
                  <a:lnTo>
                    <a:pt x="399313" y="392709"/>
                  </a:lnTo>
                  <a:lnTo>
                    <a:pt x="411505" y="390258"/>
                  </a:lnTo>
                  <a:lnTo>
                    <a:pt x="421601" y="383654"/>
                  </a:lnTo>
                  <a:lnTo>
                    <a:pt x="428472" y="373938"/>
                  </a:lnTo>
                  <a:lnTo>
                    <a:pt x="431012" y="362229"/>
                  </a:lnTo>
                  <a:close/>
                </a:path>
                <a:path w="554354" h="567689">
                  <a:moveTo>
                    <a:pt x="455917" y="100431"/>
                  </a:moveTo>
                  <a:lnTo>
                    <a:pt x="453669" y="92595"/>
                  </a:lnTo>
                  <a:lnTo>
                    <a:pt x="447509" y="86283"/>
                  </a:lnTo>
                  <a:lnTo>
                    <a:pt x="438315" y="82067"/>
                  </a:lnTo>
                  <a:lnTo>
                    <a:pt x="426974" y="80530"/>
                  </a:lnTo>
                  <a:lnTo>
                    <a:pt x="415988" y="82067"/>
                  </a:lnTo>
                  <a:lnTo>
                    <a:pt x="407009" y="86283"/>
                  </a:lnTo>
                  <a:lnTo>
                    <a:pt x="400926" y="92595"/>
                  </a:lnTo>
                  <a:lnTo>
                    <a:pt x="398691" y="100431"/>
                  </a:lnTo>
                  <a:lnTo>
                    <a:pt x="400926" y="108267"/>
                  </a:lnTo>
                  <a:lnTo>
                    <a:pt x="407009" y="114579"/>
                  </a:lnTo>
                  <a:lnTo>
                    <a:pt x="415988" y="118795"/>
                  </a:lnTo>
                  <a:lnTo>
                    <a:pt x="426974" y="120332"/>
                  </a:lnTo>
                  <a:lnTo>
                    <a:pt x="438315" y="118795"/>
                  </a:lnTo>
                  <a:lnTo>
                    <a:pt x="447509" y="114579"/>
                  </a:lnTo>
                  <a:lnTo>
                    <a:pt x="453669" y="108267"/>
                  </a:lnTo>
                  <a:lnTo>
                    <a:pt x="455917" y="100431"/>
                  </a:lnTo>
                  <a:close/>
                </a:path>
                <a:path w="554354" h="567689">
                  <a:moveTo>
                    <a:pt x="550837" y="467639"/>
                  </a:moveTo>
                  <a:lnTo>
                    <a:pt x="548297" y="455891"/>
                  </a:lnTo>
                  <a:lnTo>
                    <a:pt x="541413" y="446417"/>
                  </a:lnTo>
                  <a:lnTo>
                    <a:pt x="531215" y="440093"/>
                  </a:lnTo>
                  <a:lnTo>
                    <a:pt x="518731" y="437794"/>
                  </a:lnTo>
                  <a:lnTo>
                    <a:pt x="506044" y="440093"/>
                  </a:lnTo>
                  <a:lnTo>
                    <a:pt x="495769" y="446417"/>
                  </a:lnTo>
                  <a:lnTo>
                    <a:pt x="488886" y="455891"/>
                  </a:lnTo>
                  <a:lnTo>
                    <a:pt x="486371" y="467639"/>
                  </a:lnTo>
                  <a:lnTo>
                    <a:pt x="488886" y="479348"/>
                  </a:lnTo>
                  <a:lnTo>
                    <a:pt x="495769" y="489051"/>
                  </a:lnTo>
                  <a:lnTo>
                    <a:pt x="506044" y="495668"/>
                  </a:lnTo>
                  <a:lnTo>
                    <a:pt x="518731" y="498106"/>
                  </a:lnTo>
                  <a:lnTo>
                    <a:pt x="531215" y="495668"/>
                  </a:lnTo>
                  <a:lnTo>
                    <a:pt x="541413" y="489051"/>
                  </a:lnTo>
                  <a:lnTo>
                    <a:pt x="548297" y="479348"/>
                  </a:lnTo>
                  <a:lnTo>
                    <a:pt x="550837" y="467639"/>
                  </a:lnTo>
                  <a:close/>
                </a:path>
                <a:path w="554354" h="567689">
                  <a:moveTo>
                    <a:pt x="554240" y="193078"/>
                  </a:moveTo>
                  <a:lnTo>
                    <a:pt x="551688" y="181292"/>
                  </a:lnTo>
                  <a:lnTo>
                    <a:pt x="544779" y="171716"/>
                  </a:lnTo>
                  <a:lnTo>
                    <a:pt x="534670" y="165277"/>
                  </a:lnTo>
                  <a:lnTo>
                    <a:pt x="522516" y="162928"/>
                  </a:lnTo>
                  <a:lnTo>
                    <a:pt x="510311" y="165277"/>
                  </a:lnTo>
                  <a:lnTo>
                    <a:pt x="500214" y="171716"/>
                  </a:lnTo>
                  <a:lnTo>
                    <a:pt x="493331" y="181292"/>
                  </a:lnTo>
                  <a:lnTo>
                    <a:pt x="490791" y="193078"/>
                  </a:lnTo>
                  <a:lnTo>
                    <a:pt x="493331" y="204698"/>
                  </a:lnTo>
                  <a:lnTo>
                    <a:pt x="500214" y="214198"/>
                  </a:lnTo>
                  <a:lnTo>
                    <a:pt x="510311" y="220599"/>
                  </a:lnTo>
                  <a:lnTo>
                    <a:pt x="522516" y="222935"/>
                  </a:lnTo>
                  <a:lnTo>
                    <a:pt x="534670" y="220599"/>
                  </a:lnTo>
                  <a:lnTo>
                    <a:pt x="544779" y="214198"/>
                  </a:lnTo>
                  <a:lnTo>
                    <a:pt x="551688" y="204698"/>
                  </a:lnTo>
                  <a:lnTo>
                    <a:pt x="554240" y="193078"/>
                  </a:lnTo>
                  <a:close/>
                </a:path>
              </a:pathLst>
            </a:custGeom>
            <a:solidFill>
              <a:srgbClr val="000000"/>
            </a:solidFill>
          </p:spPr>
          <p:txBody>
            <a:bodyPr wrap="square" lIns="0" tIns="0" rIns="0" bIns="0" rtlCol="0"/>
            <a:lstStyle/>
            <a:p>
              <a:endParaRPr>
                <a:solidFill>
                  <a:prstClr val="black"/>
                </a:solidFill>
              </a:endParaRPr>
            </a:p>
          </p:txBody>
        </p:sp>
      </p:grpSp>
      <p:sp>
        <p:nvSpPr>
          <p:cNvPr id="32" name="object 32"/>
          <p:cNvSpPr/>
          <p:nvPr/>
        </p:nvSpPr>
        <p:spPr>
          <a:xfrm>
            <a:off x="7536180" y="5256276"/>
            <a:ext cx="1607819" cy="16017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6" name="Rectangle 35"/>
          <p:cNvSpPr/>
          <p:nvPr/>
        </p:nvSpPr>
        <p:spPr>
          <a:xfrm>
            <a:off x="152400" y="1129749"/>
            <a:ext cx="9067799" cy="369332"/>
          </a:xfrm>
          <a:prstGeom prst="rect">
            <a:avLst/>
          </a:prstGeom>
        </p:spPr>
        <p:txBody>
          <a:bodyPr wrap="square">
            <a:spAutoFit/>
          </a:bodyPr>
          <a:lstStyle/>
          <a:p>
            <a:pPr marL="457200" indent="-457200">
              <a:buFont typeface="Arial" panose="020B0604020202020204" pitchFamily="34" charset="0"/>
              <a:buChar char="•"/>
            </a:pPr>
            <a:endParaRPr lang="en-US" kern="0" dirty="0">
              <a:solidFill>
                <a:srgbClr val="4F81BD">
                  <a:lumMod val="20000"/>
                  <a:lumOff val="80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138"/>
            <a:ext cx="9144000" cy="5999862"/>
          </a:xfrm>
          <a:prstGeom prst="rect">
            <a:avLst/>
          </a:prstGeom>
        </p:spPr>
      </p:pic>
    </p:spTree>
    <p:extLst>
      <p:ext uri="{BB962C8B-B14F-4D97-AF65-F5344CB8AC3E}">
        <p14:creationId xmlns:p14="http://schemas.microsoft.com/office/powerpoint/2010/main" val="390437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5665868"/>
          </a:xfrm>
        </p:spPr>
        <p:txBody>
          <a:bodyPr/>
          <a:lstStyle/>
          <a:p>
            <a:pPr marR="0" lvl="0" algn="l" defTabSz="914400" rtl="0" eaLnBrk="1" fontAlgn="base" latinLnBrk="0" hangingPunct="1">
              <a:lnSpc>
                <a:spcPct val="100000"/>
              </a:lnSpc>
              <a:spcBef>
                <a:spcPct val="20000"/>
              </a:spcBef>
              <a:spcAft>
                <a:spcPct val="0"/>
              </a:spcAft>
              <a:buClr>
                <a:srgbClr val="003366"/>
              </a:buClr>
              <a:buSzPct val="75000"/>
              <a:tabLst/>
              <a:defRPr/>
            </a:pPr>
            <a:r>
              <a:rPr lang="en-US" sz="3200" u="none" dirty="0"/>
              <a:t>Mutually Exclusive </a:t>
            </a:r>
            <a:r>
              <a:rPr lang="en-US" sz="3200" u="none" dirty="0" smtClean="0"/>
              <a:t>Events:</a:t>
            </a:r>
            <a:br>
              <a:rPr lang="en-US" sz="3200" u="none" dirty="0" smtClean="0"/>
            </a:br>
            <a:r>
              <a:rPr lang="en-US" sz="3200" u="none" dirty="0" smtClean="0"/>
              <a:t/>
            </a:r>
            <a:br>
              <a:rPr lang="en-US" sz="3200" u="none" dirty="0" smtClean="0"/>
            </a:br>
            <a:r>
              <a:rPr lang="en-US" sz="3200" b="0" u="none" kern="1200" dirty="0">
                <a:solidFill>
                  <a:schemeClr val="accent3">
                    <a:lumMod val="20000"/>
                    <a:lumOff val="80000"/>
                  </a:schemeClr>
                </a:solidFill>
                <a:latin typeface="Arial"/>
              </a:rPr>
              <a:t>Events are mutually exclusive if the  occurrence of any one event means that none of the others can occur at the same time. </a:t>
            </a:r>
            <a:r>
              <a:rPr lang="en-US" sz="3200" b="0" u="none" kern="1200" dirty="0" smtClean="0">
                <a:solidFill>
                  <a:schemeClr val="accent3">
                    <a:lumMod val="20000"/>
                    <a:lumOff val="80000"/>
                  </a:schemeClr>
                </a:solidFill>
                <a:latin typeface="Arial"/>
              </a:rPr>
              <a:t/>
            </a:r>
            <a:br>
              <a:rPr lang="en-US" sz="3200" b="0" u="none" kern="1200" dirty="0" smtClean="0">
                <a:solidFill>
                  <a:schemeClr val="accent3">
                    <a:lumMod val="20000"/>
                    <a:lumOff val="80000"/>
                  </a:schemeClr>
                </a:solidFill>
                <a:latin typeface="Arial"/>
              </a:rPr>
            </a:br>
            <a:r>
              <a:rPr lang="en-US" sz="3200" b="0" u="none" kern="1200" dirty="0" smtClean="0">
                <a:solidFill>
                  <a:schemeClr val="accent3">
                    <a:lumMod val="20000"/>
                    <a:lumOff val="80000"/>
                  </a:schemeClr>
                </a:solidFill>
                <a:latin typeface="Arial"/>
              </a:rPr>
              <a:t/>
            </a:r>
            <a:br>
              <a:rPr lang="en-US" sz="3200" b="0" u="none" kern="1200" dirty="0" smtClean="0">
                <a:solidFill>
                  <a:schemeClr val="accent3">
                    <a:lumMod val="20000"/>
                    <a:lumOff val="80000"/>
                  </a:schemeClr>
                </a:solidFill>
                <a:latin typeface="Arial"/>
              </a:rPr>
            </a:br>
            <a:r>
              <a:rPr lang="en-US" sz="3200" u="none" dirty="0" smtClean="0"/>
              <a:t>Collectively </a:t>
            </a:r>
            <a:r>
              <a:rPr lang="en-US" sz="3200" u="none" dirty="0"/>
              <a:t>Exhaustive </a:t>
            </a:r>
            <a:r>
              <a:rPr lang="en-US" sz="3200" u="none" dirty="0" smtClean="0"/>
              <a:t>Events</a:t>
            </a:r>
            <a:r>
              <a:rPr lang="en-US" sz="3200" b="0" u="none" kern="1200" dirty="0">
                <a:solidFill>
                  <a:schemeClr val="accent3">
                    <a:lumMod val="20000"/>
                    <a:lumOff val="80000"/>
                  </a:schemeClr>
                </a:solidFill>
                <a:latin typeface="Arial"/>
              </a:rPr>
              <a:t>:</a:t>
            </a:r>
            <a:br>
              <a:rPr lang="en-US" sz="3200" b="0" u="none" kern="1200" dirty="0">
                <a:solidFill>
                  <a:schemeClr val="accent3">
                    <a:lumMod val="20000"/>
                    <a:lumOff val="80000"/>
                  </a:schemeClr>
                </a:solidFill>
                <a:latin typeface="Arial"/>
              </a:rPr>
            </a:br>
            <a:r>
              <a:rPr lang="en-US" sz="3200" b="0" u="none" kern="1200" dirty="0">
                <a:solidFill>
                  <a:schemeClr val="accent3">
                    <a:lumMod val="20000"/>
                    <a:lumOff val="80000"/>
                  </a:schemeClr>
                </a:solidFill>
                <a:latin typeface="Arial"/>
              </a:rPr>
              <a:t>Events are collectively exhaustive if at least one of the events must occur when an experiment is conducted.</a:t>
            </a:r>
            <a:br>
              <a:rPr lang="en-US" sz="3200" b="0" u="none" kern="1200" dirty="0">
                <a:solidFill>
                  <a:schemeClr val="accent3">
                    <a:lumMod val="20000"/>
                    <a:lumOff val="80000"/>
                  </a:schemeClr>
                </a:solidFill>
                <a:latin typeface="Arial"/>
              </a:rPr>
            </a:br>
            <a:r>
              <a:rPr lang="en-US" sz="3200" b="0" u="none" kern="1200" dirty="0">
                <a:solidFill>
                  <a:schemeClr val="accent3">
                    <a:lumMod val="20000"/>
                    <a:lumOff val="80000"/>
                  </a:schemeClr>
                </a:solidFill>
                <a:latin typeface="Arial"/>
              </a:rPr>
              <a:t/>
            </a:r>
            <a:br>
              <a:rPr lang="en-US" sz="3200" b="0" u="none" kern="1200" dirty="0">
                <a:solidFill>
                  <a:schemeClr val="accent3">
                    <a:lumMod val="20000"/>
                    <a:lumOff val="80000"/>
                  </a:schemeClr>
                </a:solidFill>
                <a:latin typeface="Arial"/>
              </a:rPr>
            </a:br>
            <a:r>
              <a:rPr lang="en-US" sz="3200" b="0" u="none" kern="1200" dirty="0">
                <a:solidFill>
                  <a:schemeClr val="accent3">
                    <a:lumMod val="20000"/>
                    <a:lumOff val="80000"/>
                  </a:schemeClr>
                </a:solidFill>
                <a:latin typeface="Arial"/>
              </a:rPr>
              <a:t/>
            </a:r>
            <a:br>
              <a:rPr lang="en-US" sz="3200" b="0" u="none" kern="1200" dirty="0">
                <a:solidFill>
                  <a:schemeClr val="accent3">
                    <a:lumMod val="20000"/>
                    <a:lumOff val="80000"/>
                  </a:schemeClr>
                </a:solidFill>
                <a:latin typeface="Arial"/>
              </a:rPr>
            </a:br>
            <a:r>
              <a:rPr lang="en-US" sz="3200" u="none" dirty="0" smtClean="0">
                <a:solidFill>
                  <a:schemeClr val="accent3">
                    <a:lumMod val="20000"/>
                    <a:lumOff val="80000"/>
                  </a:schemeClr>
                </a:solidFill>
              </a:rPr>
              <a:t/>
            </a:r>
            <a:br>
              <a:rPr lang="en-US" sz="3200" u="none" dirty="0" smtClean="0">
                <a:solidFill>
                  <a:schemeClr val="accent3">
                    <a:lumMod val="20000"/>
                    <a:lumOff val="80000"/>
                  </a:schemeClr>
                </a:solidFill>
              </a:rPr>
            </a:br>
            <a:r>
              <a:rPr lang="en-US" sz="3200" u="none" dirty="0">
                <a:solidFill>
                  <a:schemeClr val="accent3">
                    <a:lumMod val="20000"/>
                    <a:lumOff val="80000"/>
                  </a:schemeClr>
                </a:solidFill>
              </a:rPr>
              <a:t/>
            </a:r>
            <a:br>
              <a:rPr lang="en-US" sz="3200" u="none" dirty="0">
                <a:solidFill>
                  <a:schemeClr val="accent3">
                    <a:lumMod val="20000"/>
                    <a:lumOff val="80000"/>
                  </a:schemeClr>
                </a:solidFill>
              </a:rPr>
            </a:br>
            <a:r>
              <a:rPr lang="en-US" sz="3200" u="none" dirty="0" smtClean="0"/>
              <a:t/>
            </a:r>
            <a:br>
              <a:rPr lang="en-US" sz="3200" u="none" dirty="0" smtClean="0"/>
            </a:br>
            <a:r>
              <a:rPr lang="en-US" sz="3200" u="none" dirty="0" smtClean="0"/>
              <a:t/>
            </a:r>
            <a:br>
              <a:rPr lang="en-US" sz="3200" u="none" dirty="0" smtClean="0"/>
            </a:br>
            <a:r>
              <a:rPr lang="en-US" sz="3200" u="none" dirty="0"/>
              <a:t/>
            </a:r>
            <a:br>
              <a:rPr lang="en-US" sz="3200" u="none" dirty="0"/>
            </a:br>
            <a:r>
              <a:rPr lang="en-US" sz="3200" u="none" dirty="0" smtClean="0"/>
              <a:t/>
            </a:r>
            <a:br>
              <a:rPr lang="en-US" sz="3200" u="none" dirty="0" smtClean="0"/>
            </a:br>
            <a:r>
              <a:rPr lang="en-US" sz="3200" u="none" dirty="0"/>
              <a:t/>
            </a:r>
            <a:br>
              <a:rPr lang="en-US" sz="3200" u="none" dirty="0"/>
            </a:br>
            <a:r>
              <a:rPr lang="en-US" sz="3200" u="none" dirty="0" smtClean="0"/>
              <a:t/>
            </a:r>
            <a:br>
              <a:rPr lang="en-US" sz="3200" u="none" dirty="0" smtClean="0"/>
            </a:br>
            <a:r>
              <a:rPr lang="en-US" sz="3200" u="none" dirty="0"/>
              <a:t/>
            </a:r>
            <a:br>
              <a:rPr lang="en-US" sz="3200" u="none" dirty="0"/>
            </a:br>
            <a:r>
              <a:rPr lang="en-US" sz="3200" u="none" dirty="0" smtClean="0"/>
              <a:t/>
            </a:r>
            <a:br>
              <a:rPr lang="en-US" sz="3200" u="none" dirty="0" smtClean="0"/>
            </a:br>
            <a:r>
              <a:rPr lang="en-US" sz="3200" u="none" dirty="0"/>
              <a:t/>
            </a:r>
            <a:br>
              <a:rPr lang="en-US" sz="3200" u="none" dirty="0"/>
            </a:br>
            <a:r>
              <a:rPr lang="en-US" sz="3200" u="none" dirty="0" smtClean="0"/>
              <a:t/>
            </a:r>
            <a:br>
              <a:rPr lang="en-US" sz="3200" u="none" dirty="0" smtClean="0"/>
            </a:br>
            <a:r>
              <a:rPr lang="en-US" sz="3200" u="none" dirty="0"/>
              <a:t/>
            </a:r>
            <a:br>
              <a:rPr lang="en-US" sz="3200" u="none" dirty="0"/>
            </a:br>
            <a:r>
              <a:rPr lang="en-US" sz="3200" u="none" dirty="0" smtClean="0"/>
              <a:t/>
            </a:r>
            <a:br>
              <a:rPr lang="en-US" sz="3200" u="none" dirty="0" smtClean="0"/>
            </a:br>
            <a:endParaRPr lang="en-US" sz="3200" u="none" dirty="0"/>
          </a:p>
        </p:txBody>
      </p:sp>
      <p:sp>
        <p:nvSpPr>
          <p:cNvPr id="4" name="Title 1"/>
          <p:cNvSpPr txBox="1">
            <a:spLocks/>
          </p:cNvSpPr>
          <p:nvPr/>
        </p:nvSpPr>
        <p:spPr>
          <a:xfrm>
            <a:off x="457200" y="2590800"/>
            <a:ext cx="8686800" cy="2165985"/>
          </a:xfrm>
          <a:prstGeom prst="rect">
            <a:avLst/>
          </a:prstGeom>
        </p:spPr>
        <p:txBody>
          <a:bodyPr wrap="square" lIns="0" tIns="0" rIns="0" bIns="0">
            <a:spAutoFit/>
          </a:bodyPr>
          <a:lstStyle>
            <a:lvl1pPr>
              <a:defRPr sz="6000" b="1" i="0" u="heavy">
                <a:solidFill>
                  <a:srgbClr val="00AFEF"/>
                </a:solidFill>
                <a:latin typeface="Carlito"/>
                <a:ea typeface="+mj-ea"/>
                <a:cs typeface="Carlito"/>
              </a:defRPr>
            </a:lvl1pPr>
          </a:lstStyle>
          <a:p>
            <a:endParaRPr lang="en-US" kern="0" dirty="0"/>
          </a:p>
        </p:txBody>
      </p:sp>
    </p:spTree>
    <p:extLst>
      <p:ext uri="{BB962C8B-B14F-4D97-AF65-F5344CB8AC3E}">
        <p14:creationId xmlns:p14="http://schemas.microsoft.com/office/powerpoint/2010/main" val="283719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332"/>
            <a:ext cx="8534400" cy="636668"/>
          </a:xfrm>
        </p:spPr>
        <p:txBody>
          <a:bodyPr/>
          <a:lstStyle/>
          <a:p>
            <a:r>
              <a:rPr lang="en-US" sz="3600" u="none" kern="1200" dirty="0">
                <a:solidFill>
                  <a:schemeClr val="accent5">
                    <a:lumMod val="20000"/>
                    <a:lumOff val="80000"/>
                  </a:schemeClr>
                </a:solidFill>
                <a:latin typeface="Arial"/>
              </a:rPr>
              <a:t>Rules for Computing Probabilities</a:t>
            </a:r>
            <a:endParaRPr lang="en-US" dirty="0">
              <a:solidFill>
                <a:schemeClr val="accent5">
                  <a:lumMod val="20000"/>
                  <a:lumOff val="80000"/>
                </a:schemeClr>
              </a:solidFill>
            </a:endParaRPr>
          </a:p>
        </p:txBody>
      </p:sp>
      <p:sp>
        <p:nvSpPr>
          <p:cNvPr id="4" name="Rectangle 3"/>
          <p:cNvSpPr>
            <a:spLocks noGrp="1" noChangeArrowheads="1"/>
          </p:cNvSpPr>
          <p:nvPr>
            <p:ph type="body" idx="1"/>
          </p:nvPr>
        </p:nvSpPr>
        <p:spPr>
          <a:xfrm>
            <a:off x="76200" y="914400"/>
            <a:ext cx="5562600" cy="5943600"/>
          </a:xfrm>
          <a:solidFill>
            <a:schemeClr val="accent1">
              <a:lumMod val="20000"/>
              <a:lumOff val="80000"/>
            </a:schemeClr>
          </a:solidFill>
        </p:spPr>
        <p:txBody>
          <a:bodyPr/>
          <a:lstStyle/>
          <a:p>
            <a:pPr eaLnBrk="1" hangingPunct="1">
              <a:lnSpc>
                <a:spcPct val="90000"/>
              </a:lnSpc>
              <a:buFont typeface="Wingdings" panose="05000000000000000000" pitchFamily="2" charset="2"/>
              <a:buNone/>
            </a:pPr>
            <a:endParaRPr lang="en-US" sz="2000" b="1" dirty="0" smtClean="0">
              <a:solidFill>
                <a:schemeClr val="accent4">
                  <a:lumMod val="50000"/>
                </a:schemeClr>
              </a:solidFill>
              <a:latin typeface="Castellar" panose="020A0402060406010301" pitchFamily="18" charset="0"/>
            </a:endParaRPr>
          </a:p>
          <a:p>
            <a:pPr eaLnBrk="1" hangingPunct="1">
              <a:lnSpc>
                <a:spcPct val="90000"/>
              </a:lnSpc>
              <a:buFont typeface="Wingdings" panose="05000000000000000000" pitchFamily="2" charset="2"/>
              <a:buNone/>
            </a:pPr>
            <a:r>
              <a:rPr lang="en-US" sz="3600" b="1" i="1" dirty="0" smtClean="0">
                <a:latin typeface="Times New Roman" panose="02020603050405020304" pitchFamily="18" charset="0"/>
                <a:cs typeface="Times New Roman" panose="02020603050405020304" pitchFamily="18" charset="0"/>
              </a:rPr>
              <a:t>Rules of Addition</a:t>
            </a:r>
          </a:p>
          <a:p>
            <a:pPr eaLnBrk="1" hangingPunct="1">
              <a:lnSpc>
                <a:spcPct val="90000"/>
              </a:lnSpc>
            </a:pPr>
            <a:endParaRPr lang="en-US" sz="2000" dirty="0" smtClean="0"/>
          </a:p>
          <a:p>
            <a:pPr marL="342900" indent="-342900" eaLnBrk="1" hangingPunct="1">
              <a:lnSpc>
                <a:spcPct val="90000"/>
              </a:lnSpc>
              <a:buFont typeface="Arial" panose="020B0604020202020204" pitchFamily="34" charset="0"/>
              <a:buChar char="•"/>
            </a:pPr>
            <a:r>
              <a:rPr lang="en-US" sz="2400" b="1" dirty="0" smtClean="0">
                <a:solidFill>
                  <a:srgbClr val="C00000"/>
                </a:solidFill>
              </a:rPr>
              <a:t>Special Rule of Addition </a:t>
            </a:r>
            <a:r>
              <a:rPr lang="en-US" sz="2400" dirty="0" smtClean="0"/>
              <a:t>- If two events </a:t>
            </a:r>
            <a:r>
              <a:rPr lang="en-US" sz="2400" i="1" dirty="0" smtClean="0"/>
              <a:t>A </a:t>
            </a:r>
            <a:r>
              <a:rPr lang="en-US" sz="2400" dirty="0" smtClean="0"/>
              <a:t>and </a:t>
            </a:r>
            <a:r>
              <a:rPr lang="en-US" sz="2400" i="1" dirty="0" smtClean="0"/>
              <a:t>B </a:t>
            </a:r>
            <a:r>
              <a:rPr lang="en-US" sz="2400" dirty="0" smtClean="0"/>
              <a:t>are mutually exclusive, the probability of one </a:t>
            </a:r>
            <a:r>
              <a:rPr lang="en-US" sz="2400" i="1" dirty="0" smtClean="0"/>
              <a:t>or </a:t>
            </a:r>
            <a:r>
              <a:rPr lang="en-US" sz="2400" dirty="0" smtClean="0"/>
              <a:t>the other event’s occurring equals the sum of their  probabilities. </a:t>
            </a:r>
          </a:p>
          <a:p>
            <a:pPr eaLnBrk="1" hangingPunct="1">
              <a:lnSpc>
                <a:spcPct val="90000"/>
              </a:lnSpc>
              <a:buFont typeface="Wingdings" panose="05000000000000000000" pitchFamily="2" charset="2"/>
              <a:buNone/>
            </a:pPr>
            <a:r>
              <a:rPr lang="en-US" sz="2400" b="1" dirty="0" smtClean="0"/>
              <a:t>         P(A or B) = P(A) + P(B)</a:t>
            </a:r>
            <a:r>
              <a:rPr lang="en-US" sz="2400" dirty="0" smtClean="0"/>
              <a:t> </a:t>
            </a:r>
          </a:p>
          <a:p>
            <a:pPr eaLnBrk="1" hangingPunct="1">
              <a:lnSpc>
                <a:spcPct val="90000"/>
              </a:lnSpc>
              <a:buFont typeface="Wingdings" panose="05000000000000000000" pitchFamily="2" charset="2"/>
              <a:buNone/>
            </a:pPr>
            <a:endParaRPr lang="en-US" sz="2400" dirty="0" smtClean="0"/>
          </a:p>
          <a:p>
            <a:pPr marL="342900" indent="-342900" eaLnBrk="1" hangingPunct="1">
              <a:lnSpc>
                <a:spcPct val="90000"/>
              </a:lnSpc>
              <a:buFont typeface="Arial" panose="020B0604020202020204" pitchFamily="34" charset="0"/>
              <a:buChar char="•"/>
            </a:pPr>
            <a:r>
              <a:rPr lang="en-US" sz="2400" b="1" dirty="0" smtClean="0">
                <a:solidFill>
                  <a:srgbClr val="C00000"/>
                </a:solidFill>
              </a:rPr>
              <a:t>The General Rule of Addition </a:t>
            </a:r>
            <a:r>
              <a:rPr lang="en-US" sz="2400" dirty="0" smtClean="0"/>
              <a:t>- If A and B are two events that are not mutually exclusive, then P(A or B) is given by the following formula:</a:t>
            </a:r>
          </a:p>
          <a:p>
            <a:pPr eaLnBrk="1" hangingPunct="1">
              <a:lnSpc>
                <a:spcPct val="90000"/>
              </a:lnSpc>
              <a:buFont typeface="Wingdings" panose="05000000000000000000" pitchFamily="2" charset="2"/>
              <a:buNone/>
            </a:pPr>
            <a:r>
              <a:rPr lang="en-US" sz="2400" b="1" dirty="0" smtClean="0"/>
              <a:t>        P(A or B) = P(A) + P(B) - P(A and B)</a:t>
            </a:r>
          </a:p>
          <a:p>
            <a:pPr eaLnBrk="1" hangingPunct="1">
              <a:lnSpc>
                <a:spcPct val="90000"/>
              </a:lnSpc>
            </a:pPr>
            <a:endParaRPr lang="en-US" sz="2000" b="1" dirty="0" smtClean="0"/>
          </a:p>
        </p:txBody>
      </p:sp>
      <p:pic>
        <p:nvPicPr>
          <p:cNvPr id="5" name="Picture 9" descr="05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049" y="909119"/>
            <a:ext cx="3276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7"/>
          <p:cNvSpPr>
            <a:spLocks/>
          </p:cNvSpPr>
          <p:nvPr/>
        </p:nvSpPr>
        <p:spPr bwMode="auto">
          <a:xfrm rot="5400000">
            <a:off x="4524375" y="5381625"/>
            <a:ext cx="438150" cy="1409700"/>
          </a:xfrm>
          <a:prstGeom prst="rightBrace">
            <a:avLst>
              <a:gd name="adj1" fmla="val 26812"/>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smtClean="0">
              <a:ln>
                <a:noFill/>
              </a:ln>
              <a:solidFill>
                <a:srgbClr val="000000"/>
              </a:solidFill>
              <a:effectLst>
                <a:outerShdw blurRad="38100" dist="38100" dir="2700000" algn="tl">
                  <a:srgbClr val="000000">
                    <a:alpha val="43137"/>
                  </a:srgbClr>
                </a:outerShdw>
              </a:effectLst>
              <a:uLnTx/>
              <a:uFillTx/>
              <a:latin typeface="Times New Roman"/>
            </a:endParaRPr>
          </a:p>
        </p:txBody>
      </p:sp>
      <p:sp>
        <p:nvSpPr>
          <p:cNvPr id="7" name="Text Box 8"/>
          <p:cNvSpPr txBox="1">
            <a:spLocks noChangeArrowheads="1"/>
          </p:cNvSpPr>
          <p:nvPr/>
        </p:nvSpPr>
        <p:spPr bwMode="auto">
          <a:xfrm>
            <a:off x="3459162" y="6229350"/>
            <a:ext cx="2255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400" b="1" i="1" dirty="0" smtClean="0">
                <a:solidFill>
                  <a:srgbClr val="006699"/>
                </a:solidFill>
                <a:latin typeface="Times New Roman"/>
              </a:rPr>
              <a:t>Joint probability</a:t>
            </a:r>
          </a:p>
        </p:txBody>
      </p:sp>
    </p:spTree>
    <p:extLst>
      <p:ext uri="{BB962C8B-B14F-4D97-AF65-F5344CB8AC3E}">
        <p14:creationId xmlns:p14="http://schemas.microsoft.com/office/powerpoint/2010/main" val="329284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18" y="125332"/>
            <a:ext cx="5570855" cy="636668"/>
          </a:xfrm>
        </p:spPr>
        <p:txBody>
          <a:bodyPr/>
          <a:lstStyle/>
          <a:p>
            <a:pPr algn="ctr"/>
            <a:r>
              <a:rPr lang="en-US" sz="3200" u="none" dirty="0" smtClean="0"/>
              <a:t>Card Game</a:t>
            </a:r>
            <a:endParaRPr lang="en-US" sz="3200" u="none" dirty="0"/>
          </a:p>
        </p:txBody>
      </p:sp>
      <p:sp>
        <p:nvSpPr>
          <p:cNvPr id="3" name="Text Placeholder 2"/>
          <p:cNvSpPr>
            <a:spLocks noGrp="1"/>
          </p:cNvSpPr>
          <p:nvPr>
            <p:ph sz="half" idx="2"/>
          </p:nvPr>
        </p:nvSpPr>
        <p:spPr/>
        <p:txBody>
          <a:bodyPr/>
          <a:lstStyle/>
          <a:p>
            <a:r>
              <a:rPr lang="en-US" dirty="0" err="1" smtClean="0"/>
              <a:t>Kkk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45" y="944880"/>
            <a:ext cx="8839200" cy="5791200"/>
          </a:xfrm>
          <a:prstGeom prst="rect">
            <a:avLst/>
          </a:prstGeom>
        </p:spPr>
      </p:pic>
    </p:spTree>
    <p:extLst>
      <p:ext uri="{BB962C8B-B14F-4D97-AF65-F5344CB8AC3E}">
        <p14:creationId xmlns:p14="http://schemas.microsoft.com/office/powerpoint/2010/main" val="341574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33"/>
            <a:ext cx="6944573" cy="369332"/>
          </a:xfrm>
        </p:spPr>
        <p:txBody>
          <a:bodyPr/>
          <a:lstStyle/>
          <a:p>
            <a:r>
              <a:rPr lang="en-US" sz="2400" u="none" dirty="0" smtClean="0"/>
              <a:t>Contd..</a:t>
            </a:r>
            <a:endParaRPr lang="en-US" sz="2400" u="none"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 y="609600"/>
            <a:ext cx="6248400" cy="6172200"/>
          </a:xfrm>
          <a:prstGeom prst="rect">
            <a:avLst/>
          </a:prstGeom>
        </p:spPr>
      </p:pic>
      <p:sp>
        <p:nvSpPr>
          <p:cNvPr id="8" name="Content Placeholder 4"/>
          <p:cNvSpPr>
            <a:spLocks noGrp="1"/>
          </p:cNvSpPr>
          <p:nvPr>
            <p:ph sz="half" idx="3"/>
          </p:nvPr>
        </p:nvSpPr>
        <p:spPr>
          <a:xfrm>
            <a:off x="6400800" y="2403038"/>
            <a:ext cx="2743200" cy="2585323"/>
          </a:xfrm>
          <a:solidFill>
            <a:schemeClr val="accent6">
              <a:lumMod val="20000"/>
              <a:lumOff val="80000"/>
            </a:schemeClr>
          </a:solidFill>
        </p:spPr>
        <p:txBody>
          <a:bodyPr/>
          <a:lstStyle/>
          <a:p>
            <a:pPr algn="ctr"/>
            <a:endParaRPr lang="en-US" sz="2400" dirty="0" smtClean="0"/>
          </a:p>
          <a:p>
            <a:pPr algn="ctr"/>
            <a:r>
              <a:rPr lang="en-US" sz="2400" dirty="0" smtClean="0"/>
              <a:t>King=4</a:t>
            </a:r>
          </a:p>
          <a:p>
            <a:pPr algn="ctr"/>
            <a:r>
              <a:rPr lang="en-US" sz="2400" dirty="0" smtClean="0"/>
              <a:t>Queen=4</a:t>
            </a:r>
          </a:p>
          <a:p>
            <a:pPr algn="ctr"/>
            <a:r>
              <a:rPr lang="en-US" sz="2400" dirty="0" smtClean="0"/>
              <a:t>Spade=13</a:t>
            </a:r>
          </a:p>
          <a:p>
            <a:pPr algn="ctr"/>
            <a:r>
              <a:rPr lang="en-US" sz="2400" dirty="0" smtClean="0"/>
              <a:t>Club=13</a:t>
            </a:r>
          </a:p>
          <a:p>
            <a:pPr algn="ctr"/>
            <a:r>
              <a:rPr lang="en-US" sz="2400" dirty="0" smtClean="0"/>
              <a:t>Dice =13</a:t>
            </a:r>
          </a:p>
          <a:p>
            <a:pPr algn="ctr"/>
            <a:r>
              <a:rPr lang="en-US" sz="2400" dirty="0" smtClean="0"/>
              <a:t>Heart=13</a:t>
            </a:r>
            <a:endParaRPr lang="en-US" sz="2400" dirty="0"/>
          </a:p>
        </p:txBody>
      </p:sp>
    </p:spTree>
    <p:extLst>
      <p:ext uri="{BB962C8B-B14F-4D97-AF65-F5344CB8AC3E}">
        <p14:creationId xmlns:p14="http://schemas.microsoft.com/office/powerpoint/2010/main" val="79043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25332"/>
            <a:ext cx="8839200" cy="1846659"/>
          </a:xfrm>
          <a:solidFill>
            <a:schemeClr val="accent6">
              <a:lumMod val="20000"/>
              <a:lumOff val="80000"/>
            </a:schemeClr>
          </a:solidFill>
        </p:spPr>
        <p:txBody>
          <a:bodyPr/>
          <a:lstStyle/>
          <a:p>
            <a:r>
              <a:rPr lang="en-US" sz="2400" u="none" dirty="0">
                <a:solidFill>
                  <a:srgbClr val="F20C3A"/>
                </a:solidFill>
                <a:latin typeface="Times New Roman" panose="02020603050405020304" pitchFamily="18" charset="0"/>
                <a:cs typeface="Times New Roman" panose="02020603050405020304" pitchFamily="18" charset="0"/>
              </a:rPr>
              <a:t>Problem 1 :</a:t>
            </a:r>
            <a:r>
              <a:rPr lang="en-US" sz="2400" b="0" u="none" dirty="0">
                <a:solidFill>
                  <a:srgbClr val="000000"/>
                </a:solidFill>
                <a:latin typeface="Times New Roman" panose="02020603050405020304" pitchFamily="18" charset="0"/>
                <a:cs typeface="Times New Roman" panose="02020603050405020304" pitchFamily="18" charset="0"/>
              </a:rPr>
              <a:t/>
            </a:r>
            <a:br>
              <a:rPr lang="en-US" sz="2400" b="0" u="none" dirty="0">
                <a:solidFill>
                  <a:srgbClr val="000000"/>
                </a:solidFill>
                <a:latin typeface="Times New Roman" panose="02020603050405020304" pitchFamily="18" charset="0"/>
                <a:cs typeface="Times New Roman" panose="02020603050405020304" pitchFamily="18" charset="0"/>
              </a:rPr>
            </a:br>
            <a:r>
              <a:rPr lang="en-US" sz="2400" b="0" u="none" dirty="0">
                <a:solidFill>
                  <a:srgbClr val="000000"/>
                </a:solidFill>
                <a:latin typeface="Times New Roman" panose="02020603050405020304" pitchFamily="18" charset="0"/>
                <a:cs typeface="Times New Roman" panose="02020603050405020304" pitchFamily="18" charset="0"/>
              </a:rPr>
              <a:t>A card is drawn at random from a well shuffled pack of 52 cards. What is the probability that the drawn card is king ?</a:t>
            </a:r>
            <a:br>
              <a:rPr lang="en-US" sz="2400" b="0" u="none" dirty="0">
                <a:solidFill>
                  <a:srgbClr val="000000"/>
                </a:solidFill>
                <a:latin typeface="Times New Roman" panose="02020603050405020304" pitchFamily="18" charset="0"/>
                <a:cs typeface="Times New Roman" panose="02020603050405020304" pitchFamily="18" charset="0"/>
              </a:rPr>
            </a:br>
            <a:endParaRPr lang="en-US" sz="2400" u="none"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59944" y="2286000"/>
            <a:ext cx="8831655" cy="4163695"/>
          </a:xfrm>
        </p:spPr>
        <p:txBody>
          <a:bodyPr/>
          <a:lstStyle/>
          <a:p>
            <a:endParaRPr lang="en-US" dirty="0"/>
          </a:p>
        </p:txBody>
      </p:sp>
    </p:spTree>
    <p:extLst>
      <p:ext uri="{BB962C8B-B14F-4D97-AF65-F5344CB8AC3E}">
        <p14:creationId xmlns:p14="http://schemas.microsoft.com/office/powerpoint/2010/main" val="4117804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4" id="{57AE8457-7C6A-4D26-AAC9-D463FA0AACA9}" vid="{BC5931A0-9591-441F-A909-42D399971613}"/>
    </a:ext>
  </a:extLst>
</a:theme>
</file>

<file path=docProps/app.xml><?xml version="1.0" encoding="utf-8"?>
<Properties xmlns="http://schemas.openxmlformats.org/officeDocument/2006/extended-properties" xmlns:vt="http://schemas.openxmlformats.org/officeDocument/2006/docPropsVTypes">
  <Template/>
  <TotalTime>127</TotalTime>
  <Words>977</Words>
  <Application>Microsoft Office PowerPoint</Application>
  <PresentationFormat>On-screen Show (4:3)</PresentationFormat>
  <Paragraphs>122</Paragraphs>
  <Slides>25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Arial Rounded MT Bold</vt:lpstr>
      <vt:lpstr>Calibri</vt:lpstr>
      <vt:lpstr>Calibri Light</vt:lpstr>
      <vt:lpstr>Carlito</vt:lpstr>
      <vt:lpstr>Castellar</vt:lpstr>
      <vt:lpstr>Comic Sans MS</vt:lpstr>
      <vt:lpstr>Symbol</vt:lpstr>
      <vt:lpstr>Times New Roman</vt:lpstr>
      <vt:lpstr>Vrinda</vt:lpstr>
      <vt:lpstr>Wingdings</vt:lpstr>
      <vt:lpstr>Office Theme</vt:lpstr>
      <vt:lpstr>1_Office Theme</vt:lpstr>
      <vt:lpstr>             Chapter 2: Laws of Probability  </vt:lpstr>
      <vt:lpstr>Learning Objectives  When you have completed this chapter, you will be able to: LO1 Calculate probabilities using the rules of addition. LO2 Define the term joint probability. LO3 Calculate probabilities using the rules of multiplication. LO4 Define the term conditional probability. LO5 Compute probabilities using a contingency table.</vt:lpstr>
      <vt:lpstr>Recall about Probability</vt:lpstr>
      <vt:lpstr>Math problem</vt:lpstr>
      <vt:lpstr>Mutually Exclusive Events:  Events are mutually exclusive if the  occurrence of any one event means that none of the others can occur at the same time.   Collectively Exhaustive Events: Events are collectively exhaustive if at least one of the events must occur when an experiment is conducted.                 </vt:lpstr>
      <vt:lpstr>Rules for Computing Probabilities</vt:lpstr>
      <vt:lpstr>Card Game</vt:lpstr>
      <vt:lpstr>Contd..</vt:lpstr>
      <vt:lpstr>Problem 1 : A card is drawn at random from a well shuffled pack of 52 cards. What is the probability that the drawn card is king ? </vt:lpstr>
      <vt:lpstr>Problem 2 :  A card is drawn at random from a well shuffled pack of 52 cards. Find the probability that the drawn card is not king.</vt:lpstr>
      <vt:lpstr>Addition Rule - Example</vt:lpstr>
      <vt:lpstr> The Complement Rule-</vt:lpstr>
      <vt:lpstr>FOR ANYEVENT:- 0  P(E)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16</cp:revision>
  <dcterms:created xsi:type="dcterms:W3CDTF">2020-05-05T16:25:06Z</dcterms:created>
  <dcterms:modified xsi:type="dcterms:W3CDTF">2020-05-06T11:22:33Z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2013</vt:lpwstr>
  </property>
  <property fmtid="{D5CDD505-2E9C-101B-9397-08002B2CF9AE}" pid="4" name="LastSaved">
    <vt:filetime>2020-05-05T00:00:00Z</vt:filetime>
  </property>
</Properties>
</file>