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5" r:id="rId3"/>
    <p:sldId id="325" r:id="rId4"/>
    <p:sldId id="326" r:id="rId5"/>
    <p:sldId id="327" r:id="rId6"/>
    <p:sldId id="328" r:id="rId7"/>
    <p:sldId id="329" r:id="rId8"/>
    <p:sldId id="330" r:id="rId9"/>
    <p:sldId id="331" r:id="rId10"/>
    <p:sldId id="332" r:id="rId11"/>
    <p:sldId id="304" r:id="rId12"/>
    <p:sldId id="299" r:id="rId13"/>
    <p:sldId id="308" r:id="rId14"/>
    <p:sldId id="301" r:id="rId15"/>
    <p:sldId id="305" r:id="rId16"/>
    <p:sldId id="300" r:id="rId17"/>
    <p:sldId id="302" r:id="rId18"/>
    <p:sldId id="303" r:id="rId19"/>
    <p:sldId id="307" r:id="rId20"/>
    <p:sldId id="294" r:id="rId21"/>
    <p:sldId id="296" r:id="rId22"/>
    <p:sldId id="297" r:id="rId23"/>
    <p:sldId id="295" r:id="rId24"/>
    <p:sldId id="298" r:id="rId25"/>
    <p:sldId id="306"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97E00-5F30-4B3E-9294-4EFBD08C66A3}"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3AD74-47AF-4FFE-A8B7-034E674C4B35}" type="slidenum">
              <a:rPr lang="en-US" smtClean="0"/>
              <a:t>‹#›</a:t>
            </a:fld>
            <a:endParaRPr lang="en-US"/>
          </a:p>
        </p:txBody>
      </p:sp>
    </p:spTree>
    <p:extLst>
      <p:ext uri="{BB962C8B-B14F-4D97-AF65-F5344CB8AC3E}">
        <p14:creationId xmlns:p14="http://schemas.microsoft.com/office/powerpoint/2010/main" val="347784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893C22-710D-4335-B363-31F684540A86}" type="datetime2">
              <a:rPr lang="en-US" smtClean="0"/>
              <a:t>Friday, February 19,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F73BF-49A9-4A7E-B486-952A54243E04}" type="datetime2">
              <a:rPr lang="en-US" smtClean="0"/>
              <a:t>Friday, February 19,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AD8193-1E12-45FE-A80D-996A968AB70C}" type="datetime2">
              <a:rPr lang="en-US" smtClean="0"/>
              <a:t>Friday, February 19,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6D6D3-B48B-4E32-BD20-2F9B682C1FE2}" type="datetime2">
              <a:rPr lang="en-US" smtClean="0"/>
              <a:t>Friday, February 19,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265924-1AA5-4521-B566-426AB97A7702}" type="datetime2">
              <a:rPr lang="en-US" smtClean="0"/>
              <a:t>Friday, February 19,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9D499B-7B6E-43E1-BDCE-1D3C8EA9DB4D}" type="datetime2">
              <a:rPr lang="en-US" smtClean="0"/>
              <a:t>Friday, February 19,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C92C91-A03A-4B99-B148-6B528EC27F22}" type="datetime2">
              <a:rPr lang="en-US" smtClean="0"/>
              <a:t>Friday, February 19,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BA909-FD34-4272-9617-51BDCE575346}" type="datetime2">
              <a:rPr lang="en-US" smtClean="0"/>
              <a:t>Friday, February 19,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E4FA6-2DC9-49E0-B088-E71F7353E2E3}" type="datetime2">
              <a:rPr lang="en-US" smtClean="0"/>
              <a:t>Friday, February 19,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3D975-B955-48AC-A87E-39E6322D0723}" type="datetime2">
              <a:rPr lang="en-US" smtClean="0"/>
              <a:t>Friday, February 19,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96ADA-208A-48F2-8AF0-D5ACC284FB33}"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73609-2D46-4A1F-B25B-32DF15993B6F}" type="datetime2">
              <a:rPr lang="en-US" smtClean="0"/>
              <a:t>Friday, February 19, 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96ADA-208A-48F2-8AF0-D5ACC284FB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bulhasan.ph0048.c@diu.edu.b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r>
              <a:rPr lang="en-US" b="1" dirty="0">
                <a:solidFill>
                  <a:schemeClr val="accent6"/>
                </a:solidFill>
              </a:rPr>
              <a:t>Introduction to Public Health </a:t>
            </a:r>
          </a:p>
        </p:txBody>
      </p:sp>
      <p:sp>
        <p:nvSpPr>
          <p:cNvPr id="5" name="Content Placeholder 4"/>
          <p:cNvSpPr>
            <a:spLocks noGrp="1"/>
          </p:cNvSpPr>
          <p:nvPr>
            <p:ph idx="1"/>
          </p:nvPr>
        </p:nvSpPr>
        <p:spPr>
          <a:xfrm>
            <a:off x="1066800" y="1752600"/>
            <a:ext cx="6858000" cy="4343400"/>
          </a:xfrm>
        </p:spPr>
        <p:txBody>
          <a:bodyPr>
            <a:normAutofit fontScale="32500" lnSpcReduction="20000"/>
          </a:bodyPr>
          <a:lstStyle/>
          <a:p>
            <a:pPr algn="ctr">
              <a:buNone/>
            </a:pPr>
            <a:endParaRPr lang="en-US" sz="3600" dirty="0">
              <a:solidFill>
                <a:srgbClr val="FFFF00"/>
              </a:solidFill>
            </a:endParaRPr>
          </a:p>
          <a:p>
            <a:pPr algn="ctr">
              <a:buNone/>
            </a:pPr>
            <a:endParaRPr lang="en-US" sz="3600" dirty="0">
              <a:solidFill>
                <a:srgbClr val="FFFF00"/>
              </a:solidFill>
            </a:endParaRPr>
          </a:p>
          <a:p>
            <a:pPr algn="ctr">
              <a:buNone/>
            </a:pPr>
            <a:endParaRPr lang="en-US" sz="3600" dirty="0">
              <a:solidFill>
                <a:srgbClr val="FFFF00"/>
              </a:solidFill>
            </a:endParaRPr>
          </a:p>
          <a:p>
            <a:pPr algn="ctr">
              <a:buNone/>
            </a:pPr>
            <a:endParaRPr lang="en-US" sz="3600" dirty="0">
              <a:solidFill>
                <a:srgbClr val="FFFF00"/>
              </a:solidFill>
            </a:endParaRPr>
          </a:p>
          <a:p>
            <a:pPr algn="ctr">
              <a:buNone/>
            </a:pPr>
            <a:endParaRPr lang="en-US" sz="3600" dirty="0">
              <a:solidFill>
                <a:srgbClr val="FFFF00"/>
              </a:solidFill>
            </a:endParaRPr>
          </a:p>
          <a:p>
            <a:pPr algn="ctr">
              <a:buNone/>
            </a:pPr>
            <a:r>
              <a:rPr lang="en-US" sz="8600" dirty="0">
                <a:solidFill>
                  <a:srgbClr val="FFFF00"/>
                </a:solidFill>
              </a:rPr>
              <a:t> Lecture-02: Importance of Public Health</a:t>
            </a:r>
          </a:p>
          <a:p>
            <a:pPr algn="ctr">
              <a:buNone/>
            </a:pPr>
            <a:endParaRPr lang="en-US" sz="8600" dirty="0">
              <a:solidFill>
                <a:srgbClr val="FFFF00"/>
              </a:solidFill>
            </a:endParaRPr>
          </a:p>
          <a:p>
            <a:pPr algn="ctr">
              <a:buNone/>
            </a:pPr>
            <a:r>
              <a:rPr lang="en-US" sz="8600" dirty="0" err="1">
                <a:solidFill>
                  <a:srgbClr val="FFFF00"/>
                </a:solidFill>
              </a:rPr>
              <a:t>BakiBillah</a:t>
            </a:r>
            <a:r>
              <a:rPr lang="en-US" sz="8600" dirty="0">
                <a:solidFill>
                  <a:srgbClr val="FFFF00"/>
                </a:solidFill>
              </a:rPr>
              <a:t> </a:t>
            </a:r>
            <a:endParaRPr lang="en-US" sz="6200" dirty="0">
              <a:solidFill>
                <a:srgbClr val="FFFF00"/>
              </a:solidFill>
            </a:endParaRPr>
          </a:p>
          <a:p>
            <a:pPr algn="ctr">
              <a:buNone/>
            </a:pPr>
            <a:r>
              <a:rPr lang="en-US" sz="6200" dirty="0">
                <a:solidFill>
                  <a:srgbClr val="FFFF00"/>
                </a:solidFill>
              </a:rPr>
              <a:t>Lecturer</a:t>
            </a:r>
          </a:p>
          <a:p>
            <a:pPr algn="ctr">
              <a:buNone/>
            </a:pPr>
            <a:r>
              <a:rPr lang="en-US" sz="6200" dirty="0">
                <a:solidFill>
                  <a:srgbClr val="FFFF00"/>
                </a:solidFill>
              </a:rPr>
              <a:t>Department of Public Health</a:t>
            </a:r>
          </a:p>
          <a:p>
            <a:pPr algn="ctr">
              <a:buNone/>
            </a:pPr>
            <a:r>
              <a:rPr lang="en-US" sz="6200" dirty="0">
                <a:solidFill>
                  <a:srgbClr val="FFFF00"/>
                </a:solidFill>
              </a:rPr>
              <a:t>Daffodil International University</a:t>
            </a:r>
          </a:p>
          <a:p>
            <a:pPr algn="ctr">
              <a:buNone/>
            </a:pPr>
            <a:r>
              <a:rPr lang="en-US" sz="6200" dirty="0">
                <a:solidFill>
                  <a:srgbClr val="FFFF00"/>
                </a:solidFill>
              </a:rPr>
              <a:t>Email: </a:t>
            </a:r>
            <a:r>
              <a:rPr lang="en-US" sz="6200" dirty="0">
                <a:solidFill>
                  <a:srgbClr val="FFFF00"/>
                </a:solidFill>
                <a:hlinkClick r:id="rId2">
                  <a:extLst>
                    <a:ext uri="{A12FA001-AC4F-418D-AE19-62706E023703}">
                      <ahyp:hlinkClr xmlns:ahyp="http://schemas.microsoft.com/office/drawing/2018/hyperlinkcolor" val="tx"/>
                    </a:ext>
                  </a:extLst>
                </a:hlinkClick>
              </a:rPr>
              <a:t>abulhasan.ph0048.c@diu.edu.bd</a:t>
            </a:r>
            <a:r>
              <a:rPr lang="en-US" sz="6200" dirty="0">
                <a:solidFill>
                  <a:srgbClr val="FFFF00"/>
                </a:solidFill>
              </a:rPr>
              <a:t> </a:t>
            </a:r>
            <a:r>
              <a:rPr lang="en-US" sz="6200" u="sng" dirty="0">
                <a:solidFill>
                  <a:srgbClr val="FFFF00"/>
                </a:solidFill>
              </a:rPr>
              <a:t> </a:t>
            </a:r>
            <a:r>
              <a:rPr lang="en-US" sz="6200" dirty="0">
                <a:solidFill>
                  <a:srgbClr val="FFFF00"/>
                </a:solidFill>
              </a:rPr>
              <a:t>                                                                                                                                                                Cell: 01775050285</a:t>
            </a:r>
          </a:p>
          <a:p>
            <a:pPr algn="ctr">
              <a:buNone/>
            </a:pPr>
            <a:r>
              <a:rPr lang="en-US" sz="6200" dirty="0">
                <a:solidFill>
                  <a:srgbClr val="FFFF00"/>
                </a:solidFill>
              </a:rPr>
              <a:t>Date:  February 19, 2021</a:t>
            </a:r>
          </a:p>
          <a:p>
            <a:pPr algn="ctr">
              <a:buNone/>
            </a:pPr>
            <a:endParaRPr lang="en-US" sz="3000" dirty="0">
              <a:solidFill>
                <a:srgbClr val="FFFF00"/>
              </a:solidFill>
            </a:endParaRPr>
          </a:p>
          <a:p>
            <a:pPr algn="ctr">
              <a:buNone/>
            </a:pPr>
            <a:endParaRPr lang="en-US" sz="3000" dirty="0">
              <a:solidFill>
                <a:srgbClr val="FFFF00"/>
              </a:solidFill>
            </a:endParaRPr>
          </a:p>
        </p:txBody>
      </p:sp>
      <p:sp>
        <p:nvSpPr>
          <p:cNvPr id="2" name="Date Placeholder 1">
            <a:extLst>
              <a:ext uri="{FF2B5EF4-FFF2-40B4-BE49-F238E27FC236}">
                <a16:creationId xmlns:a16="http://schemas.microsoft.com/office/drawing/2014/main" id="{AA176346-1545-45F0-9B01-D1B5F7EA9633}"/>
              </a:ext>
            </a:extLst>
          </p:cNvPr>
          <p:cNvSpPr>
            <a:spLocks noGrp="1"/>
          </p:cNvSpPr>
          <p:nvPr>
            <p:ph type="dt" sz="half" idx="10"/>
          </p:nvPr>
        </p:nvSpPr>
        <p:spPr/>
        <p:txBody>
          <a:bodyPr/>
          <a:lstStyle/>
          <a:p>
            <a:fld id="{96F00267-5336-4703-9E93-575CCD180DF3}" type="datetime2">
              <a:rPr lang="en-US" smtClean="0"/>
              <a:t>Friday, February 19, 2021</a:t>
            </a:fld>
            <a:endParaRPr lang="en-US"/>
          </a:p>
        </p:txBody>
      </p:sp>
      <p:sp>
        <p:nvSpPr>
          <p:cNvPr id="3" name="Slide Number Placeholder 2">
            <a:extLst>
              <a:ext uri="{FF2B5EF4-FFF2-40B4-BE49-F238E27FC236}">
                <a16:creationId xmlns:a16="http://schemas.microsoft.com/office/drawing/2014/main" id="{74BA8349-9C95-4758-9439-AD9AAB709AB7}"/>
              </a:ext>
            </a:extLst>
          </p:cNvPr>
          <p:cNvSpPr>
            <a:spLocks noGrp="1"/>
          </p:cNvSpPr>
          <p:nvPr>
            <p:ph type="sldNum" sz="quarter" idx="12"/>
          </p:nvPr>
        </p:nvSpPr>
        <p:spPr/>
        <p:txBody>
          <a:bodyPr/>
          <a:lstStyle/>
          <a:p>
            <a:fld id="{9EB96ADA-208A-48F2-8AF0-D5ACC284FB33}" type="slidenum">
              <a:rPr lang="en-US" smtClean="0"/>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05ED-3EDB-43DE-83DF-46E4436FA40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093D27F-1CA7-4921-8C8F-65F304D58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74638"/>
            <a:ext cx="8458200" cy="6081713"/>
          </a:xfrm>
        </p:spPr>
      </p:pic>
      <p:sp>
        <p:nvSpPr>
          <p:cNvPr id="4" name="Date Placeholder 3">
            <a:extLst>
              <a:ext uri="{FF2B5EF4-FFF2-40B4-BE49-F238E27FC236}">
                <a16:creationId xmlns:a16="http://schemas.microsoft.com/office/drawing/2014/main" id="{E3F975FF-DB67-4E2C-9BF4-C11B36E7494A}"/>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F8753210-1EB2-44E0-B44B-22CA3C909067}"/>
              </a:ext>
            </a:extLst>
          </p:cNvPr>
          <p:cNvSpPr>
            <a:spLocks noGrp="1"/>
          </p:cNvSpPr>
          <p:nvPr>
            <p:ph type="sldNum" sz="quarter" idx="12"/>
          </p:nvPr>
        </p:nvSpPr>
        <p:spPr/>
        <p:txBody>
          <a:bodyPr/>
          <a:lstStyle/>
          <a:p>
            <a:fld id="{9EB96ADA-208A-48F2-8AF0-D5ACC284FB33}" type="slidenum">
              <a:rPr lang="en-US" smtClean="0"/>
              <a:pPr/>
              <a:t>10</a:t>
            </a:fld>
            <a:endParaRPr lang="en-US"/>
          </a:p>
        </p:txBody>
      </p:sp>
    </p:spTree>
    <p:extLst>
      <p:ext uri="{BB962C8B-B14F-4D97-AF65-F5344CB8AC3E}">
        <p14:creationId xmlns:p14="http://schemas.microsoft.com/office/powerpoint/2010/main" val="10278793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E8D-0A64-4051-B3D3-4303929AE633}"/>
              </a:ext>
            </a:extLst>
          </p:cNvPr>
          <p:cNvSpPr>
            <a:spLocks noGrp="1"/>
          </p:cNvSpPr>
          <p:nvPr>
            <p:ph type="title"/>
          </p:nvPr>
        </p:nvSpPr>
        <p:spPr/>
        <p:txBody>
          <a:bodyPr/>
          <a:lstStyle/>
          <a:p>
            <a:r>
              <a:rPr lang="en-US" dirty="0"/>
              <a:t>Public Health </a:t>
            </a:r>
          </a:p>
        </p:txBody>
      </p:sp>
      <p:sp>
        <p:nvSpPr>
          <p:cNvPr id="3" name="Content Placeholder 2">
            <a:extLst>
              <a:ext uri="{FF2B5EF4-FFF2-40B4-BE49-F238E27FC236}">
                <a16:creationId xmlns:a16="http://schemas.microsoft.com/office/drawing/2014/main" id="{D0FB4B5B-FD1F-4A52-A967-EBCA588093E4}"/>
              </a:ext>
            </a:extLst>
          </p:cNvPr>
          <p:cNvSpPr>
            <a:spLocks noGrp="1"/>
          </p:cNvSpPr>
          <p:nvPr>
            <p:ph idx="1"/>
          </p:nvPr>
        </p:nvSpPr>
        <p:spPr/>
        <p:txBody>
          <a:bodyPr/>
          <a:lstStyle/>
          <a:p>
            <a:pPr algn="just"/>
            <a:r>
              <a:rPr lang="en-US" dirty="0"/>
              <a:t>“Public health promotes and protects the health of people and the communities where they live, learn, work and play.” </a:t>
            </a:r>
          </a:p>
          <a:p>
            <a:pPr marL="0" indent="0" algn="just">
              <a:buNone/>
            </a:pPr>
            <a:r>
              <a:rPr lang="en-US" dirty="0"/>
              <a:t>(American Public Health Association (APHA)</a:t>
            </a:r>
          </a:p>
        </p:txBody>
      </p:sp>
      <p:sp>
        <p:nvSpPr>
          <p:cNvPr id="4" name="Date Placeholder 3">
            <a:extLst>
              <a:ext uri="{FF2B5EF4-FFF2-40B4-BE49-F238E27FC236}">
                <a16:creationId xmlns:a16="http://schemas.microsoft.com/office/drawing/2014/main" id="{0ABF5323-2069-4C93-B920-5A755F256BF7}"/>
              </a:ext>
            </a:extLst>
          </p:cNvPr>
          <p:cNvSpPr>
            <a:spLocks noGrp="1"/>
          </p:cNvSpPr>
          <p:nvPr>
            <p:ph type="dt" sz="half" idx="10"/>
          </p:nvPr>
        </p:nvSpPr>
        <p:spPr/>
        <p:txBody>
          <a:bodyPr/>
          <a:lstStyle/>
          <a:p>
            <a:fld id="{DD1CB492-9FA6-406B-90C4-ADEACEAE5C6D}"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D17EFDD5-A4D4-46BB-A48A-1DF9718CFFE2}"/>
              </a:ext>
            </a:extLst>
          </p:cNvPr>
          <p:cNvSpPr>
            <a:spLocks noGrp="1"/>
          </p:cNvSpPr>
          <p:nvPr>
            <p:ph type="sldNum" sz="quarter" idx="12"/>
          </p:nvPr>
        </p:nvSpPr>
        <p:spPr/>
        <p:txBody>
          <a:bodyPr/>
          <a:lstStyle/>
          <a:p>
            <a:fld id="{9EB96ADA-208A-48F2-8AF0-D5ACC284FB33}" type="slidenum">
              <a:rPr lang="en-US" smtClean="0"/>
              <a:pPr/>
              <a:t>11</a:t>
            </a:fld>
            <a:endParaRPr lang="en-US"/>
          </a:p>
        </p:txBody>
      </p:sp>
    </p:spTree>
    <p:extLst>
      <p:ext uri="{BB962C8B-B14F-4D97-AF65-F5344CB8AC3E}">
        <p14:creationId xmlns:p14="http://schemas.microsoft.com/office/powerpoint/2010/main" val="7851995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8CF2-38A9-426E-9811-AB65821123CE}"/>
              </a:ext>
            </a:extLst>
          </p:cNvPr>
          <p:cNvSpPr>
            <a:spLocks noGrp="1"/>
          </p:cNvSpPr>
          <p:nvPr>
            <p:ph type="title"/>
          </p:nvPr>
        </p:nvSpPr>
        <p:spPr/>
        <p:txBody>
          <a:bodyPr>
            <a:normAutofit fontScale="90000"/>
          </a:bodyPr>
          <a:lstStyle/>
          <a:p>
            <a:r>
              <a:rPr lang="en-US" dirty="0"/>
              <a:t>How does public health improve health and prevent disease?</a:t>
            </a:r>
          </a:p>
        </p:txBody>
      </p:sp>
      <p:sp>
        <p:nvSpPr>
          <p:cNvPr id="7" name="Content Placeholder 6">
            <a:extLst>
              <a:ext uri="{FF2B5EF4-FFF2-40B4-BE49-F238E27FC236}">
                <a16:creationId xmlns:a16="http://schemas.microsoft.com/office/drawing/2014/main" id="{C944BF83-7F6F-4C25-9B52-67E9D7E29C4D}"/>
              </a:ext>
            </a:extLst>
          </p:cNvPr>
          <p:cNvSpPr>
            <a:spLocks noGrp="1"/>
          </p:cNvSpPr>
          <p:nvPr>
            <p:ph idx="1"/>
          </p:nvPr>
        </p:nvSpPr>
        <p:spPr>
          <a:xfrm>
            <a:off x="457200" y="1554799"/>
            <a:ext cx="8229600" cy="5257799"/>
          </a:xfrm>
        </p:spPr>
        <p:txBody>
          <a:bodyPr>
            <a:normAutofit/>
          </a:bodyPr>
          <a:lstStyle/>
          <a:p>
            <a:pPr algn="just"/>
            <a:r>
              <a:rPr lang="en-US" dirty="0"/>
              <a:t>To prevent problems from happening or re-occurring, public health professionals implement educational programs, develop policies, administer services, and conduct research. </a:t>
            </a:r>
          </a:p>
        </p:txBody>
      </p:sp>
      <p:sp>
        <p:nvSpPr>
          <p:cNvPr id="3" name="Date Placeholder 2">
            <a:extLst>
              <a:ext uri="{FF2B5EF4-FFF2-40B4-BE49-F238E27FC236}">
                <a16:creationId xmlns:a16="http://schemas.microsoft.com/office/drawing/2014/main" id="{9FFF447D-E362-47C4-8B92-F09CCC3CB3D2}"/>
              </a:ext>
            </a:extLst>
          </p:cNvPr>
          <p:cNvSpPr>
            <a:spLocks noGrp="1"/>
          </p:cNvSpPr>
          <p:nvPr>
            <p:ph type="dt" sz="half" idx="10"/>
          </p:nvPr>
        </p:nvSpPr>
        <p:spPr/>
        <p:txBody>
          <a:bodyPr/>
          <a:lstStyle/>
          <a:p>
            <a:fld id="{C66DB1B0-3B43-47FA-B49B-6B93088E6C9D}"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3BB010B0-4EEC-47EA-967B-D1DCA5006005}"/>
              </a:ext>
            </a:extLst>
          </p:cNvPr>
          <p:cNvSpPr>
            <a:spLocks noGrp="1"/>
          </p:cNvSpPr>
          <p:nvPr>
            <p:ph type="sldNum" sz="quarter" idx="12"/>
          </p:nvPr>
        </p:nvSpPr>
        <p:spPr/>
        <p:txBody>
          <a:bodyPr/>
          <a:lstStyle/>
          <a:p>
            <a:fld id="{9EB96ADA-208A-48F2-8AF0-D5ACC284FB33}" type="slidenum">
              <a:rPr lang="en-US" smtClean="0"/>
              <a:pPr/>
              <a:t>12</a:t>
            </a:fld>
            <a:endParaRPr lang="en-US"/>
          </a:p>
        </p:txBody>
      </p:sp>
    </p:spTree>
    <p:extLst>
      <p:ext uri="{BB962C8B-B14F-4D97-AF65-F5344CB8AC3E}">
        <p14:creationId xmlns:p14="http://schemas.microsoft.com/office/powerpoint/2010/main" val="14547208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144A-DD83-49BF-B0AF-8E92F0E87428}"/>
              </a:ext>
            </a:extLst>
          </p:cNvPr>
          <p:cNvSpPr>
            <a:spLocks noGrp="1"/>
          </p:cNvSpPr>
          <p:nvPr>
            <p:ph type="title"/>
          </p:nvPr>
        </p:nvSpPr>
        <p:spPr/>
        <p:txBody>
          <a:bodyPr/>
          <a:lstStyle/>
          <a:p>
            <a:r>
              <a:rPr lang="en-US" dirty="0"/>
              <a:t>…..Continued </a:t>
            </a:r>
          </a:p>
        </p:txBody>
      </p:sp>
      <p:pic>
        <p:nvPicPr>
          <p:cNvPr id="5" name="Content Placeholder 4">
            <a:extLst>
              <a:ext uri="{FF2B5EF4-FFF2-40B4-BE49-F238E27FC236}">
                <a16:creationId xmlns:a16="http://schemas.microsoft.com/office/drawing/2014/main" id="{339C4755-B8B8-40FF-BD3D-D17E247C8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0"/>
            <a:ext cx="8382000" cy="5059361"/>
          </a:xfrm>
        </p:spPr>
      </p:pic>
      <p:sp>
        <p:nvSpPr>
          <p:cNvPr id="3" name="Date Placeholder 2">
            <a:extLst>
              <a:ext uri="{FF2B5EF4-FFF2-40B4-BE49-F238E27FC236}">
                <a16:creationId xmlns:a16="http://schemas.microsoft.com/office/drawing/2014/main" id="{6318B0CE-DB3A-4BA7-9DC7-98663700C835}"/>
              </a:ext>
            </a:extLst>
          </p:cNvPr>
          <p:cNvSpPr>
            <a:spLocks noGrp="1"/>
          </p:cNvSpPr>
          <p:nvPr>
            <p:ph type="dt" sz="half" idx="10"/>
          </p:nvPr>
        </p:nvSpPr>
        <p:spPr/>
        <p:txBody>
          <a:bodyPr/>
          <a:lstStyle/>
          <a:p>
            <a:fld id="{8C33B47C-18E0-432E-BDA9-D93908CBB5AF}"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5E761DBC-3BD8-421C-9058-94CA0F74A957}"/>
              </a:ext>
            </a:extLst>
          </p:cNvPr>
          <p:cNvSpPr>
            <a:spLocks noGrp="1"/>
          </p:cNvSpPr>
          <p:nvPr>
            <p:ph type="sldNum" sz="quarter" idx="12"/>
          </p:nvPr>
        </p:nvSpPr>
        <p:spPr/>
        <p:txBody>
          <a:bodyPr/>
          <a:lstStyle/>
          <a:p>
            <a:fld id="{9EB96ADA-208A-48F2-8AF0-D5ACC284FB33}" type="slidenum">
              <a:rPr lang="en-US" smtClean="0"/>
              <a:pPr/>
              <a:t>13</a:t>
            </a:fld>
            <a:endParaRPr lang="en-US"/>
          </a:p>
        </p:txBody>
      </p:sp>
    </p:spTree>
    <p:extLst>
      <p:ext uri="{BB962C8B-B14F-4D97-AF65-F5344CB8AC3E}">
        <p14:creationId xmlns:p14="http://schemas.microsoft.com/office/powerpoint/2010/main" val="33232596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A96D-7B92-4FAE-A316-1EDA50335509}"/>
              </a:ext>
            </a:extLst>
          </p:cNvPr>
          <p:cNvSpPr>
            <a:spLocks noGrp="1"/>
          </p:cNvSpPr>
          <p:nvPr>
            <p:ph type="title"/>
          </p:nvPr>
        </p:nvSpPr>
        <p:spPr/>
        <p:txBody>
          <a:bodyPr/>
          <a:lstStyle/>
          <a:p>
            <a:r>
              <a:rPr lang="en-US" dirty="0"/>
              <a:t>……….. (Some Examples) </a:t>
            </a:r>
          </a:p>
        </p:txBody>
      </p:sp>
      <p:sp>
        <p:nvSpPr>
          <p:cNvPr id="3" name="Content Placeholder 2">
            <a:extLst>
              <a:ext uri="{FF2B5EF4-FFF2-40B4-BE49-F238E27FC236}">
                <a16:creationId xmlns:a16="http://schemas.microsoft.com/office/drawing/2014/main" id="{1FEA22F1-6D08-404C-9C34-C860C6880125}"/>
              </a:ext>
            </a:extLst>
          </p:cNvPr>
          <p:cNvSpPr>
            <a:spLocks noGrp="1"/>
          </p:cNvSpPr>
          <p:nvPr>
            <p:ph idx="1"/>
          </p:nvPr>
        </p:nvSpPr>
        <p:spPr/>
        <p:txBody>
          <a:bodyPr>
            <a:normAutofit fontScale="85000" lnSpcReduction="20000"/>
          </a:bodyPr>
          <a:lstStyle/>
          <a:p>
            <a:pPr algn="just"/>
            <a:r>
              <a:rPr lang="en-US" dirty="0"/>
              <a:t>Do you…eat a healthy breakfast…buckle your seatbelt…or have your child immunized? It’s thanks to public health policies and educational programs. </a:t>
            </a:r>
          </a:p>
          <a:p>
            <a:pPr algn="just"/>
            <a:r>
              <a:rPr lang="en-US" dirty="0"/>
              <a:t>Do you…have your blood pressure checked at a community health screening…or take your child to a clinic for a check-up? It’s thanks to services administered by public health. </a:t>
            </a:r>
          </a:p>
          <a:p>
            <a:pPr algn="just"/>
            <a:r>
              <a:rPr lang="en-US" dirty="0"/>
              <a:t>Do you know…about the impact of smoking and second-hand smoke…how to prevent an infectious disease like the flu…the risks of drugs and alcohol and how to talk to your children about them? It’s thanks to research done by public health. </a:t>
            </a:r>
          </a:p>
          <a:p>
            <a:endParaRPr lang="en-US" dirty="0"/>
          </a:p>
        </p:txBody>
      </p:sp>
      <p:sp>
        <p:nvSpPr>
          <p:cNvPr id="4" name="Date Placeholder 3">
            <a:extLst>
              <a:ext uri="{FF2B5EF4-FFF2-40B4-BE49-F238E27FC236}">
                <a16:creationId xmlns:a16="http://schemas.microsoft.com/office/drawing/2014/main" id="{DF853D7D-F41E-460A-BCD3-3B1A81A9FEF2}"/>
              </a:ext>
            </a:extLst>
          </p:cNvPr>
          <p:cNvSpPr>
            <a:spLocks noGrp="1"/>
          </p:cNvSpPr>
          <p:nvPr>
            <p:ph type="dt" sz="half" idx="10"/>
          </p:nvPr>
        </p:nvSpPr>
        <p:spPr/>
        <p:txBody>
          <a:bodyPr/>
          <a:lstStyle/>
          <a:p>
            <a:fld id="{FA570C3E-65C4-4604-978A-E5273ED34FEF}"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192E01F8-9864-4FA9-9082-E00069AC19B2}"/>
              </a:ext>
            </a:extLst>
          </p:cNvPr>
          <p:cNvSpPr>
            <a:spLocks noGrp="1"/>
          </p:cNvSpPr>
          <p:nvPr>
            <p:ph type="sldNum" sz="quarter" idx="12"/>
          </p:nvPr>
        </p:nvSpPr>
        <p:spPr/>
        <p:txBody>
          <a:bodyPr/>
          <a:lstStyle/>
          <a:p>
            <a:fld id="{9EB96ADA-208A-48F2-8AF0-D5ACC284FB33}" type="slidenum">
              <a:rPr lang="en-US" smtClean="0"/>
              <a:pPr/>
              <a:t>14</a:t>
            </a:fld>
            <a:endParaRPr lang="en-US"/>
          </a:p>
        </p:txBody>
      </p:sp>
    </p:spTree>
    <p:extLst>
      <p:ext uri="{BB962C8B-B14F-4D97-AF65-F5344CB8AC3E}">
        <p14:creationId xmlns:p14="http://schemas.microsoft.com/office/powerpoint/2010/main" val="39327162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027F-5480-48C3-8449-823BB10EAB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BA9E2B1-8740-44B5-B466-7A4B1B18F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905000"/>
            <a:ext cx="8534400" cy="3962400"/>
          </a:xfrm>
        </p:spPr>
      </p:pic>
      <p:sp>
        <p:nvSpPr>
          <p:cNvPr id="3" name="Date Placeholder 2">
            <a:extLst>
              <a:ext uri="{FF2B5EF4-FFF2-40B4-BE49-F238E27FC236}">
                <a16:creationId xmlns:a16="http://schemas.microsoft.com/office/drawing/2014/main" id="{33994479-51D9-48F2-99DD-57EFD5621D23}"/>
              </a:ext>
            </a:extLst>
          </p:cNvPr>
          <p:cNvSpPr>
            <a:spLocks noGrp="1"/>
          </p:cNvSpPr>
          <p:nvPr>
            <p:ph type="dt" sz="half" idx="10"/>
          </p:nvPr>
        </p:nvSpPr>
        <p:spPr/>
        <p:txBody>
          <a:bodyPr/>
          <a:lstStyle/>
          <a:p>
            <a:fld id="{D3E86F0D-BD37-4842-83C1-2CF2FAC03A2A}"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00F82EEB-0381-48D1-ABAE-DBD0A93C3BE8}"/>
              </a:ext>
            </a:extLst>
          </p:cNvPr>
          <p:cNvSpPr>
            <a:spLocks noGrp="1"/>
          </p:cNvSpPr>
          <p:nvPr>
            <p:ph type="sldNum" sz="quarter" idx="12"/>
          </p:nvPr>
        </p:nvSpPr>
        <p:spPr/>
        <p:txBody>
          <a:bodyPr/>
          <a:lstStyle/>
          <a:p>
            <a:fld id="{9EB96ADA-208A-48F2-8AF0-D5ACC284FB33}" type="slidenum">
              <a:rPr lang="en-US" smtClean="0"/>
              <a:pPr/>
              <a:t>15</a:t>
            </a:fld>
            <a:endParaRPr lang="en-US"/>
          </a:p>
        </p:txBody>
      </p:sp>
    </p:spTree>
    <p:extLst>
      <p:ext uri="{BB962C8B-B14F-4D97-AF65-F5344CB8AC3E}">
        <p14:creationId xmlns:p14="http://schemas.microsoft.com/office/powerpoint/2010/main" val="2352959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A0B6-8E50-4975-8D92-E9C6C5582D6D}"/>
              </a:ext>
            </a:extLst>
          </p:cNvPr>
          <p:cNvSpPr>
            <a:spLocks noGrp="1"/>
          </p:cNvSpPr>
          <p:nvPr>
            <p:ph type="title"/>
          </p:nvPr>
        </p:nvSpPr>
        <p:spPr/>
        <p:txBody>
          <a:bodyPr>
            <a:normAutofit fontScale="90000"/>
          </a:bodyPr>
          <a:lstStyle/>
          <a:p>
            <a:r>
              <a:rPr lang="en-US" dirty="0"/>
              <a:t>How does public health reduce health care costs?</a:t>
            </a:r>
          </a:p>
        </p:txBody>
      </p:sp>
      <p:sp>
        <p:nvSpPr>
          <p:cNvPr id="3" name="Content Placeholder 2">
            <a:extLst>
              <a:ext uri="{FF2B5EF4-FFF2-40B4-BE49-F238E27FC236}">
                <a16:creationId xmlns:a16="http://schemas.microsoft.com/office/drawing/2014/main" id="{53D99E6C-9D10-4CD1-AAB7-EF68EFF0D826}"/>
              </a:ext>
            </a:extLst>
          </p:cNvPr>
          <p:cNvSpPr>
            <a:spLocks noGrp="1"/>
          </p:cNvSpPr>
          <p:nvPr>
            <p:ph idx="1"/>
          </p:nvPr>
        </p:nvSpPr>
        <p:spPr/>
        <p:txBody>
          <a:bodyPr/>
          <a:lstStyle/>
          <a:p>
            <a:r>
              <a:rPr lang="en-US" dirty="0"/>
              <a:t>Public health reduces health care costs by promoting healthy lifestyles, including disease and injury preventions.</a:t>
            </a:r>
          </a:p>
        </p:txBody>
      </p:sp>
      <p:sp>
        <p:nvSpPr>
          <p:cNvPr id="4" name="Date Placeholder 3">
            <a:extLst>
              <a:ext uri="{FF2B5EF4-FFF2-40B4-BE49-F238E27FC236}">
                <a16:creationId xmlns:a16="http://schemas.microsoft.com/office/drawing/2014/main" id="{B2536C7F-7C8E-4504-9901-D24099488423}"/>
              </a:ext>
            </a:extLst>
          </p:cNvPr>
          <p:cNvSpPr>
            <a:spLocks noGrp="1"/>
          </p:cNvSpPr>
          <p:nvPr>
            <p:ph type="dt" sz="half" idx="10"/>
          </p:nvPr>
        </p:nvSpPr>
        <p:spPr/>
        <p:txBody>
          <a:bodyPr/>
          <a:lstStyle/>
          <a:p>
            <a:fld id="{47C8742A-0C7F-4223-AC2B-E306A2159669}"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E9D92AE6-D324-4A44-969D-E4D692AB017F}"/>
              </a:ext>
            </a:extLst>
          </p:cNvPr>
          <p:cNvSpPr>
            <a:spLocks noGrp="1"/>
          </p:cNvSpPr>
          <p:nvPr>
            <p:ph type="sldNum" sz="quarter" idx="12"/>
          </p:nvPr>
        </p:nvSpPr>
        <p:spPr/>
        <p:txBody>
          <a:bodyPr/>
          <a:lstStyle/>
          <a:p>
            <a:fld id="{9EB96ADA-208A-48F2-8AF0-D5ACC284FB33}" type="slidenum">
              <a:rPr lang="en-US" smtClean="0"/>
              <a:pPr/>
              <a:t>16</a:t>
            </a:fld>
            <a:endParaRPr lang="en-US"/>
          </a:p>
        </p:txBody>
      </p:sp>
    </p:spTree>
    <p:extLst>
      <p:ext uri="{BB962C8B-B14F-4D97-AF65-F5344CB8AC3E}">
        <p14:creationId xmlns:p14="http://schemas.microsoft.com/office/powerpoint/2010/main" val="9751438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B147-016D-4411-9A8C-F8FD399BB34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CFF90BF0-61B6-4B43-B1B8-27AC3D967871}"/>
              </a:ext>
            </a:extLst>
          </p:cNvPr>
          <p:cNvSpPr>
            <a:spLocks noGrp="1"/>
          </p:cNvSpPr>
          <p:nvPr>
            <p:ph idx="1"/>
          </p:nvPr>
        </p:nvSpPr>
        <p:spPr/>
        <p:txBody>
          <a:bodyPr>
            <a:normAutofit fontScale="77500" lnSpcReduction="20000"/>
          </a:bodyPr>
          <a:lstStyle/>
          <a:p>
            <a:pPr algn="just"/>
            <a:r>
              <a:rPr lang="en-US" dirty="0"/>
              <a:t>Annual medical costs for obesity in New Hampshire are estimated at $302 million—that’s $232 per person. Public health is helping to reduce obesity by promoting walking to school, daily physical education and worksite wellness.</a:t>
            </a:r>
          </a:p>
          <a:p>
            <a:pPr marL="0" indent="0" algn="just">
              <a:buNone/>
            </a:pPr>
            <a:endParaRPr lang="en-US" dirty="0"/>
          </a:p>
          <a:p>
            <a:pPr algn="just"/>
            <a:r>
              <a:rPr lang="en-US" dirty="0"/>
              <a:t> Asthma-related hospitalizations in New Hampshire cost upwards of $4.2 million per year. Thanks to public health initiatives, including the ban on smoking in New Hampshire restaurants, tobacco use and exposure to environmental tobacco smoke is declining in the Granite State. That’s especially important since exposure to environmental tobacco smoke is a leading cause of asthma in children and of asthma-related emergency room visits for children. </a:t>
            </a:r>
          </a:p>
        </p:txBody>
      </p:sp>
      <p:sp>
        <p:nvSpPr>
          <p:cNvPr id="4" name="Date Placeholder 3">
            <a:extLst>
              <a:ext uri="{FF2B5EF4-FFF2-40B4-BE49-F238E27FC236}">
                <a16:creationId xmlns:a16="http://schemas.microsoft.com/office/drawing/2014/main" id="{E7C90905-3357-4649-8F9F-42A29C595BB5}"/>
              </a:ext>
            </a:extLst>
          </p:cNvPr>
          <p:cNvSpPr>
            <a:spLocks noGrp="1"/>
          </p:cNvSpPr>
          <p:nvPr>
            <p:ph type="dt" sz="half" idx="10"/>
          </p:nvPr>
        </p:nvSpPr>
        <p:spPr/>
        <p:txBody>
          <a:bodyPr/>
          <a:lstStyle/>
          <a:p>
            <a:fld id="{38FE57A9-BA45-40A1-96A8-6B99AF9B1850}"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CFE6099C-BFE3-4752-8DD4-5D8F93ABA545}"/>
              </a:ext>
            </a:extLst>
          </p:cNvPr>
          <p:cNvSpPr>
            <a:spLocks noGrp="1"/>
          </p:cNvSpPr>
          <p:nvPr>
            <p:ph type="sldNum" sz="quarter" idx="12"/>
          </p:nvPr>
        </p:nvSpPr>
        <p:spPr/>
        <p:txBody>
          <a:bodyPr/>
          <a:lstStyle/>
          <a:p>
            <a:fld id="{9EB96ADA-208A-48F2-8AF0-D5ACC284FB33}" type="slidenum">
              <a:rPr lang="en-US" smtClean="0"/>
              <a:pPr/>
              <a:t>17</a:t>
            </a:fld>
            <a:endParaRPr lang="en-US"/>
          </a:p>
        </p:txBody>
      </p:sp>
    </p:spTree>
    <p:extLst>
      <p:ext uri="{BB962C8B-B14F-4D97-AF65-F5344CB8AC3E}">
        <p14:creationId xmlns:p14="http://schemas.microsoft.com/office/powerpoint/2010/main" val="2151056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0060-6414-41F4-B06E-0855C27D3A36}"/>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0E41A291-159E-4C00-9264-C87A8F5225F1}"/>
              </a:ext>
            </a:extLst>
          </p:cNvPr>
          <p:cNvSpPr>
            <a:spLocks noGrp="1"/>
          </p:cNvSpPr>
          <p:nvPr>
            <p:ph idx="1"/>
          </p:nvPr>
        </p:nvSpPr>
        <p:spPr>
          <a:xfrm>
            <a:off x="457200" y="1600201"/>
            <a:ext cx="8382000" cy="4983161"/>
          </a:xfrm>
        </p:spPr>
        <p:txBody>
          <a:bodyPr>
            <a:normAutofit fontScale="85000" lnSpcReduction="20000"/>
          </a:bodyPr>
          <a:lstStyle/>
          <a:p>
            <a:pPr algn="just"/>
            <a:r>
              <a:rPr lang="en-US" dirty="0"/>
              <a:t>A bike helmet costs $30. In New Hampshire, hospitalization for a traumatic brain injury cost about $700,000 per admission. By increasing awareness of the importance of bike helmets, public health is helping prevent bike-related traumatic brain injuries. </a:t>
            </a:r>
          </a:p>
          <a:p>
            <a:pPr marL="0" indent="0" algn="just">
              <a:buNone/>
            </a:pPr>
            <a:endParaRPr lang="en-US" dirty="0"/>
          </a:p>
          <a:p>
            <a:pPr algn="just"/>
            <a:r>
              <a:rPr lang="en-US" dirty="0"/>
              <a:t>85% of New Hampshire’s prison population have an alcohol or addiction problem. It costs $32,750 to incarcerate one person for one year—but it costs only about $70 per person per year to provide effective drug and alcohol prevention services in New Hampshire. By providing effective drug and alcohol prevention services, public health can impact crime and the overall cost of incarceration.</a:t>
            </a:r>
          </a:p>
          <a:p>
            <a:pPr algn="just"/>
            <a:endParaRPr lang="en-US" dirty="0"/>
          </a:p>
        </p:txBody>
      </p:sp>
      <p:sp>
        <p:nvSpPr>
          <p:cNvPr id="4" name="Date Placeholder 3">
            <a:extLst>
              <a:ext uri="{FF2B5EF4-FFF2-40B4-BE49-F238E27FC236}">
                <a16:creationId xmlns:a16="http://schemas.microsoft.com/office/drawing/2014/main" id="{EC47D355-D7E3-4693-9385-35F8F72F3B9E}"/>
              </a:ext>
            </a:extLst>
          </p:cNvPr>
          <p:cNvSpPr>
            <a:spLocks noGrp="1"/>
          </p:cNvSpPr>
          <p:nvPr>
            <p:ph type="dt" sz="half" idx="10"/>
          </p:nvPr>
        </p:nvSpPr>
        <p:spPr/>
        <p:txBody>
          <a:bodyPr/>
          <a:lstStyle/>
          <a:p>
            <a:fld id="{5AB1BC14-73EA-4C96-AF81-824B610408CD}"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C8D98B3F-0CFC-4D7F-81ED-FE8E81980203}"/>
              </a:ext>
            </a:extLst>
          </p:cNvPr>
          <p:cNvSpPr>
            <a:spLocks noGrp="1"/>
          </p:cNvSpPr>
          <p:nvPr>
            <p:ph type="sldNum" sz="quarter" idx="12"/>
          </p:nvPr>
        </p:nvSpPr>
        <p:spPr/>
        <p:txBody>
          <a:bodyPr/>
          <a:lstStyle/>
          <a:p>
            <a:fld id="{9EB96ADA-208A-48F2-8AF0-D5ACC284FB33}" type="slidenum">
              <a:rPr lang="en-US" smtClean="0"/>
              <a:pPr/>
              <a:t>18</a:t>
            </a:fld>
            <a:endParaRPr lang="en-US"/>
          </a:p>
        </p:txBody>
      </p:sp>
    </p:spTree>
    <p:extLst>
      <p:ext uri="{BB962C8B-B14F-4D97-AF65-F5344CB8AC3E}">
        <p14:creationId xmlns:p14="http://schemas.microsoft.com/office/powerpoint/2010/main" val="9797158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BCF6-0F7C-4C09-B439-139299FD45EB}"/>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2545F3C8-E285-4081-B251-42FD3D7CC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69390"/>
            <a:ext cx="8382000" cy="5059363"/>
          </a:xfrm>
        </p:spPr>
      </p:pic>
      <p:sp>
        <p:nvSpPr>
          <p:cNvPr id="3" name="Date Placeholder 2">
            <a:extLst>
              <a:ext uri="{FF2B5EF4-FFF2-40B4-BE49-F238E27FC236}">
                <a16:creationId xmlns:a16="http://schemas.microsoft.com/office/drawing/2014/main" id="{35C0BF7C-4F3B-4A26-89E5-2C3A41E37405}"/>
              </a:ext>
            </a:extLst>
          </p:cNvPr>
          <p:cNvSpPr>
            <a:spLocks noGrp="1"/>
          </p:cNvSpPr>
          <p:nvPr>
            <p:ph type="dt" sz="half" idx="10"/>
          </p:nvPr>
        </p:nvSpPr>
        <p:spPr/>
        <p:txBody>
          <a:bodyPr/>
          <a:lstStyle/>
          <a:p>
            <a:fld id="{A13B186C-5011-4DC2-8379-1BFFAADBFB50}"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A0A79480-A4FF-4CF0-939B-CC0E9CE64207}"/>
              </a:ext>
            </a:extLst>
          </p:cNvPr>
          <p:cNvSpPr>
            <a:spLocks noGrp="1"/>
          </p:cNvSpPr>
          <p:nvPr>
            <p:ph type="sldNum" sz="quarter" idx="12"/>
          </p:nvPr>
        </p:nvSpPr>
        <p:spPr/>
        <p:txBody>
          <a:bodyPr/>
          <a:lstStyle/>
          <a:p>
            <a:fld id="{9EB96ADA-208A-48F2-8AF0-D5ACC284FB33}" type="slidenum">
              <a:rPr lang="en-US" smtClean="0"/>
              <a:pPr/>
              <a:t>19</a:t>
            </a:fld>
            <a:endParaRPr lang="en-US"/>
          </a:p>
        </p:txBody>
      </p:sp>
    </p:spTree>
    <p:extLst>
      <p:ext uri="{BB962C8B-B14F-4D97-AF65-F5344CB8AC3E}">
        <p14:creationId xmlns:p14="http://schemas.microsoft.com/office/powerpoint/2010/main" val="12874859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55D-741E-412F-A19C-BF876EE8261E}"/>
              </a:ext>
            </a:extLst>
          </p:cNvPr>
          <p:cNvSpPr>
            <a:spLocks noGrp="1"/>
          </p:cNvSpPr>
          <p:nvPr>
            <p:ph type="title"/>
          </p:nvPr>
        </p:nvSpPr>
        <p:spPr>
          <a:xfrm>
            <a:off x="381000" y="152400"/>
            <a:ext cx="8229600" cy="639763"/>
          </a:xfrm>
        </p:spPr>
        <p:txBody>
          <a:bodyPr>
            <a:normAutofit fontScale="90000"/>
          </a:bodyPr>
          <a:lstStyle/>
          <a:p>
            <a:pPr>
              <a:defRPr/>
            </a:pPr>
            <a:r>
              <a:rPr lang="en-US" sz="4000" dirty="0"/>
              <a:t>Concept: Public Health</a:t>
            </a:r>
            <a:endParaRPr lang="en-US" altLang="en-US" sz="4000" dirty="0">
              <a:ea typeface="+mn-ea"/>
              <a:cs typeface="Angsana New" pitchFamily="18" charset="-34"/>
            </a:endParaRPr>
          </a:p>
        </p:txBody>
      </p:sp>
      <p:sp>
        <p:nvSpPr>
          <p:cNvPr id="11267" name="Content Placeholder 2">
            <a:extLst>
              <a:ext uri="{FF2B5EF4-FFF2-40B4-BE49-F238E27FC236}">
                <a16:creationId xmlns:a16="http://schemas.microsoft.com/office/drawing/2014/main" id="{F8B36950-3EA7-48ED-8236-C38076162D02}"/>
              </a:ext>
            </a:extLst>
          </p:cNvPr>
          <p:cNvSpPr>
            <a:spLocks noGrp="1"/>
          </p:cNvSpPr>
          <p:nvPr>
            <p:ph idx="1"/>
          </p:nvPr>
        </p:nvSpPr>
        <p:spPr>
          <a:xfrm>
            <a:off x="228600" y="1066800"/>
            <a:ext cx="8686800" cy="5486400"/>
          </a:xfrm>
        </p:spPr>
        <p:txBody>
          <a:bodyPr/>
          <a:lstStyle/>
          <a:p>
            <a:pPr marL="0" indent="0" algn="just">
              <a:buNone/>
            </a:pPr>
            <a:endParaRPr lang="en-US" altLang="en-US" sz="2800" dirty="0"/>
          </a:p>
          <a:p>
            <a:pPr algn="just"/>
            <a:r>
              <a:rPr lang="en-US" dirty="0"/>
              <a:t>“The art and science of </a:t>
            </a:r>
          </a:p>
          <a:p>
            <a:pPr marL="0" indent="0" algn="just">
              <a:buNone/>
            </a:pPr>
            <a:r>
              <a:rPr lang="en-US" sz="4000" b="1" dirty="0">
                <a:solidFill>
                  <a:srgbClr val="FF0000"/>
                </a:solidFill>
              </a:rPr>
              <a:t> p</a:t>
            </a:r>
            <a:r>
              <a:rPr lang="en-US" dirty="0"/>
              <a:t>reventing disease, </a:t>
            </a:r>
          </a:p>
          <a:p>
            <a:pPr marL="0" indent="0" algn="just">
              <a:buNone/>
            </a:pPr>
            <a:r>
              <a:rPr lang="en-US" dirty="0"/>
              <a:t> 	</a:t>
            </a:r>
            <a:r>
              <a:rPr lang="en-US" sz="3600" b="1" dirty="0">
                <a:solidFill>
                  <a:srgbClr val="FF0000"/>
                </a:solidFill>
              </a:rPr>
              <a:t>p</a:t>
            </a:r>
            <a:r>
              <a:rPr lang="en-US" dirty="0"/>
              <a:t>rolonging life and </a:t>
            </a:r>
          </a:p>
          <a:p>
            <a:pPr marL="0" indent="0" algn="just">
              <a:buNone/>
            </a:pPr>
            <a:r>
              <a:rPr lang="en-US" dirty="0"/>
              <a:t>		</a:t>
            </a:r>
            <a:r>
              <a:rPr lang="en-US" b="1" dirty="0">
                <a:solidFill>
                  <a:srgbClr val="FF0000"/>
                </a:solidFill>
              </a:rPr>
              <a:t>p</a:t>
            </a:r>
            <a:r>
              <a:rPr lang="en-US" dirty="0"/>
              <a:t>romoting </a:t>
            </a:r>
            <a:r>
              <a:rPr lang="en-US" b="1" dirty="0"/>
              <a:t>health</a:t>
            </a:r>
            <a:r>
              <a:rPr lang="en-US" dirty="0"/>
              <a:t> </a:t>
            </a:r>
          </a:p>
          <a:p>
            <a:pPr marL="0" indent="0" algn="just">
              <a:buNone/>
            </a:pPr>
            <a:r>
              <a:rPr lang="en-US" dirty="0"/>
              <a:t>through the organized efforts of society” </a:t>
            </a:r>
          </a:p>
          <a:p>
            <a:pPr marL="0" indent="0" algn="just">
              <a:buNone/>
            </a:pPr>
            <a:r>
              <a:rPr lang="en-US" dirty="0"/>
              <a:t>				(Acheson, 1988; WHO).</a:t>
            </a:r>
            <a:endParaRPr lang="en-US" altLang="en-US" sz="2400" dirty="0"/>
          </a:p>
        </p:txBody>
      </p:sp>
      <p:sp>
        <p:nvSpPr>
          <p:cNvPr id="3" name="Date Placeholder 2">
            <a:extLst>
              <a:ext uri="{FF2B5EF4-FFF2-40B4-BE49-F238E27FC236}">
                <a16:creationId xmlns:a16="http://schemas.microsoft.com/office/drawing/2014/main" id="{15325DEB-C743-4F91-ADD7-BF0C480AC682}"/>
              </a:ext>
            </a:extLst>
          </p:cNvPr>
          <p:cNvSpPr>
            <a:spLocks noGrp="1"/>
          </p:cNvSpPr>
          <p:nvPr>
            <p:ph type="dt" sz="half" idx="10"/>
          </p:nvPr>
        </p:nvSpPr>
        <p:spPr/>
        <p:txBody>
          <a:bodyPr/>
          <a:lstStyle/>
          <a:p>
            <a:fld id="{300B7E67-6073-47F6-BB83-F2D53C8CA2AC}"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91FBC3BD-6119-497C-86A1-B4297B94A498}"/>
              </a:ext>
            </a:extLst>
          </p:cNvPr>
          <p:cNvSpPr>
            <a:spLocks noGrp="1"/>
          </p:cNvSpPr>
          <p:nvPr>
            <p:ph type="sldNum" sz="quarter" idx="12"/>
          </p:nvPr>
        </p:nvSpPr>
        <p:spPr/>
        <p:txBody>
          <a:bodyPr/>
          <a:lstStyle/>
          <a:p>
            <a:fld id="{9EB96ADA-208A-48F2-8AF0-D5ACC284FB33}" type="slidenum">
              <a:rPr lang="en-US" smtClean="0"/>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1714-DFC5-4253-964D-0E14FD1E26EF}"/>
              </a:ext>
            </a:extLst>
          </p:cNvPr>
          <p:cNvSpPr>
            <a:spLocks noGrp="1"/>
          </p:cNvSpPr>
          <p:nvPr>
            <p:ph type="title"/>
          </p:nvPr>
        </p:nvSpPr>
        <p:spPr>
          <a:xfrm>
            <a:off x="457200" y="274638"/>
            <a:ext cx="8229600" cy="868362"/>
          </a:xfrm>
        </p:spPr>
        <p:txBody>
          <a:bodyPr/>
          <a:lstStyle/>
          <a:p>
            <a:r>
              <a:rPr lang="en-US" dirty="0"/>
              <a:t>Why Public Health Matters!!</a:t>
            </a:r>
          </a:p>
        </p:txBody>
      </p:sp>
      <p:sp>
        <p:nvSpPr>
          <p:cNvPr id="3" name="Content Placeholder 2">
            <a:extLst>
              <a:ext uri="{FF2B5EF4-FFF2-40B4-BE49-F238E27FC236}">
                <a16:creationId xmlns:a16="http://schemas.microsoft.com/office/drawing/2014/main" id="{6E8EC939-96CB-4AD3-B95A-24A1A1776C05}"/>
              </a:ext>
            </a:extLst>
          </p:cNvPr>
          <p:cNvSpPr>
            <a:spLocks noGrp="1"/>
          </p:cNvSpPr>
          <p:nvPr>
            <p:ph idx="1"/>
          </p:nvPr>
        </p:nvSpPr>
        <p:spPr>
          <a:xfrm>
            <a:off x="152400" y="1295401"/>
            <a:ext cx="8763000" cy="5287962"/>
          </a:xfrm>
        </p:spPr>
        <p:txBody>
          <a:bodyPr>
            <a:normAutofit/>
          </a:bodyPr>
          <a:lstStyle/>
          <a:p>
            <a:pPr algn="just"/>
            <a:r>
              <a:rPr lang="en-US" dirty="0"/>
              <a:t>1. Public Health studies plays a major role in fighting off the biggest killers of humans. Public Health professionals, who have either studied a Public Health degree or Health Studies related course, are constantly battling against diabetes, cancer, heart disease and dementia to maintain the health and well-being of the population.</a:t>
            </a:r>
          </a:p>
          <a:p>
            <a:pPr algn="just"/>
            <a:endParaRPr lang="en-US" dirty="0"/>
          </a:p>
          <a:p>
            <a:pPr algn="just"/>
            <a:endParaRPr lang="en-US" dirty="0"/>
          </a:p>
        </p:txBody>
      </p:sp>
      <p:sp>
        <p:nvSpPr>
          <p:cNvPr id="4" name="Date Placeholder 3">
            <a:extLst>
              <a:ext uri="{FF2B5EF4-FFF2-40B4-BE49-F238E27FC236}">
                <a16:creationId xmlns:a16="http://schemas.microsoft.com/office/drawing/2014/main" id="{FBF8E278-F478-4F52-92F8-BF8CA1666636}"/>
              </a:ext>
            </a:extLst>
          </p:cNvPr>
          <p:cNvSpPr>
            <a:spLocks noGrp="1"/>
          </p:cNvSpPr>
          <p:nvPr>
            <p:ph type="dt" sz="half" idx="10"/>
          </p:nvPr>
        </p:nvSpPr>
        <p:spPr/>
        <p:txBody>
          <a:bodyPr/>
          <a:lstStyle/>
          <a:p>
            <a:fld id="{553227EA-8E38-4F8F-A03F-80A66A318168}"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F756BE1F-C003-4FE7-9AD8-5FB80F9ECC03}"/>
              </a:ext>
            </a:extLst>
          </p:cNvPr>
          <p:cNvSpPr>
            <a:spLocks noGrp="1"/>
          </p:cNvSpPr>
          <p:nvPr>
            <p:ph type="sldNum" sz="quarter" idx="12"/>
          </p:nvPr>
        </p:nvSpPr>
        <p:spPr/>
        <p:txBody>
          <a:bodyPr/>
          <a:lstStyle/>
          <a:p>
            <a:fld id="{9EB96ADA-208A-48F2-8AF0-D5ACC284FB33}" type="slidenum">
              <a:rPr lang="en-US" smtClean="0"/>
              <a:pPr/>
              <a:t>20</a:t>
            </a:fld>
            <a:endParaRPr lang="en-US"/>
          </a:p>
        </p:txBody>
      </p:sp>
    </p:spTree>
    <p:extLst>
      <p:ext uri="{BB962C8B-B14F-4D97-AF65-F5344CB8AC3E}">
        <p14:creationId xmlns:p14="http://schemas.microsoft.com/office/powerpoint/2010/main" val="3794911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DABB-DC38-4AA5-83EE-B3773A29DA41}"/>
              </a:ext>
            </a:extLst>
          </p:cNvPr>
          <p:cNvSpPr>
            <a:spLocks noGrp="1"/>
          </p:cNvSpPr>
          <p:nvPr>
            <p:ph type="title"/>
          </p:nvPr>
        </p:nvSpPr>
        <p:spPr/>
        <p:txBody>
          <a:bodyPr/>
          <a:lstStyle/>
          <a:p>
            <a:r>
              <a:rPr lang="en-US" dirty="0"/>
              <a:t>Why Public Health Matters</a:t>
            </a:r>
          </a:p>
        </p:txBody>
      </p:sp>
      <p:sp>
        <p:nvSpPr>
          <p:cNvPr id="3" name="Content Placeholder 2">
            <a:extLst>
              <a:ext uri="{FF2B5EF4-FFF2-40B4-BE49-F238E27FC236}">
                <a16:creationId xmlns:a16="http://schemas.microsoft.com/office/drawing/2014/main" id="{C45538E6-3945-4C00-85E2-D40DA044AEA9}"/>
              </a:ext>
            </a:extLst>
          </p:cNvPr>
          <p:cNvSpPr>
            <a:spLocks noGrp="1"/>
          </p:cNvSpPr>
          <p:nvPr>
            <p:ph idx="1"/>
          </p:nvPr>
        </p:nvSpPr>
        <p:spPr/>
        <p:txBody>
          <a:bodyPr>
            <a:normAutofit/>
          </a:bodyPr>
          <a:lstStyle/>
          <a:p>
            <a:pPr algn="just"/>
            <a:r>
              <a:rPr lang="en-US" dirty="0"/>
              <a:t>2. A fundamental quality of Public Health is its preventative nature. Prevention is far more effective and far less expensive than cure.</a:t>
            </a:r>
          </a:p>
          <a:p>
            <a:pPr algn="just"/>
            <a:endParaRPr lang="en-US" dirty="0"/>
          </a:p>
          <a:p>
            <a:pPr algn="just"/>
            <a:r>
              <a:rPr lang="en-US" dirty="0"/>
              <a:t>3. Public Health is important due to aiding and prolonging life. Through the prevention of health issues, individuals can spend more of their years in good health.</a:t>
            </a:r>
          </a:p>
          <a:p>
            <a:pPr algn="just"/>
            <a:endParaRPr lang="en-US" dirty="0"/>
          </a:p>
          <a:p>
            <a:endParaRPr lang="en-US" dirty="0"/>
          </a:p>
        </p:txBody>
      </p:sp>
      <p:sp>
        <p:nvSpPr>
          <p:cNvPr id="4" name="Date Placeholder 3">
            <a:extLst>
              <a:ext uri="{FF2B5EF4-FFF2-40B4-BE49-F238E27FC236}">
                <a16:creationId xmlns:a16="http://schemas.microsoft.com/office/drawing/2014/main" id="{C13C54BC-8E29-4BAB-A065-B2A23D612DE1}"/>
              </a:ext>
            </a:extLst>
          </p:cNvPr>
          <p:cNvSpPr>
            <a:spLocks noGrp="1"/>
          </p:cNvSpPr>
          <p:nvPr>
            <p:ph type="dt" sz="half" idx="10"/>
          </p:nvPr>
        </p:nvSpPr>
        <p:spPr/>
        <p:txBody>
          <a:bodyPr/>
          <a:lstStyle/>
          <a:p>
            <a:fld id="{6CDFFB0A-FF80-4D38-ACA3-54020DFCF8A9}"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D83849C6-A0EF-4148-A4AA-45260EDFAD8A}"/>
              </a:ext>
            </a:extLst>
          </p:cNvPr>
          <p:cNvSpPr>
            <a:spLocks noGrp="1"/>
          </p:cNvSpPr>
          <p:nvPr>
            <p:ph type="sldNum" sz="quarter" idx="12"/>
          </p:nvPr>
        </p:nvSpPr>
        <p:spPr/>
        <p:txBody>
          <a:bodyPr/>
          <a:lstStyle/>
          <a:p>
            <a:fld id="{9EB96ADA-208A-48F2-8AF0-D5ACC284FB33}" type="slidenum">
              <a:rPr lang="en-US" smtClean="0"/>
              <a:pPr/>
              <a:t>21</a:t>
            </a:fld>
            <a:endParaRPr lang="en-US"/>
          </a:p>
        </p:txBody>
      </p:sp>
    </p:spTree>
    <p:extLst>
      <p:ext uri="{BB962C8B-B14F-4D97-AF65-F5344CB8AC3E}">
        <p14:creationId xmlns:p14="http://schemas.microsoft.com/office/powerpoint/2010/main" val="12302413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CB0D-8681-407F-8125-29C68AAE9191}"/>
              </a:ext>
            </a:extLst>
          </p:cNvPr>
          <p:cNvSpPr>
            <a:spLocks noGrp="1"/>
          </p:cNvSpPr>
          <p:nvPr>
            <p:ph type="title"/>
          </p:nvPr>
        </p:nvSpPr>
        <p:spPr/>
        <p:txBody>
          <a:bodyPr/>
          <a:lstStyle/>
          <a:p>
            <a:r>
              <a:rPr lang="en-US" dirty="0"/>
              <a:t>Why Public Health Matters</a:t>
            </a:r>
          </a:p>
        </p:txBody>
      </p:sp>
      <p:sp>
        <p:nvSpPr>
          <p:cNvPr id="3" name="Content Placeholder 2">
            <a:extLst>
              <a:ext uri="{FF2B5EF4-FFF2-40B4-BE49-F238E27FC236}">
                <a16:creationId xmlns:a16="http://schemas.microsoft.com/office/drawing/2014/main" id="{3F31EDF1-91B3-41CC-BD7E-0F919D14882C}"/>
              </a:ext>
            </a:extLst>
          </p:cNvPr>
          <p:cNvSpPr>
            <a:spLocks noGrp="1"/>
          </p:cNvSpPr>
          <p:nvPr>
            <p:ph idx="1"/>
          </p:nvPr>
        </p:nvSpPr>
        <p:spPr/>
        <p:txBody>
          <a:bodyPr/>
          <a:lstStyle/>
          <a:p>
            <a:pPr algn="just"/>
            <a:r>
              <a:rPr lang="en-US" dirty="0"/>
              <a:t>4. Public Health helps detect health issues as early as possible and responds appropriately to avoid the development of disease.</a:t>
            </a:r>
          </a:p>
          <a:p>
            <a:pPr algn="just"/>
            <a:endParaRPr lang="en-US" dirty="0"/>
          </a:p>
          <a:p>
            <a:pPr algn="just"/>
            <a:r>
              <a:rPr lang="en-US" dirty="0"/>
              <a:t>5. It is diverse and takes into account the health of the whole population, rather than focusing on health at an individual level.</a:t>
            </a:r>
          </a:p>
          <a:p>
            <a:endParaRPr lang="en-US" dirty="0"/>
          </a:p>
        </p:txBody>
      </p:sp>
      <p:sp>
        <p:nvSpPr>
          <p:cNvPr id="4" name="Date Placeholder 3">
            <a:extLst>
              <a:ext uri="{FF2B5EF4-FFF2-40B4-BE49-F238E27FC236}">
                <a16:creationId xmlns:a16="http://schemas.microsoft.com/office/drawing/2014/main" id="{585C6F0A-EFE3-4BC0-9A8D-34604937972E}"/>
              </a:ext>
            </a:extLst>
          </p:cNvPr>
          <p:cNvSpPr>
            <a:spLocks noGrp="1"/>
          </p:cNvSpPr>
          <p:nvPr>
            <p:ph type="dt" sz="half" idx="10"/>
          </p:nvPr>
        </p:nvSpPr>
        <p:spPr/>
        <p:txBody>
          <a:bodyPr/>
          <a:lstStyle/>
          <a:p>
            <a:fld id="{9961ED54-F194-41F4-8D00-9F19CD8618B5}"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13ABC25D-F4F5-4C1C-96FE-FA68FA654A08}"/>
              </a:ext>
            </a:extLst>
          </p:cNvPr>
          <p:cNvSpPr>
            <a:spLocks noGrp="1"/>
          </p:cNvSpPr>
          <p:nvPr>
            <p:ph type="sldNum" sz="quarter" idx="12"/>
          </p:nvPr>
        </p:nvSpPr>
        <p:spPr/>
        <p:txBody>
          <a:bodyPr/>
          <a:lstStyle/>
          <a:p>
            <a:fld id="{9EB96ADA-208A-48F2-8AF0-D5ACC284FB33}" type="slidenum">
              <a:rPr lang="en-US" smtClean="0"/>
              <a:pPr/>
              <a:t>22</a:t>
            </a:fld>
            <a:endParaRPr lang="en-US"/>
          </a:p>
        </p:txBody>
      </p:sp>
    </p:spTree>
    <p:extLst>
      <p:ext uri="{BB962C8B-B14F-4D97-AF65-F5344CB8AC3E}">
        <p14:creationId xmlns:p14="http://schemas.microsoft.com/office/powerpoint/2010/main" val="30695246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8253-4F53-4600-892D-7DCA9A214352}"/>
              </a:ext>
            </a:extLst>
          </p:cNvPr>
          <p:cNvSpPr>
            <a:spLocks noGrp="1"/>
          </p:cNvSpPr>
          <p:nvPr>
            <p:ph type="title"/>
          </p:nvPr>
        </p:nvSpPr>
        <p:spPr>
          <a:xfrm>
            <a:off x="457200" y="274638"/>
            <a:ext cx="8229600" cy="944562"/>
          </a:xfrm>
        </p:spPr>
        <p:txBody>
          <a:bodyPr/>
          <a:lstStyle/>
          <a:p>
            <a:r>
              <a:rPr lang="en-US" dirty="0"/>
              <a:t>Why Public Health Matters</a:t>
            </a:r>
          </a:p>
        </p:txBody>
      </p:sp>
      <p:sp>
        <p:nvSpPr>
          <p:cNvPr id="3" name="Content Placeholder 2">
            <a:extLst>
              <a:ext uri="{FF2B5EF4-FFF2-40B4-BE49-F238E27FC236}">
                <a16:creationId xmlns:a16="http://schemas.microsoft.com/office/drawing/2014/main" id="{011FABC4-1BB3-48E6-81C3-A4B207D606BD}"/>
              </a:ext>
            </a:extLst>
          </p:cNvPr>
          <p:cNvSpPr>
            <a:spLocks noGrp="1"/>
          </p:cNvSpPr>
          <p:nvPr>
            <p:ph idx="1"/>
          </p:nvPr>
        </p:nvSpPr>
        <p:spPr>
          <a:xfrm>
            <a:off x="304800" y="1219201"/>
            <a:ext cx="8534400" cy="5257800"/>
          </a:xfrm>
        </p:spPr>
        <p:txBody>
          <a:bodyPr>
            <a:normAutofit/>
          </a:bodyPr>
          <a:lstStyle/>
          <a:p>
            <a:pPr algn="just"/>
            <a:r>
              <a:rPr lang="en-US" sz="2800" dirty="0"/>
              <a:t>6. Public Health is important as it ensures everyone is aware of health hazards through educational </a:t>
            </a:r>
            <a:r>
              <a:rPr lang="en-US" sz="2800" dirty="0" err="1"/>
              <a:t>programmes</a:t>
            </a:r>
            <a:r>
              <a:rPr lang="en-US" sz="2800" dirty="0"/>
              <a:t>, campaigns and through influencing government policies.</a:t>
            </a:r>
          </a:p>
          <a:p>
            <a:pPr algn="just"/>
            <a:endParaRPr lang="en-US" sz="2800" dirty="0"/>
          </a:p>
          <a:p>
            <a:pPr algn="just"/>
            <a:r>
              <a:rPr lang="en-US" sz="2800" dirty="0"/>
              <a:t>7. It is important because you are constantly building new skills and expanding as a person. This is due to the nature of the work promoting growth through day to day activities and taking part in major projects and campaigns.</a:t>
            </a:r>
          </a:p>
          <a:p>
            <a:pPr algn="just"/>
            <a:endParaRPr lang="en-US" sz="2000" dirty="0"/>
          </a:p>
          <a:p>
            <a:pPr algn="just"/>
            <a:endParaRPr lang="en-US" sz="2000" dirty="0"/>
          </a:p>
        </p:txBody>
      </p:sp>
      <p:sp>
        <p:nvSpPr>
          <p:cNvPr id="4" name="Date Placeholder 3">
            <a:extLst>
              <a:ext uri="{FF2B5EF4-FFF2-40B4-BE49-F238E27FC236}">
                <a16:creationId xmlns:a16="http://schemas.microsoft.com/office/drawing/2014/main" id="{4A7B83FD-51A8-4572-BA55-A91A1329C97C}"/>
              </a:ext>
            </a:extLst>
          </p:cNvPr>
          <p:cNvSpPr>
            <a:spLocks noGrp="1"/>
          </p:cNvSpPr>
          <p:nvPr>
            <p:ph type="dt" sz="half" idx="10"/>
          </p:nvPr>
        </p:nvSpPr>
        <p:spPr/>
        <p:txBody>
          <a:bodyPr/>
          <a:lstStyle/>
          <a:p>
            <a:fld id="{A7FA6B5C-3E80-44A9-B8B6-94E9A4A29C4F}"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12F4AB8E-3795-4468-9F61-1B35963B0F5C}"/>
              </a:ext>
            </a:extLst>
          </p:cNvPr>
          <p:cNvSpPr>
            <a:spLocks noGrp="1"/>
          </p:cNvSpPr>
          <p:nvPr>
            <p:ph type="sldNum" sz="quarter" idx="12"/>
          </p:nvPr>
        </p:nvSpPr>
        <p:spPr/>
        <p:txBody>
          <a:bodyPr/>
          <a:lstStyle/>
          <a:p>
            <a:fld id="{9EB96ADA-208A-48F2-8AF0-D5ACC284FB33}" type="slidenum">
              <a:rPr lang="en-US" smtClean="0"/>
              <a:pPr/>
              <a:t>23</a:t>
            </a:fld>
            <a:endParaRPr lang="en-US"/>
          </a:p>
        </p:txBody>
      </p:sp>
    </p:spTree>
    <p:extLst>
      <p:ext uri="{BB962C8B-B14F-4D97-AF65-F5344CB8AC3E}">
        <p14:creationId xmlns:p14="http://schemas.microsoft.com/office/powerpoint/2010/main" val="20818092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F7F5-DD10-464A-B71B-BC1A9BB3902D}"/>
              </a:ext>
            </a:extLst>
          </p:cNvPr>
          <p:cNvSpPr>
            <a:spLocks noGrp="1"/>
          </p:cNvSpPr>
          <p:nvPr>
            <p:ph type="title"/>
          </p:nvPr>
        </p:nvSpPr>
        <p:spPr/>
        <p:txBody>
          <a:bodyPr/>
          <a:lstStyle/>
          <a:p>
            <a:r>
              <a:rPr lang="en-US" dirty="0"/>
              <a:t>Why Public Health Matters</a:t>
            </a:r>
          </a:p>
        </p:txBody>
      </p:sp>
      <p:sp>
        <p:nvSpPr>
          <p:cNvPr id="3" name="Content Placeholder 2">
            <a:extLst>
              <a:ext uri="{FF2B5EF4-FFF2-40B4-BE49-F238E27FC236}">
                <a16:creationId xmlns:a16="http://schemas.microsoft.com/office/drawing/2014/main" id="{1CACF053-3CA0-49E5-B126-601C37083A4E}"/>
              </a:ext>
            </a:extLst>
          </p:cNvPr>
          <p:cNvSpPr>
            <a:spLocks noGrp="1"/>
          </p:cNvSpPr>
          <p:nvPr>
            <p:ph idx="1"/>
          </p:nvPr>
        </p:nvSpPr>
        <p:spPr/>
        <p:txBody>
          <a:bodyPr>
            <a:normAutofit fontScale="77500" lnSpcReduction="20000"/>
          </a:bodyPr>
          <a:lstStyle/>
          <a:p>
            <a:pPr algn="just"/>
            <a:r>
              <a:rPr lang="en-US" dirty="0"/>
              <a:t>8. Public Health is important because you are constantly striving to close the inequality gap between people and encourage equal opportunities for children, all ethnicities and genders.</a:t>
            </a:r>
          </a:p>
          <a:p>
            <a:pPr algn="just"/>
            <a:endParaRPr lang="en-US" dirty="0"/>
          </a:p>
          <a:p>
            <a:pPr algn="just"/>
            <a:r>
              <a:rPr lang="en-US" dirty="0"/>
              <a:t>9. Health is a human right and as a Public Health professional you are ensuring no one is disadvantaged regardless of their socio-economic background.</a:t>
            </a:r>
          </a:p>
          <a:p>
            <a:pPr algn="just"/>
            <a:endParaRPr lang="en-US" dirty="0"/>
          </a:p>
          <a:p>
            <a:pPr algn="just"/>
            <a:r>
              <a:rPr lang="en-US" dirty="0"/>
              <a:t>10. Public Health is important because you become the voice for individuals who have no voice and simply put, your influence on the improvement of someone’s health can be a great satisfaction.</a:t>
            </a:r>
          </a:p>
          <a:p>
            <a:endParaRPr lang="en-US" dirty="0"/>
          </a:p>
        </p:txBody>
      </p:sp>
      <p:sp>
        <p:nvSpPr>
          <p:cNvPr id="4" name="Date Placeholder 3">
            <a:extLst>
              <a:ext uri="{FF2B5EF4-FFF2-40B4-BE49-F238E27FC236}">
                <a16:creationId xmlns:a16="http://schemas.microsoft.com/office/drawing/2014/main" id="{8C48EEEB-4EA0-4085-9A30-3BB65CE049E8}"/>
              </a:ext>
            </a:extLst>
          </p:cNvPr>
          <p:cNvSpPr>
            <a:spLocks noGrp="1"/>
          </p:cNvSpPr>
          <p:nvPr>
            <p:ph type="dt" sz="half" idx="10"/>
          </p:nvPr>
        </p:nvSpPr>
        <p:spPr/>
        <p:txBody>
          <a:bodyPr/>
          <a:lstStyle/>
          <a:p>
            <a:fld id="{29CCB3B6-0678-4E15-BDFC-7BA61A55AC20}"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221603D6-33B8-4CF3-A20D-57EADA30772F}"/>
              </a:ext>
            </a:extLst>
          </p:cNvPr>
          <p:cNvSpPr>
            <a:spLocks noGrp="1"/>
          </p:cNvSpPr>
          <p:nvPr>
            <p:ph type="sldNum" sz="quarter" idx="12"/>
          </p:nvPr>
        </p:nvSpPr>
        <p:spPr/>
        <p:txBody>
          <a:bodyPr/>
          <a:lstStyle/>
          <a:p>
            <a:fld id="{9EB96ADA-208A-48F2-8AF0-D5ACC284FB33}" type="slidenum">
              <a:rPr lang="en-US" smtClean="0"/>
              <a:pPr/>
              <a:t>24</a:t>
            </a:fld>
            <a:endParaRPr lang="en-US"/>
          </a:p>
        </p:txBody>
      </p:sp>
    </p:spTree>
    <p:extLst>
      <p:ext uri="{BB962C8B-B14F-4D97-AF65-F5344CB8AC3E}">
        <p14:creationId xmlns:p14="http://schemas.microsoft.com/office/powerpoint/2010/main" val="34328173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ADC8-7E2A-4508-91D3-C9F1A53B8C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107EC6-5386-44D2-AD04-A2FAB56B7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17638"/>
            <a:ext cx="8610600" cy="5165724"/>
          </a:xfrm>
        </p:spPr>
      </p:pic>
      <p:sp>
        <p:nvSpPr>
          <p:cNvPr id="3" name="Date Placeholder 2">
            <a:extLst>
              <a:ext uri="{FF2B5EF4-FFF2-40B4-BE49-F238E27FC236}">
                <a16:creationId xmlns:a16="http://schemas.microsoft.com/office/drawing/2014/main" id="{3FE5274C-EEE6-4E58-9A8A-EC1563EA6F2B}"/>
              </a:ext>
            </a:extLst>
          </p:cNvPr>
          <p:cNvSpPr>
            <a:spLocks noGrp="1"/>
          </p:cNvSpPr>
          <p:nvPr>
            <p:ph type="dt" sz="half" idx="10"/>
          </p:nvPr>
        </p:nvSpPr>
        <p:spPr/>
        <p:txBody>
          <a:bodyPr/>
          <a:lstStyle/>
          <a:p>
            <a:fld id="{CC5A090D-5E05-47DD-9A33-DE40371AEBA1}"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46E5B10B-03C8-4D67-8358-21B1466471DC}"/>
              </a:ext>
            </a:extLst>
          </p:cNvPr>
          <p:cNvSpPr>
            <a:spLocks noGrp="1"/>
          </p:cNvSpPr>
          <p:nvPr>
            <p:ph type="sldNum" sz="quarter" idx="12"/>
          </p:nvPr>
        </p:nvSpPr>
        <p:spPr/>
        <p:txBody>
          <a:bodyPr/>
          <a:lstStyle/>
          <a:p>
            <a:fld id="{9EB96ADA-208A-48F2-8AF0-D5ACC284FB33}" type="slidenum">
              <a:rPr lang="en-US" smtClean="0"/>
              <a:pPr/>
              <a:t>25</a:t>
            </a:fld>
            <a:endParaRPr lang="en-US"/>
          </a:p>
        </p:txBody>
      </p:sp>
    </p:spTree>
    <p:extLst>
      <p:ext uri="{BB962C8B-B14F-4D97-AF65-F5344CB8AC3E}">
        <p14:creationId xmlns:p14="http://schemas.microsoft.com/office/powerpoint/2010/main" val="17910910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7C718-B062-49A1-B519-0C430ABFE149}"/>
              </a:ext>
            </a:extLst>
          </p:cNvPr>
          <p:cNvSpPr>
            <a:spLocks noGrp="1"/>
          </p:cNvSpPr>
          <p:nvPr>
            <p:ph idx="1"/>
          </p:nvPr>
        </p:nvSpPr>
        <p:spPr>
          <a:xfrm>
            <a:off x="457200" y="3352800"/>
            <a:ext cx="7848600" cy="1981200"/>
          </a:xfrm>
        </p:spPr>
        <p:txBody>
          <a:bodyPr rtlCol="0">
            <a:normAutofit fontScale="92500" lnSpcReduction="20000"/>
          </a:bodyPr>
          <a:lstStyle/>
          <a:p>
            <a:pPr algn="ctr" eaLnBrk="1" fontAlgn="auto" hangingPunct="1">
              <a:spcAft>
                <a:spcPts val="0"/>
              </a:spcAft>
              <a:buFontTx/>
              <a:buNone/>
              <a:defRPr/>
            </a:pPr>
            <a:r>
              <a:rPr lang="en-US" sz="8000" dirty="0">
                <a:solidFill>
                  <a:srgbClr val="00B0F0"/>
                </a:solidFill>
                <a:ea typeface="ＭＳ Ｐゴシック" pitchFamily="34" charset="-128"/>
              </a:rPr>
              <a:t>Thanks!</a:t>
            </a:r>
            <a:br>
              <a:rPr lang="en-US" sz="8000" dirty="0">
                <a:solidFill>
                  <a:schemeClr val="accent2"/>
                </a:solidFill>
                <a:ea typeface="ＭＳ Ｐゴシック" pitchFamily="34" charset="-128"/>
              </a:rPr>
            </a:br>
            <a:endParaRPr lang="en-US" sz="8000" dirty="0">
              <a:ea typeface="ＭＳ Ｐゴシック" pitchFamily="34" charset="-128"/>
            </a:endParaRPr>
          </a:p>
        </p:txBody>
      </p:sp>
      <p:pic>
        <p:nvPicPr>
          <p:cNvPr id="35844" name="Picture 4" descr="C:\Users\dostogirharun\Desktop\PA.jpg">
            <a:extLst>
              <a:ext uri="{FF2B5EF4-FFF2-40B4-BE49-F238E27FC236}">
                <a16:creationId xmlns:a16="http://schemas.microsoft.com/office/drawing/2014/main" id="{55536A73-313E-45B9-B428-362D4A0E4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90600"/>
            <a:ext cx="2524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07EE8B2E-979F-4006-9C2D-31B2A56141BC}"/>
              </a:ext>
            </a:extLst>
          </p:cNvPr>
          <p:cNvSpPr>
            <a:spLocks noGrp="1"/>
          </p:cNvSpPr>
          <p:nvPr>
            <p:ph type="dt" sz="half" idx="10"/>
          </p:nvPr>
        </p:nvSpPr>
        <p:spPr/>
        <p:txBody>
          <a:bodyPr/>
          <a:lstStyle/>
          <a:p>
            <a:fld id="{3276D4AA-F0D6-43DF-9108-0E9FBBD1C7F1}" type="datetime2">
              <a:rPr lang="en-US" smtClean="0"/>
              <a:t>Friday, February 19, 2021</a:t>
            </a:fld>
            <a:endParaRPr lang="en-US"/>
          </a:p>
        </p:txBody>
      </p:sp>
      <p:sp>
        <p:nvSpPr>
          <p:cNvPr id="4" name="Slide Number Placeholder 3">
            <a:extLst>
              <a:ext uri="{FF2B5EF4-FFF2-40B4-BE49-F238E27FC236}">
                <a16:creationId xmlns:a16="http://schemas.microsoft.com/office/drawing/2014/main" id="{CDA9DCF8-41E8-4CFE-A650-8926811FDC34}"/>
              </a:ext>
            </a:extLst>
          </p:cNvPr>
          <p:cNvSpPr>
            <a:spLocks noGrp="1"/>
          </p:cNvSpPr>
          <p:nvPr>
            <p:ph type="sldNum" sz="quarter" idx="12"/>
          </p:nvPr>
        </p:nvSpPr>
        <p:spPr/>
        <p:txBody>
          <a:bodyPr/>
          <a:lstStyle/>
          <a:p>
            <a:fld id="{9EB96ADA-208A-48F2-8AF0-D5ACC284FB33}"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1+#ppt_w/2"/>
                                          </p:val>
                                        </p:tav>
                                        <p:tav tm="100000">
                                          <p:val>
                                            <p:strVal val="#ppt_x"/>
                                          </p:val>
                                        </p:tav>
                                      </p:tavLst>
                                    </p:anim>
                                    <p:anim calcmode="lin" valueType="num">
                                      <p:cBhvr additive="base">
                                        <p:cTn id="8" dur="500" fill="hold"/>
                                        <p:tgtEl>
                                          <p:spTgt spid="3584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EC82-8332-4679-9D75-11F837D7DA81}"/>
              </a:ext>
            </a:extLst>
          </p:cNvPr>
          <p:cNvSpPr>
            <a:spLocks noGrp="1"/>
          </p:cNvSpPr>
          <p:nvPr>
            <p:ph type="title"/>
          </p:nvPr>
        </p:nvSpPr>
        <p:spPr/>
        <p:txBody>
          <a:bodyPr/>
          <a:lstStyle/>
          <a:p>
            <a:r>
              <a:rPr lang="en-US" dirty="0"/>
              <a:t>…..Continued </a:t>
            </a:r>
          </a:p>
        </p:txBody>
      </p:sp>
      <p:sp>
        <p:nvSpPr>
          <p:cNvPr id="3" name="Content Placeholder 2">
            <a:extLst>
              <a:ext uri="{FF2B5EF4-FFF2-40B4-BE49-F238E27FC236}">
                <a16:creationId xmlns:a16="http://schemas.microsoft.com/office/drawing/2014/main" id="{F9AFFDE8-69A7-40F3-B052-91A2DDF9773B}"/>
              </a:ext>
            </a:extLst>
          </p:cNvPr>
          <p:cNvSpPr>
            <a:spLocks noGrp="1"/>
          </p:cNvSpPr>
          <p:nvPr>
            <p:ph idx="1"/>
          </p:nvPr>
        </p:nvSpPr>
        <p:spPr/>
        <p:txBody>
          <a:bodyPr/>
          <a:lstStyle/>
          <a:p>
            <a:pPr marL="0" indent="0">
              <a:buNone/>
            </a:pPr>
            <a:r>
              <a:rPr lang="en-US" dirty="0"/>
              <a:t>P1= Preventing</a:t>
            </a:r>
          </a:p>
          <a:p>
            <a:pPr marL="0" indent="0">
              <a:buNone/>
            </a:pPr>
            <a:r>
              <a:rPr lang="en-US" dirty="0"/>
              <a:t>P2= Prolonging </a:t>
            </a:r>
          </a:p>
          <a:p>
            <a:pPr marL="0" indent="0">
              <a:buNone/>
            </a:pPr>
            <a:r>
              <a:rPr lang="en-US" dirty="0"/>
              <a:t>P3= Promoting </a:t>
            </a:r>
          </a:p>
        </p:txBody>
      </p:sp>
      <p:sp>
        <p:nvSpPr>
          <p:cNvPr id="4" name="Date Placeholder 3">
            <a:extLst>
              <a:ext uri="{FF2B5EF4-FFF2-40B4-BE49-F238E27FC236}">
                <a16:creationId xmlns:a16="http://schemas.microsoft.com/office/drawing/2014/main" id="{1A5A492D-2984-4D0D-B768-E7BDD65AF8BE}"/>
              </a:ext>
            </a:extLst>
          </p:cNvPr>
          <p:cNvSpPr>
            <a:spLocks noGrp="1"/>
          </p:cNvSpPr>
          <p:nvPr>
            <p:ph type="dt" sz="half" idx="10"/>
          </p:nvPr>
        </p:nvSpPr>
        <p:spPr/>
        <p:txBody>
          <a:bodyPr/>
          <a:lstStyle/>
          <a:p>
            <a:fld id="{8C8EF77B-FC86-4F55-AD19-4E9D7C97D887}"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E0851D52-AF74-403B-ADB9-FCFFF1916815}"/>
              </a:ext>
            </a:extLst>
          </p:cNvPr>
          <p:cNvSpPr>
            <a:spLocks noGrp="1"/>
          </p:cNvSpPr>
          <p:nvPr>
            <p:ph type="sldNum" sz="quarter" idx="12"/>
          </p:nvPr>
        </p:nvSpPr>
        <p:spPr/>
        <p:txBody>
          <a:bodyPr/>
          <a:lstStyle/>
          <a:p>
            <a:fld id="{9EB96ADA-208A-48F2-8AF0-D5ACC284FB33}" type="slidenum">
              <a:rPr lang="en-US" smtClean="0"/>
              <a:pPr/>
              <a:t>3</a:t>
            </a:fld>
            <a:endParaRPr lang="en-US"/>
          </a:p>
        </p:txBody>
      </p:sp>
    </p:spTree>
    <p:extLst>
      <p:ext uri="{BB962C8B-B14F-4D97-AF65-F5344CB8AC3E}">
        <p14:creationId xmlns:p14="http://schemas.microsoft.com/office/powerpoint/2010/main" val="39252083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44EB-DB11-4914-86DA-BC9D590DF6FD}"/>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115F63DF-EEA0-47FB-AD53-EC1AC28950F1}"/>
              </a:ext>
            </a:extLst>
          </p:cNvPr>
          <p:cNvSpPr>
            <a:spLocks noGrp="1"/>
          </p:cNvSpPr>
          <p:nvPr>
            <p:ph idx="1"/>
          </p:nvPr>
        </p:nvSpPr>
        <p:spPr/>
        <p:txBody>
          <a:bodyPr>
            <a:normAutofit/>
          </a:bodyPr>
          <a:lstStyle/>
          <a:p>
            <a:pPr algn="just"/>
            <a:r>
              <a:rPr lang="en-US" sz="2800" dirty="0"/>
              <a:t>Disease prevention, understood as specific, population-based and individual-based interventions for primary and secondary (early detection) prevention, aiming to minimize the burden of diseases and associated risk factors (WHO). </a:t>
            </a:r>
          </a:p>
        </p:txBody>
      </p:sp>
      <p:sp>
        <p:nvSpPr>
          <p:cNvPr id="4" name="Date Placeholder 3">
            <a:extLst>
              <a:ext uri="{FF2B5EF4-FFF2-40B4-BE49-F238E27FC236}">
                <a16:creationId xmlns:a16="http://schemas.microsoft.com/office/drawing/2014/main" id="{6F690B18-728D-48AA-9747-726EDA837DD6}"/>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EDD9C3DE-D0CF-473A-B8BF-247999E3C293}"/>
              </a:ext>
            </a:extLst>
          </p:cNvPr>
          <p:cNvSpPr>
            <a:spLocks noGrp="1"/>
          </p:cNvSpPr>
          <p:nvPr>
            <p:ph type="sldNum" sz="quarter" idx="12"/>
          </p:nvPr>
        </p:nvSpPr>
        <p:spPr/>
        <p:txBody>
          <a:bodyPr/>
          <a:lstStyle/>
          <a:p>
            <a:fld id="{9EB96ADA-208A-48F2-8AF0-D5ACC284FB33}" type="slidenum">
              <a:rPr lang="en-US" smtClean="0"/>
              <a:pPr/>
              <a:t>4</a:t>
            </a:fld>
            <a:endParaRPr lang="en-US"/>
          </a:p>
        </p:txBody>
      </p:sp>
    </p:spTree>
    <p:extLst>
      <p:ext uri="{BB962C8B-B14F-4D97-AF65-F5344CB8AC3E}">
        <p14:creationId xmlns:p14="http://schemas.microsoft.com/office/powerpoint/2010/main" val="17354968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2DF4-79BF-42AA-8F21-59F25BA36224}"/>
              </a:ext>
            </a:extLst>
          </p:cNvPr>
          <p:cNvSpPr>
            <a:spLocks noGrp="1"/>
          </p:cNvSpPr>
          <p:nvPr>
            <p:ph type="title"/>
          </p:nvPr>
        </p:nvSpPr>
        <p:spPr/>
        <p:txBody>
          <a:bodyPr/>
          <a:lstStyle/>
          <a:p>
            <a:r>
              <a:rPr lang="en-US" dirty="0"/>
              <a:t>Primary Prevention</a:t>
            </a:r>
          </a:p>
        </p:txBody>
      </p:sp>
      <p:sp>
        <p:nvSpPr>
          <p:cNvPr id="3" name="Content Placeholder 2">
            <a:extLst>
              <a:ext uri="{FF2B5EF4-FFF2-40B4-BE49-F238E27FC236}">
                <a16:creationId xmlns:a16="http://schemas.microsoft.com/office/drawing/2014/main" id="{BFDE197D-1F99-4640-BC00-0A67A6CC228F}"/>
              </a:ext>
            </a:extLst>
          </p:cNvPr>
          <p:cNvSpPr>
            <a:spLocks noGrp="1"/>
          </p:cNvSpPr>
          <p:nvPr>
            <p:ph idx="1"/>
          </p:nvPr>
        </p:nvSpPr>
        <p:spPr/>
        <p:txBody>
          <a:bodyPr/>
          <a:lstStyle/>
          <a:p>
            <a:pPr algn="just"/>
            <a:r>
              <a:rPr lang="en-US" dirty="0"/>
              <a:t>Primary Prevention—intervening before health effects occur, through measures such as vaccinations, altering risky behaviors (poor eating habits, tobacco use), and banning substances known to be associated with a disease or health condition.</a:t>
            </a:r>
          </a:p>
        </p:txBody>
      </p:sp>
      <p:sp>
        <p:nvSpPr>
          <p:cNvPr id="4" name="Date Placeholder 3">
            <a:extLst>
              <a:ext uri="{FF2B5EF4-FFF2-40B4-BE49-F238E27FC236}">
                <a16:creationId xmlns:a16="http://schemas.microsoft.com/office/drawing/2014/main" id="{A4E5C5B1-76BB-47D2-8022-DB4E14E0744E}"/>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FAB2FC45-76A3-42E0-AA6E-C43E6B075B67}"/>
              </a:ext>
            </a:extLst>
          </p:cNvPr>
          <p:cNvSpPr>
            <a:spLocks noGrp="1"/>
          </p:cNvSpPr>
          <p:nvPr>
            <p:ph type="sldNum" sz="quarter" idx="12"/>
          </p:nvPr>
        </p:nvSpPr>
        <p:spPr/>
        <p:txBody>
          <a:bodyPr/>
          <a:lstStyle/>
          <a:p>
            <a:fld id="{9EB96ADA-208A-48F2-8AF0-D5ACC284FB33}" type="slidenum">
              <a:rPr lang="en-US" smtClean="0"/>
              <a:pPr/>
              <a:t>5</a:t>
            </a:fld>
            <a:endParaRPr lang="en-US"/>
          </a:p>
        </p:txBody>
      </p:sp>
    </p:spTree>
    <p:extLst>
      <p:ext uri="{BB962C8B-B14F-4D97-AF65-F5344CB8AC3E}">
        <p14:creationId xmlns:p14="http://schemas.microsoft.com/office/powerpoint/2010/main" val="1137575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0DE4-5CAE-4E8D-8A62-BAEA5FB072BB}"/>
              </a:ext>
            </a:extLst>
          </p:cNvPr>
          <p:cNvSpPr>
            <a:spLocks noGrp="1"/>
          </p:cNvSpPr>
          <p:nvPr>
            <p:ph type="title"/>
          </p:nvPr>
        </p:nvSpPr>
        <p:spPr/>
        <p:txBody>
          <a:bodyPr/>
          <a:lstStyle/>
          <a:p>
            <a:r>
              <a:rPr lang="en-US" dirty="0"/>
              <a:t>Secondary Prevention</a:t>
            </a:r>
          </a:p>
        </p:txBody>
      </p:sp>
      <p:sp>
        <p:nvSpPr>
          <p:cNvPr id="3" name="Content Placeholder 2">
            <a:extLst>
              <a:ext uri="{FF2B5EF4-FFF2-40B4-BE49-F238E27FC236}">
                <a16:creationId xmlns:a16="http://schemas.microsoft.com/office/drawing/2014/main" id="{123BB5E7-C7BF-4B88-BBFD-35636EAFE1A0}"/>
              </a:ext>
            </a:extLst>
          </p:cNvPr>
          <p:cNvSpPr>
            <a:spLocks noGrp="1"/>
          </p:cNvSpPr>
          <p:nvPr>
            <p:ph idx="1"/>
          </p:nvPr>
        </p:nvSpPr>
        <p:spPr/>
        <p:txBody>
          <a:bodyPr/>
          <a:lstStyle/>
          <a:p>
            <a:pPr algn="just"/>
            <a:r>
              <a:rPr lang="en-US" dirty="0"/>
              <a:t>Secondary Prevention—screening to identify diseases in the earliest stages, before the onset of signs and symptoms, through measures such as mammography and regular blood pressure testing.</a:t>
            </a:r>
          </a:p>
        </p:txBody>
      </p:sp>
      <p:sp>
        <p:nvSpPr>
          <p:cNvPr id="4" name="Date Placeholder 3">
            <a:extLst>
              <a:ext uri="{FF2B5EF4-FFF2-40B4-BE49-F238E27FC236}">
                <a16:creationId xmlns:a16="http://schemas.microsoft.com/office/drawing/2014/main" id="{1DFA5C37-54C6-4821-85E4-C94862FFFE59}"/>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742E7CA4-2010-453D-85F6-E24A9D52310D}"/>
              </a:ext>
            </a:extLst>
          </p:cNvPr>
          <p:cNvSpPr>
            <a:spLocks noGrp="1"/>
          </p:cNvSpPr>
          <p:nvPr>
            <p:ph type="sldNum" sz="quarter" idx="12"/>
          </p:nvPr>
        </p:nvSpPr>
        <p:spPr/>
        <p:txBody>
          <a:bodyPr/>
          <a:lstStyle/>
          <a:p>
            <a:fld id="{9EB96ADA-208A-48F2-8AF0-D5ACC284FB33}" type="slidenum">
              <a:rPr lang="en-US" smtClean="0"/>
              <a:pPr/>
              <a:t>6</a:t>
            </a:fld>
            <a:endParaRPr lang="en-US"/>
          </a:p>
        </p:txBody>
      </p:sp>
    </p:spTree>
    <p:extLst>
      <p:ext uri="{BB962C8B-B14F-4D97-AF65-F5344CB8AC3E}">
        <p14:creationId xmlns:p14="http://schemas.microsoft.com/office/powerpoint/2010/main" val="2817696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E307-10F0-42E8-8634-E3DDEA4802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F71EE3-9A6D-4755-8EF8-A680A2763350}"/>
              </a:ext>
            </a:extLst>
          </p:cNvPr>
          <p:cNvSpPr>
            <a:spLocks noGrp="1"/>
          </p:cNvSpPr>
          <p:nvPr>
            <p:ph idx="1"/>
          </p:nvPr>
        </p:nvSpPr>
        <p:spPr/>
        <p:txBody>
          <a:bodyPr/>
          <a:lstStyle/>
          <a:p>
            <a:pPr algn="just"/>
            <a:r>
              <a:rPr lang="en-US" dirty="0"/>
              <a:t>Tertiary Prevention—managing disease post diagnosis to slow or stop disease progression through measures such as chemotherapy, rehabilitation, and screening for complications.</a:t>
            </a:r>
          </a:p>
        </p:txBody>
      </p:sp>
      <p:sp>
        <p:nvSpPr>
          <p:cNvPr id="4" name="Date Placeholder 3">
            <a:extLst>
              <a:ext uri="{FF2B5EF4-FFF2-40B4-BE49-F238E27FC236}">
                <a16:creationId xmlns:a16="http://schemas.microsoft.com/office/drawing/2014/main" id="{A54EFA92-D08D-48D9-9DCC-31913D9EF879}"/>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4D693271-173D-4436-B491-7A8FA21D2A7E}"/>
              </a:ext>
            </a:extLst>
          </p:cNvPr>
          <p:cNvSpPr>
            <a:spLocks noGrp="1"/>
          </p:cNvSpPr>
          <p:nvPr>
            <p:ph type="sldNum" sz="quarter" idx="12"/>
          </p:nvPr>
        </p:nvSpPr>
        <p:spPr/>
        <p:txBody>
          <a:bodyPr/>
          <a:lstStyle/>
          <a:p>
            <a:fld id="{9EB96ADA-208A-48F2-8AF0-D5ACC284FB33}" type="slidenum">
              <a:rPr lang="en-US" smtClean="0"/>
              <a:pPr/>
              <a:t>7</a:t>
            </a:fld>
            <a:endParaRPr lang="en-US"/>
          </a:p>
        </p:txBody>
      </p:sp>
    </p:spTree>
    <p:extLst>
      <p:ext uri="{BB962C8B-B14F-4D97-AF65-F5344CB8AC3E}">
        <p14:creationId xmlns:p14="http://schemas.microsoft.com/office/powerpoint/2010/main" val="24820095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66AE-33EB-403C-BC79-8CB273863F5D}"/>
              </a:ext>
            </a:extLst>
          </p:cNvPr>
          <p:cNvSpPr>
            <a:spLocks noGrp="1"/>
          </p:cNvSpPr>
          <p:nvPr>
            <p:ph type="title"/>
          </p:nvPr>
        </p:nvSpPr>
        <p:spPr>
          <a:xfrm>
            <a:off x="457200" y="274638"/>
            <a:ext cx="8229600" cy="777875"/>
          </a:xfrm>
        </p:spPr>
        <p:txBody>
          <a:bodyPr/>
          <a:lstStyle/>
          <a:p>
            <a:r>
              <a:rPr lang="en-US" dirty="0"/>
              <a:t>Levels of Prevention </a:t>
            </a:r>
          </a:p>
        </p:txBody>
      </p:sp>
      <p:pic>
        <p:nvPicPr>
          <p:cNvPr id="7" name="Content Placeholder 6">
            <a:extLst>
              <a:ext uri="{FF2B5EF4-FFF2-40B4-BE49-F238E27FC236}">
                <a16:creationId xmlns:a16="http://schemas.microsoft.com/office/drawing/2014/main" id="{4D3AF0CF-9FE6-4D8A-A9B2-0741414DB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52514"/>
            <a:ext cx="8458200" cy="5324158"/>
          </a:xfrm>
        </p:spPr>
      </p:pic>
      <p:sp>
        <p:nvSpPr>
          <p:cNvPr id="4" name="Date Placeholder 3">
            <a:extLst>
              <a:ext uri="{FF2B5EF4-FFF2-40B4-BE49-F238E27FC236}">
                <a16:creationId xmlns:a16="http://schemas.microsoft.com/office/drawing/2014/main" id="{443602D0-BC38-40F3-A815-7C974F7FDDB4}"/>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F503D5F5-5591-47CD-A7C6-169ABC7A6EB7}"/>
              </a:ext>
            </a:extLst>
          </p:cNvPr>
          <p:cNvSpPr>
            <a:spLocks noGrp="1"/>
          </p:cNvSpPr>
          <p:nvPr>
            <p:ph type="sldNum" sz="quarter" idx="12"/>
          </p:nvPr>
        </p:nvSpPr>
        <p:spPr/>
        <p:txBody>
          <a:bodyPr/>
          <a:lstStyle/>
          <a:p>
            <a:fld id="{9EB96ADA-208A-48F2-8AF0-D5ACC284FB33}" type="slidenum">
              <a:rPr lang="en-US" smtClean="0"/>
              <a:pPr/>
              <a:t>8</a:t>
            </a:fld>
            <a:endParaRPr lang="en-US"/>
          </a:p>
        </p:txBody>
      </p:sp>
    </p:spTree>
    <p:extLst>
      <p:ext uri="{BB962C8B-B14F-4D97-AF65-F5344CB8AC3E}">
        <p14:creationId xmlns:p14="http://schemas.microsoft.com/office/powerpoint/2010/main" val="9273170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C9F5-868E-4B23-A5FA-B0E2BE3EEF5C}"/>
              </a:ext>
            </a:extLst>
          </p:cNvPr>
          <p:cNvSpPr>
            <a:spLocks noGrp="1"/>
          </p:cNvSpPr>
          <p:nvPr>
            <p:ph type="title"/>
          </p:nvPr>
        </p:nvSpPr>
        <p:spPr/>
        <p:txBody>
          <a:bodyPr/>
          <a:lstStyle/>
          <a:p>
            <a:r>
              <a:rPr lang="en-US" dirty="0"/>
              <a:t>Health Promotion </a:t>
            </a:r>
          </a:p>
        </p:txBody>
      </p:sp>
      <p:sp>
        <p:nvSpPr>
          <p:cNvPr id="3" name="Content Placeholder 2">
            <a:extLst>
              <a:ext uri="{FF2B5EF4-FFF2-40B4-BE49-F238E27FC236}">
                <a16:creationId xmlns:a16="http://schemas.microsoft.com/office/drawing/2014/main" id="{D4D97765-F9ED-489A-ACC6-D7054F72C1EA}"/>
              </a:ext>
            </a:extLst>
          </p:cNvPr>
          <p:cNvSpPr>
            <a:spLocks noGrp="1"/>
          </p:cNvSpPr>
          <p:nvPr>
            <p:ph idx="1"/>
          </p:nvPr>
        </p:nvSpPr>
        <p:spPr/>
        <p:txBody>
          <a:bodyPr>
            <a:normAutofit fontScale="85000" lnSpcReduction="20000"/>
          </a:bodyPr>
          <a:lstStyle/>
          <a:p>
            <a:pPr algn="just"/>
            <a:r>
              <a:rPr lang="en-US" dirty="0"/>
              <a:t>Health promotion is the process of empowering people to increase control over their health and its determinants through health literacy efforts and multisectoral action to increase healthy behaviors. </a:t>
            </a:r>
          </a:p>
          <a:p>
            <a:pPr algn="just"/>
            <a:r>
              <a:rPr lang="en-US" dirty="0"/>
              <a:t>This process includes activities for the community-at-large or for populations at increased risk of negative health outcomes. Health promotion usually addresses behavioral risk factors such as tobacco use, obesity, diet and physical inactivity, as well as the areas of mental health, injury prevention, drug abuse control, alcohol control, health behavior related to HIV, and sexual health. (WHO)</a:t>
            </a:r>
          </a:p>
        </p:txBody>
      </p:sp>
      <p:sp>
        <p:nvSpPr>
          <p:cNvPr id="4" name="Date Placeholder 3">
            <a:extLst>
              <a:ext uri="{FF2B5EF4-FFF2-40B4-BE49-F238E27FC236}">
                <a16:creationId xmlns:a16="http://schemas.microsoft.com/office/drawing/2014/main" id="{740F241F-AF70-4113-926E-35DFD3121E72}"/>
              </a:ext>
            </a:extLst>
          </p:cNvPr>
          <p:cNvSpPr>
            <a:spLocks noGrp="1"/>
          </p:cNvSpPr>
          <p:nvPr>
            <p:ph type="dt" sz="half" idx="10"/>
          </p:nvPr>
        </p:nvSpPr>
        <p:spPr/>
        <p:txBody>
          <a:bodyPr/>
          <a:lstStyle/>
          <a:p>
            <a:fld id="{6BA6E2B4-F601-4D6D-9C08-243A1A56095A}" type="datetime2">
              <a:rPr lang="en-US" smtClean="0"/>
              <a:t>Friday, February 19, 2021</a:t>
            </a:fld>
            <a:endParaRPr lang="en-US"/>
          </a:p>
        </p:txBody>
      </p:sp>
      <p:sp>
        <p:nvSpPr>
          <p:cNvPr id="5" name="Slide Number Placeholder 4">
            <a:extLst>
              <a:ext uri="{FF2B5EF4-FFF2-40B4-BE49-F238E27FC236}">
                <a16:creationId xmlns:a16="http://schemas.microsoft.com/office/drawing/2014/main" id="{75B7A8D0-DD53-4385-B83B-66721FB8C15D}"/>
              </a:ext>
            </a:extLst>
          </p:cNvPr>
          <p:cNvSpPr>
            <a:spLocks noGrp="1"/>
          </p:cNvSpPr>
          <p:nvPr>
            <p:ph type="sldNum" sz="quarter" idx="12"/>
          </p:nvPr>
        </p:nvSpPr>
        <p:spPr/>
        <p:txBody>
          <a:bodyPr/>
          <a:lstStyle/>
          <a:p>
            <a:fld id="{9EB96ADA-208A-48F2-8AF0-D5ACC284FB33}" type="slidenum">
              <a:rPr lang="en-US" smtClean="0"/>
              <a:pPr/>
              <a:t>9</a:t>
            </a:fld>
            <a:endParaRPr lang="en-US"/>
          </a:p>
        </p:txBody>
      </p:sp>
    </p:spTree>
    <p:extLst>
      <p:ext uri="{BB962C8B-B14F-4D97-AF65-F5344CB8AC3E}">
        <p14:creationId xmlns:p14="http://schemas.microsoft.com/office/powerpoint/2010/main" val="283638461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1147</Words>
  <Application>Microsoft Office PowerPoint</Application>
  <PresentationFormat>On-screen Show (4:3)</PresentationFormat>
  <Paragraphs>130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Angsana New</vt:lpstr>
      <vt:lpstr>Arial</vt:lpstr>
      <vt:lpstr>Calibri</vt:lpstr>
      <vt:lpstr>Office Theme</vt:lpstr>
      <vt:lpstr>Introduction to Public Health </vt:lpstr>
      <vt:lpstr>Concept: Public Health</vt:lpstr>
      <vt:lpstr>…..Continued </vt:lpstr>
      <vt:lpstr>Prevention</vt:lpstr>
      <vt:lpstr>Primary Prevention</vt:lpstr>
      <vt:lpstr>Secondary Prevention</vt:lpstr>
      <vt:lpstr>PowerPoint Presentation</vt:lpstr>
      <vt:lpstr>Levels of Prevention </vt:lpstr>
      <vt:lpstr>Health Promotion </vt:lpstr>
      <vt:lpstr>PowerPoint Presentation</vt:lpstr>
      <vt:lpstr>Public Health </vt:lpstr>
      <vt:lpstr>How does public health improve health and prevent disease?</vt:lpstr>
      <vt:lpstr>…..Continued </vt:lpstr>
      <vt:lpstr>……….. (Some Examples) </vt:lpstr>
      <vt:lpstr>PowerPoint Presentation</vt:lpstr>
      <vt:lpstr>How does public health reduce health care costs?</vt:lpstr>
      <vt:lpstr>…….Continued</vt:lpstr>
      <vt:lpstr>……Continued</vt:lpstr>
      <vt:lpstr>PowerPoint Presentation</vt:lpstr>
      <vt:lpstr>Why Public Health Matters!!</vt:lpstr>
      <vt:lpstr>Why Public Health Matters</vt:lpstr>
      <vt:lpstr>Why Public Health Matters</vt:lpstr>
      <vt:lpstr>Why Public Health Matters</vt:lpstr>
      <vt:lpstr>Why Public Health Matters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Field Epidemiology</dc:title>
  <dc:creator>Anis</dc:creator>
  <cp:lastModifiedBy>Baki Billah</cp:lastModifiedBy>
  <cp:revision>139</cp:revision>
  <dcterms:created xsi:type="dcterms:W3CDTF">2015-05-14T23:51:55Z</dcterms:created>
  <dcterms:modified xsi:type="dcterms:W3CDTF">2021-02-19T02:51:09Z</dcterms:modified>
</cp:coreProperties>
</file>