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9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685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92730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9840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55188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082167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593165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53387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6579" y="458993"/>
            <a:ext cx="9258839" cy="597536"/>
          </a:xfrm>
        </p:spPr>
        <p:txBody>
          <a:bodyPr lIns="0" tIns="0" rIns="0" bIns="0"/>
          <a:lstStyle>
            <a:lvl1pPr>
              <a:defRPr sz="3883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1558" y="2895797"/>
            <a:ext cx="5106939" cy="380232"/>
          </a:xfrm>
        </p:spPr>
        <p:txBody>
          <a:bodyPr lIns="0" tIns="0" rIns="0" bIns="0"/>
          <a:lstStyle>
            <a:lvl1pPr>
              <a:defRPr sz="2471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6579" y="458993"/>
            <a:ext cx="9258839" cy="597536"/>
          </a:xfrm>
        </p:spPr>
        <p:txBody>
          <a:bodyPr lIns="0" tIns="0" rIns="0" bIns="0"/>
          <a:lstStyle>
            <a:lvl1pPr>
              <a:defRPr sz="3883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0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6579" y="458993"/>
            <a:ext cx="9258839" cy="597536"/>
          </a:xfrm>
        </p:spPr>
        <p:txBody>
          <a:bodyPr lIns="0" tIns="0" rIns="0" bIns="0"/>
          <a:lstStyle>
            <a:lvl1pPr>
              <a:defRPr sz="3883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4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14662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1395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10269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99107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6579" y="458993"/>
            <a:ext cx="9258839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1558" y="2895797"/>
            <a:ext cx="510693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3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105"/>
              </a:lnSpc>
            </a:pPr>
            <a:r>
              <a:rPr lang="en-US" spc="-5" smtClean="0"/>
              <a:t>Silberschatz, Korth, Sudarshan S.</a:t>
            </a:r>
            <a:r>
              <a:rPr lang="en-US" spc="-30" smtClean="0"/>
              <a:t> </a:t>
            </a:r>
            <a:r>
              <a:rPr lang="en-US" spc="-10" smtClean="0"/>
              <a:t>©2007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105"/>
              </a:lnSpc>
            </a:pPr>
            <a:r>
              <a:rPr lang="en-US" spc="-40" smtClean="0"/>
              <a:t>A</a:t>
            </a:r>
            <a:r>
              <a:rPr lang="en-US" spc="-10" smtClean="0"/>
              <a:t>E</a:t>
            </a:r>
            <a:r>
              <a:rPr lang="en-US" spc="-5" smtClean="0"/>
              <a:t>3B3</a:t>
            </a:r>
            <a:r>
              <a:rPr lang="en-US" spc="-10" smtClean="0"/>
              <a:t>3</a:t>
            </a:r>
            <a:r>
              <a:rPr lang="en-US" spc="-5" smtClean="0"/>
              <a:t>O</a:t>
            </a:r>
            <a:r>
              <a:rPr lang="en-US" spc="-10" smtClean="0"/>
              <a:t>S</a:t>
            </a:r>
            <a:r>
              <a:rPr lang="en-US" spc="-5" smtClean="0"/>
              <a:t>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45720">
              <a:lnSpc>
                <a:spcPts val="1105"/>
              </a:lnSpc>
            </a:pPr>
            <a:r>
              <a:rPr lang="en-US" spc="-5" smtClean="0"/>
              <a:t>Lesson 11 / Page</a:t>
            </a:r>
            <a:r>
              <a:rPr lang="en-US" spc="-100" smtClean="0"/>
              <a:t> </a:t>
            </a:r>
            <a:fld id="{81D60167-4931-47E6-BA6A-407CBD079E47}" type="slidenum">
              <a:rPr spc="-5" smtClean="0"/>
              <a:pPr marL="45720">
                <a:lnSpc>
                  <a:spcPts val="1105"/>
                </a:lnSpc>
              </a:pPr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81937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99737" y="5248293"/>
            <a:ext cx="363367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8610600" y="6468380"/>
            <a:ext cx="27432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5" dirty="0" smtClean="0"/>
              <a:t>Page</a:t>
            </a:r>
            <a:r>
              <a:rPr spc="-95" dirty="0" smtClean="0"/>
              <a:t> </a:t>
            </a:r>
            <a:fld id="{81D60167-4931-47E6-BA6A-407CBD079E47}" type="slidenum">
              <a:rPr spc="-5" dirty="0"/>
              <a:pPr marL="12700">
                <a:lnSpc>
                  <a:spcPts val="1105"/>
                </a:lnSpc>
              </a:pPr>
              <a:t>1</a:t>
            </a:fld>
            <a:endParaRPr spc="-5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47" y="831274"/>
            <a:ext cx="6968208" cy="422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59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44778"/>
            <a:r>
              <a:rPr spc="-13" dirty="0">
                <a:solidFill>
                  <a:srgbClr val="FF0000"/>
                </a:solidFill>
              </a:rPr>
              <a:t>Lost </a:t>
            </a:r>
            <a:r>
              <a:rPr spc="-22" dirty="0">
                <a:solidFill>
                  <a:srgbClr val="FF0000"/>
                </a:solidFill>
              </a:rPr>
              <a:t>Update</a:t>
            </a:r>
            <a:r>
              <a:rPr spc="13" dirty="0">
                <a:solidFill>
                  <a:srgbClr val="FF0000"/>
                </a:solidFill>
              </a:rPr>
              <a:t> </a:t>
            </a:r>
            <a:r>
              <a:rPr spc="-13" dirty="0"/>
              <a:t>problem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26277"/>
              </p:ext>
            </p:extLst>
          </p:nvPr>
        </p:nvGraphicFramePr>
        <p:xfrm>
          <a:off x="2215178" y="1137622"/>
          <a:ext cx="7933374" cy="3964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4301"/>
                <a:gridCol w="3334356"/>
                <a:gridCol w="3264717"/>
              </a:tblGrid>
              <a:tr h="48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endParaRPr sz="25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1795145" algn="l"/>
                        </a:tabLst>
                      </a:pPr>
                      <a:r>
                        <a:rPr sz="2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User 1	</a:t>
                      </a:r>
                      <a:r>
                        <a:rPr sz="25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(Trans</a:t>
                      </a:r>
                      <a:r>
                        <a:rPr sz="25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A)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marL="703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5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User2 </a:t>
                      </a:r>
                      <a:r>
                        <a:rPr sz="25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(Trans</a:t>
                      </a:r>
                      <a:r>
                        <a:rPr sz="2500" b="1" spc="-11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5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B)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</a:tr>
              <a:tr h="481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500" dirty="0">
                          <a:latin typeface="Calibri"/>
                          <a:cs typeface="Calibri"/>
                        </a:rPr>
                        <a:t>1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11182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500" spc="-15" dirty="0">
                          <a:latin typeface="Calibri"/>
                          <a:cs typeface="Calibri"/>
                        </a:rPr>
                        <a:t>Retrieve</a:t>
                      </a:r>
                      <a:r>
                        <a:rPr sz="25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5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lang="en-US" sz="2500" dirty="0" smtClean="0">
                          <a:latin typeface="Calibri"/>
                          <a:cs typeface="Calibri"/>
                        </a:rPr>
                        <a:t>= 40</a:t>
                      </a:r>
                      <a:endParaRPr sz="25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8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500" dirty="0">
                          <a:latin typeface="Calibri"/>
                          <a:cs typeface="Calibri"/>
                        </a:rPr>
                        <a:t>2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0788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500" spc="-15" dirty="0">
                          <a:latin typeface="Calibri"/>
                          <a:cs typeface="Calibri"/>
                        </a:rPr>
                        <a:t>Retrieve</a:t>
                      </a:r>
                      <a:r>
                        <a:rPr sz="25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5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lang="en-US" sz="2500" dirty="0" smtClean="0">
                          <a:latin typeface="Calibri"/>
                          <a:cs typeface="Calibri"/>
                        </a:rPr>
                        <a:t>= 40</a:t>
                      </a:r>
                      <a:endParaRPr sz="25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814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500" dirty="0">
                          <a:latin typeface="Calibri"/>
                          <a:cs typeface="Calibri"/>
                        </a:rPr>
                        <a:t>3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1185545" algn="l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500" spc="-10" dirty="0">
                          <a:latin typeface="Calibri"/>
                          <a:cs typeface="Calibri"/>
                        </a:rPr>
                        <a:t>Update</a:t>
                      </a:r>
                      <a:r>
                        <a:rPr sz="25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500" dirty="0" smtClean="0">
                          <a:latin typeface="Calibri"/>
                          <a:cs typeface="Calibri"/>
                        </a:rPr>
                        <a:t>t</a:t>
                      </a:r>
                      <a:endParaRPr lang="en-US" sz="2500" dirty="0" smtClean="0">
                        <a:latin typeface="Calibri"/>
                        <a:cs typeface="Calibri"/>
                      </a:endParaRPr>
                    </a:p>
                    <a:p>
                      <a:pPr marL="11855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en-US" sz="2500" dirty="0" smtClean="0">
                          <a:latin typeface="Calibri"/>
                          <a:cs typeface="Calibri"/>
                        </a:rPr>
                        <a:t>t=40+10 =50</a:t>
                      </a:r>
                      <a:endParaRPr sz="25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840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500" dirty="0">
                          <a:latin typeface="Calibri"/>
                          <a:cs typeface="Calibri"/>
                        </a:rPr>
                        <a:t>4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11455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500" spc="-10" dirty="0">
                          <a:latin typeface="Calibri"/>
                          <a:cs typeface="Calibri"/>
                        </a:rPr>
                        <a:t>Update</a:t>
                      </a:r>
                      <a:r>
                        <a:rPr sz="25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500" spc="-90" dirty="0" smtClean="0">
                          <a:latin typeface="Calibri"/>
                          <a:cs typeface="Calibri"/>
                        </a:rPr>
                        <a:t>t</a:t>
                      </a:r>
                    </a:p>
                    <a:p>
                      <a:pPr marL="11455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5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lang="en-US" sz="2500" dirty="0" smtClean="0">
                          <a:latin typeface="Calibri"/>
                          <a:cs typeface="Calibri"/>
                        </a:rPr>
                        <a:t>= 40-10 = 30</a:t>
                      </a:r>
                      <a:endParaRPr sz="25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481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500" dirty="0">
                          <a:latin typeface="Calibri"/>
                          <a:cs typeface="Calibri"/>
                        </a:rPr>
                        <a:t>5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484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500" dirty="0">
                          <a:latin typeface="Calibri"/>
                          <a:cs typeface="Calibri"/>
                        </a:rPr>
                        <a:t>6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25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290035" y="5290970"/>
            <a:ext cx="7595907" cy="896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tabLst>
                <a:tab pos="1544253" algn="l"/>
                <a:tab pos="6059344" algn="l"/>
              </a:tabLst>
            </a:pP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is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a tuple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a table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retrieved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by both users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the course of both  transactions.	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Transaction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loses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an update at</a:t>
            </a:r>
            <a:r>
              <a:rPr sz="1941" spc="-25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time</a:t>
            </a:r>
            <a:r>
              <a:rPr sz="194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4.	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1941" spc="-5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update</a:t>
            </a:r>
            <a:r>
              <a:rPr sz="1941" spc="-5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at 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t3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by transaction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is lost (overwritten)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at </a:t>
            </a:r>
            <a:r>
              <a:rPr sz="1941" spc="4" dirty="0">
                <a:solidFill>
                  <a:prstClr val="black"/>
                </a:solidFill>
                <a:latin typeface="Arial"/>
                <a:cs typeface="Arial"/>
              </a:rPr>
              <a:t>t4 </a:t>
            </a:r>
            <a:r>
              <a:rPr sz="1941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sz="1941" spc="-25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941" spc="-4" dirty="0">
                <a:solidFill>
                  <a:prstClr val="black"/>
                </a:solidFill>
                <a:latin typeface="Arial"/>
                <a:cs typeface="Arial"/>
              </a:rPr>
              <a:t>B.</a:t>
            </a:r>
            <a:endParaRPr sz="1941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6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3109" y="249218"/>
            <a:ext cx="5401235" cy="597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pc="-22" dirty="0">
                <a:solidFill>
                  <a:srgbClr val="FF0000"/>
                </a:solidFill>
              </a:rPr>
              <a:t>Uncommitted</a:t>
            </a:r>
            <a:r>
              <a:rPr spc="57" dirty="0">
                <a:solidFill>
                  <a:srgbClr val="FF0000"/>
                </a:solidFill>
              </a:rPr>
              <a:t> </a:t>
            </a:r>
            <a:r>
              <a:rPr spc="-9" dirty="0">
                <a:solidFill>
                  <a:srgbClr val="FF0000"/>
                </a:solidFill>
              </a:rPr>
              <a:t>Dependency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52637"/>
              </p:ext>
            </p:extLst>
          </p:nvPr>
        </p:nvGraphicFramePr>
        <p:xfrm>
          <a:off x="2594386" y="1339327"/>
          <a:ext cx="6271707" cy="3308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3984"/>
                <a:gridCol w="2662517"/>
                <a:gridCol w="2665206"/>
              </a:tblGrid>
              <a:tr h="3765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endParaRPr sz="1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User 1 </a:t>
                      </a:r>
                      <a:r>
                        <a:rPr sz="1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(Trans</a:t>
                      </a:r>
                      <a:r>
                        <a:rPr sz="1900" b="1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User 2 </a:t>
                      </a:r>
                      <a:r>
                        <a:rPr sz="1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(Trans</a:t>
                      </a:r>
                      <a:r>
                        <a:rPr sz="1900" b="1" spc="-114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B)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</a:tr>
              <a:tr h="376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900" dirty="0">
                          <a:latin typeface="Calibri"/>
                          <a:cs typeface="Calibri"/>
                        </a:rPr>
                        <a:t>1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pc="-10" dirty="0" smtClean="0">
                          <a:latin typeface="+mn-lt"/>
                          <a:cs typeface="Calibri"/>
                        </a:rPr>
                        <a:t>Retrieve</a:t>
                      </a:r>
                      <a:r>
                        <a:rPr lang="en-US" sz="1900" spc="-114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900" dirty="0" smtClean="0">
                          <a:latin typeface="+mn-lt"/>
                          <a:cs typeface="Calibri"/>
                        </a:rPr>
                        <a:t>t</a:t>
                      </a:r>
                      <a:r>
                        <a:rPr lang="en-US" sz="1900" baseline="0" dirty="0" smtClean="0">
                          <a:latin typeface="+mn-lt"/>
                          <a:cs typeface="Calibri"/>
                        </a:rPr>
                        <a:t> = 40 </a:t>
                      </a:r>
                      <a:endParaRPr lang="en-US" sz="1900" spc="-1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900" spc="-10" dirty="0" smtClean="0">
                          <a:latin typeface="Calibri"/>
                          <a:cs typeface="Calibri"/>
                        </a:rPr>
                        <a:t>Update</a:t>
                      </a:r>
                      <a:r>
                        <a:rPr sz="1900" spc="-9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lang="en-US" sz="1900" dirty="0" smtClean="0">
                          <a:latin typeface="Calibri"/>
                          <a:cs typeface="Calibri"/>
                        </a:rPr>
                        <a:t> = 50</a:t>
                      </a:r>
                      <a:endParaRPr sz="1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solidFill>
                      <a:srgbClr val="CFD7E7"/>
                    </a:solidFill>
                  </a:tcPr>
                </a:tc>
              </a:tr>
              <a:tr h="376518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225"/>
                        </a:spcBef>
                        <a:tabLst>
                          <a:tab pos="2023745" algn="l"/>
                        </a:tabLst>
                      </a:pPr>
                      <a:r>
                        <a:rPr sz="190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900" dirty="0" smtClean="0">
                          <a:latin typeface="Calibri"/>
                          <a:cs typeface="Calibri"/>
                        </a:rPr>
                        <a:t>                  </a:t>
                      </a:r>
                      <a:r>
                        <a:rPr sz="1900" spc="-10" dirty="0" smtClean="0">
                          <a:latin typeface="Calibri"/>
                          <a:cs typeface="Calibri"/>
                        </a:rPr>
                        <a:t>Retrieve</a:t>
                      </a:r>
                      <a:r>
                        <a:rPr sz="1900" spc="-114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lang="en-US" sz="1900" dirty="0" smtClean="0">
                          <a:latin typeface="Calibri"/>
                          <a:cs typeface="Calibri"/>
                        </a:rPr>
                        <a:t> = 50 </a:t>
                      </a:r>
                      <a:endParaRPr sz="1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376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900" dirty="0">
                          <a:latin typeface="Calibri"/>
                          <a:cs typeface="Calibri"/>
                        </a:rPr>
                        <a:t>3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900" spc="-5" dirty="0" smtClean="0">
                          <a:latin typeface="Calibri"/>
                          <a:cs typeface="Calibri"/>
                        </a:rPr>
                        <a:t>Rollback</a:t>
                      </a:r>
                      <a:endParaRPr lang="en-US" sz="1900" spc="-5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lang="en-US" sz="1900" spc="-5" dirty="0" smtClean="0">
                          <a:latin typeface="Calibri"/>
                          <a:cs typeface="Calibri"/>
                        </a:rPr>
                        <a:t>t= 40</a:t>
                      </a:r>
                      <a:endParaRPr sz="1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390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900" dirty="0">
                          <a:latin typeface="Calibri"/>
                          <a:cs typeface="Calibri"/>
                        </a:rPr>
                        <a:t>4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000000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376518">
                <a:tc gridSpan="2">
                  <a:txBody>
                    <a:bodyPr/>
                    <a:lstStyle/>
                    <a:p>
                      <a:pPr marL="462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9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lang="en-US" sz="1900" dirty="0" smtClean="0">
                          <a:latin typeface="Calibri"/>
                          <a:cs typeface="Calibri"/>
                        </a:rPr>
                        <a:t>                     Update t= 50+10</a:t>
                      </a:r>
                    </a:p>
                    <a:p>
                      <a:pPr marL="462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900" dirty="0" smtClean="0">
                          <a:latin typeface="Calibri"/>
                          <a:cs typeface="Calibri"/>
                        </a:rPr>
                        <a:t>                                       = 60</a:t>
                      </a:r>
                      <a:endParaRPr sz="1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000000"/>
                      </a:solidFill>
                      <a:prstDash val="solid"/>
                    </a:lnT>
                    <a:solidFill>
                      <a:srgbClr val="CFD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000000"/>
                      </a:solidFill>
                      <a:prstDash val="solid"/>
                    </a:lnT>
                    <a:solidFill>
                      <a:srgbClr val="CFD7E7"/>
                    </a:solidFill>
                  </a:tcPr>
                </a:tc>
              </a:tr>
              <a:tr h="376517">
                <a:tc gridSpan="2">
                  <a:txBody>
                    <a:bodyPr/>
                    <a:lstStyle/>
                    <a:p>
                      <a:pPr marL="46291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900" dirty="0"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marL="0" marR="0" marT="0" marB="0">
                    <a:lnR w="12190">
                      <a:solidFill>
                        <a:srgbClr val="FFFFFF"/>
                      </a:solidFill>
                      <a:prstDash val="solid"/>
                    </a:lnR>
                    <a:solidFill>
                      <a:srgbClr val="E8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1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287344" y="4977205"/>
            <a:ext cx="7323604" cy="1086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/>
            <a:r>
              <a:rPr sz="1765" spc="-4" dirty="0">
                <a:solidFill>
                  <a:prstClr val="black"/>
                </a:solidFill>
                <a:cs typeface="Calibri"/>
              </a:rPr>
              <a:t>One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trans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is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allowed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to retrieve/update)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a </a:t>
            </a:r>
            <a:r>
              <a:rPr sz="1765" dirty="0">
                <a:solidFill>
                  <a:prstClr val="black"/>
                </a:solidFill>
                <a:cs typeface="Calibri"/>
              </a:rPr>
              <a:t>tuple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updated </a:t>
            </a:r>
            <a:r>
              <a:rPr sz="1765" dirty="0">
                <a:solidFill>
                  <a:prstClr val="black"/>
                </a:solidFill>
                <a:cs typeface="Calibri"/>
              </a:rPr>
              <a:t>by </a:t>
            </a:r>
            <a:r>
              <a:rPr sz="1765" spc="-22" dirty="0">
                <a:solidFill>
                  <a:prstClr val="black"/>
                </a:solidFill>
                <a:cs typeface="Calibri"/>
              </a:rPr>
              <a:t>another, </a:t>
            </a:r>
            <a:r>
              <a:rPr sz="1765" dirty="0">
                <a:solidFill>
                  <a:prstClr val="black"/>
                </a:solidFill>
                <a:cs typeface="Calibri"/>
              </a:rPr>
              <a:t>but </a:t>
            </a:r>
            <a:r>
              <a:rPr sz="1765" b="1" dirty="0">
                <a:solidFill>
                  <a:prstClr val="black"/>
                </a:solidFill>
                <a:cs typeface="Calibri"/>
              </a:rPr>
              <a:t>not </a:t>
            </a:r>
            <a:r>
              <a:rPr sz="1765" b="1" spc="-22" dirty="0">
                <a:solidFill>
                  <a:prstClr val="black"/>
                </a:solidFill>
                <a:cs typeface="Calibri"/>
              </a:rPr>
              <a:t>yet  </a:t>
            </a:r>
            <a:r>
              <a:rPr sz="1765" b="1" spc="-4" dirty="0">
                <a:solidFill>
                  <a:prstClr val="black"/>
                </a:solidFill>
                <a:cs typeface="Calibri"/>
              </a:rPr>
              <a:t>committed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.</a:t>
            </a:r>
            <a:endParaRPr sz="1765" dirty="0">
              <a:solidFill>
                <a:prstClr val="black"/>
              </a:solidFill>
              <a:cs typeface="Calibri"/>
            </a:endParaRPr>
          </a:p>
          <a:p>
            <a:pPr marL="11206" marR="322747"/>
            <a:r>
              <a:rPr sz="1765" spc="-35" dirty="0">
                <a:solidFill>
                  <a:prstClr val="black"/>
                </a:solidFill>
                <a:cs typeface="Calibri"/>
              </a:rPr>
              <a:t>Trans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A is dependent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at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time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t2 on an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uncommitted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change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made </a:t>
            </a:r>
            <a:r>
              <a:rPr sz="1765" dirty="0">
                <a:solidFill>
                  <a:prstClr val="black"/>
                </a:solidFill>
                <a:cs typeface="Calibri"/>
              </a:rPr>
              <a:t>by </a:t>
            </a:r>
            <a:r>
              <a:rPr sz="1765" spc="-35" dirty="0">
                <a:solidFill>
                  <a:prstClr val="black"/>
                </a:solidFill>
                <a:cs typeface="Calibri"/>
              </a:rPr>
              <a:t>Trans </a:t>
            </a:r>
            <a:r>
              <a:rPr sz="1765" spc="-18" dirty="0">
                <a:solidFill>
                  <a:prstClr val="black"/>
                </a:solidFill>
                <a:cs typeface="Calibri"/>
              </a:rPr>
              <a:t>B, 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which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is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lost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on</a:t>
            </a:r>
            <a:r>
              <a:rPr sz="1765" spc="31" dirty="0">
                <a:solidFill>
                  <a:prstClr val="black"/>
                </a:solidFill>
                <a:cs typeface="Calibri"/>
              </a:rPr>
              <a:t>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Rollback.</a:t>
            </a:r>
            <a:endParaRPr sz="1765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150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0009" y="270733"/>
            <a:ext cx="4171390" cy="597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pc="-18" dirty="0">
                <a:solidFill>
                  <a:srgbClr val="FF0000"/>
                </a:solidFill>
              </a:rPr>
              <a:t>Inconsistent </a:t>
            </a:r>
            <a:r>
              <a:rPr spc="-9" dirty="0">
                <a:solidFill>
                  <a:srgbClr val="FF0000"/>
                </a:solidFill>
              </a:rPr>
              <a:t>Analysis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72764"/>
              </p:ext>
            </p:extLst>
          </p:nvPr>
        </p:nvGraphicFramePr>
        <p:xfrm>
          <a:off x="3670151" y="1473798"/>
          <a:ext cx="6110343" cy="464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8946"/>
                <a:gridCol w="2575951"/>
                <a:gridCol w="2555446"/>
              </a:tblGrid>
              <a:tr h="363070"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marL="5422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User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(Trans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User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(Trans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36574">
                      <a:solidFill>
                        <a:srgbClr val="FFFFFF"/>
                      </a:solidFill>
                      <a:prstDash val="solid"/>
                    </a:lnB>
                    <a:solidFill>
                      <a:srgbClr val="4E80BC"/>
                    </a:solidFill>
                  </a:tcPr>
                </a:tc>
              </a:tr>
              <a:tr h="64545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895985" marR="570230" indent="-317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Retrieve </a:t>
                      </a:r>
                      <a:r>
                        <a:rPr sz="1800" spc="-10" dirty="0" err="1" smtClean="0">
                          <a:latin typeface="Calibri"/>
                          <a:cs typeface="Calibri"/>
                        </a:rPr>
                        <a:t>Acc</a:t>
                      </a:r>
                      <a:r>
                        <a:rPr lang="en-US" sz="1800" spc="-1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1:  Sum</a:t>
                      </a:r>
                      <a:r>
                        <a:rPr lang="en-US" sz="18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=</a:t>
                      </a:r>
                      <a:r>
                        <a:rPr lang="en-US" sz="1800" spc="-8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40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36574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4545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895985" marR="600710" indent="-2895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Retrieve </a:t>
                      </a:r>
                      <a:r>
                        <a:rPr sz="1800" spc="-10" dirty="0" err="1" smtClean="0">
                          <a:latin typeface="Calibri"/>
                          <a:cs typeface="Calibri"/>
                        </a:rPr>
                        <a:t>Acc</a:t>
                      </a:r>
                      <a:r>
                        <a:rPr lang="en-US" sz="1800" spc="-1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: </a:t>
                      </a:r>
                      <a:r>
                        <a:rPr lang="en-US" sz="18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Sum =</a:t>
                      </a:r>
                      <a:r>
                        <a:rPr sz="18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90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3603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Retrieve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Acc3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4545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Update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Acc3: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30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→</a:t>
                      </a:r>
                      <a:r>
                        <a:rPr sz="18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20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3603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Retrieve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Acc1: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4545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Update</a:t>
                      </a:r>
                      <a:r>
                        <a:rPr sz="18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Acc1: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40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→</a:t>
                      </a:r>
                      <a:r>
                        <a:rPr sz="18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50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  <a:tr h="36307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commit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CFD7E7"/>
                    </a:solidFill>
                  </a:tcPr>
                </a:tc>
              </a:tr>
              <a:tr h="61856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pPr marL="301625" marR="292735" indent="3352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Retrieve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Acc3: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Sum = 110  (not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120)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0">
                      <a:solidFill>
                        <a:srgbClr val="FFFFFF"/>
                      </a:solidFill>
                      <a:prstDash val="solid"/>
                    </a:lnL>
                    <a:lnR w="12190">
                      <a:solidFill>
                        <a:srgbClr val="FFFFFF"/>
                      </a:solidFill>
                      <a:prstDash val="solid"/>
                    </a:lnR>
                    <a:lnT w="12190">
                      <a:solidFill>
                        <a:srgbClr val="FFFFFF"/>
                      </a:solidFill>
                      <a:prstDash val="solid"/>
                    </a:lnT>
                    <a:lnB w="12190">
                      <a:solidFill>
                        <a:srgbClr val="FFFFFF"/>
                      </a:solidFill>
                      <a:prstDash val="solid"/>
                    </a:lnB>
                    <a:solidFill>
                      <a:srgbClr val="E8ECF3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49170" y="1035423"/>
            <a:ext cx="4529418" cy="325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tabLst>
                <a:tab pos="1624378" algn="l"/>
                <a:tab pos="3238112" algn="l"/>
              </a:tabLst>
            </a:pPr>
            <a:r>
              <a:rPr sz="2118" spc="-4" dirty="0">
                <a:solidFill>
                  <a:prstClr val="black"/>
                </a:solidFill>
                <a:latin typeface="Arial"/>
                <a:cs typeface="Arial"/>
              </a:rPr>
              <a:t>Initially:	</a:t>
            </a:r>
            <a:r>
              <a:rPr sz="2118" dirty="0">
                <a:solidFill>
                  <a:prstClr val="black"/>
                </a:solidFill>
                <a:latin typeface="Arial"/>
                <a:cs typeface="Arial"/>
              </a:rPr>
              <a:t>Acc </a:t>
            </a:r>
            <a:r>
              <a:rPr sz="2118" spc="-4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r>
              <a:rPr sz="2118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sz="2118" spc="-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118" dirty="0">
                <a:solidFill>
                  <a:prstClr val="black"/>
                </a:solidFill>
                <a:latin typeface="Arial"/>
                <a:cs typeface="Arial"/>
              </a:rPr>
              <a:t>40;	Acc2 =</a:t>
            </a:r>
            <a:r>
              <a:rPr sz="2118" spc="-97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118" dirty="0">
                <a:solidFill>
                  <a:prstClr val="black"/>
                </a:solidFill>
                <a:latin typeface="Arial"/>
                <a:cs typeface="Arial"/>
              </a:rPr>
              <a:t>50;</a:t>
            </a:r>
            <a:endParaRPr sz="21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90111" y="1035423"/>
            <a:ext cx="1302124" cy="325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2118" dirty="0">
                <a:solidFill>
                  <a:prstClr val="black"/>
                </a:solidFill>
                <a:latin typeface="Arial"/>
                <a:cs typeface="Arial"/>
              </a:rPr>
              <a:t>Acc3 =</a:t>
            </a:r>
            <a:r>
              <a:rPr sz="2118" spc="-9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118" dirty="0">
                <a:solidFill>
                  <a:prstClr val="black"/>
                </a:solidFill>
                <a:latin typeface="Arial"/>
                <a:cs typeface="Arial"/>
              </a:rPr>
              <a:t>30;</a:t>
            </a:r>
            <a:endParaRPr sz="21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7760" y="2879463"/>
            <a:ext cx="1284194" cy="2451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/>
            <a:r>
              <a:rPr sz="1765" spc="-35" dirty="0">
                <a:solidFill>
                  <a:prstClr val="black"/>
                </a:solidFill>
                <a:cs typeface="Calibri"/>
              </a:rPr>
              <a:t>Trans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A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sees  </a:t>
            </a:r>
            <a:r>
              <a:rPr sz="1765" b="1" spc="-9" dirty="0">
                <a:solidFill>
                  <a:prstClr val="black"/>
                </a:solidFill>
                <a:cs typeface="Calibri"/>
              </a:rPr>
              <a:t>inconsistent  </a:t>
            </a:r>
            <a:r>
              <a:rPr sz="1765" b="1" spc="-13" dirty="0">
                <a:solidFill>
                  <a:prstClr val="black"/>
                </a:solidFill>
                <a:cs typeface="Calibri"/>
              </a:rPr>
              <a:t>DB </a:t>
            </a:r>
            <a:r>
              <a:rPr sz="1765" b="1" spc="-22" dirty="0">
                <a:solidFill>
                  <a:prstClr val="black"/>
                </a:solidFill>
                <a:cs typeface="Calibri"/>
              </a:rPr>
              <a:t>state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after  </a:t>
            </a:r>
            <a:r>
              <a:rPr sz="1765" spc="-4" dirty="0">
                <a:solidFill>
                  <a:prstClr val="black"/>
                </a:solidFill>
                <a:cs typeface="Calibri"/>
              </a:rPr>
              <a:t>B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updated  Accumulator</a:t>
            </a:r>
            <a:endParaRPr sz="1765">
              <a:solidFill>
                <a:prstClr val="black"/>
              </a:solidFill>
              <a:cs typeface="Calibri"/>
            </a:endParaRPr>
          </a:p>
          <a:p>
            <a:pPr>
              <a:spcBef>
                <a:spcPts val="35"/>
              </a:spcBef>
            </a:pPr>
            <a:endParaRPr sz="1809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06" marR="161934" algn="just"/>
            <a:r>
              <a:rPr sz="1765" spc="-9" dirty="0">
                <a:solidFill>
                  <a:prstClr val="black"/>
                </a:solidFill>
                <a:cs typeface="Calibri"/>
              </a:rPr>
              <a:t>=&gt;</a:t>
            </a:r>
            <a:r>
              <a:rPr sz="1765" spc="-49" dirty="0">
                <a:solidFill>
                  <a:prstClr val="black"/>
                </a:solidFill>
                <a:cs typeface="Calibri"/>
              </a:rPr>
              <a:t> </a:t>
            </a:r>
            <a:r>
              <a:rPr sz="1765" spc="-13" dirty="0">
                <a:solidFill>
                  <a:prstClr val="black"/>
                </a:solidFill>
                <a:cs typeface="Calibri"/>
              </a:rPr>
              <a:t>performs  inconsistent  </a:t>
            </a:r>
            <a:r>
              <a:rPr sz="1765" spc="-9" dirty="0">
                <a:solidFill>
                  <a:prstClr val="black"/>
                </a:solidFill>
                <a:cs typeface="Calibri"/>
              </a:rPr>
              <a:t>analysis.</a:t>
            </a:r>
            <a:endParaRPr sz="1765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96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13879"/>
            <a:ext cx="10515600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2625"/>
            <a:r>
              <a:rPr sz="3200" b="1" spc="-5" dirty="0"/>
              <a:t>Transaction</a:t>
            </a:r>
            <a:r>
              <a:rPr sz="3200" b="1" spc="-40" dirty="0"/>
              <a:t> </a:t>
            </a:r>
            <a:r>
              <a:rPr sz="3200" b="1" spc="-5" dirty="0"/>
              <a:t>Concept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610600" y="6468380"/>
            <a:ext cx="27432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5" dirty="0" smtClean="0"/>
              <a:t> </a:t>
            </a:r>
            <a:r>
              <a:rPr spc="-5" dirty="0"/>
              <a:t>Page</a:t>
            </a:r>
            <a:r>
              <a:rPr spc="-95" dirty="0"/>
              <a:t> </a:t>
            </a:r>
            <a:fld id="{81D60167-4931-47E6-BA6A-407CBD079E47}" type="slidenum">
              <a:rPr spc="-5" dirty="0"/>
              <a:pPr marL="12700">
                <a:lnSpc>
                  <a:spcPts val="1105"/>
                </a:lnSpc>
              </a:pPr>
              <a:t>2</a:t>
            </a:fld>
            <a:endParaRPr spc="-5" dirty="0"/>
          </a:p>
        </p:txBody>
      </p:sp>
      <p:sp>
        <p:nvSpPr>
          <p:cNvPr id="7" name="object 3"/>
          <p:cNvSpPr txBox="1"/>
          <p:nvPr/>
        </p:nvSpPr>
        <p:spPr>
          <a:xfrm>
            <a:off x="1098997" y="929107"/>
            <a:ext cx="9994006" cy="4860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665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CC3300"/>
                </a:solidFill>
                <a:latin typeface="Arial"/>
                <a:cs typeface="Arial"/>
              </a:rPr>
              <a:t>transaction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is a </a:t>
            </a:r>
            <a:r>
              <a:rPr sz="2000" i="1" spc="-5" dirty="0">
                <a:solidFill>
                  <a:prstClr val="black"/>
                </a:solidFill>
                <a:latin typeface="Arial"/>
                <a:cs typeface="Arial"/>
              </a:rPr>
              <a:t>unit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program execution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that</a:t>
            </a:r>
            <a:r>
              <a:rPr sz="2000" spc="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accesses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>
              <a:lnSpc>
                <a:spcPts val="2545"/>
              </a:lnSpc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and possibly updates various data</a:t>
            </a:r>
            <a:r>
              <a:rPr sz="2000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items</a:t>
            </a:r>
          </a:p>
          <a:p>
            <a:pPr marL="756285" marR="488950" lvl="1" indent="-286385">
              <a:lnSpc>
                <a:spcPts val="2039"/>
              </a:lnSpc>
              <a:spcBef>
                <a:spcPts val="25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  <a:tab pos="773049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0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tran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tion</a:t>
            </a:r>
            <a:r>
              <a:rPr sz="20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is</a:t>
            </a:r>
            <a:r>
              <a:rPr sz="20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0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DBMS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 ab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tra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000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ew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0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sz="20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prog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am:	a  sequence of reads and</a:t>
            </a:r>
            <a:r>
              <a:rPr sz="2000" spc="-1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writes</a:t>
            </a:r>
          </a:p>
          <a:p>
            <a:pPr marL="355600" indent="-342900">
              <a:lnSpc>
                <a:spcPts val="2435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transaction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must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see a consistent</a:t>
            </a:r>
            <a:r>
              <a:rPr sz="2000" spc="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database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lnSpc>
                <a:spcPts val="2520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During transaction execution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database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may</a:t>
            </a:r>
            <a:r>
              <a:rPr sz="2000" spc="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</a:p>
          <a:p>
            <a:pPr marL="355600">
              <a:lnSpc>
                <a:spcPts val="2545"/>
              </a:lnSpc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temporarily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inconsistent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5080" lvl="1" indent="-286385">
              <a:lnSpc>
                <a:spcPts val="2039"/>
              </a:lnSpc>
              <a:spcBef>
                <a:spcPts val="25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 sequence of many actions which are considered to be one</a:t>
            </a:r>
            <a:r>
              <a:rPr sz="2000" spc="-2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atomic  unit of</a:t>
            </a:r>
            <a:r>
              <a:rPr sz="2000" spc="-1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work</a:t>
            </a:r>
          </a:p>
          <a:p>
            <a:pPr marL="355600" marR="1517650" indent="-342900">
              <a:lnSpc>
                <a:spcPts val="2450"/>
              </a:lnSpc>
              <a:spcBef>
                <a:spcPts val="140"/>
              </a:spcBef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When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transaction completes successfully (is 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committed), the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database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must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sz="2000" spc="-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consistent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928369" lvl="1" indent="-286385">
              <a:lnSpc>
                <a:spcPts val="2039"/>
              </a:lnSpc>
              <a:spcBef>
                <a:spcPts val="12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 transaction commits, the changes it has made to</a:t>
            </a:r>
            <a:r>
              <a:rPr sz="2000" spc="-2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 database persist, even if there are system</a:t>
            </a:r>
            <a:r>
              <a:rPr sz="2000" spc="-2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failures</a:t>
            </a:r>
          </a:p>
          <a:p>
            <a:pPr marL="355600" indent="-342900">
              <a:lnSpc>
                <a:spcPts val="2435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Multiple transactions can execute in</a:t>
            </a:r>
            <a:r>
              <a:rPr sz="2000" spc="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parallel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lnSpc>
                <a:spcPts val="2620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Two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main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issues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deal</a:t>
            </a:r>
            <a:r>
              <a:rPr sz="20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with: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469900" lvl="1" indent="-286385">
              <a:lnSpc>
                <a:spcPts val="2039"/>
              </a:lnSpc>
              <a:spcBef>
                <a:spcPts val="25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Failures of various kinds, such as hardware failures and</a:t>
            </a:r>
            <a:r>
              <a:rPr sz="2000" spc="-2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system  crashes</a:t>
            </a:r>
          </a:p>
          <a:p>
            <a:pPr marL="756285" lvl="1" indent="-286385">
              <a:lnSpc>
                <a:spcPts val="2150"/>
              </a:lnSpc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Concurrent execution of multiple</a:t>
            </a:r>
            <a:r>
              <a:rPr sz="2000" spc="-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transactions</a:t>
            </a:r>
          </a:p>
        </p:txBody>
      </p:sp>
    </p:spTree>
    <p:extLst>
      <p:ext uri="{BB962C8B-B14F-4D97-AF65-F5344CB8AC3E}">
        <p14:creationId xmlns:p14="http://schemas.microsoft.com/office/powerpoint/2010/main" val="11223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5263" y="413482"/>
            <a:ext cx="9923204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8390"/>
            <a:r>
              <a:rPr spc="-5" dirty="0"/>
              <a:t>ACID</a:t>
            </a:r>
            <a:r>
              <a:rPr spc="-70" dirty="0"/>
              <a:t> </a:t>
            </a:r>
            <a:r>
              <a:rPr spc="-5" dirty="0"/>
              <a:t>Properties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610600" y="6468380"/>
            <a:ext cx="27432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5"/>
              </a:lnSpc>
            </a:pPr>
            <a:r>
              <a:rPr spc="-5" dirty="0" smtClean="0"/>
              <a:t>Page</a:t>
            </a:r>
            <a:r>
              <a:rPr spc="-95" dirty="0" smtClean="0"/>
              <a:t> </a:t>
            </a:r>
            <a:fld id="{81D60167-4931-47E6-BA6A-407CBD079E47}" type="slidenum">
              <a:rPr spc="-5" dirty="0"/>
              <a:pPr marL="12700">
                <a:lnSpc>
                  <a:spcPts val="1105"/>
                </a:lnSpc>
              </a:pPr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78553" y="1302520"/>
            <a:ext cx="8286115" cy="4516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23900" indent="-342900">
              <a:lnSpc>
                <a:spcPts val="2450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preserve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integrity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of data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the database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system  </a:t>
            </a:r>
            <a:r>
              <a:rPr sz="2400" spc="-5" dirty="0">
                <a:solidFill>
                  <a:srgbClr val="CC3300"/>
                </a:solidFill>
                <a:latin typeface="Arial"/>
                <a:cs typeface="Arial"/>
              </a:rPr>
              <a:t>transaction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mechanism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must</a:t>
            </a:r>
            <a:r>
              <a:rPr sz="24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ensure: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ts val="1975"/>
              </a:lnSpc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  <a:tab pos="2120265" algn="l"/>
              </a:tabLst>
            </a:pPr>
            <a:r>
              <a:rPr sz="2000" b="1" i="1" u="heavy" dirty="0">
                <a:solidFill>
                  <a:srgbClr val="CC3300"/>
                </a:solidFill>
                <a:latin typeface="Arial"/>
                <a:cs typeface="Arial"/>
              </a:rPr>
              <a:t>A</a:t>
            </a:r>
            <a:r>
              <a:rPr sz="2000" b="1" i="1" dirty="0">
                <a:solidFill>
                  <a:srgbClr val="CC3300"/>
                </a:solidFill>
                <a:latin typeface="Arial"/>
                <a:cs typeface="Arial"/>
              </a:rPr>
              <a:t>tomicity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.	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Either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all operations of the transaction are</a:t>
            </a:r>
            <a:r>
              <a:rPr sz="2000" spc="-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properly</a:t>
            </a:r>
          </a:p>
          <a:p>
            <a:pPr marL="756285">
              <a:lnSpc>
                <a:spcPts val="2100"/>
              </a:lnSpc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reflected in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database or none</a:t>
            </a:r>
            <a:r>
              <a:rPr sz="2000" spc="-1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are</a:t>
            </a:r>
          </a:p>
          <a:p>
            <a:pPr marL="756285" marR="5080" lvl="1" indent="-286385">
              <a:lnSpc>
                <a:spcPts val="2039"/>
              </a:lnSpc>
              <a:spcBef>
                <a:spcPts val="245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  <a:tab pos="2475230" algn="l"/>
              </a:tabLst>
            </a:pPr>
            <a:r>
              <a:rPr sz="2000" b="1" i="1" u="heavy" dirty="0">
                <a:solidFill>
                  <a:srgbClr val="CC3300"/>
                </a:solidFill>
                <a:latin typeface="Arial"/>
                <a:cs typeface="Arial"/>
              </a:rPr>
              <a:t>C</a:t>
            </a:r>
            <a:r>
              <a:rPr sz="2000" b="1" i="1" dirty="0">
                <a:solidFill>
                  <a:srgbClr val="CC3300"/>
                </a:solidFill>
                <a:latin typeface="Arial"/>
                <a:cs typeface="Arial"/>
              </a:rPr>
              <a:t>onsistency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.	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Execution of a transaction in isolation</a:t>
            </a:r>
            <a:r>
              <a:rPr sz="2000" spc="-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preserves</a:t>
            </a:r>
            <a:r>
              <a:rPr sz="2000" spc="-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 consistency of the</a:t>
            </a:r>
            <a:r>
              <a:rPr sz="2000" spc="-1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database</a:t>
            </a:r>
          </a:p>
          <a:p>
            <a:pPr marL="756285" marR="610235" lvl="1" indent="-286385">
              <a:lnSpc>
                <a:spcPct val="85000"/>
              </a:lnSpc>
              <a:spcBef>
                <a:spcPts val="11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  <a:tab pos="2007870" algn="l"/>
                <a:tab pos="4942205" algn="l"/>
              </a:tabLst>
            </a:pPr>
            <a:r>
              <a:rPr sz="2000" b="1" i="1" u="heavy" dirty="0">
                <a:solidFill>
                  <a:srgbClr val="CC3300"/>
                </a:solidFill>
                <a:latin typeface="Arial"/>
                <a:cs typeface="Arial"/>
              </a:rPr>
              <a:t>I</a:t>
            </a:r>
            <a:r>
              <a:rPr sz="2000" b="1" i="1" dirty="0">
                <a:solidFill>
                  <a:srgbClr val="CC3300"/>
                </a:solidFill>
                <a:latin typeface="Arial"/>
                <a:cs typeface="Arial"/>
              </a:rPr>
              <a:t>solation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.	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Although multiple transactions</a:t>
            </a:r>
            <a:r>
              <a:rPr sz="20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may</a:t>
            </a:r>
            <a:r>
              <a:rPr sz="20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execute 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concurrently,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each transaction must be unaware of other  concurrently</a:t>
            </a:r>
            <a:r>
              <a:rPr sz="200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executing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transactions.	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Intermediate</a:t>
            </a:r>
            <a:r>
              <a:rPr sz="2000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transaction  results must be hidden from other concurrently executed  transactions</a:t>
            </a:r>
          </a:p>
          <a:p>
            <a:pPr marL="1099185" marR="337820" indent="-228600">
              <a:lnSpc>
                <a:spcPct val="85100"/>
              </a:lnSpc>
              <a:spcBef>
                <a:spcPts val="110"/>
              </a:spcBef>
            </a:pPr>
            <a:r>
              <a:rPr sz="1350" spc="5" dirty="0">
                <a:solidFill>
                  <a:srgbClr val="009900"/>
                </a:solidFill>
                <a:latin typeface="Webdings"/>
                <a:cs typeface="Webdings"/>
              </a:rPr>
              <a:t></a:t>
            </a:r>
            <a:r>
              <a:rPr sz="1350" spc="5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That is, for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every pair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of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transactions 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i="1" spc="-7" baseline="-20833" dirty="0">
                <a:solidFill>
                  <a:prstClr val="black"/>
                </a:solidFill>
                <a:latin typeface="Arial"/>
                <a:cs typeface="Arial"/>
              </a:rPr>
              <a:t>i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i="1" spc="-7" baseline="-20833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it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appears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i="1" spc="-7" baseline="-20833" dirty="0">
                <a:solidFill>
                  <a:prstClr val="black"/>
                </a:solidFill>
                <a:latin typeface="Arial"/>
                <a:cs typeface="Arial"/>
              </a:rPr>
              <a:t>i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that  either 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i="1" spc="-7" baseline="-20833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finished execution before 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i="1" spc="-7" baseline="-20833" dirty="0">
                <a:solidFill>
                  <a:prstClr val="black"/>
                </a:solidFill>
                <a:latin typeface="Arial"/>
                <a:cs typeface="Arial"/>
              </a:rPr>
              <a:t>i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started, or 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i="1" spc="-7" baseline="-20833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i="1" spc="-7" baseline="-2083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started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execution 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i="1" baseline="-20833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i="1" spc="89" baseline="-2083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finished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574040" lvl="1" indent="-286385">
              <a:lnSpc>
                <a:spcPts val="2039"/>
              </a:lnSpc>
              <a:spcBef>
                <a:spcPts val="12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  <a:tab pos="2134235" algn="l"/>
              </a:tabLst>
            </a:pPr>
            <a:r>
              <a:rPr sz="2000" b="1" i="1" u="heavy" dirty="0">
                <a:solidFill>
                  <a:srgbClr val="CC3300"/>
                </a:solidFill>
                <a:latin typeface="Arial"/>
                <a:cs typeface="Arial"/>
              </a:rPr>
              <a:t>D</a:t>
            </a:r>
            <a:r>
              <a:rPr sz="2000" b="1" i="1" dirty="0">
                <a:solidFill>
                  <a:srgbClr val="CC3300"/>
                </a:solidFill>
                <a:latin typeface="Arial"/>
                <a:cs typeface="Arial"/>
              </a:rPr>
              <a:t>urability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.	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 transaction completes</a:t>
            </a:r>
            <a:r>
              <a:rPr sz="20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successfully,</a:t>
            </a:r>
            <a:r>
              <a:rPr sz="2000" spc="-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 changes it has made to the database persist, even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there</a:t>
            </a:r>
            <a:r>
              <a:rPr sz="2000" spc="-2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are  system</a:t>
            </a:r>
            <a:r>
              <a:rPr sz="2000" spc="-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failures</a:t>
            </a:r>
          </a:p>
        </p:txBody>
      </p:sp>
    </p:spTree>
    <p:extLst>
      <p:ext uri="{BB962C8B-B14F-4D97-AF65-F5344CB8AC3E}">
        <p14:creationId xmlns:p14="http://schemas.microsoft.com/office/powerpoint/2010/main" val="3859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9412" y="239637"/>
            <a:ext cx="10515600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7175"/>
            <a:r>
              <a:rPr sz="3200" b="1" spc="-5" dirty="0"/>
              <a:t>Example of Fund</a:t>
            </a:r>
            <a:r>
              <a:rPr sz="3200" b="1" spc="-15" dirty="0"/>
              <a:t> </a:t>
            </a:r>
            <a:r>
              <a:rPr sz="3200" b="1" spc="-5" dirty="0"/>
              <a:t>Transfer</a:t>
            </a:r>
          </a:p>
        </p:txBody>
      </p:sp>
      <p:sp>
        <p:nvSpPr>
          <p:cNvPr id="8" name="object 6"/>
          <p:cNvSpPr txBox="1"/>
          <p:nvPr/>
        </p:nvSpPr>
        <p:spPr>
          <a:xfrm>
            <a:off x="709412" y="682835"/>
            <a:ext cx="10971726" cy="5480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780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Transaction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transfer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$50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from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account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 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account</a:t>
            </a:r>
            <a:r>
              <a:rPr sz="24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B:</a:t>
            </a:r>
          </a:p>
          <a:p>
            <a:pPr marL="756285" lvl="1" indent="-286385">
              <a:lnSpc>
                <a:spcPts val="1950"/>
              </a:lnSpc>
              <a:buFont typeface="Arial"/>
              <a:buAutoNum type="arabicPeriod"/>
              <a:tabLst>
                <a:tab pos="756920" algn="l"/>
              </a:tabLst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read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265">
              <a:lnSpc>
                <a:spcPts val="1945"/>
              </a:lnSpc>
            </a:pP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2. 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:= 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A 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–</a:t>
            </a:r>
            <a:r>
              <a:rPr i="1" spc="1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prstClr val="black"/>
                </a:solidFill>
                <a:latin typeface="Arial"/>
                <a:cs typeface="Arial"/>
              </a:rPr>
              <a:t>50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indent="-286385">
              <a:lnSpc>
                <a:spcPts val="1945"/>
              </a:lnSpc>
              <a:buFont typeface="Arial"/>
              <a:buAutoNum type="arabicPeriod" startAt="3"/>
              <a:tabLst>
                <a:tab pos="756920" algn="l"/>
              </a:tabLst>
            </a:pP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write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marL="756285" indent="-286385">
              <a:lnSpc>
                <a:spcPts val="1945"/>
              </a:lnSpc>
              <a:buFont typeface="Arial"/>
              <a:buAutoNum type="arabicPeriod" startAt="3"/>
              <a:tabLst>
                <a:tab pos="756920" algn="l"/>
              </a:tabLst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read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265">
              <a:lnSpc>
                <a:spcPts val="1945"/>
              </a:lnSpc>
            </a:pP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5. 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B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:= 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B +</a:t>
            </a:r>
            <a:r>
              <a:rPr i="1" spc="1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prstClr val="black"/>
                </a:solidFill>
                <a:latin typeface="Arial"/>
                <a:cs typeface="Arial"/>
              </a:rPr>
              <a:t>50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469265">
              <a:lnSpc>
                <a:spcPts val="1930"/>
              </a:lnSpc>
            </a:pP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6.</a:t>
            </a:r>
            <a:r>
              <a:rPr spc="1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write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i="1" dirty="0">
                <a:solidFill>
                  <a:prstClr val="black"/>
                </a:solidFill>
                <a:latin typeface="Arial"/>
                <a:cs typeface="Arial"/>
              </a:rPr>
              <a:t>B)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424180" indent="-286385" algn="just">
              <a:lnSpc>
                <a:spcPct val="85100"/>
              </a:lnSpc>
              <a:spcBef>
                <a:spcPts val="229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920" algn="l"/>
              </a:tabLst>
            </a:pPr>
            <a:r>
              <a:rPr sz="2000" b="1" dirty="0">
                <a:solidFill>
                  <a:srgbClr val="CC3300"/>
                </a:solidFill>
                <a:latin typeface="Arial"/>
                <a:cs typeface="Arial"/>
              </a:rPr>
              <a:t>Atomicity requirement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– if the transaction fails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step 3</a:t>
            </a:r>
            <a:r>
              <a:rPr sz="2000" spc="-2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and  before step 6, the system should ensure that its updates are not  reflected in the database, else an inconsistency will</a:t>
            </a:r>
            <a:r>
              <a:rPr sz="2000" spc="-1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result.</a:t>
            </a:r>
          </a:p>
          <a:p>
            <a:pPr marL="756285" marR="208915" indent="-286385">
              <a:lnSpc>
                <a:spcPts val="2039"/>
              </a:lnSpc>
              <a:spcBef>
                <a:spcPts val="125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CC3300"/>
                </a:solidFill>
                <a:latin typeface="Arial"/>
                <a:cs typeface="Arial"/>
              </a:rPr>
              <a:t>Consistency requirement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– the sum of A and B is unchanged</a:t>
            </a:r>
            <a:r>
              <a:rPr sz="2000" spc="-2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by  the execution of the</a:t>
            </a:r>
            <a:r>
              <a:rPr sz="2000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transaction.</a:t>
            </a:r>
          </a:p>
          <a:p>
            <a:pPr marL="756285" marR="85725" indent="-286385">
              <a:lnSpc>
                <a:spcPct val="85000"/>
              </a:lnSpc>
              <a:spcBef>
                <a:spcPts val="11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CC3300"/>
                </a:solidFill>
                <a:latin typeface="Arial"/>
                <a:cs typeface="Arial"/>
              </a:rPr>
              <a:t>Isolation requirement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– if between steps 3 and 6, another  transaction is allowed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access the partially updated database, it  will see an inconsistent database (the sum </a:t>
            </a:r>
            <a:r>
              <a:rPr sz="2000" i="1" dirty="0">
                <a:solidFill>
                  <a:prstClr val="black"/>
                </a:solidFill>
                <a:latin typeface="Arial"/>
                <a:cs typeface="Arial"/>
              </a:rPr>
              <a:t>A + B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will be less than</a:t>
            </a:r>
            <a:r>
              <a:rPr sz="2000" spc="-1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it  should</a:t>
            </a:r>
            <a:r>
              <a:rPr sz="20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be)</a:t>
            </a:r>
          </a:p>
          <a:p>
            <a:pPr marL="1099185" marR="5080" indent="-228600">
              <a:lnSpc>
                <a:spcPts val="1839"/>
              </a:lnSpc>
              <a:spcBef>
                <a:spcPts val="120"/>
              </a:spcBef>
            </a:pPr>
            <a:r>
              <a:rPr sz="1350" spc="5" dirty="0">
                <a:solidFill>
                  <a:srgbClr val="009900"/>
                </a:solidFill>
                <a:latin typeface="Webdings"/>
                <a:cs typeface="Webdings"/>
              </a:rPr>
              <a:t></a:t>
            </a:r>
            <a:r>
              <a:rPr sz="1350" spc="5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Isolation can be ensured trivially by running transactions </a:t>
            </a:r>
            <a:r>
              <a:rPr b="1" spc="-5" dirty="0">
                <a:solidFill>
                  <a:srgbClr val="CC3300"/>
                </a:solidFill>
                <a:latin typeface="Arial"/>
                <a:cs typeface="Arial"/>
              </a:rPr>
              <a:t>serially</a:t>
            </a:r>
            <a:r>
              <a:rPr i="1" spc="-5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that </a:t>
            </a:r>
            <a:r>
              <a:rPr spc="-10" dirty="0">
                <a:solidFill>
                  <a:prstClr val="black"/>
                </a:solidFill>
                <a:latin typeface="Arial"/>
                <a:cs typeface="Arial"/>
              </a:rPr>
              <a:t>is 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one after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other.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870585">
              <a:lnSpc>
                <a:spcPts val="1775"/>
              </a:lnSpc>
            </a:pPr>
            <a:r>
              <a:rPr sz="1350" spc="5" dirty="0">
                <a:solidFill>
                  <a:srgbClr val="009900"/>
                </a:solidFill>
                <a:latin typeface="Webdings"/>
                <a:cs typeface="Webdings"/>
              </a:rPr>
              <a:t></a:t>
            </a:r>
            <a:r>
              <a:rPr sz="1350" spc="5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prstClr val="black"/>
                </a:solidFill>
                <a:latin typeface="Arial"/>
                <a:cs typeface="Arial"/>
              </a:rPr>
              <a:t>However,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executing multiple transactions concurrently has</a:t>
            </a:r>
            <a:r>
              <a:rPr spc="2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significant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099185">
              <a:lnSpc>
                <a:spcPts val="1875"/>
              </a:lnSpc>
            </a:pP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benefits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in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DBMS</a:t>
            </a:r>
            <a:r>
              <a:rPr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throughput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126364" indent="-286385">
              <a:lnSpc>
                <a:spcPts val="2039"/>
              </a:lnSpc>
              <a:spcBef>
                <a:spcPts val="244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srgbClr val="CC3300"/>
                </a:solidFill>
                <a:latin typeface="Arial"/>
                <a:cs typeface="Arial"/>
              </a:rPr>
              <a:t>Durability requirement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– once the user has been notified that the  transaction has completed (i.e., the transfer of the $50 has taken  place), the updates to the database by the transaction must</a:t>
            </a:r>
            <a:r>
              <a:rPr sz="2000" spc="-2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persist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despite</a:t>
            </a:r>
            <a:r>
              <a:rPr lang="en-US" sz="2000"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failures. 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2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73675"/>
            <a:ext cx="105156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7885"/>
            <a:r>
              <a:rPr sz="4000" b="1" spc="-5" dirty="0"/>
              <a:t>Transaction</a:t>
            </a:r>
            <a:r>
              <a:rPr sz="4000" b="1" spc="-25" dirty="0"/>
              <a:t> </a:t>
            </a:r>
            <a:r>
              <a:rPr sz="4000" b="1" spc="-5" dirty="0"/>
              <a:t>States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1902" y="918481"/>
            <a:ext cx="7932420" cy="3255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760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CC3300"/>
                </a:solidFill>
                <a:latin typeface="Arial"/>
                <a:cs typeface="Arial"/>
              </a:rPr>
              <a:t>Active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628015" lvl="1" indent="-286385">
              <a:lnSpc>
                <a:spcPts val="2039"/>
              </a:lnSpc>
              <a:spcBef>
                <a:spcPts val="25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initial state; the transaction stays in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this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state while it</a:t>
            </a:r>
            <a:r>
              <a:rPr sz="2000" spc="-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is  executing</a:t>
            </a:r>
          </a:p>
          <a:p>
            <a:pPr marL="355600" indent="-342900">
              <a:lnSpc>
                <a:spcPts val="2465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CC3300"/>
                </a:solidFill>
                <a:latin typeface="Arial"/>
                <a:cs typeface="Arial"/>
              </a:rPr>
              <a:t>Partially</a:t>
            </a:r>
            <a:r>
              <a:rPr sz="2400" b="1" spc="-125" dirty="0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C3300"/>
                </a:solidFill>
                <a:latin typeface="Arial"/>
                <a:cs typeface="Arial"/>
              </a:rPr>
              <a:t>committed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ts val="2135"/>
              </a:lnSpc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final statement has been</a:t>
            </a:r>
            <a:r>
              <a:rPr sz="2000" spc="-1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executed</a:t>
            </a:r>
          </a:p>
          <a:p>
            <a:pPr marL="355600" indent="-342900">
              <a:lnSpc>
                <a:spcPts val="2615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CC3300"/>
                </a:solidFill>
                <a:latin typeface="Arial"/>
                <a:cs typeface="Arial"/>
              </a:rPr>
              <a:t>Failed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ts val="2135"/>
              </a:lnSpc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discovery that normal execution can no longer</a:t>
            </a:r>
            <a:r>
              <a:rPr sz="2000" spc="-1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proceed</a:t>
            </a:r>
          </a:p>
          <a:p>
            <a:pPr marL="355600" indent="-342900">
              <a:lnSpc>
                <a:spcPts val="2615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CC3300"/>
                </a:solidFill>
                <a:latin typeface="Arial"/>
                <a:cs typeface="Arial"/>
              </a:rPr>
              <a:t>Aborted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484505" lvl="1" indent="-286385">
              <a:lnSpc>
                <a:spcPts val="2039"/>
              </a:lnSpc>
              <a:spcBef>
                <a:spcPts val="25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the transaction has been rolled back and the</a:t>
            </a:r>
            <a:r>
              <a:rPr sz="2000" spc="-1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database  restored to its state prior to the start of the</a:t>
            </a:r>
            <a:r>
              <a:rPr sz="2000" spc="-25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transaction</a:t>
            </a:r>
          </a:p>
          <a:p>
            <a:pPr marL="756285" lvl="1" indent="-286385">
              <a:lnSpc>
                <a:spcPts val="2150"/>
              </a:lnSpc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Two options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it has been</a:t>
            </a:r>
            <a:r>
              <a:rPr sz="2000" spc="-1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aborted: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80263" y="4264299"/>
            <a:ext cx="5274945" cy="1106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0585">
              <a:lnSpc>
                <a:spcPts val="2055"/>
              </a:lnSpc>
            </a:pPr>
            <a:r>
              <a:rPr sz="1350" spc="5" dirty="0">
                <a:solidFill>
                  <a:srgbClr val="009900"/>
                </a:solidFill>
                <a:latin typeface="Webdings"/>
                <a:cs typeface="Webdings"/>
              </a:rPr>
              <a:t></a:t>
            </a:r>
            <a:r>
              <a:rPr sz="1350" spc="5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Restart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transaction; can be done</a:t>
            </a:r>
            <a:r>
              <a:rPr spc="1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870585">
              <a:lnSpc>
                <a:spcPts val="1945"/>
              </a:lnSpc>
            </a:pPr>
            <a:r>
              <a:rPr sz="1350" spc="5" dirty="0">
                <a:solidFill>
                  <a:srgbClr val="009900"/>
                </a:solidFill>
                <a:latin typeface="Webdings"/>
                <a:cs typeface="Webdings"/>
              </a:rPr>
              <a:t></a:t>
            </a:r>
            <a:r>
              <a:rPr sz="1350" spc="5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no internal logical error</a:t>
            </a:r>
            <a:r>
              <a:rPr spc="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occurred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870585">
              <a:lnSpc>
                <a:spcPts val="1900"/>
              </a:lnSpc>
            </a:pPr>
            <a:r>
              <a:rPr sz="1350" spc="5" dirty="0">
                <a:solidFill>
                  <a:srgbClr val="009900"/>
                </a:solidFill>
                <a:latin typeface="Webdings"/>
                <a:cs typeface="Webdings"/>
              </a:rPr>
              <a:t></a:t>
            </a:r>
            <a:r>
              <a:rPr sz="1350" spc="5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Kill </a:t>
            </a:r>
            <a:r>
              <a:rPr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transaction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lnSpc>
                <a:spcPts val="2730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CC3300"/>
                </a:solidFill>
                <a:latin typeface="Arial"/>
                <a:cs typeface="Arial"/>
              </a:rPr>
              <a:t>Committed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5088" y="5396912"/>
            <a:ext cx="337248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CC6600"/>
              </a:buClr>
              <a:buSzPct val="80000"/>
              <a:buFont typeface="Wingdings"/>
              <a:buChar char=""/>
              <a:tabLst>
                <a:tab pos="299085" algn="l"/>
                <a:tab pos="29972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after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successful</a:t>
            </a:r>
            <a:r>
              <a:rPr sz="2000" spc="-1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completion</a:t>
            </a:r>
          </a:p>
        </p:txBody>
      </p:sp>
      <p:sp>
        <p:nvSpPr>
          <p:cNvPr id="6" name="object 6"/>
          <p:cNvSpPr/>
          <p:nvPr/>
        </p:nvSpPr>
        <p:spPr>
          <a:xfrm>
            <a:off x="8641842" y="3661429"/>
            <a:ext cx="3168650" cy="2763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6646" y="4964067"/>
            <a:ext cx="46418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spc="-5" dirty="0">
                <a:solidFill>
                  <a:prstClr val="black"/>
                </a:solidFill>
                <a:latin typeface="Arial Narrow"/>
                <a:cs typeface="Arial Narrow"/>
              </a:rPr>
              <a:t>A</a:t>
            </a:r>
            <a:r>
              <a:rPr sz="1400" b="1" spc="-10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tive</a:t>
            </a:r>
            <a:endParaRPr sz="14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71039" y="3971748"/>
            <a:ext cx="764540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725">
              <a:lnSpc>
                <a:spcPts val="1340"/>
              </a:lnSpc>
            </a:pPr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Partially  </a:t>
            </a:r>
            <a:r>
              <a:rPr sz="1400" b="1" spc="-5" dirty="0">
                <a:solidFill>
                  <a:prstClr val="black"/>
                </a:solidFill>
                <a:latin typeface="Arial Narrow"/>
                <a:cs typeface="Arial Narrow"/>
              </a:rPr>
              <a:t>c</a:t>
            </a:r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ommitted</a:t>
            </a:r>
            <a:endParaRPr sz="14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959465" y="3991915"/>
            <a:ext cx="7886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Com</a:t>
            </a:r>
            <a:r>
              <a:rPr sz="1400" b="1" spc="-10" dirty="0">
                <a:solidFill>
                  <a:prstClr val="black"/>
                </a:solidFill>
                <a:latin typeface="Arial Narrow"/>
                <a:cs typeface="Arial Narrow"/>
              </a:rPr>
              <a:t>m</a:t>
            </a:r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itted</a:t>
            </a:r>
            <a:endParaRPr sz="14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77222" y="5936691"/>
            <a:ext cx="44894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Fail</a:t>
            </a:r>
            <a:r>
              <a:rPr sz="1400" b="1" spc="-10" dirty="0">
                <a:solidFill>
                  <a:prstClr val="black"/>
                </a:solidFill>
                <a:latin typeface="Arial Narrow"/>
                <a:cs typeface="Arial Narrow"/>
              </a:rPr>
              <a:t>e</a:t>
            </a:r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d</a:t>
            </a:r>
            <a:endParaRPr sz="14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61065" y="5936691"/>
            <a:ext cx="5854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Abort</a:t>
            </a:r>
            <a:r>
              <a:rPr sz="1400" b="1" spc="-10" dirty="0">
                <a:solidFill>
                  <a:prstClr val="black"/>
                </a:solidFill>
                <a:latin typeface="Arial Narrow"/>
                <a:cs typeface="Arial Narrow"/>
              </a:rPr>
              <a:t>e</a:t>
            </a:r>
            <a:r>
              <a:rPr sz="1400" b="1" dirty="0">
                <a:solidFill>
                  <a:prstClr val="black"/>
                </a:solidFill>
                <a:latin typeface="Arial Narrow"/>
                <a:cs typeface="Arial Narrow"/>
              </a:rPr>
              <a:t>d</a:t>
            </a:r>
            <a:endParaRPr sz="1400" dirty="0">
              <a:solidFill>
                <a:prstClr val="black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697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4532" y="469909"/>
            <a:ext cx="992320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5300"/>
            <a:r>
              <a:rPr sz="4800" spc="-5" dirty="0"/>
              <a:t>Concurrent</a:t>
            </a:r>
            <a:r>
              <a:rPr sz="4800" spc="-25" dirty="0"/>
              <a:t> </a:t>
            </a:r>
            <a:r>
              <a:rPr sz="4800" spc="-5" dirty="0"/>
              <a:t>Executions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4497" y="1793158"/>
            <a:ext cx="8361680" cy="40975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33350" indent="-342900">
              <a:lnSpc>
                <a:spcPts val="2450"/>
              </a:lnSpc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  <a:tab pos="1572260" algn="l"/>
              </a:tabLst>
            </a:pP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Multiple transactions are allowed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run concurrently in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 system.	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Advantages</a:t>
            </a:r>
            <a:r>
              <a:rPr sz="24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are</a:t>
            </a:r>
            <a:r>
              <a:rPr sz="2400" dirty="0" smtClean="0">
                <a:solidFill>
                  <a:prstClr val="black"/>
                </a:solidFill>
                <a:latin typeface="Arial"/>
                <a:cs typeface="Arial"/>
              </a:rPr>
              <a:t>:</a:t>
            </a:r>
            <a:endParaRPr lang="en-US" sz="2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133350">
              <a:lnSpc>
                <a:spcPts val="2450"/>
              </a:lnSpc>
              <a:buClr>
                <a:srgbClr val="993300"/>
              </a:buClr>
              <a:buSzPct val="89583"/>
              <a:tabLst>
                <a:tab pos="354965" algn="l"/>
                <a:tab pos="355600" algn="l"/>
                <a:tab pos="1572260" algn="l"/>
              </a:tabLst>
            </a:pP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8255" lvl="1" indent="-286385">
              <a:lnSpc>
                <a:spcPct val="85100"/>
              </a:lnSpc>
              <a:spcBef>
                <a:spcPts val="110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increased processor and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disk 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utilization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, leading to better  transaction </a:t>
            </a:r>
            <a:r>
              <a:rPr sz="2000" i="1" dirty="0">
                <a:solidFill>
                  <a:prstClr val="black"/>
                </a:solidFill>
                <a:latin typeface="Arial"/>
                <a:cs typeface="Arial"/>
              </a:rPr>
              <a:t>throughput: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one transaction can be using the CPU</a:t>
            </a:r>
            <a:r>
              <a:rPr sz="2000" spc="-18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while  another is reading from or writing to the</a:t>
            </a:r>
            <a:r>
              <a:rPr sz="2000" spc="-2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900" marR="8255" lvl="1">
              <a:lnSpc>
                <a:spcPct val="85100"/>
              </a:lnSpc>
              <a:spcBef>
                <a:spcPts val="110"/>
              </a:spcBef>
              <a:buClr>
                <a:srgbClr val="CC6600"/>
              </a:buClr>
              <a:buSzPct val="80000"/>
              <a:tabLst>
                <a:tab pos="756285" algn="l"/>
                <a:tab pos="756920" algn="l"/>
              </a:tabLst>
            </a:pP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756285" marR="1277620" lvl="1" indent="-286385">
              <a:lnSpc>
                <a:spcPts val="2039"/>
              </a:lnSpc>
              <a:spcBef>
                <a:spcPts val="125"/>
              </a:spcBef>
              <a:buClr>
                <a:srgbClr val="CC6600"/>
              </a:buClr>
              <a:buSzPct val="80000"/>
              <a:buFont typeface="Wingdings"/>
              <a:buChar char=""/>
              <a:tabLst>
                <a:tab pos="756285" algn="l"/>
                <a:tab pos="756920" algn="l"/>
              </a:tabLst>
            </a:pP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reduced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average 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response time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for transactions:</a:t>
            </a:r>
            <a:r>
              <a:rPr sz="2000" spc="-1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short  transactions need not wait behind long</a:t>
            </a:r>
            <a:r>
              <a:rPr sz="2000" spc="-1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ones</a:t>
            </a:r>
            <a:r>
              <a:rPr sz="200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lang="en-US" sz="20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469900" marR="1277620" lvl="1">
              <a:lnSpc>
                <a:spcPts val="2039"/>
              </a:lnSpc>
              <a:spcBef>
                <a:spcPts val="125"/>
              </a:spcBef>
              <a:buClr>
                <a:srgbClr val="CC6600"/>
              </a:buClr>
              <a:buSzPct val="80000"/>
              <a:tabLst>
                <a:tab pos="756285" algn="l"/>
                <a:tab pos="756920" algn="l"/>
              </a:tabLst>
            </a:pP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5080" indent="-342900">
              <a:lnSpc>
                <a:spcPct val="85000"/>
              </a:lnSpc>
              <a:spcBef>
                <a:spcPts val="130"/>
              </a:spcBef>
              <a:buClr>
                <a:srgbClr val="993300"/>
              </a:buClr>
              <a:buSzPct val="89583"/>
              <a:buFont typeface="Wingdings"/>
              <a:buChar char=""/>
              <a:tabLst>
                <a:tab pos="354965" algn="l"/>
                <a:tab pos="355600" algn="l"/>
                <a:tab pos="6961505" algn="l"/>
              </a:tabLst>
            </a:pPr>
            <a:r>
              <a:rPr sz="2400" b="1" spc="-5" dirty="0">
                <a:solidFill>
                  <a:srgbClr val="CC3300"/>
                </a:solidFill>
                <a:latin typeface="Arial"/>
                <a:cs typeface="Arial"/>
              </a:rPr>
              <a:t>Concurrency control schemes</a:t>
            </a:r>
            <a:r>
              <a:rPr sz="2400" b="1" spc="80" dirty="0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–</a:t>
            </a:r>
            <a:r>
              <a:rPr sz="24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mechanisms	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sz="2400" spc="-9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achieve  isolation;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that is, 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control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interaction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among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concurrent transactions in order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prevent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them from 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destroying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Arial"/>
                <a:cs typeface="Arial"/>
              </a:rPr>
              <a:t>consistency </a:t>
            </a:r>
            <a:r>
              <a:rPr sz="2400" dirty="0">
                <a:solidFill>
                  <a:prstClr val="black"/>
                </a:solidFill>
                <a:latin typeface="Arial"/>
                <a:cs typeface="Arial"/>
              </a:rPr>
              <a:t>of the</a:t>
            </a:r>
            <a:r>
              <a:rPr sz="2400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prstClr val="black"/>
                </a:solidFill>
                <a:latin typeface="Arial"/>
                <a:cs typeface="Arial"/>
              </a:rPr>
              <a:t>database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985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4532" y="464728"/>
            <a:ext cx="9923204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735"/>
            <a:r>
              <a:rPr sz="5400" spc="-5" dirty="0"/>
              <a:t>Concurrency</a:t>
            </a:r>
            <a:r>
              <a:rPr sz="5400" spc="-45" dirty="0"/>
              <a:t> </a:t>
            </a:r>
            <a:r>
              <a:rPr sz="5400" spc="-5" dirty="0"/>
              <a:t>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7530" y="1869193"/>
            <a:ext cx="8784357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72390" indent="-457200">
              <a:buClr>
                <a:srgbClr val="993300"/>
              </a:buClr>
              <a:buSzPct val="89583"/>
              <a:buFont typeface="Wingdings" panose="05000000000000000000" pitchFamily="2" charset="2"/>
              <a:buChar char="§"/>
              <a:tabLst>
                <a:tab pos="354965" algn="l"/>
                <a:tab pos="355600" algn="l"/>
              </a:tabLst>
            </a:pPr>
            <a:r>
              <a:rPr lang="en-US" sz="3200" dirty="0"/>
              <a:t>Concurrency control (CC) is a process to ensure that data is updated correctly and appropriately when multiple transactions are concurrently executed in </a:t>
            </a:r>
            <a:r>
              <a:rPr lang="en-US" sz="3200" dirty="0" smtClean="0"/>
              <a:t>DBMS</a:t>
            </a:r>
            <a:endParaRPr lang="en-US"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Obviously some form of concurrency </a:t>
            </a:r>
            <a:r>
              <a:rPr lang="en-US" sz="3200" dirty="0" smtClean="0"/>
              <a:t>control mechanism </a:t>
            </a:r>
            <a:r>
              <a:rPr lang="en-US" sz="3200" dirty="0"/>
              <a:t>is necessary to enable transactions to run concurrently as far </a:t>
            </a:r>
            <a:r>
              <a:rPr lang="en-US" sz="3200" dirty="0" smtClean="0"/>
              <a:t>as possible</a:t>
            </a:r>
            <a:r>
              <a:rPr lang="en-US" sz="3200" dirty="0"/>
              <a:t>; but controlled in such a way that the effect is the same as if </a:t>
            </a:r>
            <a:r>
              <a:rPr lang="en-US" sz="3200" dirty="0" smtClean="0"/>
              <a:t>they had </a:t>
            </a:r>
            <a:r>
              <a:rPr lang="en-US" sz="3200" dirty="0"/>
              <a:t>been run serially.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4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2511" y="404994"/>
            <a:ext cx="8169564" cy="966867"/>
          </a:xfrm>
          <a:prstGeom prst="rect">
            <a:avLst/>
          </a:prstGeom>
        </p:spPr>
        <p:txBody>
          <a:bodyPr vert="horz" wrap="square" lIns="0" tIns="365759" rIns="0" bIns="0" rtlCol="0">
            <a:spAutoFit/>
          </a:bodyPr>
          <a:lstStyle/>
          <a:p>
            <a:pPr marL="1191249" algn="l"/>
            <a:r>
              <a:rPr lang="en-US" spc="-26" dirty="0" smtClean="0"/>
              <a:t>What Happen in a Transaction </a:t>
            </a:r>
            <a:endParaRPr spc="-13" dirty="0"/>
          </a:p>
        </p:txBody>
      </p:sp>
      <p:sp>
        <p:nvSpPr>
          <p:cNvPr id="3" name="object 3"/>
          <p:cNvSpPr txBox="1"/>
          <p:nvPr/>
        </p:nvSpPr>
        <p:spPr>
          <a:xfrm>
            <a:off x="2534770" y="1556273"/>
            <a:ext cx="5980579" cy="3566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8406" indent="-457200">
              <a:buFont typeface="Arial" panose="020B0604020202020204" pitchFamily="34" charset="0"/>
              <a:buChar char="•"/>
              <a:tabLst>
                <a:tab pos="314902" algn="l"/>
                <a:tab pos="315462" algn="l"/>
              </a:tabLst>
            </a:pPr>
            <a:r>
              <a:rPr sz="2824" spc="-22" dirty="0">
                <a:solidFill>
                  <a:prstClr val="black"/>
                </a:solidFill>
                <a:cs typeface="Calibri"/>
              </a:rPr>
              <a:t>Retrieve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: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‘read’</a:t>
            </a:r>
            <a:r>
              <a:rPr sz="2824" spc="31" dirty="0">
                <a:solidFill>
                  <a:prstClr val="black"/>
                </a:solidFill>
                <a:cs typeface="Calibri"/>
              </a:rPr>
              <a:t>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(R)</a:t>
            </a:r>
            <a:endParaRPr sz="2824" dirty="0">
              <a:solidFill>
                <a:prstClr val="black"/>
              </a:solidFill>
              <a:cs typeface="Calibri"/>
            </a:endParaRPr>
          </a:p>
          <a:p>
            <a:pPr marL="468406" indent="-457200">
              <a:spcBef>
                <a:spcPts val="675"/>
              </a:spcBef>
              <a:buFont typeface="Arial" panose="020B0604020202020204" pitchFamily="34" charset="0"/>
              <a:buChar char="•"/>
              <a:tabLst>
                <a:tab pos="314902" algn="l"/>
                <a:tab pos="315462" algn="l"/>
              </a:tabLst>
            </a:pPr>
            <a:r>
              <a:rPr sz="2824" spc="-13" dirty="0">
                <a:solidFill>
                  <a:prstClr val="black"/>
                </a:solidFill>
                <a:cs typeface="Calibri"/>
              </a:rPr>
              <a:t>Update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: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‘write’</a:t>
            </a:r>
            <a:r>
              <a:rPr sz="2824" spc="9" dirty="0">
                <a:solidFill>
                  <a:prstClr val="black"/>
                </a:solidFill>
                <a:cs typeface="Calibri"/>
              </a:rPr>
              <a:t>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(W).</a:t>
            </a:r>
            <a:endParaRPr sz="2824" dirty="0">
              <a:solidFill>
                <a:prstClr val="black"/>
              </a:solidFill>
              <a:cs typeface="Calibri"/>
            </a:endParaRPr>
          </a:p>
          <a:p>
            <a:pPr marL="11206" marR="4483">
              <a:lnSpc>
                <a:spcPct val="120000"/>
              </a:lnSpc>
              <a:tabLst>
                <a:tab pos="314902" algn="l"/>
                <a:tab pos="315462" algn="l"/>
              </a:tabLst>
            </a:pPr>
            <a:r>
              <a:rPr sz="2824" spc="-9" dirty="0">
                <a:solidFill>
                  <a:prstClr val="black"/>
                </a:solidFill>
                <a:cs typeface="Calibri"/>
              </a:rPr>
              <a:t>interleaving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two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transactions =&gt;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3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PBS:  </a:t>
            </a:r>
            <a:r>
              <a:rPr sz="2824" spc="-9" dirty="0">
                <a:solidFill>
                  <a:srgbClr val="00AFEF"/>
                </a:solidFill>
                <a:cs typeface="Calibri"/>
              </a:rPr>
              <a:t>RR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–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no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problem</a:t>
            </a:r>
            <a:endParaRPr lang="en-US" sz="2824" dirty="0">
              <a:solidFill>
                <a:prstClr val="black"/>
              </a:solidFill>
              <a:cs typeface="Calibri"/>
            </a:endParaRPr>
          </a:p>
          <a:p>
            <a:pPr marL="11206" marR="4483">
              <a:lnSpc>
                <a:spcPct val="120000"/>
              </a:lnSpc>
              <a:tabLst>
                <a:tab pos="314902" algn="l"/>
                <a:tab pos="315462" algn="l"/>
              </a:tabLst>
            </a:pPr>
            <a:r>
              <a:rPr sz="2824" spc="-13" dirty="0">
                <a:solidFill>
                  <a:srgbClr val="00AFEF"/>
                </a:solidFill>
                <a:cs typeface="Calibri"/>
              </a:rPr>
              <a:t>WW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–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lost</a:t>
            </a:r>
            <a:r>
              <a:rPr sz="2824" spc="4" dirty="0">
                <a:solidFill>
                  <a:prstClr val="black"/>
                </a:solidFill>
                <a:cs typeface="Calibri"/>
              </a:rPr>
              <a:t>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update</a:t>
            </a:r>
            <a:endParaRPr lang="en-US" sz="2824" dirty="0">
              <a:solidFill>
                <a:prstClr val="black"/>
              </a:solidFill>
              <a:cs typeface="Calibri"/>
            </a:endParaRPr>
          </a:p>
          <a:p>
            <a:pPr marL="11206" marR="4483">
              <a:lnSpc>
                <a:spcPct val="120000"/>
              </a:lnSpc>
              <a:tabLst>
                <a:tab pos="314902" algn="l"/>
                <a:tab pos="315462" algn="l"/>
              </a:tabLst>
            </a:pPr>
            <a:r>
              <a:rPr sz="2824" spc="-13" dirty="0">
                <a:solidFill>
                  <a:srgbClr val="00AFEF"/>
                </a:solidFill>
                <a:cs typeface="Calibri"/>
              </a:rPr>
              <a:t>WR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–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uncommitted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dependency  </a:t>
            </a:r>
            <a:endParaRPr lang="en-US" sz="2824" spc="-9" dirty="0">
              <a:solidFill>
                <a:prstClr val="black"/>
              </a:solidFill>
              <a:cs typeface="Calibri"/>
            </a:endParaRPr>
          </a:p>
          <a:p>
            <a:pPr marL="11206" marR="4483">
              <a:lnSpc>
                <a:spcPct val="120000"/>
              </a:lnSpc>
              <a:tabLst>
                <a:tab pos="314902" algn="l"/>
                <a:tab pos="315462" algn="l"/>
              </a:tabLst>
            </a:pPr>
            <a:r>
              <a:rPr sz="2824" spc="-22" dirty="0">
                <a:solidFill>
                  <a:srgbClr val="00AFEF"/>
                </a:solidFill>
                <a:cs typeface="Calibri"/>
              </a:rPr>
              <a:t>RW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–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inconsistent</a:t>
            </a:r>
            <a:r>
              <a:rPr sz="2824" spc="31" dirty="0">
                <a:solidFill>
                  <a:prstClr val="black"/>
                </a:solidFill>
                <a:cs typeface="Calibri"/>
              </a:rPr>
              <a:t>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analysis</a:t>
            </a:r>
            <a:endParaRPr sz="2824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54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2511" y="404994"/>
            <a:ext cx="8169564" cy="722456"/>
          </a:xfrm>
          <a:prstGeom prst="rect">
            <a:avLst/>
          </a:prstGeom>
        </p:spPr>
        <p:txBody>
          <a:bodyPr vert="horz" wrap="square" lIns="0" tIns="123712" rIns="0" bIns="0" rtlCol="0">
            <a:spAutoFit/>
          </a:bodyPr>
          <a:lstStyle/>
          <a:p>
            <a:pPr marL="1113364"/>
            <a:r>
              <a:rPr spc="-13" dirty="0"/>
              <a:t>Three </a:t>
            </a:r>
            <a:r>
              <a:rPr spc="-4" dirty="0"/>
              <a:t>classic</a:t>
            </a:r>
            <a:r>
              <a:rPr spc="4" dirty="0"/>
              <a:t> </a:t>
            </a:r>
            <a:r>
              <a:rPr spc="-13" dirty="0"/>
              <a:t>problems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9240" y="1900518"/>
            <a:ext cx="6159874" cy="2966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902" marR="4483"/>
            <a:r>
              <a:rPr sz="2824" spc="-4" dirty="0">
                <a:solidFill>
                  <a:prstClr val="black"/>
                </a:solidFill>
                <a:cs typeface="Calibri"/>
              </a:rPr>
              <a:t>Although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transactions </a:t>
            </a:r>
            <a:r>
              <a:rPr sz="2824" spc="-26" dirty="0">
                <a:solidFill>
                  <a:prstClr val="black"/>
                </a:solidFill>
                <a:cs typeface="Calibri"/>
              </a:rPr>
              <a:t>execute </a:t>
            </a:r>
            <a:r>
              <a:rPr sz="2824" spc="-35" dirty="0">
                <a:solidFill>
                  <a:prstClr val="black"/>
                </a:solidFill>
                <a:cs typeface="Calibri"/>
              </a:rPr>
              <a:t>correctly, 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results </a:t>
            </a:r>
            <a:r>
              <a:rPr sz="2824" spc="-22" dirty="0">
                <a:solidFill>
                  <a:prstClr val="black"/>
                </a:solidFill>
                <a:cs typeface="Calibri"/>
              </a:rPr>
              <a:t>may </a:t>
            </a:r>
            <a:r>
              <a:rPr sz="2824" b="1" spc="-18" dirty="0">
                <a:solidFill>
                  <a:srgbClr val="4E80BC"/>
                </a:solidFill>
                <a:cs typeface="Calibri"/>
              </a:rPr>
              <a:t>interleave </a:t>
            </a:r>
            <a:r>
              <a:rPr sz="2824" dirty="0">
                <a:solidFill>
                  <a:prstClr val="black"/>
                </a:solidFill>
                <a:cs typeface="Calibri"/>
              </a:rPr>
              <a:t>in </a:t>
            </a:r>
            <a:r>
              <a:rPr sz="2824" spc="-4" dirty="0">
                <a:solidFill>
                  <a:prstClr val="black"/>
                </a:solidFill>
                <a:cs typeface="Calibri"/>
              </a:rPr>
              <a:t>diff </a:t>
            </a:r>
            <a:r>
              <a:rPr sz="2824" spc="-31" dirty="0">
                <a:solidFill>
                  <a:prstClr val="black"/>
                </a:solidFill>
                <a:cs typeface="Calibri"/>
              </a:rPr>
              <a:t>ways</a:t>
            </a:r>
            <a:r>
              <a:rPr sz="2824" spc="71" dirty="0">
                <a:solidFill>
                  <a:prstClr val="black"/>
                </a:solidFill>
                <a:cs typeface="Calibri"/>
              </a:rPr>
              <a:t> </a:t>
            </a:r>
            <a:r>
              <a:rPr sz="2824" spc="-9" dirty="0">
                <a:solidFill>
                  <a:prstClr val="black"/>
                </a:solidFill>
                <a:cs typeface="Calibri"/>
              </a:rPr>
              <a:t>=&gt;</a:t>
            </a:r>
            <a:endParaRPr sz="2824">
              <a:solidFill>
                <a:prstClr val="black"/>
              </a:solidFill>
              <a:cs typeface="Calibri"/>
            </a:endParaRPr>
          </a:p>
          <a:p>
            <a:pPr marL="1624940">
              <a:spcBef>
                <a:spcPts val="675"/>
              </a:spcBef>
            </a:pPr>
            <a:r>
              <a:rPr sz="2824" spc="-4" dirty="0">
                <a:solidFill>
                  <a:prstClr val="black"/>
                </a:solidFill>
                <a:cs typeface="Calibri"/>
              </a:rPr>
              <a:t>3 classic</a:t>
            </a:r>
            <a:r>
              <a:rPr sz="2824" spc="-26" dirty="0">
                <a:solidFill>
                  <a:prstClr val="black"/>
                </a:solidFill>
                <a:cs typeface="Calibri"/>
              </a:rPr>
              <a:t> </a:t>
            </a:r>
            <a:r>
              <a:rPr sz="2824" spc="-13" dirty="0">
                <a:solidFill>
                  <a:prstClr val="black"/>
                </a:solidFill>
                <a:cs typeface="Calibri"/>
              </a:rPr>
              <a:t>problems.</a:t>
            </a:r>
            <a:endParaRPr sz="2824">
              <a:solidFill>
                <a:prstClr val="black"/>
              </a:solidFill>
              <a:cs typeface="Calibri"/>
            </a:endParaRPr>
          </a:p>
          <a:p>
            <a:pPr marL="314902" indent="-303696">
              <a:spcBef>
                <a:spcPts val="675"/>
              </a:spcBef>
              <a:buFont typeface="Arial"/>
              <a:buChar char="•"/>
              <a:tabLst>
                <a:tab pos="314902" algn="l"/>
                <a:tab pos="315462" algn="l"/>
              </a:tabLst>
            </a:pPr>
            <a:r>
              <a:rPr sz="2824" spc="-18" dirty="0">
                <a:solidFill>
                  <a:srgbClr val="FF0000"/>
                </a:solidFill>
                <a:cs typeface="Calibri"/>
              </a:rPr>
              <a:t>Lost</a:t>
            </a:r>
            <a:r>
              <a:rPr sz="2824" spc="-35" dirty="0">
                <a:solidFill>
                  <a:srgbClr val="FF0000"/>
                </a:solidFill>
                <a:cs typeface="Calibri"/>
              </a:rPr>
              <a:t> </a:t>
            </a:r>
            <a:r>
              <a:rPr sz="2824" spc="-13" dirty="0">
                <a:solidFill>
                  <a:srgbClr val="FF0000"/>
                </a:solidFill>
                <a:cs typeface="Calibri"/>
              </a:rPr>
              <a:t>Update</a:t>
            </a:r>
            <a:endParaRPr sz="2824">
              <a:solidFill>
                <a:prstClr val="black"/>
              </a:solidFill>
              <a:cs typeface="Calibri"/>
            </a:endParaRPr>
          </a:p>
          <a:p>
            <a:pPr marL="314902" indent="-303696">
              <a:spcBef>
                <a:spcPts val="675"/>
              </a:spcBef>
              <a:buFont typeface="Arial"/>
              <a:buChar char="•"/>
              <a:tabLst>
                <a:tab pos="314902" algn="l"/>
                <a:tab pos="315462" algn="l"/>
              </a:tabLst>
            </a:pPr>
            <a:r>
              <a:rPr sz="2824" spc="-13" dirty="0">
                <a:solidFill>
                  <a:srgbClr val="FF0000"/>
                </a:solidFill>
                <a:cs typeface="Calibri"/>
              </a:rPr>
              <a:t>Uncommitted </a:t>
            </a:r>
            <a:r>
              <a:rPr sz="2824" spc="-9" dirty="0">
                <a:solidFill>
                  <a:srgbClr val="FF0000"/>
                </a:solidFill>
                <a:cs typeface="Calibri"/>
              </a:rPr>
              <a:t>Dependency</a:t>
            </a:r>
            <a:endParaRPr sz="2824">
              <a:solidFill>
                <a:prstClr val="black"/>
              </a:solidFill>
              <a:cs typeface="Calibri"/>
            </a:endParaRPr>
          </a:p>
          <a:p>
            <a:pPr marL="314902" indent="-303696">
              <a:spcBef>
                <a:spcPts val="675"/>
              </a:spcBef>
              <a:buFont typeface="Arial"/>
              <a:buChar char="•"/>
              <a:tabLst>
                <a:tab pos="314902" algn="l"/>
                <a:tab pos="315462" algn="l"/>
              </a:tabLst>
            </a:pPr>
            <a:r>
              <a:rPr sz="2824" spc="-13" dirty="0">
                <a:solidFill>
                  <a:srgbClr val="FF0000"/>
                </a:solidFill>
                <a:cs typeface="Calibri"/>
              </a:rPr>
              <a:t>Inconsistent</a:t>
            </a:r>
            <a:r>
              <a:rPr sz="2824" spc="-35" dirty="0">
                <a:solidFill>
                  <a:srgbClr val="FF0000"/>
                </a:solidFill>
                <a:cs typeface="Calibri"/>
              </a:rPr>
              <a:t> </a:t>
            </a:r>
            <a:r>
              <a:rPr sz="2824" spc="-4" dirty="0">
                <a:solidFill>
                  <a:srgbClr val="FF0000"/>
                </a:solidFill>
                <a:cs typeface="Calibri"/>
              </a:rPr>
              <a:t>Analysis</a:t>
            </a:r>
            <a:endParaRPr sz="2824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36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733</Words>
  <Application>Microsoft Office PowerPoint</Application>
  <PresentationFormat>Widescreen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 New Roman</vt:lpstr>
      <vt:lpstr>Webdings</vt:lpstr>
      <vt:lpstr>Wingdings</vt:lpstr>
      <vt:lpstr>Office Theme</vt:lpstr>
      <vt:lpstr>1_Office Theme</vt:lpstr>
      <vt:lpstr>Transaction</vt:lpstr>
      <vt:lpstr>Transaction Concept</vt:lpstr>
      <vt:lpstr>ACID Properties</vt:lpstr>
      <vt:lpstr>Example of Fund Transfer</vt:lpstr>
      <vt:lpstr>Transaction States</vt:lpstr>
      <vt:lpstr>Concurrent Executions</vt:lpstr>
      <vt:lpstr>Concurrency Control</vt:lpstr>
      <vt:lpstr>What Happen in a Transaction </vt:lpstr>
      <vt:lpstr>Three classic problems</vt:lpstr>
      <vt:lpstr>Lost Update problem</vt:lpstr>
      <vt:lpstr>Uncommitted Dependency</vt:lpstr>
      <vt:lpstr>Inconsistent Analysis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</dc:title>
  <dc:creator>Administrator</dc:creator>
  <cp:lastModifiedBy>Administrator</cp:lastModifiedBy>
  <cp:revision>11</cp:revision>
  <dcterms:created xsi:type="dcterms:W3CDTF">2017-01-15T03:59:54Z</dcterms:created>
  <dcterms:modified xsi:type="dcterms:W3CDTF">2017-01-15T05:19:28Z</dcterms:modified>
</cp:coreProperties>
</file>