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72" r:id="rId3"/>
    <p:sldId id="276" r:id="rId4"/>
    <p:sldId id="279" r:id="rId5"/>
    <p:sldId id="281" r:id="rId6"/>
    <p:sldId id="280" r:id="rId7"/>
    <p:sldId id="273" r:id="rId8"/>
    <p:sldId id="271"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06737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67006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835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577752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C2F34-20C7-47BD-82E5-77B98953F527}"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0805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0C2F34-20C7-47BD-82E5-77B98953F527}"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413535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0C2F34-20C7-47BD-82E5-77B98953F527}" type="datetimeFigureOut">
              <a:rPr lang="en-US" smtClean="0"/>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50854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0C2F34-20C7-47BD-82E5-77B98953F527}" type="datetimeFigureOut">
              <a:rPr lang="en-US" smtClean="0"/>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3796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C2F34-20C7-47BD-82E5-77B98953F527}" type="datetimeFigureOut">
              <a:rPr lang="en-US" smtClean="0"/>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161960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61355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01108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C2F34-20C7-47BD-82E5-77B98953F527}" type="datetimeFigureOut">
              <a:rPr lang="en-US" smtClean="0"/>
              <a:t>7/28/2020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3B147-A4D5-4409-914C-0A15011E030E}" type="slidenum">
              <a:rPr lang="en-US" smtClean="0"/>
              <a:t>‹#›</a:t>
            </a:fld>
            <a:endParaRPr lang="en-US"/>
          </a:p>
        </p:txBody>
      </p:sp>
    </p:spTree>
    <p:extLst>
      <p:ext uri="{BB962C8B-B14F-4D97-AF65-F5344CB8AC3E}">
        <p14:creationId xmlns:p14="http://schemas.microsoft.com/office/powerpoint/2010/main" val="256959059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endParaRPr lang="en-US" sz="4000" dirty="0">
              <a:latin typeface="Andalus" panose="02020603050405020304" pitchFamily="18" charset="-78"/>
              <a:cs typeface="Andalus" panose="02020603050405020304" pitchFamily="18" charset="-78"/>
            </a:endParaRPr>
          </a:p>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r>
              <a:rPr lang="en-US" sz="4000" dirty="0" smtClean="0">
                <a:latin typeface="Andalus" panose="02020603050405020304" pitchFamily="18" charset="-78"/>
                <a:cs typeface="Andalus" panose="02020603050405020304" pitchFamily="18" charset="-78"/>
              </a:rPr>
              <a:t>Right to health, safety and security of the workers</a:t>
            </a:r>
          </a:p>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r>
              <a:rPr lang="en-US" sz="4000" dirty="0" smtClean="0">
                <a:latin typeface="Andalus" panose="02020603050405020304" pitchFamily="18" charset="-78"/>
                <a:cs typeface="Andalus" panose="02020603050405020304" pitchFamily="18" charset="-78"/>
              </a:rPr>
              <a:t>Working hours, Holidays and Leave</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54982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u="sng" dirty="0">
                <a:solidFill>
                  <a:srgbClr val="FFFF00"/>
                </a:solidFill>
                <a:latin typeface="Andalus" panose="02020603050405020304" pitchFamily="18" charset="-78"/>
                <a:cs typeface="Andalus" panose="02020603050405020304" pitchFamily="18" charset="-78"/>
              </a:rPr>
              <a:t> </a:t>
            </a:r>
            <a:r>
              <a:rPr lang="en-US" sz="4000" u="sng" dirty="0" smtClean="0">
                <a:solidFill>
                  <a:srgbClr val="FFFF00"/>
                </a:solidFill>
                <a:latin typeface="Andalus" panose="02020603050405020304" pitchFamily="18" charset="-78"/>
                <a:cs typeface="Andalus" panose="02020603050405020304" pitchFamily="18" charset="-78"/>
              </a:rPr>
              <a:t>Objectives of the Class</a:t>
            </a: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buNone/>
            </a:pPr>
            <a:r>
              <a:rPr lang="en-US" sz="4000" dirty="0">
                <a:latin typeface="Andalus" panose="02020603050405020304" pitchFamily="18" charset="-78"/>
                <a:cs typeface="Andalus" panose="02020603050405020304" pitchFamily="18" charset="-78"/>
              </a:rPr>
              <a:t>	</a:t>
            </a:r>
            <a:r>
              <a:rPr lang="en-US" sz="4000" dirty="0" smtClean="0">
                <a:latin typeface="Andalus" panose="02020603050405020304" pitchFamily="18" charset="-78"/>
                <a:cs typeface="Andalus" panose="02020603050405020304" pitchFamily="18" charset="-78"/>
              </a:rPr>
              <a:t>1. </a:t>
            </a:r>
            <a:r>
              <a:rPr lang="en-US" sz="3200" dirty="0" smtClean="0">
                <a:latin typeface="Andalus" panose="02020603050405020304" pitchFamily="18" charset="-78"/>
                <a:cs typeface="Andalus" panose="02020603050405020304" pitchFamily="18" charset="-78"/>
              </a:rPr>
              <a:t>What is the meaning of the right to health and safety of the workers?</a:t>
            </a:r>
          </a:p>
          <a:p>
            <a:pPr marL="0" lvl="0" indent="0">
              <a:buNone/>
            </a:pPr>
            <a:r>
              <a:rPr lang="en-US" sz="3200" dirty="0">
                <a:latin typeface="Andalus" panose="02020603050405020304" pitchFamily="18" charset="-78"/>
                <a:cs typeface="Andalus" panose="02020603050405020304" pitchFamily="18" charset="-78"/>
              </a:rPr>
              <a:t>	</a:t>
            </a:r>
            <a:r>
              <a:rPr lang="en-US" sz="3200" dirty="0" smtClean="0">
                <a:latin typeface="Andalus" panose="02020603050405020304" pitchFamily="18" charset="-78"/>
                <a:cs typeface="Andalus" panose="02020603050405020304" pitchFamily="18" charset="-78"/>
              </a:rPr>
              <a:t>2. Is there any compensation against injuries suffered due to work? </a:t>
            </a:r>
          </a:p>
          <a:p>
            <a:pPr marL="0" lvl="0" indent="0">
              <a:buNone/>
            </a:pPr>
            <a:r>
              <a:rPr lang="en-US" sz="3200" dirty="0">
                <a:latin typeface="Andalus" panose="02020603050405020304" pitchFamily="18" charset="-78"/>
                <a:cs typeface="Andalus" panose="02020603050405020304" pitchFamily="18" charset="-78"/>
              </a:rPr>
              <a:t>	</a:t>
            </a:r>
            <a:r>
              <a:rPr lang="en-US" sz="3200" dirty="0" smtClean="0">
                <a:latin typeface="Andalus" panose="02020603050405020304" pitchFamily="18" charset="-78"/>
                <a:cs typeface="Andalus" panose="02020603050405020304" pitchFamily="18" charset="-78"/>
              </a:rPr>
              <a:t>3. What are the provisions regulating working hours, leave and holidays? </a:t>
            </a:r>
            <a:endParaRPr lang="en-US" sz="3200" dirty="0"/>
          </a:p>
        </p:txBody>
      </p:sp>
    </p:spTree>
    <p:extLst>
      <p:ext uri="{BB962C8B-B14F-4D97-AF65-F5344CB8AC3E}">
        <p14:creationId xmlns:p14="http://schemas.microsoft.com/office/powerpoint/2010/main" val="17665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smtClean="0">
                <a:latin typeface="Andalus" panose="02020603050405020304" pitchFamily="18" charset="-78"/>
                <a:cs typeface="Andalus" panose="02020603050405020304" pitchFamily="18" charset="-78"/>
              </a:rPr>
              <a:t>Right to health of the workers in the constitution of Bangladesh </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International Law Perspective </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WHO and COVID 19</a:t>
            </a:r>
            <a:endParaRPr lang="en-US" dirty="0"/>
          </a:p>
        </p:txBody>
      </p:sp>
    </p:spTree>
    <p:extLst>
      <p:ext uri="{BB962C8B-B14F-4D97-AF65-F5344CB8AC3E}">
        <p14:creationId xmlns:p14="http://schemas.microsoft.com/office/powerpoint/2010/main" val="331292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normAutofit lnSpcReduction="10000"/>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t>CHAPTER V HEALTH AND HYGIENE </a:t>
            </a:r>
            <a:endParaRPr lang="en-US" sz="4000" dirty="0" smtClean="0"/>
          </a:p>
          <a:p>
            <a:pPr marL="0" lvl="0" indent="0">
              <a:buNone/>
            </a:pPr>
            <a:r>
              <a:rPr lang="en-US" dirty="0" smtClean="0"/>
              <a:t>51</a:t>
            </a:r>
            <a:r>
              <a:rPr lang="en-US" dirty="0"/>
              <a:t>. Cleanliness </a:t>
            </a:r>
            <a:endParaRPr lang="en-US" dirty="0" smtClean="0"/>
          </a:p>
          <a:p>
            <a:pPr marL="0" lvl="0" indent="0">
              <a:buNone/>
            </a:pPr>
            <a:r>
              <a:rPr lang="en-US" dirty="0" smtClean="0"/>
              <a:t>52</a:t>
            </a:r>
            <a:r>
              <a:rPr lang="en-US" dirty="0"/>
              <a:t>. Ventilation and temperature </a:t>
            </a:r>
            <a:endParaRPr lang="en-US" dirty="0" smtClean="0"/>
          </a:p>
          <a:p>
            <a:pPr marL="0" lvl="0" indent="0">
              <a:buNone/>
            </a:pPr>
            <a:r>
              <a:rPr lang="en-US" dirty="0" smtClean="0"/>
              <a:t>53</a:t>
            </a:r>
            <a:r>
              <a:rPr lang="en-US" dirty="0"/>
              <a:t>. Dust and fume </a:t>
            </a:r>
            <a:endParaRPr lang="en-US" dirty="0" smtClean="0"/>
          </a:p>
          <a:p>
            <a:pPr marL="0" lvl="0" indent="0">
              <a:buNone/>
            </a:pPr>
            <a:r>
              <a:rPr lang="en-US" dirty="0" smtClean="0"/>
              <a:t>54</a:t>
            </a:r>
            <a:r>
              <a:rPr lang="en-US" dirty="0"/>
              <a:t>. Disposal of wastes and effluents </a:t>
            </a:r>
            <a:endParaRPr lang="en-US" dirty="0" smtClean="0"/>
          </a:p>
          <a:p>
            <a:pPr marL="0" lvl="0" indent="0">
              <a:buNone/>
            </a:pPr>
            <a:r>
              <a:rPr lang="en-US" dirty="0" smtClean="0"/>
              <a:t>55</a:t>
            </a:r>
            <a:r>
              <a:rPr lang="en-US" dirty="0"/>
              <a:t>. Artificial humidification </a:t>
            </a:r>
            <a:endParaRPr lang="en-US" dirty="0" smtClean="0"/>
          </a:p>
          <a:p>
            <a:pPr marL="0" lvl="0" indent="0">
              <a:buNone/>
            </a:pPr>
            <a:r>
              <a:rPr lang="en-US" dirty="0" smtClean="0"/>
              <a:t>56</a:t>
            </a:r>
            <a:r>
              <a:rPr lang="en-US" dirty="0"/>
              <a:t>. Overcrowding </a:t>
            </a:r>
            <a:endParaRPr lang="en-US" dirty="0" smtClean="0"/>
          </a:p>
          <a:p>
            <a:pPr marL="0" lvl="0" indent="0">
              <a:buNone/>
            </a:pPr>
            <a:r>
              <a:rPr lang="en-US" dirty="0" smtClean="0"/>
              <a:t>57</a:t>
            </a:r>
            <a:r>
              <a:rPr lang="en-US" dirty="0"/>
              <a:t>. Lighting </a:t>
            </a:r>
            <a:endParaRPr lang="en-US" dirty="0" smtClean="0"/>
          </a:p>
          <a:p>
            <a:pPr marL="0" lvl="0" indent="0">
              <a:buNone/>
            </a:pPr>
            <a:r>
              <a:rPr lang="en-US" dirty="0" smtClean="0"/>
              <a:t>58</a:t>
            </a:r>
            <a:r>
              <a:rPr lang="en-US" dirty="0"/>
              <a:t>. Drinking Water </a:t>
            </a:r>
            <a:endParaRPr lang="en-US" dirty="0" smtClean="0"/>
          </a:p>
          <a:p>
            <a:pPr marL="0" lvl="0" indent="0">
              <a:buNone/>
            </a:pPr>
            <a:r>
              <a:rPr lang="en-US" dirty="0" smtClean="0"/>
              <a:t>59</a:t>
            </a:r>
            <a:r>
              <a:rPr lang="en-US" dirty="0"/>
              <a:t>. Latrines and urinals </a:t>
            </a:r>
            <a:endParaRPr lang="en-US" dirty="0" smtClean="0"/>
          </a:p>
          <a:p>
            <a:pPr marL="0" lvl="0" indent="0">
              <a:buNone/>
            </a:pPr>
            <a:r>
              <a:rPr lang="en-US" dirty="0" smtClean="0"/>
              <a:t>60</a:t>
            </a:r>
            <a:r>
              <a:rPr lang="en-US" dirty="0"/>
              <a:t>. Dust bean and Spittoon </a:t>
            </a:r>
            <a:endParaRPr lang="en-US" dirty="0"/>
          </a:p>
        </p:txBody>
      </p:sp>
    </p:spTree>
    <p:extLst>
      <p:ext uri="{BB962C8B-B14F-4D97-AF65-F5344CB8AC3E}">
        <p14:creationId xmlns:p14="http://schemas.microsoft.com/office/powerpoint/2010/main" val="28116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normAutofit/>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t>CHAPTER VI SAFETY </a:t>
            </a:r>
            <a:endParaRPr lang="en-US" sz="4000" dirty="0" smtClean="0"/>
          </a:p>
          <a:p>
            <a:pPr marL="0" lvl="0" indent="0">
              <a:buNone/>
            </a:pPr>
            <a:r>
              <a:rPr lang="en-US" sz="3000" dirty="0" smtClean="0"/>
              <a:t>61</a:t>
            </a:r>
            <a:r>
              <a:rPr lang="en-US" sz="3000" dirty="0"/>
              <a:t>. Safety of building and machinery 62. Precaution in case of fire 63. Fencing of machinery 64. Work on or near machinery in motion 65. Striking gear and devices for cutting off power 66. Self – acting machines 67. Casing of new machinery 68. Cranes and other lifting machinery 69. Hoists and lifts 70. Revolving machinery 71. Pressure plate 72. Floors , Stairs and means of access 73. Pits-.sumps ,opening in floors etc. 74. Excessive weights 75. Protection of eyes 76. Powers to require specifications of defective parts or tests of stability 77. Precaution against dangerous fumes 78. Explosive or inflammable dust, gas .</a:t>
            </a:r>
            <a:r>
              <a:rPr lang="en-US" sz="3000" dirty="0" err="1"/>
              <a:t>etc</a:t>
            </a:r>
            <a:endParaRPr lang="en-US" sz="3000" dirty="0"/>
          </a:p>
        </p:txBody>
      </p:sp>
    </p:spTree>
    <p:extLst>
      <p:ext uri="{BB962C8B-B14F-4D97-AF65-F5344CB8AC3E}">
        <p14:creationId xmlns:p14="http://schemas.microsoft.com/office/powerpoint/2010/main" val="422210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normAutofit lnSpcReduction="10000"/>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t>CHAPTER IX WORKING HOURS AND LEAVE </a:t>
            </a:r>
            <a:endParaRPr lang="en-US" sz="4000" dirty="0" smtClean="0"/>
          </a:p>
          <a:p>
            <a:pPr marL="0" lvl="0" indent="0">
              <a:buNone/>
            </a:pPr>
            <a:r>
              <a:rPr lang="en-US" dirty="0" smtClean="0"/>
              <a:t>100</a:t>
            </a:r>
            <a:r>
              <a:rPr lang="en-US" dirty="0"/>
              <a:t>. Daily hours </a:t>
            </a:r>
            <a:endParaRPr lang="en-US" dirty="0" smtClean="0"/>
          </a:p>
          <a:p>
            <a:pPr marL="0" lvl="0" indent="0">
              <a:buNone/>
            </a:pPr>
            <a:r>
              <a:rPr lang="en-US" dirty="0" smtClean="0"/>
              <a:t>101</a:t>
            </a:r>
            <a:r>
              <a:rPr lang="en-US" dirty="0"/>
              <a:t>. Interval for rest or meal </a:t>
            </a:r>
            <a:endParaRPr lang="en-US" dirty="0" smtClean="0"/>
          </a:p>
          <a:p>
            <a:pPr marL="0" lvl="0" indent="0">
              <a:buNone/>
            </a:pPr>
            <a:r>
              <a:rPr lang="en-US" dirty="0" smtClean="0"/>
              <a:t>102</a:t>
            </a:r>
            <a:r>
              <a:rPr lang="en-US" dirty="0"/>
              <a:t>. Weekly </a:t>
            </a:r>
            <a:r>
              <a:rPr lang="en-US" dirty="0" smtClean="0"/>
              <a:t>hours</a:t>
            </a:r>
          </a:p>
          <a:p>
            <a:pPr marL="0" lvl="0" indent="0">
              <a:buNone/>
            </a:pPr>
            <a:r>
              <a:rPr lang="en-US" dirty="0" smtClean="0"/>
              <a:t> </a:t>
            </a:r>
            <a:r>
              <a:rPr lang="en-US" dirty="0"/>
              <a:t>103. Weekly </a:t>
            </a:r>
            <a:r>
              <a:rPr lang="en-US" dirty="0" smtClean="0"/>
              <a:t>holiday</a:t>
            </a:r>
          </a:p>
          <a:p>
            <a:pPr marL="0" lvl="0" indent="0">
              <a:buNone/>
            </a:pPr>
            <a:r>
              <a:rPr lang="en-US" dirty="0" smtClean="0"/>
              <a:t> </a:t>
            </a:r>
            <a:r>
              <a:rPr lang="en-US" dirty="0"/>
              <a:t>104. Compensatory weekly holiday </a:t>
            </a:r>
            <a:endParaRPr lang="en-US" dirty="0" smtClean="0"/>
          </a:p>
          <a:p>
            <a:pPr marL="0" lvl="0" indent="0">
              <a:buNone/>
            </a:pPr>
            <a:r>
              <a:rPr lang="en-US" dirty="0" smtClean="0"/>
              <a:t>105</a:t>
            </a:r>
            <a:r>
              <a:rPr lang="en-US" dirty="0"/>
              <a:t>. Spread over </a:t>
            </a:r>
            <a:endParaRPr lang="en-US" dirty="0" smtClean="0"/>
          </a:p>
          <a:p>
            <a:pPr marL="0" lvl="0" indent="0">
              <a:buNone/>
            </a:pPr>
            <a:r>
              <a:rPr lang="en-US" dirty="0" smtClean="0"/>
              <a:t>106</a:t>
            </a:r>
            <a:r>
              <a:rPr lang="en-US" dirty="0"/>
              <a:t>. Night shift </a:t>
            </a:r>
            <a:endParaRPr lang="en-US" dirty="0" smtClean="0"/>
          </a:p>
          <a:p>
            <a:pPr marL="0" lvl="0" indent="0">
              <a:buNone/>
            </a:pPr>
            <a:r>
              <a:rPr lang="en-US" dirty="0" smtClean="0"/>
              <a:t>107</a:t>
            </a:r>
            <a:r>
              <a:rPr lang="en-US" dirty="0"/>
              <a:t>. Restriction on cumulative hours of work on a vehicle </a:t>
            </a:r>
            <a:endParaRPr lang="en-US" dirty="0" smtClean="0"/>
          </a:p>
          <a:p>
            <a:pPr marL="0" lvl="0" indent="0">
              <a:buNone/>
            </a:pPr>
            <a:r>
              <a:rPr lang="en-US" dirty="0" smtClean="0"/>
              <a:t>108</a:t>
            </a:r>
            <a:r>
              <a:rPr lang="en-US" dirty="0"/>
              <a:t>. Extra –allowance for work overtime </a:t>
            </a:r>
            <a:endParaRPr lang="en-US" dirty="0" smtClean="0"/>
          </a:p>
          <a:p>
            <a:pPr marL="0" lvl="0" indent="0">
              <a:buNone/>
            </a:pPr>
            <a:r>
              <a:rPr lang="en-US" dirty="0" smtClean="0"/>
              <a:t>109</a:t>
            </a:r>
            <a:r>
              <a:rPr lang="en-US" dirty="0"/>
              <a:t>. Limitation of hours of work for </a:t>
            </a:r>
            <a:r>
              <a:rPr lang="en-US" dirty="0" smtClean="0"/>
              <a:t>women</a:t>
            </a:r>
            <a:endParaRPr lang="en-US" dirty="0"/>
          </a:p>
        </p:txBody>
      </p:sp>
    </p:spTree>
    <p:extLst>
      <p:ext uri="{BB962C8B-B14F-4D97-AF65-F5344CB8AC3E}">
        <p14:creationId xmlns:p14="http://schemas.microsoft.com/office/powerpoint/2010/main" val="176314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normAutofit lnSpcReduction="10000"/>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buNone/>
            </a:pPr>
            <a:r>
              <a:rPr lang="en-US" dirty="0" smtClean="0"/>
              <a:t>110</a:t>
            </a:r>
            <a:r>
              <a:rPr lang="en-US" dirty="0"/>
              <a:t>. Restriction on double employment </a:t>
            </a:r>
            <a:endParaRPr lang="en-US" dirty="0" smtClean="0"/>
          </a:p>
          <a:p>
            <a:pPr marL="0" lvl="0" indent="0">
              <a:buNone/>
            </a:pPr>
            <a:r>
              <a:rPr lang="en-US" dirty="0" smtClean="0"/>
              <a:t>111</a:t>
            </a:r>
            <a:r>
              <a:rPr lang="en-US" dirty="0"/>
              <a:t>. Notice of periods of work for adults and preparation thereof </a:t>
            </a:r>
            <a:endParaRPr lang="en-US" dirty="0" smtClean="0"/>
          </a:p>
          <a:p>
            <a:pPr marL="0" lvl="0" indent="0">
              <a:buNone/>
            </a:pPr>
            <a:r>
              <a:rPr lang="en-US" dirty="0" smtClean="0"/>
              <a:t>112</a:t>
            </a:r>
            <a:r>
              <a:rPr lang="en-US" dirty="0"/>
              <a:t>. Special age limit for road transport service worker </a:t>
            </a:r>
            <a:endParaRPr lang="en-US" dirty="0" smtClean="0"/>
          </a:p>
          <a:p>
            <a:pPr marL="0" lvl="0" indent="0">
              <a:buNone/>
            </a:pPr>
            <a:r>
              <a:rPr lang="en-US" dirty="0" smtClean="0"/>
              <a:t>113</a:t>
            </a:r>
            <a:r>
              <a:rPr lang="en-US" dirty="0"/>
              <a:t>. Hours of work to correspond with notice and register </a:t>
            </a:r>
            <a:endParaRPr lang="en-US" dirty="0" smtClean="0"/>
          </a:p>
          <a:p>
            <a:pPr marL="0" lvl="0" indent="0">
              <a:buNone/>
            </a:pPr>
            <a:r>
              <a:rPr lang="en-US" dirty="0" smtClean="0"/>
              <a:t>114</a:t>
            </a:r>
            <a:r>
              <a:rPr lang="en-US" dirty="0"/>
              <a:t>. Closure of shops etc. </a:t>
            </a:r>
            <a:endParaRPr lang="en-US" dirty="0" smtClean="0"/>
          </a:p>
          <a:p>
            <a:pPr marL="0" lvl="0" indent="0">
              <a:buNone/>
            </a:pPr>
            <a:r>
              <a:rPr lang="en-US" dirty="0" smtClean="0"/>
              <a:t>115</a:t>
            </a:r>
            <a:r>
              <a:rPr lang="en-US" dirty="0"/>
              <a:t>. Casual leave </a:t>
            </a:r>
            <a:endParaRPr lang="en-US" dirty="0" smtClean="0"/>
          </a:p>
          <a:p>
            <a:pPr marL="0" lvl="0" indent="0">
              <a:buNone/>
            </a:pPr>
            <a:r>
              <a:rPr lang="en-US" dirty="0" smtClean="0"/>
              <a:t>116</a:t>
            </a:r>
            <a:r>
              <a:rPr lang="en-US" dirty="0"/>
              <a:t>. Sick leave </a:t>
            </a:r>
            <a:endParaRPr lang="en-US" dirty="0" smtClean="0"/>
          </a:p>
          <a:p>
            <a:pPr marL="0" lvl="0" indent="0">
              <a:buNone/>
            </a:pPr>
            <a:r>
              <a:rPr lang="en-US" dirty="0" smtClean="0"/>
              <a:t>117</a:t>
            </a:r>
            <a:r>
              <a:rPr lang="en-US" dirty="0"/>
              <a:t>. Annual leave with wages </a:t>
            </a:r>
            <a:endParaRPr lang="en-US" dirty="0" smtClean="0"/>
          </a:p>
          <a:p>
            <a:pPr marL="0" lvl="0" indent="0">
              <a:buNone/>
            </a:pPr>
            <a:r>
              <a:rPr lang="en-US" dirty="0" smtClean="0"/>
              <a:t>118</a:t>
            </a:r>
            <a:r>
              <a:rPr lang="en-US" dirty="0"/>
              <a:t>. Festival holiday </a:t>
            </a:r>
            <a:endParaRPr lang="en-US" dirty="0" smtClean="0"/>
          </a:p>
          <a:p>
            <a:pPr marL="0" lvl="0" indent="0">
              <a:buNone/>
            </a:pPr>
            <a:r>
              <a:rPr lang="en-US" dirty="0" smtClean="0"/>
              <a:t>119</a:t>
            </a:r>
            <a:r>
              <a:rPr lang="en-US" dirty="0"/>
              <a:t>. Calculation of wages and payment during leave or holiday period. </a:t>
            </a:r>
            <a:r>
              <a:rPr lang="en-US" dirty="0" smtClean="0"/>
              <a:t>Period</a:t>
            </a:r>
            <a:endParaRPr lang="en-US" dirty="0"/>
          </a:p>
        </p:txBody>
      </p:sp>
    </p:spTree>
    <p:extLst>
      <p:ext uri="{BB962C8B-B14F-4D97-AF65-F5344CB8AC3E}">
        <p14:creationId xmlns:p14="http://schemas.microsoft.com/office/powerpoint/2010/main" val="341941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latin typeface="Andalus" panose="02020603050405020304" pitchFamily="18" charset="-78"/>
                <a:cs typeface="Andalus" panose="02020603050405020304" pitchFamily="18" charset="-78"/>
              </a:rPr>
              <a:t>Is there any compensation against injuries suffered due to work</a:t>
            </a:r>
            <a:r>
              <a:rPr lang="en-US" sz="4000" dirty="0" smtClean="0">
                <a:latin typeface="Andalus" panose="02020603050405020304" pitchFamily="18" charset="-78"/>
                <a:cs typeface="Andalus" panose="02020603050405020304" pitchFamily="18" charset="-78"/>
              </a:rPr>
              <a:t>?</a:t>
            </a: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What if a worker dies being infected by COVID 19 in the workplace? </a:t>
            </a:r>
            <a:endParaRPr lang="en-US" dirty="0"/>
          </a:p>
        </p:txBody>
      </p:sp>
    </p:spTree>
    <p:extLst>
      <p:ext uri="{BB962C8B-B14F-4D97-AF65-F5344CB8AC3E}">
        <p14:creationId xmlns:p14="http://schemas.microsoft.com/office/powerpoint/2010/main" val="292616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lstStyle/>
          <a:p>
            <a:pPr marL="0" lvl="0" indent="0">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   Discussion </a:t>
            </a: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Questions </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909623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347</TotalTime>
  <Words>405</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Andalus</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DIU</cp:lastModifiedBy>
  <cp:revision>44</cp:revision>
  <dcterms:created xsi:type="dcterms:W3CDTF">2020-04-17T13:22:52Z</dcterms:created>
  <dcterms:modified xsi:type="dcterms:W3CDTF">2020-07-28T16:29:46Z</dcterms:modified>
</cp:coreProperties>
</file>