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91" r:id="rId2"/>
    <p:sldId id="280" r:id="rId3"/>
    <p:sldId id="279" r:id="rId4"/>
    <p:sldId id="292" r:id="rId5"/>
    <p:sldId id="277" r:id="rId6"/>
    <p:sldId id="285" r:id="rId7"/>
    <p:sldId id="293" r:id="rId8"/>
    <p:sldId id="294" r:id="rId9"/>
    <p:sldId id="295" r:id="rId10"/>
    <p:sldId id="297" r:id="rId11"/>
    <p:sldId id="296" r:id="rId12"/>
    <p:sldId id="298" r:id="rId13"/>
    <p:sldId id="301" r:id="rId14"/>
    <p:sldId id="300" r:id="rId15"/>
    <p:sldId id="311" r:id="rId16"/>
    <p:sldId id="30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3"/>
  </p:normalViewPr>
  <p:slideViewPr>
    <p:cSldViewPr>
      <p:cViewPr varScale="1">
        <p:scale>
          <a:sx n="108" d="100"/>
          <a:sy n="108" d="100"/>
        </p:scale>
        <p:origin x="176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6BAC0A-6E66-435D-9C63-489E6002653D}" type="datetimeFigureOut">
              <a:rPr lang="en-US" smtClean="0"/>
              <a:pPr/>
              <a:t>1/29/22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3A0BD7-70B9-49E3-8C25-E7C9403A17E8}" type="slidenum">
              <a:rPr lang="en-US" smtClean="0"/>
              <a:pPr/>
              <a:t>‹#›</a:t>
            </a:fld>
            <a:endParaRPr lang="en-US"/>
          </a:p>
        </p:txBody>
      </p:sp>
    </p:spTree>
    <p:extLst>
      <p:ext uri="{BB962C8B-B14F-4D97-AF65-F5344CB8AC3E}">
        <p14:creationId xmlns:p14="http://schemas.microsoft.com/office/powerpoint/2010/main" val="1188725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27514BD0-ECAC-46EC-B0CF-E5D1B71D955A}" type="slidenum">
              <a:rPr lang="en-US"/>
              <a:pPr/>
              <a:t>2</a:t>
            </a:fld>
            <a:endParaRPr lang="en-US"/>
          </a:p>
        </p:txBody>
      </p:sp>
    </p:spTree>
    <p:extLst>
      <p:ext uri="{BB962C8B-B14F-4D97-AF65-F5344CB8AC3E}">
        <p14:creationId xmlns:p14="http://schemas.microsoft.com/office/powerpoint/2010/main" val="2089142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41E7A430-87C5-4EC4-807E-763D0976146D}" type="slidenum">
              <a:rPr lang="en-US"/>
              <a:pPr/>
              <a:t>3</a:t>
            </a:fld>
            <a:endParaRPr lang="en-US"/>
          </a:p>
        </p:txBody>
      </p:sp>
    </p:spTree>
    <p:extLst>
      <p:ext uri="{BB962C8B-B14F-4D97-AF65-F5344CB8AC3E}">
        <p14:creationId xmlns:p14="http://schemas.microsoft.com/office/powerpoint/2010/main" val="3509160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7641150D-8F5C-4433-BD17-680042379029}" type="slidenum">
              <a:rPr lang="en-US"/>
              <a:pPr/>
              <a:t>5</a:t>
            </a:fld>
            <a:endParaRPr lang="en-US"/>
          </a:p>
        </p:txBody>
      </p:sp>
    </p:spTree>
    <p:extLst>
      <p:ext uri="{BB962C8B-B14F-4D97-AF65-F5344CB8AC3E}">
        <p14:creationId xmlns:p14="http://schemas.microsoft.com/office/powerpoint/2010/main" val="1183785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1/29/22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1/29/22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1/29/22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1/29/22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01416"/>
            <a:ext cx="7772400" cy="1829761"/>
          </a:xfrm>
        </p:spPr>
        <p:txBody>
          <a:bodyPr>
            <a:normAutofit fontScale="90000"/>
          </a:bodyPr>
          <a:lstStyle/>
          <a:p>
            <a:r>
              <a:rPr lang="en-US" dirty="0">
                <a:solidFill>
                  <a:srgbClr val="00B050"/>
                </a:solidFill>
              </a:rPr>
              <a:t>ESDM 403: </a:t>
            </a:r>
            <a:br>
              <a:rPr lang="en-US" dirty="0">
                <a:solidFill>
                  <a:srgbClr val="00B050"/>
                </a:solidFill>
              </a:rPr>
            </a:br>
            <a:r>
              <a:rPr lang="en-US" dirty="0">
                <a:solidFill>
                  <a:srgbClr val="00B050"/>
                </a:solidFill>
              </a:rPr>
              <a:t>Research Method  (Project Design)</a:t>
            </a:r>
          </a:p>
        </p:txBody>
      </p:sp>
      <p:sp>
        <p:nvSpPr>
          <p:cNvPr id="3" name="Subtitle 2"/>
          <p:cNvSpPr>
            <a:spLocks noGrp="1"/>
          </p:cNvSpPr>
          <p:nvPr>
            <p:ph type="subTitle" idx="1"/>
          </p:nvPr>
        </p:nvSpPr>
        <p:spPr>
          <a:xfrm>
            <a:off x="685800" y="2971800"/>
            <a:ext cx="7772400" cy="1687106"/>
          </a:xfrm>
        </p:spPr>
        <p:txBody>
          <a:bodyPr>
            <a:normAutofit/>
          </a:bodyPr>
          <a:lstStyle/>
          <a:p>
            <a:pPr algn="ctr"/>
            <a:r>
              <a:rPr lang="en-US" sz="3600" b="1" dirty="0">
                <a:solidFill>
                  <a:schemeClr val="accent2"/>
                </a:solidFill>
              </a:rPr>
              <a:t>Dr. </a:t>
            </a:r>
            <a:r>
              <a:rPr lang="en-US" sz="3600" b="1" dirty="0" err="1">
                <a:solidFill>
                  <a:schemeClr val="accent2"/>
                </a:solidFill>
              </a:rPr>
              <a:t>Mahfuza</a:t>
            </a:r>
            <a:r>
              <a:rPr lang="en-US" sz="3600" b="1" dirty="0">
                <a:solidFill>
                  <a:schemeClr val="accent2"/>
                </a:solidFill>
              </a:rPr>
              <a:t> Parveen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3404205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924800" cy="617887"/>
          </a:xfrm>
        </p:spPr>
        <p:txBody>
          <a:bodyPr>
            <a:normAutofit fontScale="90000"/>
          </a:bodyPr>
          <a:lstStyle/>
          <a:p>
            <a:r>
              <a:rPr lang="en-US" dirty="0"/>
              <a:t>ESEARCH PROCESS</a:t>
            </a:r>
          </a:p>
        </p:txBody>
      </p:sp>
      <p:pic>
        <p:nvPicPr>
          <p:cNvPr id="4" name="Picture 3"/>
          <p:cNvPicPr>
            <a:picLocks noChangeAspect="1"/>
          </p:cNvPicPr>
          <p:nvPr/>
        </p:nvPicPr>
        <p:blipFill>
          <a:blip r:embed="rId2"/>
          <a:stretch>
            <a:fillRect/>
          </a:stretch>
        </p:blipFill>
        <p:spPr>
          <a:xfrm>
            <a:off x="2847734" y="892525"/>
            <a:ext cx="3448531" cy="5982535"/>
          </a:xfrm>
          <a:prstGeom prst="rect">
            <a:avLst/>
          </a:prstGeom>
        </p:spPr>
      </p:pic>
    </p:spTree>
    <p:extLst>
      <p:ext uri="{BB962C8B-B14F-4D97-AF65-F5344CB8AC3E}">
        <p14:creationId xmlns:p14="http://schemas.microsoft.com/office/powerpoint/2010/main" val="948625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INITIAL LITERATURE REVIEW </a:t>
            </a:r>
            <a:br>
              <a:rPr lang="en-GB" dirty="0"/>
            </a:br>
            <a:endParaRPr lang="en-US" dirty="0"/>
          </a:p>
        </p:txBody>
      </p:sp>
      <p:sp>
        <p:nvSpPr>
          <p:cNvPr id="3" name="Content Placeholder 2"/>
          <p:cNvSpPr>
            <a:spLocks noGrp="1"/>
          </p:cNvSpPr>
          <p:nvPr>
            <p:ph idx="1"/>
          </p:nvPr>
        </p:nvSpPr>
        <p:spPr>
          <a:xfrm>
            <a:off x="457200" y="1066800"/>
            <a:ext cx="8229600" cy="5059363"/>
          </a:xfrm>
        </p:spPr>
        <p:txBody>
          <a:bodyPr>
            <a:normAutofit fontScale="85000" lnSpcReduction="20000"/>
          </a:bodyPr>
          <a:lstStyle/>
          <a:p>
            <a:pPr algn="just"/>
            <a:r>
              <a:rPr lang="en-GB" dirty="0"/>
              <a:t>Anderson et al. (1971)4say, “The review of literature is a task that continues throughout the duration of the thesis. It begins with a search for a suitable topic. Since a thesis aims to be a contribution to knowledge, a careful check should be made that the proposed study has not previously been carried out</a:t>
            </a:r>
            <a:r>
              <a:rPr lang="en-GB"/>
              <a:t>. </a:t>
            </a:r>
          </a:p>
          <a:p>
            <a:pPr algn="just"/>
            <a:endParaRPr lang="en-GB" dirty="0"/>
          </a:p>
          <a:p>
            <a:pPr algn="just"/>
            <a:r>
              <a:rPr lang="en-GB" dirty="0"/>
              <a:t>Although completely new and original problems are rare, a previous study should not be exactly replicated unless the techniques used had been faulty or the findings and conclusions doubtful to shed new light on the problem. A good test is whether the problem still requires solution”.</a:t>
            </a:r>
            <a:endParaRPr lang="en-US" dirty="0"/>
          </a:p>
        </p:txBody>
      </p:sp>
    </p:spTree>
    <p:extLst>
      <p:ext uri="{BB962C8B-B14F-4D97-AF65-F5344CB8AC3E}">
        <p14:creationId xmlns:p14="http://schemas.microsoft.com/office/powerpoint/2010/main" val="2789317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Hypothesis</a:t>
            </a:r>
          </a:p>
        </p:txBody>
      </p:sp>
      <p:sp>
        <p:nvSpPr>
          <p:cNvPr id="3" name="Content Placeholder 2"/>
          <p:cNvSpPr>
            <a:spLocks noGrp="1"/>
          </p:cNvSpPr>
          <p:nvPr>
            <p:ph idx="1"/>
          </p:nvPr>
        </p:nvSpPr>
        <p:spPr/>
        <p:txBody>
          <a:bodyPr>
            <a:normAutofit fontScale="85000" lnSpcReduction="10000"/>
          </a:bodyPr>
          <a:lstStyle/>
          <a:p>
            <a:r>
              <a:rPr lang="en-US" dirty="0"/>
              <a:t>A </a:t>
            </a:r>
            <a:r>
              <a:rPr lang="en-US" b="1" dirty="0"/>
              <a:t>research hypothesis</a:t>
            </a:r>
            <a:r>
              <a:rPr lang="en-US" dirty="0"/>
              <a:t> is a specific, clear, and testable proposition or predictive statement about the possible outcome of a scientific </a:t>
            </a:r>
            <a:r>
              <a:rPr lang="en-US" b="1" dirty="0"/>
              <a:t>research</a:t>
            </a:r>
            <a:r>
              <a:rPr lang="en-US" dirty="0"/>
              <a:t> study </a:t>
            </a:r>
          </a:p>
          <a:p>
            <a:r>
              <a:rPr lang="en-US" dirty="0"/>
              <a:t>a  hypothesis  struggles  to  set up  a  relationship  between  two  or  more  variables.  </a:t>
            </a:r>
          </a:p>
          <a:p>
            <a:r>
              <a:rPr lang="en-US" dirty="0"/>
              <a:t>Observation, </a:t>
            </a:r>
          </a:p>
          <a:p>
            <a:r>
              <a:rPr lang="en-US" dirty="0"/>
              <a:t>concepts  and  </a:t>
            </a:r>
          </a:p>
          <a:p>
            <a:r>
              <a:rPr lang="en-US" dirty="0"/>
              <a:t>Proposition/proposal  are  the  basis  of  a  hypothesis.  </a:t>
            </a:r>
          </a:p>
          <a:p>
            <a:r>
              <a:rPr lang="en-US" dirty="0"/>
              <a:t>In  other words a hypothesis is a proposition that is put to test in research.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63490" name="Picture 2" descr="www.drjayeshpatidar.blogspot.com "/>
          <p:cNvPicPr>
            <a:picLocks noChangeAspect="1" noChangeArrowheads="1"/>
          </p:cNvPicPr>
          <p:nvPr/>
        </p:nvPicPr>
        <p:blipFill>
          <a:blip r:embed="rId2"/>
          <a:srcRect/>
          <a:stretch>
            <a:fillRect/>
          </a:stretch>
        </p:blipFill>
        <p:spPr bwMode="auto">
          <a:xfrm>
            <a:off x="533400" y="323312"/>
            <a:ext cx="8001000" cy="600702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descr=" A hypothesis is a formal tentative statementof the expected relationship between two ormore variables under study. A hy..."/>
          <p:cNvPicPr>
            <a:picLocks noChangeAspect="1" noChangeArrowheads="1"/>
          </p:cNvPicPr>
          <p:nvPr/>
        </p:nvPicPr>
        <p:blipFill>
          <a:blip r:embed="rId2"/>
          <a:srcRect/>
          <a:stretch>
            <a:fillRect/>
          </a:stretch>
        </p:blipFill>
        <p:spPr bwMode="auto">
          <a:xfrm>
            <a:off x="76200" y="0"/>
            <a:ext cx="8829971" cy="66294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4" descr="Count.. Hypotheses provides link between theories &amp;actual practical research. It provides a bridge between theory &amp; real..."/>
          <p:cNvPicPr>
            <a:picLocks noChangeAspect="1" noChangeArrowheads="1"/>
          </p:cNvPicPr>
          <p:nvPr/>
        </p:nvPicPr>
        <p:blipFill>
          <a:blip r:embed="rId2"/>
          <a:srcRect/>
          <a:stretch>
            <a:fillRect/>
          </a:stretch>
        </p:blipFill>
        <p:spPr bwMode="auto">
          <a:xfrm>
            <a:off x="1066800" y="685799"/>
            <a:ext cx="7620000" cy="5720973"/>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71682" name="Picture 2" descr="www.drjayeshpatidar.blogspot.com "/>
          <p:cNvPicPr>
            <a:picLocks noChangeAspect="1" noChangeArrowheads="1"/>
          </p:cNvPicPr>
          <p:nvPr/>
        </p:nvPicPr>
        <p:blipFill>
          <a:blip r:embed="rId2"/>
          <a:srcRect/>
          <a:stretch>
            <a:fillRect/>
          </a:stretch>
        </p:blipFill>
        <p:spPr bwMode="auto">
          <a:xfrm>
            <a:off x="1676400" y="609600"/>
            <a:ext cx="6076950" cy="456247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8E17AD49-F46A-4D1C-800F-AD58199BECA1}" type="slidenum">
              <a:rPr lang="en-US">
                <a:solidFill>
                  <a:srgbClr val="898989"/>
                </a:solidFill>
              </a:rPr>
              <a:pPr/>
              <a:t>2</a:t>
            </a:fld>
            <a:endParaRPr lang="en-US">
              <a:solidFill>
                <a:srgbClr val="898989"/>
              </a:solidFill>
            </a:endParaRPr>
          </a:p>
        </p:txBody>
      </p:sp>
      <p:grpSp>
        <p:nvGrpSpPr>
          <p:cNvPr id="24579" name="Group 10"/>
          <p:cNvGrpSpPr>
            <a:grpSpLocks/>
          </p:cNvGrpSpPr>
          <p:nvPr/>
        </p:nvGrpSpPr>
        <p:grpSpPr bwMode="auto">
          <a:xfrm>
            <a:off x="685800" y="730250"/>
            <a:ext cx="7859713" cy="5822950"/>
            <a:chOff x="663202" y="533400"/>
            <a:chExt cx="7860456" cy="5822950"/>
          </a:xfrm>
        </p:grpSpPr>
        <p:pic>
          <p:nvPicPr>
            <p:cNvPr id="24581" name="Picture 4" descr="EvensenResMethFig2.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3202" y="533400"/>
              <a:ext cx="7860456" cy="5822950"/>
            </a:xfrm>
            <a:prstGeom prst="rect">
              <a:avLst/>
            </a:prstGeom>
            <a:solidFill>
              <a:srgbClr val="009644"/>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4343400" y="1524000"/>
              <a:ext cx="314510" cy="400110"/>
            </a:xfrm>
            <a:prstGeom prst="rect">
              <a:avLst/>
            </a:prstGeom>
            <a:solidFill>
              <a:srgbClr val="00823B"/>
            </a:solidFill>
            <a:ln>
              <a:noFill/>
            </a:ln>
            <a:effectLst>
              <a:glow rad="101600">
                <a:schemeClr val="accent3">
                  <a:satMod val="175000"/>
                  <a:alpha val="40000"/>
                </a:schemeClr>
              </a:glow>
              <a:softEdge rad="12700"/>
            </a:effectLst>
            <a:scene3d>
              <a:camera prst="orthographicFront">
                <a:rot lat="0" lon="0" rev="0"/>
              </a:camera>
              <a:lightRig rig="chilly" dir="t">
                <a:rot lat="0" lon="0" rev="18480000"/>
              </a:lightRig>
            </a:scene3d>
            <a:sp3d prstMaterial="clear">
              <a:bevelT h="63500"/>
            </a:sp3d>
          </p:spPr>
          <p:txBody>
            <a:bodyPr wrap="none">
              <a:spAutoFit/>
            </a:bodyPr>
            <a:lstStyle/>
            <a:p>
              <a:pPr fontAlgn="auto">
                <a:spcBef>
                  <a:spcPts val="0"/>
                </a:spcBef>
                <a:spcAft>
                  <a:spcPts val="0"/>
                </a:spcAft>
                <a:defRPr/>
              </a:pPr>
              <a:r>
                <a:rPr lang="en-US" sz="2000" b="1" dirty="0">
                  <a:latin typeface="+mn-lt"/>
                </a:rPr>
                <a:t>1</a:t>
              </a:r>
            </a:p>
          </p:txBody>
        </p:sp>
        <p:sp>
          <p:nvSpPr>
            <p:cNvPr id="7" name="TextBox 6"/>
            <p:cNvSpPr txBox="1"/>
            <p:nvPr/>
          </p:nvSpPr>
          <p:spPr>
            <a:xfrm>
              <a:off x="6934200" y="3124200"/>
              <a:ext cx="314510" cy="400110"/>
            </a:xfrm>
            <a:prstGeom prst="rect">
              <a:avLst/>
            </a:prstGeom>
            <a:solidFill>
              <a:srgbClr val="00823B"/>
            </a:solidFill>
            <a:ln>
              <a:noFill/>
            </a:ln>
            <a:effectLst>
              <a:glow rad="101600">
                <a:schemeClr val="accent3">
                  <a:satMod val="175000"/>
                  <a:alpha val="40000"/>
                </a:schemeClr>
              </a:glow>
              <a:softEdge rad="12700"/>
            </a:effectLst>
            <a:scene3d>
              <a:camera prst="orthographicFront">
                <a:rot lat="0" lon="0" rev="0"/>
              </a:camera>
              <a:lightRig rig="chilly" dir="t">
                <a:rot lat="0" lon="0" rev="18480000"/>
              </a:lightRig>
            </a:scene3d>
            <a:sp3d prstMaterial="clear">
              <a:bevelT h="63500"/>
            </a:sp3d>
          </p:spPr>
          <p:txBody>
            <a:bodyPr wrap="none">
              <a:spAutoFit/>
            </a:bodyPr>
            <a:lstStyle/>
            <a:p>
              <a:pPr fontAlgn="auto">
                <a:spcBef>
                  <a:spcPts val="0"/>
                </a:spcBef>
                <a:spcAft>
                  <a:spcPts val="0"/>
                </a:spcAft>
                <a:defRPr/>
              </a:pPr>
              <a:r>
                <a:rPr lang="en-US" sz="2000" b="1" dirty="0">
                  <a:latin typeface="+mn-lt"/>
                </a:rPr>
                <a:t>2</a:t>
              </a:r>
            </a:p>
          </p:txBody>
        </p:sp>
        <p:sp>
          <p:nvSpPr>
            <p:cNvPr id="8" name="TextBox 7"/>
            <p:cNvSpPr txBox="1"/>
            <p:nvPr/>
          </p:nvSpPr>
          <p:spPr>
            <a:xfrm>
              <a:off x="5867400" y="5105400"/>
              <a:ext cx="314510" cy="400110"/>
            </a:xfrm>
            <a:prstGeom prst="rect">
              <a:avLst/>
            </a:prstGeom>
            <a:solidFill>
              <a:srgbClr val="00823B"/>
            </a:solidFill>
            <a:ln>
              <a:noFill/>
            </a:ln>
            <a:effectLst>
              <a:glow rad="101600">
                <a:schemeClr val="accent3">
                  <a:satMod val="175000"/>
                  <a:alpha val="40000"/>
                </a:schemeClr>
              </a:glow>
              <a:softEdge rad="12700"/>
            </a:effectLst>
            <a:scene3d>
              <a:camera prst="orthographicFront">
                <a:rot lat="0" lon="0" rev="0"/>
              </a:camera>
              <a:lightRig rig="chilly" dir="t">
                <a:rot lat="0" lon="0" rev="18480000"/>
              </a:lightRig>
            </a:scene3d>
            <a:sp3d prstMaterial="clear">
              <a:bevelT h="63500"/>
            </a:sp3d>
          </p:spPr>
          <p:txBody>
            <a:bodyPr wrap="none">
              <a:spAutoFit/>
            </a:bodyPr>
            <a:lstStyle/>
            <a:p>
              <a:pPr fontAlgn="auto">
                <a:spcBef>
                  <a:spcPts val="0"/>
                </a:spcBef>
                <a:spcAft>
                  <a:spcPts val="0"/>
                </a:spcAft>
                <a:defRPr/>
              </a:pPr>
              <a:r>
                <a:rPr lang="en-US" sz="2000" b="1" dirty="0">
                  <a:latin typeface="+mn-lt"/>
                </a:rPr>
                <a:t>3</a:t>
              </a:r>
            </a:p>
          </p:txBody>
        </p:sp>
        <p:sp>
          <p:nvSpPr>
            <p:cNvPr id="9" name="TextBox 8"/>
            <p:cNvSpPr txBox="1"/>
            <p:nvPr/>
          </p:nvSpPr>
          <p:spPr>
            <a:xfrm>
              <a:off x="3114490" y="5105400"/>
              <a:ext cx="314510" cy="400110"/>
            </a:xfrm>
            <a:prstGeom prst="rect">
              <a:avLst/>
            </a:prstGeom>
            <a:solidFill>
              <a:srgbClr val="00823B"/>
            </a:solidFill>
            <a:ln>
              <a:noFill/>
            </a:ln>
            <a:effectLst>
              <a:glow rad="101600">
                <a:schemeClr val="accent3">
                  <a:satMod val="175000"/>
                  <a:alpha val="40000"/>
                </a:schemeClr>
              </a:glow>
              <a:softEdge rad="12700"/>
            </a:effectLst>
            <a:scene3d>
              <a:camera prst="orthographicFront">
                <a:rot lat="0" lon="0" rev="0"/>
              </a:camera>
              <a:lightRig rig="chilly" dir="t">
                <a:rot lat="0" lon="0" rev="18480000"/>
              </a:lightRig>
            </a:scene3d>
            <a:sp3d prstMaterial="clear">
              <a:bevelT h="63500"/>
            </a:sp3d>
          </p:spPr>
          <p:txBody>
            <a:bodyPr wrap="none">
              <a:spAutoFit/>
            </a:bodyPr>
            <a:lstStyle/>
            <a:p>
              <a:pPr fontAlgn="auto">
                <a:spcBef>
                  <a:spcPts val="0"/>
                </a:spcBef>
                <a:spcAft>
                  <a:spcPts val="0"/>
                </a:spcAft>
                <a:defRPr/>
              </a:pPr>
              <a:r>
                <a:rPr lang="en-US" sz="2000" b="1" dirty="0">
                  <a:latin typeface="+mn-lt"/>
                </a:rPr>
                <a:t>4</a:t>
              </a:r>
            </a:p>
          </p:txBody>
        </p:sp>
        <p:sp>
          <p:nvSpPr>
            <p:cNvPr id="10" name="TextBox 9"/>
            <p:cNvSpPr txBox="1"/>
            <p:nvPr/>
          </p:nvSpPr>
          <p:spPr>
            <a:xfrm>
              <a:off x="1447800" y="3276600"/>
              <a:ext cx="314510" cy="400110"/>
            </a:xfrm>
            <a:prstGeom prst="rect">
              <a:avLst/>
            </a:prstGeom>
            <a:solidFill>
              <a:srgbClr val="00823B"/>
            </a:solidFill>
            <a:ln>
              <a:noFill/>
            </a:ln>
            <a:effectLst>
              <a:glow rad="101600">
                <a:schemeClr val="accent3">
                  <a:satMod val="175000"/>
                  <a:alpha val="40000"/>
                </a:schemeClr>
              </a:glow>
              <a:softEdge rad="12700"/>
            </a:effectLst>
            <a:scene3d>
              <a:camera prst="orthographicFront">
                <a:rot lat="0" lon="0" rev="0"/>
              </a:camera>
              <a:lightRig rig="chilly" dir="t">
                <a:rot lat="0" lon="0" rev="18480000"/>
              </a:lightRig>
            </a:scene3d>
            <a:sp3d prstMaterial="clear">
              <a:bevelT h="63500"/>
            </a:sp3d>
          </p:spPr>
          <p:txBody>
            <a:bodyPr wrap="none">
              <a:spAutoFit/>
            </a:bodyPr>
            <a:lstStyle/>
            <a:p>
              <a:pPr fontAlgn="auto">
                <a:spcBef>
                  <a:spcPts val="0"/>
                </a:spcBef>
                <a:spcAft>
                  <a:spcPts val="0"/>
                </a:spcAft>
                <a:defRPr/>
              </a:pPr>
              <a:r>
                <a:rPr lang="en-US" sz="2000" b="1" dirty="0">
                  <a:latin typeface="+mn-lt"/>
                </a:rPr>
                <a:t>5</a:t>
              </a:r>
            </a:p>
          </p:txBody>
        </p:sp>
      </p:grpSp>
      <p:sp>
        <p:nvSpPr>
          <p:cNvPr id="12" name="Title 1"/>
          <p:cNvSpPr txBox="1">
            <a:spLocks/>
          </p:cNvSpPr>
          <p:nvPr/>
        </p:nvSpPr>
        <p:spPr>
          <a:xfrm>
            <a:off x="457200" y="76200"/>
            <a:ext cx="8229600" cy="654050"/>
          </a:xfrm>
          <a:prstGeom prst="rect">
            <a:avLst/>
          </a:prstGeom>
        </p:spPr>
        <p:txBody>
          <a:bodyPr/>
          <a:lstStyle/>
          <a:p>
            <a:pPr algn="ctr" fontAlgn="auto">
              <a:spcAft>
                <a:spcPts val="0"/>
              </a:spcAft>
              <a:defRPr/>
            </a:pPr>
            <a:r>
              <a:rPr lang="en-US" sz="3600" b="1" dirty="0">
                <a:solidFill>
                  <a:srgbClr val="0066FF"/>
                </a:solidFill>
                <a:latin typeface="+mj-lt"/>
                <a:ea typeface="+mj-ea"/>
                <a:cs typeface="+mj-cs"/>
              </a:rPr>
              <a:t>The Process of Research</a:t>
            </a:r>
          </a:p>
        </p:txBody>
      </p:sp>
    </p:spTree>
    <p:extLst>
      <p:ext uri="{BB962C8B-B14F-4D97-AF65-F5344CB8AC3E}">
        <p14:creationId xmlns:p14="http://schemas.microsoft.com/office/powerpoint/2010/main" val="895708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76200"/>
            <a:ext cx="8229600" cy="1143000"/>
          </a:xfrm>
        </p:spPr>
        <p:txBody>
          <a:bodyPr/>
          <a:lstStyle/>
          <a:p>
            <a:r>
              <a:rPr lang="en-US" b="1">
                <a:solidFill>
                  <a:srgbClr val="0066FF"/>
                </a:solidFill>
              </a:rPr>
              <a:t>The Process of Research</a:t>
            </a:r>
          </a:p>
        </p:txBody>
      </p:sp>
      <p:sp>
        <p:nvSpPr>
          <p:cNvPr id="3" name="Content Placeholder 2"/>
          <p:cNvSpPr>
            <a:spLocks noGrp="1"/>
          </p:cNvSpPr>
          <p:nvPr>
            <p:ph idx="1"/>
          </p:nvPr>
        </p:nvSpPr>
        <p:spPr>
          <a:xfrm>
            <a:off x="838200" y="1219200"/>
            <a:ext cx="8077200" cy="4906963"/>
          </a:xfrm>
        </p:spPr>
        <p:txBody>
          <a:bodyPr rtlCol="0">
            <a:normAutofit lnSpcReduction="10000"/>
          </a:bodyPr>
          <a:lstStyle/>
          <a:p>
            <a:pPr algn="just" fontAlgn="auto">
              <a:spcAft>
                <a:spcPts val="0"/>
              </a:spcAft>
              <a:buFont typeface="Arial"/>
              <a:buChar char="•"/>
              <a:defRPr/>
            </a:pPr>
            <a:r>
              <a:rPr lang="en-US" dirty="0"/>
              <a:t>The process is initiated with a </a:t>
            </a:r>
            <a:r>
              <a:rPr lang="en-US" u="sng" dirty="0"/>
              <a:t>question or problem </a:t>
            </a:r>
            <a:r>
              <a:rPr lang="en-US" dirty="0"/>
              <a:t>(</a:t>
            </a:r>
            <a:r>
              <a:rPr lang="en-US" b="1" dirty="0"/>
              <a:t>step 1</a:t>
            </a:r>
            <a:r>
              <a:rPr lang="en-US" dirty="0"/>
              <a:t>)</a:t>
            </a:r>
          </a:p>
          <a:p>
            <a:pPr algn="just" fontAlgn="auto">
              <a:spcAft>
                <a:spcPts val="0"/>
              </a:spcAft>
              <a:buFont typeface="Arial"/>
              <a:buChar char="•"/>
              <a:defRPr/>
            </a:pPr>
            <a:r>
              <a:rPr lang="en-US" dirty="0"/>
              <a:t>Next</a:t>
            </a:r>
            <a:r>
              <a:rPr lang="en-US" u="sng" dirty="0"/>
              <a:t>, goals and objectives </a:t>
            </a:r>
            <a:r>
              <a:rPr lang="en-US" dirty="0"/>
              <a:t>are formulated to deal with the question or problem (</a:t>
            </a:r>
            <a:r>
              <a:rPr lang="en-US" b="1" dirty="0"/>
              <a:t>step 2</a:t>
            </a:r>
            <a:r>
              <a:rPr lang="en-US" dirty="0"/>
              <a:t>)</a:t>
            </a:r>
          </a:p>
          <a:p>
            <a:pPr algn="just" fontAlgn="auto">
              <a:spcAft>
                <a:spcPts val="0"/>
              </a:spcAft>
              <a:buFont typeface="Arial"/>
              <a:buChar char="•"/>
              <a:defRPr/>
            </a:pPr>
            <a:r>
              <a:rPr lang="en-US" dirty="0"/>
              <a:t>Then the </a:t>
            </a:r>
            <a:r>
              <a:rPr lang="en-US" u="sng" dirty="0"/>
              <a:t>research design </a:t>
            </a:r>
            <a:r>
              <a:rPr lang="en-US" dirty="0"/>
              <a:t>is developed to achieve the objectives (</a:t>
            </a:r>
            <a:r>
              <a:rPr lang="en-US" b="1" dirty="0"/>
              <a:t>step 3</a:t>
            </a:r>
            <a:r>
              <a:rPr lang="en-US" dirty="0"/>
              <a:t>)</a:t>
            </a:r>
          </a:p>
          <a:p>
            <a:pPr algn="just" fontAlgn="auto">
              <a:spcAft>
                <a:spcPts val="0"/>
              </a:spcAft>
              <a:buFont typeface="Arial"/>
              <a:buChar char="•"/>
              <a:defRPr/>
            </a:pPr>
            <a:r>
              <a:rPr lang="en-US" u="sng" dirty="0"/>
              <a:t>Results</a:t>
            </a:r>
            <a:r>
              <a:rPr lang="en-US" dirty="0"/>
              <a:t> are generated by conducting the research (</a:t>
            </a:r>
            <a:r>
              <a:rPr lang="en-US" b="1" dirty="0"/>
              <a:t>step 4</a:t>
            </a:r>
            <a:r>
              <a:rPr lang="en-US" dirty="0"/>
              <a:t>)</a:t>
            </a:r>
          </a:p>
          <a:p>
            <a:pPr algn="just" fontAlgn="auto">
              <a:spcAft>
                <a:spcPts val="0"/>
              </a:spcAft>
              <a:buFont typeface="Arial"/>
              <a:buChar char="•"/>
              <a:defRPr/>
            </a:pPr>
            <a:r>
              <a:rPr lang="en-US" u="sng" dirty="0"/>
              <a:t>Interpretation and analysis </a:t>
            </a:r>
            <a:r>
              <a:rPr lang="en-US" dirty="0"/>
              <a:t>of results follow (</a:t>
            </a:r>
            <a:r>
              <a:rPr lang="en-US" b="1" dirty="0"/>
              <a:t>step 5)</a:t>
            </a:r>
          </a:p>
          <a:p>
            <a:pPr algn="just" fontAlgn="auto">
              <a:spcAft>
                <a:spcPts val="0"/>
              </a:spcAft>
              <a:buFont typeface="Arial"/>
              <a:buChar cha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73FE5B4A-E588-4DE7-BE8E-CB5932DA1F24}" type="slidenum">
              <a:rPr lang="en-US">
                <a:solidFill>
                  <a:srgbClr val="898989"/>
                </a:solidFill>
              </a:rPr>
              <a:pPr/>
              <a:t>3</a:t>
            </a:fld>
            <a:endParaRPr lang="en-US">
              <a:solidFill>
                <a:srgbClr val="898989"/>
              </a:solidFill>
            </a:endParaRPr>
          </a:p>
        </p:txBody>
      </p:sp>
    </p:spTree>
    <p:extLst>
      <p:ext uri="{BB962C8B-B14F-4D97-AF65-F5344CB8AC3E}">
        <p14:creationId xmlns:p14="http://schemas.microsoft.com/office/powerpoint/2010/main" val="38309897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ESSENTIAL QUALITY OF RESEARCH</a:t>
            </a:r>
            <a:endParaRPr lang="en-US" dirty="0"/>
          </a:p>
        </p:txBody>
      </p:sp>
      <p:sp>
        <p:nvSpPr>
          <p:cNvPr id="3" name="Content Placeholder 2"/>
          <p:cNvSpPr>
            <a:spLocks noGrp="1"/>
          </p:cNvSpPr>
          <p:nvPr>
            <p:ph idx="1"/>
          </p:nvPr>
        </p:nvSpPr>
        <p:spPr/>
        <p:txBody>
          <a:bodyPr>
            <a:normAutofit fontScale="70000" lnSpcReduction="20000"/>
          </a:bodyPr>
          <a:lstStyle/>
          <a:p>
            <a:r>
              <a:rPr lang="en-GB" dirty="0"/>
              <a:t>A good research must meet the validity and reliability that are most important in evaluating a measurement tool of a research.</a:t>
            </a:r>
          </a:p>
          <a:p>
            <a:r>
              <a:rPr lang="en-GB" b="1" u="sng" dirty="0"/>
              <a:t>Validity</a:t>
            </a:r>
            <a:r>
              <a:rPr lang="en-GB" dirty="0"/>
              <a:t> </a:t>
            </a:r>
          </a:p>
          <a:p>
            <a:r>
              <a:rPr lang="en-GB" dirty="0"/>
              <a:t>It can be stated that a research has highly validity if the study only contains what one wants to study and nothing else. Validity refers to how well the data collection and data analysis of the research captures the reality being studied. </a:t>
            </a:r>
          </a:p>
          <a:p>
            <a:endParaRPr lang="en-GB" dirty="0"/>
          </a:p>
          <a:p>
            <a:r>
              <a:rPr lang="en-GB" b="1" u="sng" dirty="0"/>
              <a:t>Reliability</a:t>
            </a:r>
            <a:r>
              <a:rPr lang="en-GB" dirty="0"/>
              <a:t> </a:t>
            </a:r>
          </a:p>
          <a:p>
            <a:r>
              <a:rPr lang="en-GB" dirty="0"/>
              <a:t>Reliability demonstrates that the operation of a study, such as the data collection procedures, can be repeated with the same outcome. The objective is to ensure that if a later researcher followed exactly the same procedures as described by an earlier research and conducted the same case study all over again; the later researcher should arrive at the same.</a:t>
            </a:r>
            <a:endParaRPr lang="en-US" dirty="0"/>
          </a:p>
        </p:txBody>
      </p:sp>
    </p:spTree>
    <p:extLst>
      <p:ext uri="{BB962C8B-B14F-4D97-AF65-F5344CB8AC3E}">
        <p14:creationId xmlns:p14="http://schemas.microsoft.com/office/powerpoint/2010/main" val="2637571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b="1">
                <a:solidFill>
                  <a:srgbClr val="0066FF"/>
                </a:solidFill>
              </a:rPr>
              <a:t>Methodology Defined &amp; Described</a:t>
            </a:r>
          </a:p>
        </p:txBody>
      </p:sp>
      <p:sp>
        <p:nvSpPr>
          <p:cNvPr id="3" name="Content Placeholder 2"/>
          <p:cNvSpPr>
            <a:spLocks noGrp="1"/>
          </p:cNvSpPr>
          <p:nvPr>
            <p:ph idx="1"/>
          </p:nvPr>
        </p:nvSpPr>
        <p:spPr>
          <a:xfrm>
            <a:off x="457200" y="1600200"/>
            <a:ext cx="8458200" cy="4525963"/>
          </a:xfrm>
        </p:spPr>
        <p:txBody>
          <a:bodyPr rtlCol="0">
            <a:normAutofit lnSpcReduction="10000"/>
          </a:bodyPr>
          <a:lstStyle/>
          <a:p>
            <a:pPr marL="0" indent="0" fontAlgn="auto">
              <a:spcAft>
                <a:spcPts val="0"/>
              </a:spcAft>
              <a:buFont typeface="Arial"/>
              <a:buNone/>
              <a:defRPr/>
            </a:pPr>
            <a:r>
              <a:rPr lang="en-US" dirty="0"/>
              <a:t>Methodology and Method are often (incorrectly) used interchangeable</a:t>
            </a:r>
          </a:p>
          <a:p>
            <a:pPr marL="0" indent="0" fontAlgn="auto">
              <a:spcAft>
                <a:spcPts val="0"/>
              </a:spcAft>
              <a:buFont typeface="Arial"/>
              <a:buNone/>
              <a:defRPr/>
            </a:pPr>
            <a:endParaRPr lang="en-US" sz="1100" dirty="0"/>
          </a:p>
          <a:p>
            <a:pPr fontAlgn="auto">
              <a:spcAft>
                <a:spcPts val="0"/>
              </a:spcAft>
              <a:buFont typeface="Arial"/>
              <a:buChar char="•"/>
              <a:defRPr/>
            </a:pPr>
            <a:r>
              <a:rPr lang="en-US" u="sng" dirty="0"/>
              <a:t>Methodology</a:t>
            </a:r>
            <a:r>
              <a:rPr lang="en-US" dirty="0"/>
              <a:t> – the study of the general approach to inquiry in a given field</a:t>
            </a:r>
          </a:p>
          <a:p>
            <a:pPr fontAlgn="auto">
              <a:spcAft>
                <a:spcPts val="0"/>
              </a:spcAft>
              <a:buFont typeface="Arial"/>
              <a:buChar char="•"/>
              <a:defRPr/>
            </a:pPr>
            <a:r>
              <a:rPr lang="en-US" u="sng" dirty="0"/>
              <a:t>Method </a:t>
            </a:r>
            <a:r>
              <a:rPr lang="en-US" dirty="0"/>
              <a:t>– the specific techniques, tools or procedures applied to achieve a given objective</a:t>
            </a:r>
          </a:p>
          <a:p>
            <a:pPr lvl="1" fontAlgn="auto">
              <a:spcAft>
                <a:spcPts val="0"/>
              </a:spcAft>
              <a:buFont typeface="Arial"/>
              <a:buChar char="–"/>
              <a:defRPr/>
            </a:pPr>
            <a:r>
              <a:rPr lang="en-US" dirty="0"/>
              <a:t>Research methods in economics include regression analysis, mathematical analysis, operations research, surveys, data gathering, etc.</a:t>
            </a:r>
          </a:p>
          <a:p>
            <a:pPr fontAlgn="auto">
              <a:spcAft>
                <a:spcPts val="0"/>
              </a:spcAft>
              <a:buFont typeface="Arial"/>
              <a:buChar char="•"/>
              <a:defRPr/>
            </a:pP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06AF3A76-B6BE-4A2F-8D3E-26DE9A3ECF21}" type="slidenum">
              <a:rPr lang="en-US">
                <a:solidFill>
                  <a:srgbClr val="898989"/>
                </a:solidFill>
              </a:rPr>
              <a:pPr/>
              <a:t>5</a:t>
            </a:fld>
            <a:endParaRPr lang="en-US">
              <a:solidFill>
                <a:srgbClr val="898989"/>
              </a:solidFill>
            </a:endParaRPr>
          </a:p>
        </p:txBody>
      </p:sp>
    </p:spTree>
    <p:extLst>
      <p:ext uri="{BB962C8B-B14F-4D97-AF65-F5344CB8AC3E}">
        <p14:creationId xmlns:p14="http://schemas.microsoft.com/office/powerpoint/2010/main" val="36459604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Research methodology</a:t>
            </a:r>
            <a:endParaRPr lang="en-US" dirty="0"/>
          </a:p>
        </p:txBody>
      </p:sp>
      <p:sp>
        <p:nvSpPr>
          <p:cNvPr id="3" name="Content Placeholder 2"/>
          <p:cNvSpPr>
            <a:spLocks noGrp="1"/>
          </p:cNvSpPr>
          <p:nvPr>
            <p:ph idx="1"/>
          </p:nvPr>
        </p:nvSpPr>
        <p:spPr>
          <a:xfrm>
            <a:off x="457200" y="1417638"/>
            <a:ext cx="8229600" cy="4708525"/>
          </a:xfrm>
        </p:spPr>
        <p:txBody>
          <a:bodyPr>
            <a:normAutofit fontScale="85000" lnSpcReduction="20000"/>
          </a:bodyPr>
          <a:lstStyle/>
          <a:p>
            <a:pPr algn="just"/>
            <a:r>
              <a:rPr lang="en-US" dirty="0"/>
              <a:t>The term "</a:t>
            </a:r>
            <a:r>
              <a:rPr lang="en-US" b="1" dirty="0"/>
              <a:t>research</a:t>
            </a:r>
            <a:r>
              <a:rPr lang="en-US" dirty="0"/>
              <a:t> methods" typically refers to the strategy or plan that a researcher has devised in order to gather data. </a:t>
            </a:r>
          </a:p>
          <a:p>
            <a:pPr algn="just"/>
            <a:endParaRPr lang="en-US" dirty="0"/>
          </a:p>
          <a:p>
            <a:pPr algn="just"/>
            <a:r>
              <a:rPr lang="en-US" dirty="0"/>
              <a:t>While "</a:t>
            </a:r>
            <a:r>
              <a:rPr lang="en-US" b="1" dirty="0"/>
              <a:t>research methodology</a:t>
            </a:r>
            <a:r>
              <a:rPr lang="en-US" dirty="0"/>
              <a:t>" sounds similar to "</a:t>
            </a:r>
            <a:r>
              <a:rPr lang="en-US" b="1" dirty="0"/>
              <a:t>research</a:t>
            </a:r>
            <a:r>
              <a:rPr lang="en-US" dirty="0"/>
              <a:t> method," </a:t>
            </a:r>
            <a:r>
              <a:rPr lang="en-US" b="1" dirty="0"/>
              <a:t>research methodology</a:t>
            </a:r>
            <a:r>
              <a:rPr lang="en-US" dirty="0"/>
              <a:t> refers to the body of practices that govern the acquisition of knowledge within a given field.</a:t>
            </a:r>
          </a:p>
          <a:p>
            <a:pPr algn="just"/>
            <a:endParaRPr lang="en-US" dirty="0"/>
          </a:p>
          <a:p>
            <a:pPr algn="just"/>
            <a:r>
              <a:rPr lang="en-US" dirty="0"/>
              <a:t>Research methodology deals with a range of ways to make the most out of solving key research problems. It is a composite of philosophies, ideals, and foundations that drive the actions, the methods, that will be used.</a:t>
            </a:r>
          </a:p>
          <a:p>
            <a:pPr algn="just"/>
            <a:endParaRPr lang="en-US" dirty="0"/>
          </a:p>
        </p:txBody>
      </p:sp>
    </p:spTree>
    <p:extLst>
      <p:ext uri="{BB962C8B-B14F-4D97-AF65-F5344CB8AC3E}">
        <p14:creationId xmlns:p14="http://schemas.microsoft.com/office/powerpoint/2010/main" val="1678419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924800" cy="617887"/>
          </a:xfrm>
        </p:spPr>
        <p:txBody>
          <a:bodyPr>
            <a:normAutofit fontScale="90000"/>
          </a:bodyPr>
          <a:lstStyle/>
          <a:p>
            <a:r>
              <a:rPr lang="en-US" dirty="0"/>
              <a:t>ESEARCH PROCESS</a:t>
            </a:r>
          </a:p>
        </p:txBody>
      </p:sp>
      <p:pic>
        <p:nvPicPr>
          <p:cNvPr id="4" name="Picture 3"/>
          <p:cNvPicPr>
            <a:picLocks noChangeAspect="1"/>
          </p:cNvPicPr>
          <p:nvPr/>
        </p:nvPicPr>
        <p:blipFill>
          <a:blip r:embed="rId2"/>
          <a:stretch>
            <a:fillRect/>
          </a:stretch>
        </p:blipFill>
        <p:spPr>
          <a:xfrm>
            <a:off x="2847734" y="892525"/>
            <a:ext cx="3448531" cy="5982535"/>
          </a:xfrm>
          <a:prstGeom prst="rect">
            <a:avLst/>
          </a:prstGeom>
        </p:spPr>
      </p:pic>
    </p:spTree>
    <p:extLst>
      <p:ext uri="{BB962C8B-B14F-4D97-AF65-F5344CB8AC3E}">
        <p14:creationId xmlns:p14="http://schemas.microsoft.com/office/powerpoint/2010/main" val="948625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RESEARCH PROBLEM</a:t>
            </a:r>
            <a:endParaRPr lang="en-US" dirty="0"/>
          </a:p>
        </p:txBody>
      </p:sp>
      <p:sp>
        <p:nvSpPr>
          <p:cNvPr id="3" name="Content Placeholder 2"/>
          <p:cNvSpPr>
            <a:spLocks noGrp="1"/>
          </p:cNvSpPr>
          <p:nvPr>
            <p:ph idx="1"/>
          </p:nvPr>
        </p:nvSpPr>
        <p:spPr/>
        <p:txBody>
          <a:bodyPr>
            <a:normAutofit fontScale="92500"/>
          </a:bodyPr>
          <a:lstStyle/>
          <a:p>
            <a:r>
              <a:rPr lang="en-GB" dirty="0"/>
              <a:t>Research problem is a statement that wants to know what relation exist among some variables. </a:t>
            </a:r>
          </a:p>
          <a:p>
            <a:r>
              <a:rPr lang="en-GB" dirty="0"/>
              <a:t>The first step in a research after determining the area for research is defining the problem under the study, so the time period of research, unit of analysis, variables and estimation of relationship (to set up the next step that is formulating the problem or setting up the hypothesis) are to be facilitated. </a:t>
            </a:r>
            <a:endParaRPr lang="en-US" dirty="0"/>
          </a:p>
        </p:txBody>
      </p:sp>
    </p:spTree>
    <p:extLst>
      <p:ext uri="{BB962C8B-B14F-4D97-AF65-F5344CB8AC3E}">
        <p14:creationId xmlns:p14="http://schemas.microsoft.com/office/powerpoint/2010/main" val="382088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Problem under the study and need for the project</a:t>
            </a:r>
          </a:p>
          <a:p>
            <a:r>
              <a:rPr lang="en-US" dirty="0"/>
              <a:t>Objectives of the study</a:t>
            </a:r>
          </a:p>
          <a:p>
            <a:r>
              <a:rPr lang="en-US" dirty="0"/>
              <a:t>Scope of the study</a:t>
            </a:r>
          </a:p>
          <a:p>
            <a:pPr lvl="1"/>
            <a:r>
              <a:rPr lang="en-US" dirty="0"/>
              <a:t>Data for the study</a:t>
            </a:r>
          </a:p>
          <a:p>
            <a:pPr lvl="1"/>
            <a:r>
              <a:rPr lang="en-US" dirty="0"/>
              <a:t>Period for the study</a:t>
            </a:r>
          </a:p>
        </p:txBody>
      </p:sp>
      <p:sp>
        <p:nvSpPr>
          <p:cNvPr id="4" name="Title 1"/>
          <p:cNvSpPr>
            <a:spLocks noGrp="1"/>
          </p:cNvSpPr>
          <p:nvPr>
            <p:ph type="title"/>
          </p:nvPr>
        </p:nvSpPr>
        <p:spPr>
          <a:xfrm>
            <a:off x="457200" y="274638"/>
            <a:ext cx="8229600" cy="1143000"/>
          </a:xfrm>
        </p:spPr>
        <p:txBody>
          <a:bodyPr/>
          <a:lstStyle/>
          <a:p>
            <a:r>
              <a:rPr lang="en-GB" dirty="0"/>
              <a:t>RESEARCH PROBLEM</a:t>
            </a:r>
            <a:endParaRPr lang="en-US" dirty="0"/>
          </a:p>
        </p:txBody>
      </p:sp>
    </p:spTree>
    <p:extLst>
      <p:ext uri="{BB962C8B-B14F-4D97-AF65-F5344CB8AC3E}">
        <p14:creationId xmlns:p14="http://schemas.microsoft.com/office/powerpoint/2010/main" val="2555939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561</TotalTime>
  <Words>692</Words>
  <Application>Microsoft Macintosh PowerPoint</Application>
  <PresentationFormat>On-screen Show (4:3)</PresentationFormat>
  <Paragraphs>62</Paragraphs>
  <Slides>16</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ESDM 403:  Research Method  (Project Design)</vt:lpstr>
      <vt:lpstr>PowerPoint Presentation</vt:lpstr>
      <vt:lpstr>The Process of Research</vt:lpstr>
      <vt:lpstr>ESSENTIAL QUALITY OF RESEARCH</vt:lpstr>
      <vt:lpstr>Methodology Defined &amp; Described</vt:lpstr>
      <vt:lpstr>Research methodology</vt:lpstr>
      <vt:lpstr>ESEARCH PROCESS</vt:lpstr>
      <vt:lpstr>RESEARCH PROBLEM</vt:lpstr>
      <vt:lpstr>RESEARCH PROBLEM</vt:lpstr>
      <vt:lpstr>ESEARCH PROCESS</vt:lpstr>
      <vt:lpstr>INITIAL LITERATURE REVIEW  </vt:lpstr>
      <vt:lpstr>Hypothesis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parveen.m.209</cp:lastModifiedBy>
  <cp:revision>68</cp:revision>
  <dcterms:created xsi:type="dcterms:W3CDTF">2006-08-16T00:00:00Z</dcterms:created>
  <dcterms:modified xsi:type="dcterms:W3CDTF">2022-01-29T06:23:56Z</dcterms:modified>
</cp:coreProperties>
</file>