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1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9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62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89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4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01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76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82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0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5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8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0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0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6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2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51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3" Type="http://schemas.openxmlformats.org/officeDocument/2006/relationships/image" Target="../media/image139.png"/><Relationship Id="rId21" Type="http://schemas.openxmlformats.org/officeDocument/2006/relationships/image" Target="../media/image157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image" Target="../media/image138.png"/><Relationship Id="rId16" Type="http://schemas.openxmlformats.org/officeDocument/2006/relationships/image" Target="../media/image152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19" Type="http://schemas.openxmlformats.org/officeDocument/2006/relationships/image" Target="../media/image155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26" Type="http://schemas.openxmlformats.org/officeDocument/2006/relationships/image" Target="../media/image183.png"/><Relationship Id="rId3" Type="http://schemas.openxmlformats.org/officeDocument/2006/relationships/image" Target="../media/image160.png"/><Relationship Id="rId21" Type="http://schemas.openxmlformats.org/officeDocument/2006/relationships/image" Target="../media/image178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5" Type="http://schemas.openxmlformats.org/officeDocument/2006/relationships/image" Target="../media/image182.png"/><Relationship Id="rId2" Type="http://schemas.openxmlformats.org/officeDocument/2006/relationships/image" Target="../media/image159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29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24" Type="http://schemas.openxmlformats.org/officeDocument/2006/relationships/image" Target="../media/image181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23" Type="http://schemas.openxmlformats.org/officeDocument/2006/relationships/image" Target="../media/image180.png"/><Relationship Id="rId28" Type="http://schemas.openxmlformats.org/officeDocument/2006/relationships/image" Target="../media/image185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Relationship Id="rId27" Type="http://schemas.openxmlformats.org/officeDocument/2006/relationships/image" Target="../media/image1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26" Type="http://schemas.openxmlformats.org/officeDocument/2006/relationships/image" Target="../media/image211.png"/><Relationship Id="rId3" Type="http://schemas.openxmlformats.org/officeDocument/2006/relationships/image" Target="../media/image188.png"/><Relationship Id="rId21" Type="http://schemas.openxmlformats.org/officeDocument/2006/relationships/image" Target="../media/image206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5" Type="http://schemas.openxmlformats.org/officeDocument/2006/relationships/image" Target="../media/image210.png"/><Relationship Id="rId2" Type="http://schemas.openxmlformats.org/officeDocument/2006/relationships/image" Target="../media/image187.png"/><Relationship Id="rId16" Type="http://schemas.openxmlformats.org/officeDocument/2006/relationships/image" Target="../media/image201.png"/><Relationship Id="rId20" Type="http://schemas.openxmlformats.org/officeDocument/2006/relationships/image" Target="../media/image205.png"/><Relationship Id="rId29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24" Type="http://schemas.openxmlformats.org/officeDocument/2006/relationships/image" Target="../media/image209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23" Type="http://schemas.openxmlformats.org/officeDocument/2006/relationships/image" Target="../media/image208.png"/><Relationship Id="rId28" Type="http://schemas.openxmlformats.org/officeDocument/2006/relationships/image" Target="../media/image213.png"/><Relationship Id="rId10" Type="http://schemas.openxmlformats.org/officeDocument/2006/relationships/image" Target="../media/image195.png"/><Relationship Id="rId19" Type="http://schemas.openxmlformats.org/officeDocument/2006/relationships/image" Target="../media/image204.png"/><Relationship Id="rId31" Type="http://schemas.openxmlformats.org/officeDocument/2006/relationships/image" Target="../media/image216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Relationship Id="rId22" Type="http://schemas.openxmlformats.org/officeDocument/2006/relationships/image" Target="../media/image207.png"/><Relationship Id="rId27" Type="http://schemas.openxmlformats.org/officeDocument/2006/relationships/image" Target="../media/image212.png"/><Relationship Id="rId30" Type="http://schemas.openxmlformats.org/officeDocument/2006/relationships/image" Target="../media/image2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2" Type="http://schemas.openxmlformats.org/officeDocument/2006/relationships/image" Target="../media/image217.png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25.png"/><Relationship Id="rId5" Type="http://schemas.openxmlformats.org/officeDocument/2006/relationships/image" Target="../media/image220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4" Type="http://schemas.openxmlformats.org/officeDocument/2006/relationships/image" Target="../media/image219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18" Type="http://schemas.openxmlformats.org/officeDocument/2006/relationships/image" Target="../media/image251.png"/><Relationship Id="rId26" Type="http://schemas.openxmlformats.org/officeDocument/2006/relationships/image" Target="../media/image259.png"/><Relationship Id="rId3" Type="http://schemas.openxmlformats.org/officeDocument/2006/relationships/image" Target="../media/image236.png"/><Relationship Id="rId21" Type="http://schemas.openxmlformats.org/officeDocument/2006/relationships/image" Target="../media/image254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17" Type="http://schemas.openxmlformats.org/officeDocument/2006/relationships/image" Target="../media/image250.png"/><Relationship Id="rId25" Type="http://schemas.openxmlformats.org/officeDocument/2006/relationships/image" Target="../media/image258.png"/><Relationship Id="rId2" Type="http://schemas.openxmlformats.org/officeDocument/2006/relationships/image" Target="../media/image235.png"/><Relationship Id="rId16" Type="http://schemas.openxmlformats.org/officeDocument/2006/relationships/image" Target="../media/image249.png"/><Relationship Id="rId20" Type="http://schemas.openxmlformats.org/officeDocument/2006/relationships/image" Target="../media/image253.png"/><Relationship Id="rId29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24" Type="http://schemas.openxmlformats.org/officeDocument/2006/relationships/image" Target="../media/image257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23" Type="http://schemas.openxmlformats.org/officeDocument/2006/relationships/image" Target="../media/image256.png"/><Relationship Id="rId28" Type="http://schemas.openxmlformats.org/officeDocument/2006/relationships/image" Target="../media/image261.png"/><Relationship Id="rId10" Type="http://schemas.openxmlformats.org/officeDocument/2006/relationships/image" Target="../media/image243.png"/><Relationship Id="rId19" Type="http://schemas.openxmlformats.org/officeDocument/2006/relationships/image" Target="../media/image252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Relationship Id="rId22" Type="http://schemas.openxmlformats.org/officeDocument/2006/relationships/image" Target="../media/image255.png"/><Relationship Id="rId27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13" Type="http://schemas.openxmlformats.org/officeDocument/2006/relationships/image" Target="../media/image277.png"/><Relationship Id="rId18" Type="http://schemas.openxmlformats.org/officeDocument/2006/relationships/image" Target="../media/image282.png"/><Relationship Id="rId3" Type="http://schemas.openxmlformats.org/officeDocument/2006/relationships/image" Target="../media/image267.png"/><Relationship Id="rId7" Type="http://schemas.openxmlformats.org/officeDocument/2006/relationships/image" Target="../media/image271.png"/><Relationship Id="rId12" Type="http://schemas.openxmlformats.org/officeDocument/2006/relationships/image" Target="../media/image276.png"/><Relationship Id="rId17" Type="http://schemas.openxmlformats.org/officeDocument/2006/relationships/image" Target="../media/image281.png"/><Relationship Id="rId2" Type="http://schemas.openxmlformats.org/officeDocument/2006/relationships/image" Target="../media/image266.png"/><Relationship Id="rId16" Type="http://schemas.openxmlformats.org/officeDocument/2006/relationships/image" Target="../media/image280.png"/><Relationship Id="rId20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75.png"/><Relationship Id="rId5" Type="http://schemas.openxmlformats.org/officeDocument/2006/relationships/image" Target="../media/image269.png"/><Relationship Id="rId15" Type="http://schemas.openxmlformats.org/officeDocument/2006/relationships/image" Target="../media/image279.png"/><Relationship Id="rId10" Type="http://schemas.openxmlformats.org/officeDocument/2006/relationships/image" Target="../media/image274.png"/><Relationship Id="rId19" Type="http://schemas.openxmlformats.org/officeDocument/2006/relationships/image" Target="../media/image283.png"/><Relationship Id="rId4" Type="http://schemas.openxmlformats.org/officeDocument/2006/relationships/image" Target="../media/image268.png"/><Relationship Id="rId9" Type="http://schemas.openxmlformats.org/officeDocument/2006/relationships/image" Target="../media/image273.png"/><Relationship Id="rId14" Type="http://schemas.openxmlformats.org/officeDocument/2006/relationships/image" Target="../media/image2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13" Type="http://schemas.openxmlformats.org/officeDocument/2006/relationships/image" Target="../media/image296.png"/><Relationship Id="rId18" Type="http://schemas.openxmlformats.org/officeDocument/2006/relationships/image" Target="../media/image301.png"/><Relationship Id="rId3" Type="http://schemas.openxmlformats.org/officeDocument/2006/relationships/image" Target="../media/image286.png"/><Relationship Id="rId21" Type="http://schemas.openxmlformats.org/officeDocument/2006/relationships/image" Target="../media/image304.png"/><Relationship Id="rId7" Type="http://schemas.openxmlformats.org/officeDocument/2006/relationships/image" Target="../media/image290.png"/><Relationship Id="rId12" Type="http://schemas.openxmlformats.org/officeDocument/2006/relationships/image" Target="../media/image295.png"/><Relationship Id="rId17" Type="http://schemas.openxmlformats.org/officeDocument/2006/relationships/image" Target="../media/image300.png"/><Relationship Id="rId2" Type="http://schemas.openxmlformats.org/officeDocument/2006/relationships/image" Target="../media/image285.png"/><Relationship Id="rId16" Type="http://schemas.openxmlformats.org/officeDocument/2006/relationships/image" Target="../media/image299.png"/><Relationship Id="rId20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image" Target="../media/image294.png"/><Relationship Id="rId5" Type="http://schemas.openxmlformats.org/officeDocument/2006/relationships/image" Target="../media/image288.png"/><Relationship Id="rId15" Type="http://schemas.openxmlformats.org/officeDocument/2006/relationships/image" Target="../media/image298.png"/><Relationship Id="rId10" Type="http://schemas.openxmlformats.org/officeDocument/2006/relationships/image" Target="../media/image293.png"/><Relationship Id="rId19" Type="http://schemas.openxmlformats.org/officeDocument/2006/relationships/image" Target="../media/image302.png"/><Relationship Id="rId4" Type="http://schemas.openxmlformats.org/officeDocument/2006/relationships/image" Target="../media/image287.png"/><Relationship Id="rId9" Type="http://schemas.openxmlformats.org/officeDocument/2006/relationships/image" Target="../media/image292.png"/><Relationship Id="rId14" Type="http://schemas.openxmlformats.org/officeDocument/2006/relationships/image" Target="../media/image2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75.png"/><Relationship Id="rId7" Type="http://schemas.openxmlformats.org/officeDocument/2006/relationships/image" Target="../media/image309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11" Type="http://schemas.openxmlformats.org/officeDocument/2006/relationships/image" Target="../media/image313.png"/><Relationship Id="rId5" Type="http://schemas.openxmlformats.org/officeDocument/2006/relationships/image" Target="../media/image307.png"/><Relationship Id="rId10" Type="http://schemas.openxmlformats.org/officeDocument/2006/relationships/image" Target="../media/image312.png"/><Relationship Id="rId4" Type="http://schemas.openxmlformats.org/officeDocument/2006/relationships/image" Target="../media/image306.png"/><Relationship Id="rId9" Type="http://schemas.openxmlformats.org/officeDocument/2006/relationships/image" Target="../media/image3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3" Type="http://schemas.openxmlformats.org/officeDocument/2006/relationships/image" Target="../media/image326.png"/><Relationship Id="rId3" Type="http://schemas.openxmlformats.org/officeDocument/2006/relationships/image" Target="../media/image316.png"/><Relationship Id="rId7" Type="http://schemas.openxmlformats.org/officeDocument/2006/relationships/image" Target="../media/image320.png"/><Relationship Id="rId12" Type="http://schemas.openxmlformats.org/officeDocument/2006/relationships/image" Target="../media/image325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9.png"/><Relationship Id="rId11" Type="http://schemas.openxmlformats.org/officeDocument/2006/relationships/image" Target="../media/image324.png"/><Relationship Id="rId5" Type="http://schemas.openxmlformats.org/officeDocument/2006/relationships/image" Target="../media/image318.png"/><Relationship Id="rId10" Type="http://schemas.openxmlformats.org/officeDocument/2006/relationships/image" Target="../media/image323.png"/><Relationship Id="rId4" Type="http://schemas.openxmlformats.org/officeDocument/2006/relationships/image" Target="../media/image317.png"/><Relationship Id="rId9" Type="http://schemas.openxmlformats.org/officeDocument/2006/relationships/image" Target="../media/image322.png"/><Relationship Id="rId14" Type="http://schemas.openxmlformats.org/officeDocument/2006/relationships/image" Target="../media/image3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3" Type="http://schemas.openxmlformats.org/officeDocument/2006/relationships/image" Target="../media/image329.png"/><Relationship Id="rId7" Type="http://schemas.openxmlformats.org/officeDocument/2006/relationships/image" Target="../media/image333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5" Type="http://schemas.openxmlformats.org/officeDocument/2006/relationships/image" Target="../media/image331.png"/><Relationship Id="rId10" Type="http://schemas.openxmlformats.org/officeDocument/2006/relationships/image" Target="../media/image336.png"/><Relationship Id="rId4" Type="http://schemas.openxmlformats.org/officeDocument/2006/relationships/image" Target="../media/image330.png"/><Relationship Id="rId9" Type="http://schemas.openxmlformats.org/officeDocument/2006/relationships/image" Target="../media/image3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13" Type="http://schemas.openxmlformats.org/officeDocument/2006/relationships/image" Target="../media/image348.png"/><Relationship Id="rId18" Type="http://schemas.openxmlformats.org/officeDocument/2006/relationships/image" Target="../media/image353.png"/><Relationship Id="rId3" Type="http://schemas.openxmlformats.org/officeDocument/2006/relationships/image" Target="../media/image338.png"/><Relationship Id="rId21" Type="http://schemas.openxmlformats.org/officeDocument/2006/relationships/image" Target="../media/image356.png"/><Relationship Id="rId7" Type="http://schemas.openxmlformats.org/officeDocument/2006/relationships/image" Target="../media/image342.png"/><Relationship Id="rId12" Type="http://schemas.openxmlformats.org/officeDocument/2006/relationships/image" Target="../media/image347.png"/><Relationship Id="rId17" Type="http://schemas.openxmlformats.org/officeDocument/2006/relationships/image" Target="../media/image352.png"/><Relationship Id="rId25" Type="http://schemas.openxmlformats.org/officeDocument/2006/relationships/image" Target="../media/image360.png"/><Relationship Id="rId2" Type="http://schemas.openxmlformats.org/officeDocument/2006/relationships/image" Target="../media/image337.png"/><Relationship Id="rId16" Type="http://schemas.openxmlformats.org/officeDocument/2006/relationships/image" Target="../media/image351.png"/><Relationship Id="rId20" Type="http://schemas.openxmlformats.org/officeDocument/2006/relationships/image" Target="../media/image3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image" Target="../media/image346.png"/><Relationship Id="rId24" Type="http://schemas.openxmlformats.org/officeDocument/2006/relationships/image" Target="../media/image359.png"/><Relationship Id="rId5" Type="http://schemas.openxmlformats.org/officeDocument/2006/relationships/image" Target="../media/image340.png"/><Relationship Id="rId15" Type="http://schemas.openxmlformats.org/officeDocument/2006/relationships/image" Target="../media/image350.png"/><Relationship Id="rId23" Type="http://schemas.openxmlformats.org/officeDocument/2006/relationships/image" Target="../media/image358.png"/><Relationship Id="rId10" Type="http://schemas.openxmlformats.org/officeDocument/2006/relationships/image" Target="../media/image345.png"/><Relationship Id="rId19" Type="http://schemas.openxmlformats.org/officeDocument/2006/relationships/image" Target="../media/image354.png"/><Relationship Id="rId4" Type="http://schemas.openxmlformats.org/officeDocument/2006/relationships/image" Target="../media/image339.png"/><Relationship Id="rId9" Type="http://schemas.openxmlformats.org/officeDocument/2006/relationships/image" Target="../media/image344.png"/><Relationship Id="rId14" Type="http://schemas.openxmlformats.org/officeDocument/2006/relationships/image" Target="../media/image349.png"/><Relationship Id="rId22" Type="http://schemas.openxmlformats.org/officeDocument/2006/relationships/image" Target="../media/image3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3" Type="http://schemas.openxmlformats.org/officeDocument/2006/relationships/image" Target="../media/image363.png"/><Relationship Id="rId7" Type="http://schemas.openxmlformats.org/officeDocument/2006/relationships/image" Target="../media/image366.png"/><Relationship Id="rId12" Type="http://schemas.openxmlformats.org/officeDocument/2006/relationships/image" Target="../media/image371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5.png"/><Relationship Id="rId11" Type="http://schemas.openxmlformats.org/officeDocument/2006/relationships/image" Target="../media/image370.png"/><Relationship Id="rId5" Type="http://schemas.openxmlformats.org/officeDocument/2006/relationships/image" Target="../media/image364.png"/><Relationship Id="rId10" Type="http://schemas.openxmlformats.org/officeDocument/2006/relationships/image" Target="../media/image369.png"/><Relationship Id="rId4" Type="http://schemas.openxmlformats.org/officeDocument/2006/relationships/image" Target="../media/image208.png"/><Relationship Id="rId9" Type="http://schemas.openxmlformats.org/officeDocument/2006/relationships/image" Target="../media/image3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3" Type="http://schemas.openxmlformats.org/officeDocument/2006/relationships/image" Target="../media/image373.png"/><Relationship Id="rId7" Type="http://schemas.openxmlformats.org/officeDocument/2006/relationships/image" Target="../media/image377.png"/><Relationship Id="rId12" Type="http://schemas.openxmlformats.org/officeDocument/2006/relationships/image" Target="../media/image382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1" Type="http://schemas.openxmlformats.org/officeDocument/2006/relationships/image" Target="../media/image381.png"/><Relationship Id="rId5" Type="http://schemas.openxmlformats.org/officeDocument/2006/relationships/image" Target="../media/image375.png"/><Relationship Id="rId10" Type="http://schemas.openxmlformats.org/officeDocument/2006/relationships/image" Target="../media/image380.png"/><Relationship Id="rId4" Type="http://schemas.openxmlformats.org/officeDocument/2006/relationships/image" Target="../media/image374.png"/><Relationship Id="rId9" Type="http://schemas.openxmlformats.org/officeDocument/2006/relationships/image" Target="../media/image3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png"/><Relationship Id="rId3" Type="http://schemas.openxmlformats.org/officeDocument/2006/relationships/image" Target="../media/image75.png"/><Relationship Id="rId7" Type="http://schemas.openxmlformats.org/officeDocument/2006/relationships/image" Target="../media/image387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6.png"/><Relationship Id="rId5" Type="http://schemas.openxmlformats.org/officeDocument/2006/relationships/image" Target="../media/image385.png"/><Relationship Id="rId4" Type="http://schemas.openxmlformats.org/officeDocument/2006/relationships/image" Target="../media/image384.png"/><Relationship Id="rId9" Type="http://schemas.openxmlformats.org/officeDocument/2006/relationships/image" Target="../media/image3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13" Type="http://schemas.openxmlformats.org/officeDocument/2006/relationships/image" Target="../media/image401.png"/><Relationship Id="rId18" Type="http://schemas.openxmlformats.org/officeDocument/2006/relationships/image" Target="../media/image406.png"/><Relationship Id="rId3" Type="http://schemas.openxmlformats.org/officeDocument/2006/relationships/image" Target="../media/image391.png"/><Relationship Id="rId21" Type="http://schemas.openxmlformats.org/officeDocument/2006/relationships/image" Target="../media/image409.png"/><Relationship Id="rId7" Type="http://schemas.openxmlformats.org/officeDocument/2006/relationships/image" Target="../media/image395.png"/><Relationship Id="rId12" Type="http://schemas.openxmlformats.org/officeDocument/2006/relationships/image" Target="../media/image400.png"/><Relationship Id="rId17" Type="http://schemas.openxmlformats.org/officeDocument/2006/relationships/image" Target="../media/image405.png"/><Relationship Id="rId2" Type="http://schemas.openxmlformats.org/officeDocument/2006/relationships/image" Target="../media/image390.png"/><Relationship Id="rId16" Type="http://schemas.openxmlformats.org/officeDocument/2006/relationships/image" Target="../media/image404.png"/><Relationship Id="rId20" Type="http://schemas.openxmlformats.org/officeDocument/2006/relationships/image" Target="../media/image4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png"/><Relationship Id="rId11" Type="http://schemas.openxmlformats.org/officeDocument/2006/relationships/image" Target="../media/image399.png"/><Relationship Id="rId5" Type="http://schemas.openxmlformats.org/officeDocument/2006/relationships/image" Target="../media/image393.png"/><Relationship Id="rId15" Type="http://schemas.openxmlformats.org/officeDocument/2006/relationships/image" Target="../media/image403.png"/><Relationship Id="rId10" Type="http://schemas.openxmlformats.org/officeDocument/2006/relationships/image" Target="../media/image398.png"/><Relationship Id="rId19" Type="http://schemas.openxmlformats.org/officeDocument/2006/relationships/image" Target="../media/image407.png"/><Relationship Id="rId4" Type="http://schemas.openxmlformats.org/officeDocument/2006/relationships/image" Target="../media/image392.png"/><Relationship Id="rId9" Type="http://schemas.openxmlformats.org/officeDocument/2006/relationships/image" Target="../media/image397.png"/><Relationship Id="rId14" Type="http://schemas.openxmlformats.org/officeDocument/2006/relationships/image" Target="../media/image40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7.png"/><Relationship Id="rId3" Type="http://schemas.openxmlformats.org/officeDocument/2006/relationships/image" Target="../media/image412.png"/><Relationship Id="rId7" Type="http://schemas.openxmlformats.org/officeDocument/2006/relationships/image" Target="../media/image416.png"/><Relationship Id="rId12" Type="http://schemas.openxmlformats.org/officeDocument/2006/relationships/image" Target="../media/image421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5.png"/><Relationship Id="rId11" Type="http://schemas.openxmlformats.org/officeDocument/2006/relationships/image" Target="../media/image420.png"/><Relationship Id="rId5" Type="http://schemas.openxmlformats.org/officeDocument/2006/relationships/image" Target="../media/image414.png"/><Relationship Id="rId10" Type="http://schemas.openxmlformats.org/officeDocument/2006/relationships/image" Target="../media/image419.png"/><Relationship Id="rId4" Type="http://schemas.openxmlformats.org/officeDocument/2006/relationships/image" Target="../media/image413.png"/><Relationship Id="rId9" Type="http://schemas.openxmlformats.org/officeDocument/2006/relationships/image" Target="../media/image4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8.png"/><Relationship Id="rId13" Type="http://schemas.openxmlformats.org/officeDocument/2006/relationships/image" Target="../media/image433.png"/><Relationship Id="rId3" Type="http://schemas.openxmlformats.org/officeDocument/2006/relationships/image" Target="../media/image423.png"/><Relationship Id="rId7" Type="http://schemas.openxmlformats.org/officeDocument/2006/relationships/image" Target="../media/image427.png"/><Relationship Id="rId12" Type="http://schemas.openxmlformats.org/officeDocument/2006/relationships/image" Target="../media/image432.png"/><Relationship Id="rId2" Type="http://schemas.openxmlformats.org/officeDocument/2006/relationships/image" Target="../media/image422.png"/><Relationship Id="rId16" Type="http://schemas.openxmlformats.org/officeDocument/2006/relationships/image" Target="../media/image4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6.png"/><Relationship Id="rId11" Type="http://schemas.openxmlformats.org/officeDocument/2006/relationships/image" Target="../media/image431.png"/><Relationship Id="rId5" Type="http://schemas.openxmlformats.org/officeDocument/2006/relationships/image" Target="../media/image425.png"/><Relationship Id="rId15" Type="http://schemas.openxmlformats.org/officeDocument/2006/relationships/image" Target="../media/image435.png"/><Relationship Id="rId10" Type="http://schemas.openxmlformats.org/officeDocument/2006/relationships/image" Target="../media/image430.png"/><Relationship Id="rId4" Type="http://schemas.openxmlformats.org/officeDocument/2006/relationships/image" Target="../media/image424.png"/><Relationship Id="rId9" Type="http://schemas.openxmlformats.org/officeDocument/2006/relationships/image" Target="../media/image429.png"/><Relationship Id="rId14" Type="http://schemas.openxmlformats.org/officeDocument/2006/relationships/image" Target="../media/image4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446.png"/><Relationship Id="rId3" Type="http://schemas.openxmlformats.org/officeDocument/2006/relationships/image" Target="../media/image437.png"/><Relationship Id="rId7" Type="http://schemas.openxmlformats.org/officeDocument/2006/relationships/image" Target="../media/image440.png"/><Relationship Id="rId12" Type="http://schemas.openxmlformats.org/officeDocument/2006/relationships/image" Target="../media/image445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9.png"/><Relationship Id="rId11" Type="http://schemas.openxmlformats.org/officeDocument/2006/relationships/image" Target="../media/image444.png"/><Relationship Id="rId5" Type="http://schemas.openxmlformats.org/officeDocument/2006/relationships/image" Target="../media/image438.png"/><Relationship Id="rId15" Type="http://schemas.openxmlformats.org/officeDocument/2006/relationships/image" Target="../media/image448.png"/><Relationship Id="rId10" Type="http://schemas.openxmlformats.org/officeDocument/2006/relationships/image" Target="../media/image443.png"/><Relationship Id="rId4" Type="http://schemas.openxmlformats.org/officeDocument/2006/relationships/image" Target="../media/image75.png"/><Relationship Id="rId9" Type="http://schemas.openxmlformats.org/officeDocument/2006/relationships/image" Target="../media/image442.png"/><Relationship Id="rId14" Type="http://schemas.openxmlformats.org/officeDocument/2006/relationships/image" Target="../media/image4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5.png"/><Relationship Id="rId3" Type="http://schemas.openxmlformats.org/officeDocument/2006/relationships/image" Target="../media/image450.png"/><Relationship Id="rId7" Type="http://schemas.openxmlformats.org/officeDocument/2006/relationships/image" Target="../media/image454.png"/><Relationship Id="rId2" Type="http://schemas.openxmlformats.org/officeDocument/2006/relationships/image" Target="../media/image4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3.png"/><Relationship Id="rId11" Type="http://schemas.openxmlformats.org/officeDocument/2006/relationships/image" Target="../media/image458.png"/><Relationship Id="rId5" Type="http://schemas.openxmlformats.org/officeDocument/2006/relationships/image" Target="../media/image452.png"/><Relationship Id="rId10" Type="http://schemas.openxmlformats.org/officeDocument/2006/relationships/image" Target="../media/image457.png"/><Relationship Id="rId4" Type="http://schemas.openxmlformats.org/officeDocument/2006/relationships/image" Target="../media/image451.png"/><Relationship Id="rId9" Type="http://schemas.openxmlformats.org/officeDocument/2006/relationships/image" Target="../media/image4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4.png"/><Relationship Id="rId3" Type="http://schemas.openxmlformats.org/officeDocument/2006/relationships/image" Target="../media/image460.png"/><Relationship Id="rId7" Type="http://schemas.openxmlformats.org/officeDocument/2006/relationships/image" Target="../media/image463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2.png"/><Relationship Id="rId5" Type="http://schemas.openxmlformats.org/officeDocument/2006/relationships/image" Target="../media/image75.png"/><Relationship Id="rId10" Type="http://schemas.openxmlformats.org/officeDocument/2006/relationships/image" Target="../media/image466.png"/><Relationship Id="rId4" Type="http://schemas.openxmlformats.org/officeDocument/2006/relationships/image" Target="../media/image461.png"/><Relationship Id="rId9" Type="http://schemas.openxmlformats.org/officeDocument/2006/relationships/image" Target="../media/image4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8.png"/><Relationship Id="rId7" Type="http://schemas.openxmlformats.org/officeDocument/2006/relationships/image" Target="../media/image472.png"/><Relationship Id="rId2" Type="http://schemas.openxmlformats.org/officeDocument/2006/relationships/image" Target="../media/image4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.png"/><Relationship Id="rId5" Type="http://schemas.openxmlformats.org/officeDocument/2006/relationships/image" Target="../media/image470.png"/><Relationship Id="rId4" Type="http://schemas.openxmlformats.org/officeDocument/2006/relationships/image" Target="../media/image46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8.png"/><Relationship Id="rId3" Type="http://schemas.openxmlformats.org/officeDocument/2006/relationships/image" Target="../media/image75.png"/><Relationship Id="rId7" Type="http://schemas.openxmlformats.org/officeDocument/2006/relationships/image" Target="../media/image477.png"/><Relationship Id="rId2" Type="http://schemas.openxmlformats.org/officeDocument/2006/relationships/image" Target="../media/image4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5" Type="http://schemas.openxmlformats.org/officeDocument/2006/relationships/image" Target="../media/image475.png"/><Relationship Id="rId4" Type="http://schemas.openxmlformats.org/officeDocument/2006/relationships/image" Target="../media/image4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3.png"/><Relationship Id="rId5" Type="http://schemas.openxmlformats.org/officeDocument/2006/relationships/image" Target="../media/image482.png"/><Relationship Id="rId4" Type="http://schemas.openxmlformats.org/officeDocument/2006/relationships/image" Target="../media/image4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9.png"/><Relationship Id="rId3" Type="http://schemas.openxmlformats.org/officeDocument/2006/relationships/image" Target="../media/image75.png"/><Relationship Id="rId7" Type="http://schemas.openxmlformats.org/officeDocument/2006/relationships/image" Target="../media/image488.png"/><Relationship Id="rId2" Type="http://schemas.openxmlformats.org/officeDocument/2006/relationships/image" Target="../media/image4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7.png"/><Relationship Id="rId5" Type="http://schemas.openxmlformats.org/officeDocument/2006/relationships/image" Target="../media/image486.png"/><Relationship Id="rId10" Type="http://schemas.openxmlformats.org/officeDocument/2006/relationships/image" Target="../media/image491.png"/><Relationship Id="rId4" Type="http://schemas.openxmlformats.org/officeDocument/2006/relationships/image" Target="../media/image485.png"/><Relationship Id="rId9" Type="http://schemas.openxmlformats.org/officeDocument/2006/relationships/image" Target="../media/image4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6.png"/><Relationship Id="rId3" Type="http://schemas.openxmlformats.org/officeDocument/2006/relationships/image" Target="../media/image75.png"/><Relationship Id="rId7" Type="http://schemas.openxmlformats.org/officeDocument/2006/relationships/image" Target="../media/image495.png"/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9.png"/><Relationship Id="rId5" Type="http://schemas.openxmlformats.org/officeDocument/2006/relationships/image" Target="../media/image494.png"/><Relationship Id="rId10" Type="http://schemas.openxmlformats.org/officeDocument/2006/relationships/image" Target="../media/image498.png"/><Relationship Id="rId4" Type="http://schemas.openxmlformats.org/officeDocument/2006/relationships/image" Target="../media/image493.png"/><Relationship Id="rId9" Type="http://schemas.openxmlformats.org/officeDocument/2006/relationships/image" Target="../media/image49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3.png"/><Relationship Id="rId13" Type="http://schemas.openxmlformats.org/officeDocument/2006/relationships/image" Target="../media/image508.png"/><Relationship Id="rId3" Type="http://schemas.openxmlformats.org/officeDocument/2006/relationships/image" Target="../media/image220.png"/><Relationship Id="rId7" Type="http://schemas.openxmlformats.org/officeDocument/2006/relationships/image" Target="../media/image502.png"/><Relationship Id="rId12" Type="http://schemas.openxmlformats.org/officeDocument/2006/relationships/image" Target="../media/image507.png"/><Relationship Id="rId2" Type="http://schemas.openxmlformats.org/officeDocument/2006/relationships/image" Target="../media/image4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png"/><Relationship Id="rId11" Type="http://schemas.openxmlformats.org/officeDocument/2006/relationships/image" Target="../media/image506.png"/><Relationship Id="rId5" Type="http://schemas.openxmlformats.org/officeDocument/2006/relationships/image" Target="../media/image208.png"/><Relationship Id="rId10" Type="http://schemas.openxmlformats.org/officeDocument/2006/relationships/image" Target="../media/image505.png"/><Relationship Id="rId4" Type="http://schemas.openxmlformats.org/officeDocument/2006/relationships/image" Target="../media/image500.png"/><Relationship Id="rId9" Type="http://schemas.openxmlformats.org/officeDocument/2006/relationships/image" Target="../media/image50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3.png"/><Relationship Id="rId13" Type="http://schemas.openxmlformats.org/officeDocument/2006/relationships/image" Target="../media/image518.png"/><Relationship Id="rId3" Type="http://schemas.openxmlformats.org/officeDocument/2006/relationships/image" Target="../media/image75.png"/><Relationship Id="rId7" Type="http://schemas.openxmlformats.org/officeDocument/2006/relationships/image" Target="../media/image309.png"/><Relationship Id="rId12" Type="http://schemas.openxmlformats.org/officeDocument/2006/relationships/image" Target="../media/image517.png"/><Relationship Id="rId2" Type="http://schemas.openxmlformats.org/officeDocument/2006/relationships/image" Target="../media/image5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2.png"/><Relationship Id="rId11" Type="http://schemas.openxmlformats.org/officeDocument/2006/relationships/image" Target="../media/image516.png"/><Relationship Id="rId5" Type="http://schemas.openxmlformats.org/officeDocument/2006/relationships/image" Target="../media/image511.png"/><Relationship Id="rId10" Type="http://schemas.openxmlformats.org/officeDocument/2006/relationships/image" Target="../media/image515.png"/><Relationship Id="rId4" Type="http://schemas.openxmlformats.org/officeDocument/2006/relationships/image" Target="../media/image510.png"/><Relationship Id="rId9" Type="http://schemas.openxmlformats.org/officeDocument/2006/relationships/image" Target="../media/image51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5.png"/><Relationship Id="rId3" Type="http://schemas.openxmlformats.org/officeDocument/2006/relationships/image" Target="../media/image520.png"/><Relationship Id="rId7" Type="http://schemas.openxmlformats.org/officeDocument/2006/relationships/image" Target="../media/image524.png"/><Relationship Id="rId2" Type="http://schemas.openxmlformats.org/officeDocument/2006/relationships/image" Target="../media/image5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3.png"/><Relationship Id="rId5" Type="http://schemas.openxmlformats.org/officeDocument/2006/relationships/image" Target="../media/image522.png"/><Relationship Id="rId4" Type="http://schemas.openxmlformats.org/officeDocument/2006/relationships/image" Target="../media/image521.png"/><Relationship Id="rId9" Type="http://schemas.openxmlformats.org/officeDocument/2006/relationships/image" Target="../media/image52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png"/><Relationship Id="rId13" Type="http://schemas.openxmlformats.org/officeDocument/2006/relationships/image" Target="../media/image537.png"/><Relationship Id="rId3" Type="http://schemas.openxmlformats.org/officeDocument/2006/relationships/image" Target="../media/image528.png"/><Relationship Id="rId7" Type="http://schemas.openxmlformats.org/officeDocument/2006/relationships/image" Target="../media/image532.png"/><Relationship Id="rId12" Type="http://schemas.openxmlformats.org/officeDocument/2006/relationships/image" Target="../media/image536.png"/><Relationship Id="rId2" Type="http://schemas.openxmlformats.org/officeDocument/2006/relationships/image" Target="../media/image5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11" Type="http://schemas.openxmlformats.org/officeDocument/2006/relationships/image" Target="../media/image535.png"/><Relationship Id="rId5" Type="http://schemas.openxmlformats.org/officeDocument/2006/relationships/image" Target="../media/image530.png"/><Relationship Id="rId15" Type="http://schemas.openxmlformats.org/officeDocument/2006/relationships/image" Target="../media/image539.png"/><Relationship Id="rId10" Type="http://schemas.openxmlformats.org/officeDocument/2006/relationships/image" Target="../media/image534.png"/><Relationship Id="rId4" Type="http://schemas.openxmlformats.org/officeDocument/2006/relationships/image" Target="../media/image529.png"/><Relationship Id="rId9" Type="http://schemas.openxmlformats.org/officeDocument/2006/relationships/image" Target="../media/image520.png"/><Relationship Id="rId14" Type="http://schemas.openxmlformats.org/officeDocument/2006/relationships/image" Target="../media/image53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5.png"/><Relationship Id="rId13" Type="http://schemas.openxmlformats.org/officeDocument/2006/relationships/image" Target="../media/image550.png"/><Relationship Id="rId18" Type="http://schemas.openxmlformats.org/officeDocument/2006/relationships/image" Target="../media/image555.png"/><Relationship Id="rId3" Type="http://schemas.openxmlformats.org/officeDocument/2006/relationships/image" Target="../media/image541.png"/><Relationship Id="rId7" Type="http://schemas.openxmlformats.org/officeDocument/2006/relationships/image" Target="../media/image124.png"/><Relationship Id="rId12" Type="http://schemas.openxmlformats.org/officeDocument/2006/relationships/image" Target="../media/image549.png"/><Relationship Id="rId17" Type="http://schemas.openxmlformats.org/officeDocument/2006/relationships/image" Target="../media/image554.png"/><Relationship Id="rId2" Type="http://schemas.openxmlformats.org/officeDocument/2006/relationships/image" Target="../media/image540.png"/><Relationship Id="rId16" Type="http://schemas.openxmlformats.org/officeDocument/2006/relationships/image" Target="../media/image5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4.png"/><Relationship Id="rId11" Type="http://schemas.openxmlformats.org/officeDocument/2006/relationships/image" Target="../media/image548.png"/><Relationship Id="rId5" Type="http://schemas.openxmlformats.org/officeDocument/2006/relationships/image" Target="../media/image543.png"/><Relationship Id="rId15" Type="http://schemas.openxmlformats.org/officeDocument/2006/relationships/image" Target="../media/image552.png"/><Relationship Id="rId10" Type="http://schemas.openxmlformats.org/officeDocument/2006/relationships/image" Target="../media/image547.png"/><Relationship Id="rId4" Type="http://schemas.openxmlformats.org/officeDocument/2006/relationships/image" Target="../media/image542.png"/><Relationship Id="rId9" Type="http://schemas.openxmlformats.org/officeDocument/2006/relationships/image" Target="../media/image546.png"/><Relationship Id="rId14" Type="http://schemas.openxmlformats.org/officeDocument/2006/relationships/image" Target="../media/image55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565.png"/><Relationship Id="rId3" Type="http://schemas.openxmlformats.org/officeDocument/2006/relationships/image" Target="../media/image557.png"/><Relationship Id="rId7" Type="http://schemas.openxmlformats.org/officeDocument/2006/relationships/image" Target="../media/image124.png"/><Relationship Id="rId12" Type="http://schemas.openxmlformats.org/officeDocument/2006/relationships/image" Target="../media/image564.png"/><Relationship Id="rId17" Type="http://schemas.openxmlformats.org/officeDocument/2006/relationships/image" Target="../media/image569.png"/><Relationship Id="rId2" Type="http://schemas.openxmlformats.org/officeDocument/2006/relationships/image" Target="../media/image556.png"/><Relationship Id="rId16" Type="http://schemas.openxmlformats.org/officeDocument/2006/relationships/image" Target="../media/image5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9.png"/><Relationship Id="rId11" Type="http://schemas.openxmlformats.org/officeDocument/2006/relationships/image" Target="../media/image563.png"/><Relationship Id="rId5" Type="http://schemas.openxmlformats.org/officeDocument/2006/relationships/image" Target="../media/image558.png"/><Relationship Id="rId15" Type="http://schemas.openxmlformats.org/officeDocument/2006/relationships/image" Target="../media/image567.png"/><Relationship Id="rId10" Type="http://schemas.openxmlformats.org/officeDocument/2006/relationships/image" Target="../media/image562.png"/><Relationship Id="rId4" Type="http://schemas.openxmlformats.org/officeDocument/2006/relationships/image" Target="../media/image542.png"/><Relationship Id="rId9" Type="http://schemas.openxmlformats.org/officeDocument/2006/relationships/image" Target="../media/image561.png"/><Relationship Id="rId14" Type="http://schemas.openxmlformats.org/officeDocument/2006/relationships/image" Target="../media/image56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4.png"/><Relationship Id="rId13" Type="http://schemas.openxmlformats.org/officeDocument/2006/relationships/image" Target="../media/image579.png"/><Relationship Id="rId3" Type="http://schemas.openxmlformats.org/officeDocument/2006/relationships/image" Target="../media/image75.png"/><Relationship Id="rId7" Type="http://schemas.openxmlformats.org/officeDocument/2006/relationships/image" Target="../media/image573.png"/><Relationship Id="rId12" Type="http://schemas.openxmlformats.org/officeDocument/2006/relationships/image" Target="../media/image578.png"/><Relationship Id="rId17" Type="http://schemas.openxmlformats.org/officeDocument/2006/relationships/image" Target="../media/image583.png"/><Relationship Id="rId2" Type="http://schemas.openxmlformats.org/officeDocument/2006/relationships/image" Target="../media/image570.png"/><Relationship Id="rId16" Type="http://schemas.openxmlformats.org/officeDocument/2006/relationships/image" Target="../media/image5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9.png"/><Relationship Id="rId11" Type="http://schemas.openxmlformats.org/officeDocument/2006/relationships/image" Target="../media/image577.png"/><Relationship Id="rId5" Type="http://schemas.openxmlformats.org/officeDocument/2006/relationships/image" Target="../media/image572.png"/><Relationship Id="rId15" Type="http://schemas.openxmlformats.org/officeDocument/2006/relationships/image" Target="../media/image581.png"/><Relationship Id="rId10" Type="http://schemas.openxmlformats.org/officeDocument/2006/relationships/image" Target="../media/image576.png"/><Relationship Id="rId4" Type="http://schemas.openxmlformats.org/officeDocument/2006/relationships/image" Target="../media/image571.png"/><Relationship Id="rId9" Type="http://schemas.openxmlformats.org/officeDocument/2006/relationships/image" Target="../media/image575.png"/><Relationship Id="rId14" Type="http://schemas.openxmlformats.org/officeDocument/2006/relationships/image" Target="../media/image5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8.png"/><Relationship Id="rId3" Type="http://schemas.openxmlformats.org/officeDocument/2006/relationships/image" Target="../media/image585.png"/><Relationship Id="rId7" Type="http://schemas.openxmlformats.org/officeDocument/2006/relationships/image" Target="../media/image587.png"/><Relationship Id="rId12" Type="http://schemas.openxmlformats.org/officeDocument/2006/relationships/image" Target="../media/image592.png"/><Relationship Id="rId2" Type="http://schemas.openxmlformats.org/officeDocument/2006/relationships/image" Target="../media/image5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591.png"/><Relationship Id="rId5" Type="http://schemas.openxmlformats.org/officeDocument/2006/relationships/image" Target="../media/image586.png"/><Relationship Id="rId10" Type="http://schemas.openxmlformats.org/officeDocument/2006/relationships/image" Target="../media/image590.png"/><Relationship Id="rId4" Type="http://schemas.openxmlformats.org/officeDocument/2006/relationships/image" Target="../media/image309.png"/><Relationship Id="rId9" Type="http://schemas.openxmlformats.org/officeDocument/2006/relationships/image" Target="../media/image58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8.png"/><Relationship Id="rId3" Type="http://schemas.openxmlformats.org/officeDocument/2006/relationships/image" Target="../media/image75.png"/><Relationship Id="rId7" Type="http://schemas.openxmlformats.org/officeDocument/2006/relationships/image" Target="../media/image597.png"/><Relationship Id="rId2" Type="http://schemas.openxmlformats.org/officeDocument/2006/relationships/image" Target="../media/image5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6.png"/><Relationship Id="rId5" Type="http://schemas.openxmlformats.org/officeDocument/2006/relationships/image" Target="../media/image595.png"/><Relationship Id="rId4" Type="http://schemas.openxmlformats.org/officeDocument/2006/relationships/image" Target="../media/image594.png"/><Relationship Id="rId9" Type="http://schemas.openxmlformats.org/officeDocument/2006/relationships/image" Target="../media/image59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3" Type="http://schemas.openxmlformats.org/officeDocument/2006/relationships/image" Target="../media/image75.png"/><Relationship Id="rId7" Type="http://schemas.openxmlformats.org/officeDocument/2006/relationships/image" Target="../media/image604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3.png"/><Relationship Id="rId11" Type="http://schemas.openxmlformats.org/officeDocument/2006/relationships/image" Target="../media/image607.png"/><Relationship Id="rId5" Type="http://schemas.openxmlformats.org/officeDocument/2006/relationships/image" Target="../media/image602.png"/><Relationship Id="rId10" Type="http://schemas.openxmlformats.org/officeDocument/2006/relationships/image" Target="../media/image606.png"/><Relationship Id="rId4" Type="http://schemas.openxmlformats.org/officeDocument/2006/relationships/image" Target="../media/image601.png"/><Relationship Id="rId9" Type="http://schemas.openxmlformats.org/officeDocument/2006/relationships/image" Target="../media/image60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3.png"/><Relationship Id="rId3" Type="http://schemas.openxmlformats.org/officeDocument/2006/relationships/image" Target="../media/image75.png"/><Relationship Id="rId7" Type="http://schemas.openxmlformats.org/officeDocument/2006/relationships/image" Target="../media/image612.png"/><Relationship Id="rId2" Type="http://schemas.openxmlformats.org/officeDocument/2006/relationships/image" Target="../media/image6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610.png"/><Relationship Id="rId4" Type="http://schemas.openxmlformats.org/officeDocument/2006/relationships/image" Target="../media/image60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9.png"/><Relationship Id="rId3" Type="http://schemas.openxmlformats.org/officeDocument/2006/relationships/image" Target="../media/image616.png"/><Relationship Id="rId7" Type="http://schemas.openxmlformats.org/officeDocument/2006/relationships/image" Target="../media/image618.png"/><Relationship Id="rId12" Type="http://schemas.openxmlformats.org/officeDocument/2006/relationships/image" Target="../media/image623.png"/><Relationship Id="rId2" Type="http://schemas.openxmlformats.org/officeDocument/2006/relationships/image" Target="../media/image6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622.png"/><Relationship Id="rId5" Type="http://schemas.openxmlformats.org/officeDocument/2006/relationships/image" Target="../media/image309.png"/><Relationship Id="rId10" Type="http://schemas.openxmlformats.org/officeDocument/2006/relationships/image" Target="../media/image621.png"/><Relationship Id="rId4" Type="http://schemas.openxmlformats.org/officeDocument/2006/relationships/image" Target="../media/image617.png"/><Relationship Id="rId9" Type="http://schemas.openxmlformats.org/officeDocument/2006/relationships/image" Target="../media/image62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6.png"/><Relationship Id="rId3" Type="http://schemas.openxmlformats.org/officeDocument/2006/relationships/image" Target="../media/image75.png"/><Relationship Id="rId7" Type="http://schemas.openxmlformats.org/officeDocument/2006/relationships/image" Target="../media/image625.png"/><Relationship Id="rId2" Type="http://schemas.openxmlformats.org/officeDocument/2006/relationships/image" Target="../media/image4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5" Type="http://schemas.openxmlformats.org/officeDocument/2006/relationships/image" Target="../media/image475.png"/><Relationship Id="rId10" Type="http://schemas.openxmlformats.org/officeDocument/2006/relationships/image" Target="../media/image628.png"/><Relationship Id="rId4" Type="http://schemas.openxmlformats.org/officeDocument/2006/relationships/image" Target="../media/image624.png"/><Relationship Id="rId9" Type="http://schemas.openxmlformats.org/officeDocument/2006/relationships/image" Target="../media/image6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image" Target="../media/image75.png"/><Relationship Id="rId21" Type="http://schemas.openxmlformats.org/officeDocument/2006/relationships/image" Target="../media/image9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6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Relationship Id="rId27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17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1295400" y="2590800"/>
            <a:ext cx="88392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4064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dirty="0" smtClean="0">
                <a:latin typeface="Times New Roman"/>
                <a:cs typeface="Times New Roman"/>
              </a:rPr>
              <a:t>Chapter 2: Macronutrients (B)</a:t>
            </a:r>
            <a:endParaRPr sz="4000" b="1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094211" y="597662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2623" y="646176"/>
            <a:ext cx="2356104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45989" y="755649"/>
            <a:ext cx="168973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CONTD.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41832" y="2165604"/>
            <a:ext cx="9250680" cy="3522345"/>
            <a:chOff x="941832" y="2165604"/>
            <a:chExt cx="9250680" cy="35223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832" y="2165604"/>
              <a:ext cx="2333244" cy="691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4712" y="2584704"/>
              <a:ext cx="1967483" cy="807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024" y="2755392"/>
              <a:ext cx="498348" cy="646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0432" y="2731008"/>
              <a:ext cx="3744468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7323" y="2731008"/>
              <a:ext cx="5695187" cy="691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024" y="3322320"/>
              <a:ext cx="498348" cy="6461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6632" y="3297936"/>
              <a:ext cx="5635752" cy="6918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024" y="3887724"/>
              <a:ext cx="498348" cy="6461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0432" y="3863339"/>
              <a:ext cx="2871216" cy="6918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24072" y="3860292"/>
              <a:ext cx="716279" cy="6918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98976" y="3863339"/>
              <a:ext cx="1299972" cy="6918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4523" y="3863339"/>
              <a:ext cx="2997707" cy="6918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34655" y="3863339"/>
              <a:ext cx="1013459" cy="6918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30539" y="3863339"/>
              <a:ext cx="519683" cy="6918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024" y="4453127"/>
              <a:ext cx="498348" cy="6461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0432" y="4428744"/>
              <a:ext cx="2720340" cy="6918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73196" y="4425696"/>
              <a:ext cx="716279" cy="6918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48100" y="4428744"/>
              <a:ext cx="1377696" cy="6918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84420" y="4428744"/>
              <a:ext cx="1620012" cy="6918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86855" y="4428744"/>
              <a:ext cx="1863852" cy="6918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33132" y="4428744"/>
              <a:ext cx="519683" cy="6918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024" y="5020055"/>
              <a:ext cx="498348" cy="6461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70432" y="4995672"/>
              <a:ext cx="2746247" cy="6918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9104" y="4992624"/>
              <a:ext cx="716279" cy="69189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74008" y="4995672"/>
              <a:ext cx="1418843" cy="69189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48428" y="4995672"/>
              <a:ext cx="3326891" cy="69189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57744" y="4995672"/>
              <a:ext cx="1225296" cy="69189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5463" y="4995672"/>
              <a:ext cx="519683" cy="691895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125118" y="2047747"/>
            <a:ext cx="8856980" cy="342201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Disaccharides:</a:t>
            </a:r>
            <a:endParaRPr sz="240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monosaccharide join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there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removal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molecule.</a:t>
            </a:r>
            <a:endParaRPr sz="2400">
              <a:latin typeface="Times New Roman"/>
              <a:cs typeface="Times New Roman"/>
            </a:endParaRPr>
          </a:p>
          <a:p>
            <a:pPr marL="316865" indent="-304800">
              <a:lnSpc>
                <a:spcPct val="100000"/>
              </a:lnSpc>
              <a:spcBef>
                <a:spcPts val="1580"/>
              </a:spcBef>
              <a:buFont typeface="Arial MT"/>
              <a:buChar char="•"/>
              <a:tabLst>
                <a:tab pos="316865" algn="l"/>
                <a:tab pos="3175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example,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lactose,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maltose,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sucrose.</a:t>
            </a:r>
            <a:endParaRPr sz="240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Glucose+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galactose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lactose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(commonly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found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milk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Glucose+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fructose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sucrose</a:t>
            </a:r>
            <a:r>
              <a:rPr sz="2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(found in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sugar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Glucose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+ glucose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maltose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(key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structural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motif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starch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998454" y="5978411"/>
            <a:ext cx="217170" cy="177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10</a:t>
            </a:fld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0" y="96011"/>
            <a:ext cx="2356104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0941" y="205486"/>
            <a:ext cx="169100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CONTD.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49808" y="1014983"/>
            <a:ext cx="9921240" cy="4871085"/>
            <a:chOff x="749808" y="1014983"/>
            <a:chExt cx="9921240" cy="48710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8" y="1014983"/>
              <a:ext cx="2292096" cy="6355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448" y="1399031"/>
              <a:ext cx="1956815" cy="746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476" y="1566671"/>
              <a:ext cx="460248" cy="5943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8408" y="1543811"/>
              <a:ext cx="3188207" cy="6355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2568" y="1543811"/>
              <a:ext cx="3131819" cy="6355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0340" y="1543811"/>
              <a:ext cx="1475231" cy="6355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476" y="2097023"/>
              <a:ext cx="460248" cy="5943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8408" y="2074163"/>
              <a:ext cx="1080516" cy="6355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4875" y="2074163"/>
              <a:ext cx="1744979" cy="6355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35808" y="2074163"/>
              <a:ext cx="2889504" cy="6355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476" y="2625851"/>
              <a:ext cx="460248" cy="5943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8408" y="2602991"/>
              <a:ext cx="3457955" cy="6355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52316" y="2602991"/>
              <a:ext cx="2115312" cy="6355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83579" y="2602991"/>
              <a:ext cx="1975103" cy="6355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74636" y="2602991"/>
              <a:ext cx="3226307" cy="6355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16896" y="2602991"/>
              <a:ext cx="454151" cy="6355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476" y="3154679"/>
              <a:ext cx="460248" cy="5943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8408" y="3131819"/>
              <a:ext cx="4596384" cy="6355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476" y="3685032"/>
              <a:ext cx="460248" cy="5943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8408" y="3662172"/>
              <a:ext cx="1516380" cy="6355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10740" y="3662172"/>
              <a:ext cx="7389875" cy="6355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476" y="4213860"/>
              <a:ext cx="460248" cy="5943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8408" y="4191000"/>
              <a:ext cx="1827276" cy="6355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21636" y="4191000"/>
              <a:ext cx="4558284" cy="63550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476" y="4742687"/>
              <a:ext cx="460248" cy="5943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8408" y="4719827"/>
              <a:ext cx="1560576" cy="6355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476" y="5273039"/>
              <a:ext cx="460248" cy="5943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8408" y="5250180"/>
              <a:ext cx="1501140" cy="63550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95500" y="5250180"/>
              <a:ext cx="6696456" cy="63550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916939" y="895375"/>
            <a:ext cx="9563735" cy="479107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Polysaccharides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formed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by the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joining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many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monosaccharide</a:t>
            </a:r>
            <a:r>
              <a:rPr sz="22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molecule.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3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food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stores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plants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animals.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play a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structural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role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plant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wall</a:t>
            </a:r>
            <a:r>
              <a:rPr sz="2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tough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outer</a:t>
            </a:r>
            <a:r>
              <a:rPr sz="22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skeleton</a:t>
            </a:r>
            <a:r>
              <a:rPr sz="2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insects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3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chain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polysaccharides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be: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3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branched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the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molecule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looks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like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tree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branches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twigs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unbranched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where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molecule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 straight line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Examples: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3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Glycogen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, that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humans and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animals</a:t>
            </a:r>
            <a:r>
              <a:rPr sz="2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store in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liver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muscles.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60476" y="5779008"/>
            <a:ext cx="10305415" cy="1079500"/>
            <a:chOff x="760476" y="5779008"/>
            <a:chExt cx="10305415" cy="1079500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476" y="5801868"/>
              <a:ext cx="460248" cy="5943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78408" y="5779008"/>
              <a:ext cx="1402080" cy="6355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96440" y="5779008"/>
              <a:ext cx="9069323" cy="6355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0476" y="6330694"/>
              <a:ext cx="460248" cy="5273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8408" y="6307834"/>
              <a:ext cx="1469136" cy="5501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63495" y="6307834"/>
              <a:ext cx="4722876" cy="550164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916939" y="5660237"/>
            <a:ext cx="9952990" cy="108394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6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Starches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not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soluble,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Humans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animals</a:t>
            </a:r>
            <a:r>
              <a:rPr sz="2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digest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them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using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amylase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enzymes.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Cellulose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sz="2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structural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constituents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plants.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023854" y="597662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11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223" y="242315"/>
            <a:ext cx="7135368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6064" y="351536"/>
            <a:ext cx="8217026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SIMPLE</a:t>
            </a:r>
            <a:r>
              <a:rPr spc="-195" dirty="0"/>
              <a:t> </a:t>
            </a:r>
            <a:r>
              <a:rPr spc="-5" dirty="0"/>
              <a:t>AND</a:t>
            </a:r>
            <a:r>
              <a:rPr spc="-30" dirty="0"/>
              <a:t> </a:t>
            </a:r>
            <a:r>
              <a:rPr spc="-5" dirty="0"/>
              <a:t>COMPLEX</a:t>
            </a:r>
            <a:r>
              <a:rPr spc="-15" dirty="0"/>
              <a:t> </a:t>
            </a:r>
            <a:r>
              <a:rPr spc="-10" dirty="0"/>
              <a:t>CARBS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60476" y="1121663"/>
            <a:ext cx="10340340" cy="4632960"/>
            <a:chOff x="760476" y="1121663"/>
            <a:chExt cx="10340340" cy="46329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6" y="1142999"/>
              <a:ext cx="460248" cy="5958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408" y="1121663"/>
              <a:ext cx="10122408" cy="6355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408" y="1524000"/>
              <a:ext cx="1414272" cy="6355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6" y="2074163"/>
              <a:ext cx="460248" cy="5958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8408" y="2052827"/>
              <a:ext cx="2999231" cy="6355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6048" y="2436875"/>
              <a:ext cx="2663952" cy="746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65220" y="2052827"/>
              <a:ext cx="1647444" cy="6355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716" y="2609088"/>
              <a:ext cx="417576" cy="5410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3648" y="2587752"/>
              <a:ext cx="1821179" cy="5791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64308" y="2587752"/>
              <a:ext cx="2610612" cy="5791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24399" y="2587752"/>
              <a:ext cx="473963" cy="5791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716" y="3101340"/>
              <a:ext cx="417576" cy="5410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3648" y="3080003"/>
              <a:ext cx="1365504" cy="5791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08631" y="3080003"/>
              <a:ext cx="2779775" cy="5791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37887" y="3080003"/>
              <a:ext cx="4767071" cy="5791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716" y="3593591"/>
              <a:ext cx="417576" cy="5410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7656" y="3572256"/>
              <a:ext cx="5573268" cy="579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6" y="4082796"/>
              <a:ext cx="460248" cy="5958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8408" y="4061459"/>
              <a:ext cx="3247643" cy="6355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6048" y="4445508"/>
              <a:ext cx="2912364" cy="746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12108" y="4061459"/>
              <a:ext cx="1531619" cy="6355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59679" y="4061459"/>
              <a:ext cx="1796796" cy="6355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72428" y="4061459"/>
              <a:ext cx="2633472" cy="6355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6" y="4611623"/>
              <a:ext cx="460248" cy="5958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8408" y="4590287"/>
              <a:ext cx="1129284" cy="6355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3643" y="4590287"/>
              <a:ext cx="477012" cy="6355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16608" y="4590287"/>
              <a:ext cx="7514844" cy="63550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6" y="5140452"/>
              <a:ext cx="460248" cy="5958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78408" y="5119116"/>
              <a:ext cx="1866900" cy="63550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61259" y="5119116"/>
              <a:ext cx="2849880" cy="63550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27091" y="5119116"/>
              <a:ext cx="996696" cy="63550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916939" y="1128544"/>
            <a:ext cx="9917430" cy="44259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Monosaccharides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disaccharides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simple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carbohydrates,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polysaccharides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endParaRPr sz="22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2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complex.</a:t>
            </a:r>
            <a:endParaRPr sz="22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3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Simple</a:t>
            </a:r>
            <a:r>
              <a:rPr sz="2200" b="1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carbohydrates</a:t>
            </a:r>
            <a:r>
              <a:rPr sz="22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sugars.</a:t>
            </a:r>
            <a:endParaRPr sz="22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2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consist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just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molecules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47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rapid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source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energy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consumer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soon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feels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hungry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again.</a:t>
            </a:r>
            <a:endParaRPr sz="2000" dirty="0">
              <a:latin typeface="Times New Roman"/>
              <a:cs typeface="Times New Roman"/>
            </a:endParaRPr>
          </a:p>
          <a:p>
            <a:pPr marL="305435" indent="-293370">
              <a:lnSpc>
                <a:spcPct val="100000"/>
              </a:lnSpc>
              <a:spcBef>
                <a:spcPts val="1480"/>
              </a:spcBef>
              <a:buFont typeface="Arial MT"/>
              <a:buChar char="•"/>
              <a:tabLst>
                <a:tab pos="305435" algn="l"/>
                <a:tab pos="30607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Examples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white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bread,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sugars,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candies.</a:t>
            </a:r>
            <a:endParaRPr sz="20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Complex</a:t>
            </a:r>
            <a:r>
              <a:rPr sz="2200" b="1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carbohydrates</a:t>
            </a:r>
            <a:r>
              <a:rPr sz="22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consist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chains</a:t>
            </a:r>
            <a:r>
              <a:rPr sz="22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sugar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molecules.</a:t>
            </a:r>
            <a:endParaRPr sz="22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Whole-grains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foods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still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fiber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are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complex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carbs.</a:t>
            </a:r>
            <a:endParaRPr sz="22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tend to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fill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you up for</a:t>
            </a:r>
            <a:r>
              <a:rPr sz="2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longer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2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60476" y="5649467"/>
            <a:ext cx="10389235" cy="1164590"/>
            <a:chOff x="760476" y="5649467"/>
            <a:chExt cx="10389235" cy="1164590"/>
          </a:xfrm>
        </p:grpSpPr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6" y="5670803"/>
              <a:ext cx="460248" cy="59588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8408" y="5649467"/>
              <a:ext cx="2625852" cy="63550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20211" y="5649467"/>
              <a:ext cx="2141219" cy="63550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77384" y="5649467"/>
              <a:ext cx="6172200" cy="63550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6" y="6199630"/>
              <a:ext cx="460248" cy="5958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78408" y="6178294"/>
              <a:ext cx="7743444" cy="635508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916939" y="5530392"/>
            <a:ext cx="10037445" cy="108331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6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they are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considered</a:t>
            </a:r>
            <a:r>
              <a:rPr sz="2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2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healthful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as they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contain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vitamins,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minerals,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fiber.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2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Examples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include fruits,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vegetables,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pulses,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wholemeal</a:t>
            </a:r>
            <a:r>
              <a:rPr sz="2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pasta.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023854" y="597662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12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8148" y="851916"/>
            <a:ext cx="6815328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1257" y="961771"/>
            <a:ext cx="793536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GOOD </a:t>
            </a:r>
            <a:r>
              <a:rPr spc="-10" dirty="0"/>
              <a:t>CARBS</a:t>
            </a:r>
            <a:r>
              <a:rPr spc="-55" dirty="0"/>
              <a:t> </a:t>
            </a:r>
            <a:r>
              <a:rPr spc="-5" dirty="0"/>
              <a:t>VS.</a:t>
            </a:r>
            <a:r>
              <a:rPr spc="-15" dirty="0"/>
              <a:t> </a:t>
            </a:r>
            <a:r>
              <a:rPr spc="-5" dirty="0"/>
              <a:t>BAD</a:t>
            </a:r>
            <a:r>
              <a:rPr spc="-30" dirty="0"/>
              <a:t> </a:t>
            </a:r>
            <a:r>
              <a:rPr spc="-10" dirty="0"/>
              <a:t>CARBS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24483" y="2052827"/>
            <a:ext cx="10337800" cy="4220210"/>
            <a:chOff x="824483" y="2052827"/>
            <a:chExt cx="10337800" cy="42202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483" y="2052827"/>
              <a:ext cx="1755648" cy="6355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123" y="2436875"/>
              <a:ext cx="1420368" cy="746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675" y="2570987"/>
              <a:ext cx="460248" cy="5958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3083" y="2548127"/>
              <a:ext cx="10108692" cy="6355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3083" y="2916936"/>
              <a:ext cx="4061460" cy="6355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0495" y="2916936"/>
              <a:ext cx="477012" cy="6355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3460" y="2916936"/>
              <a:ext cx="1760219" cy="6355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675" y="3435095"/>
              <a:ext cx="460248" cy="5958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3083" y="3412236"/>
              <a:ext cx="1531619" cy="6355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00655" y="3412236"/>
              <a:ext cx="3186684" cy="6355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03292" y="3412236"/>
              <a:ext cx="454151" cy="6355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4483" y="3909060"/>
              <a:ext cx="1927860" cy="6355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2123" y="4293107"/>
              <a:ext cx="1592580" cy="746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675" y="4427220"/>
              <a:ext cx="460248" cy="5958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3083" y="4404360"/>
              <a:ext cx="9249156" cy="6355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3083" y="4773167"/>
              <a:ext cx="3950208" cy="6355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675" y="5291327"/>
              <a:ext cx="460248" cy="5958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3083" y="5268467"/>
              <a:ext cx="9582912" cy="6355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3083" y="5637275"/>
              <a:ext cx="1432560" cy="63550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92530" y="1966454"/>
            <a:ext cx="9904095" cy="4107179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Bad</a:t>
            </a:r>
            <a:r>
              <a:rPr sz="22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Carbs:</a:t>
            </a:r>
            <a:endParaRPr sz="2200" dirty="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1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carbs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commonly</a:t>
            </a:r>
            <a:r>
              <a:rPr sz="2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considered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bad</a:t>
            </a:r>
            <a:r>
              <a:rPr sz="2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pastries,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sodas,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highly processed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foods,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white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rice,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white bread and other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white-flour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foods.</a:t>
            </a:r>
            <a:endParaRPr sz="2200" dirty="0">
              <a:latin typeface="Times New Roman"/>
              <a:cs typeface="Times New Roman"/>
            </a:endParaRPr>
          </a:p>
          <a:p>
            <a:pPr marL="12700" marR="5633720">
              <a:lnSpc>
                <a:spcPts val="3910"/>
              </a:lnSpc>
              <a:spcBef>
                <a:spcPts val="33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foods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simple</a:t>
            </a:r>
            <a:r>
              <a:rPr sz="22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carbs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Good</a:t>
            </a:r>
            <a:r>
              <a:rPr sz="2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Carbs:</a:t>
            </a:r>
            <a:endParaRPr sz="2200" dirty="0">
              <a:latin typeface="Times New Roman"/>
              <a:cs typeface="Times New Roman"/>
            </a:endParaRPr>
          </a:p>
          <a:p>
            <a:pPr marL="241300" marR="864869" indent="-229235">
              <a:lnSpc>
                <a:spcPct val="11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Carbs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usually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considered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complex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carbs,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whole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grains,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fruits,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vegetables,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beans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legumes.</a:t>
            </a:r>
            <a:endParaRPr sz="2200" dirty="0">
              <a:latin typeface="Times New Roman"/>
              <a:cs typeface="Times New Roman"/>
            </a:endParaRPr>
          </a:p>
          <a:p>
            <a:pPr marL="241300" marR="531495" indent="-229235">
              <a:lnSpc>
                <a:spcPct val="11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These are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only processed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slowly,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they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also contain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bounty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nutrients.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9647" y="594359"/>
            <a:ext cx="5684520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1870" y="703579"/>
            <a:ext cx="682067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CONTD.</a:t>
            </a:r>
            <a:r>
              <a:rPr spc="-40" dirty="0"/>
              <a:t> </a:t>
            </a:r>
            <a:r>
              <a:rPr spc="-5" dirty="0"/>
              <a:t>(DIFFERENCES)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8151" y="1677923"/>
            <a:ext cx="8226552" cy="46161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2296" y="259079"/>
            <a:ext cx="4459224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4517" y="368299"/>
            <a:ext cx="5609083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GLYCEMIC</a:t>
            </a:r>
            <a:r>
              <a:rPr spc="-70" dirty="0"/>
              <a:t> </a:t>
            </a:r>
            <a:r>
              <a:rPr spc="-5" dirty="0"/>
              <a:t>INDEX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46759" y="1194816"/>
            <a:ext cx="10774680" cy="4838700"/>
            <a:chOff x="746759" y="1194816"/>
            <a:chExt cx="10774680" cy="48387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1219200"/>
              <a:ext cx="498347" cy="647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643" y="1194816"/>
              <a:ext cx="8420100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1784604"/>
              <a:ext cx="498347" cy="647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1643" y="1760220"/>
              <a:ext cx="1405128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9195" y="1760220"/>
              <a:ext cx="1452371" cy="691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8667" y="1760220"/>
              <a:ext cx="5068824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09916" y="1760220"/>
              <a:ext cx="3279648" cy="6918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1643" y="2199132"/>
              <a:ext cx="2231136" cy="6918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2790444"/>
              <a:ext cx="498347" cy="6477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1643" y="2766060"/>
              <a:ext cx="1062228" cy="6918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6295" y="2766060"/>
              <a:ext cx="519684" cy="6918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8404" y="2766060"/>
              <a:ext cx="2395727" cy="6918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86555" y="2766060"/>
              <a:ext cx="1955292" cy="6918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24271" y="2766060"/>
              <a:ext cx="2723387" cy="6918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30083" y="2766060"/>
              <a:ext cx="2810255" cy="6918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3355848"/>
              <a:ext cx="498347" cy="6477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1643" y="3331464"/>
              <a:ext cx="873252" cy="6918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17319" y="3331464"/>
              <a:ext cx="519683" cy="6918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19427" y="3331464"/>
              <a:ext cx="4309872" cy="6918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11724" y="3331464"/>
              <a:ext cx="3116579" cy="6918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3921251"/>
              <a:ext cx="498347" cy="6477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1643" y="3896867"/>
              <a:ext cx="3457955" cy="6918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02024" y="3896867"/>
              <a:ext cx="6649211" cy="6918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643" y="4335780"/>
              <a:ext cx="9953244" cy="69189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4927092"/>
              <a:ext cx="498347" cy="6477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1643" y="4902707"/>
              <a:ext cx="3457955" cy="6918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02024" y="4902707"/>
              <a:ext cx="569976" cy="69189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30624" y="4902707"/>
              <a:ext cx="7290816" cy="69189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61643" y="5341619"/>
              <a:ext cx="3630167" cy="69189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74236" y="5341619"/>
              <a:ext cx="569976" cy="6918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02836" y="5341619"/>
              <a:ext cx="3752088" cy="6918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37348" y="5341619"/>
              <a:ext cx="519683" cy="69189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39455" y="5341619"/>
              <a:ext cx="3086100" cy="69189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916939" y="1077718"/>
            <a:ext cx="10320655" cy="4738370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664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carbohydrate,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rather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carb's glycemic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index,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relative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ranking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carbohydrate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foods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according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they affect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blood</a:t>
            </a:r>
            <a:endParaRPr sz="24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glucose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levels.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8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High-glycemic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foods</a:t>
            </a:r>
            <a:r>
              <a:rPr sz="2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like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pastries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raise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blood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sugar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highly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rapidly;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low-glycemic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foods,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raise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gently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lesser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degree.</a:t>
            </a:r>
            <a:endParaRPr sz="2400" dirty="0">
              <a:latin typeface="Times New Roman"/>
              <a:cs typeface="Times New Roman"/>
            </a:endParaRPr>
          </a:p>
          <a:p>
            <a:pPr marL="241300" marR="611505" indent="-229235">
              <a:lnSpc>
                <a:spcPct val="12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high GI carbohydrates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 those which are rapidly digested, absorbed and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metabolized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result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marked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fluctuations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blood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sugar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(glucose)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levels.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Low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GI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carbohydrates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ones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produce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smaller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fluctuations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blood</a:t>
            </a:r>
            <a:endParaRPr sz="24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glucose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insulin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levels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is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one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secrets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long-term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health,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reducing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61644" y="5780532"/>
            <a:ext cx="5977128" cy="69189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1145844" y="5863538"/>
            <a:ext cx="5582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risk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diabetes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heart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disease.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23854" y="597662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15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3791" y="62484"/>
            <a:ext cx="9616440" cy="1769745"/>
            <a:chOff x="1383791" y="62484"/>
            <a:chExt cx="9616440" cy="1769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3791" y="62484"/>
              <a:ext cx="9616440" cy="11932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3656" y="638556"/>
              <a:ext cx="5564124" cy="11932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8117" y="197865"/>
            <a:ext cx="8815705" cy="12420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972945" marR="5080" indent="-1960245">
              <a:lnSpc>
                <a:spcPts val="4540"/>
              </a:lnSpc>
              <a:spcBef>
                <a:spcPts val="665"/>
              </a:spcBef>
              <a:tabLst>
                <a:tab pos="8061325" algn="l"/>
              </a:tabLst>
            </a:pPr>
            <a:r>
              <a:rPr sz="4200" spc="-5" dirty="0"/>
              <a:t>DIGESTI</a:t>
            </a:r>
            <a:r>
              <a:rPr sz="4200" spc="-20" dirty="0"/>
              <a:t>O</a:t>
            </a:r>
            <a:r>
              <a:rPr sz="4200" spc="-5" dirty="0"/>
              <a:t>N</a:t>
            </a:r>
            <a:r>
              <a:rPr sz="4200" spc="-210" dirty="0"/>
              <a:t> </a:t>
            </a:r>
            <a:r>
              <a:rPr sz="4200" spc="-5" dirty="0"/>
              <a:t>AND</a:t>
            </a:r>
            <a:r>
              <a:rPr sz="4200" spc="-225" dirty="0"/>
              <a:t> </a:t>
            </a:r>
            <a:r>
              <a:rPr sz="4200" spc="-5" dirty="0"/>
              <a:t>ABSORPTION</a:t>
            </a:r>
            <a:r>
              <a:rPr sz="4200" dirty="0"/>
              <a:t>	OF  </a:t>
            </a:r>
            <a:r>
              <a:rPr sz="4200" spc="-25" dirty="0"/>
              <a:t>CARBOHYDRATES</a:t>
            </a:r>
            <a:endParaRPr sz="42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9527" y="1775460"/>
            <a:ext cx="7447788" cy="47320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023854" y="597662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16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6759" y="851916"/>
            <a:ext cx="3119628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9870" y="961771"/>
            <a:ext cx="4410329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FUN</a:t>
            </a:r>
            <a:r>
              <a:rPr spc="-15" dirty="0"/>
              <a:t>C</a:t>
            </a:r>
            <a:r>
              <a:rPr spc="-5" dirty="0"/>
              <a:t>TIONS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94004" y="1743455"/>
            <a:ext cx="10266045" cy="4849495"/>
            <a:chOff x="794004" y="1743455"/>
            <a:chExt cx="10266045" cy="48494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004" y="1773935"/>
              <a:ext cx="574548" cy="7482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7363" y="1743455"/>
              <a:ext cx="4747260" cy="8016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004" y="2369819"/>
              <a:ext cx="574548" cy="7482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7363" y="2339339"/>
              <a:ext cx="3325367" cy="8016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1148" y="2339339"/>
              <a:ext cx="4044696" cy="8016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14260" y="2339339"/>
              <a:ext cx="3645407" cy="8016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7363" y="2808731"/>
              <a:ext cx="2366772" cy="8016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004" y="3436620"/>
              <a:ext cx="574548" cy="7482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7363" y="3406139"/>
              <a:ext cx="3912108" cy="8016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37888" y="3406139"/>
              <a:ext cx="1665732" cy="8016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22036" y="3406139"/>
              <a:ext cx="659891" cy="8016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004" y="4032504"/>
              <a:ext cx="574548" cy="7482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7363" y="4002023"/>
              <a:ext cx="5774436" cy="8016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004" y="4628388"/>
              <a:ext cx="574548" cy="7482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7363" y="4597907"/>
              <a:ext cx="1886712" cy="8016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12492" y="4597907"/>
              <a:ext cx="1507235" cy="8016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29583" y="4597907"/>
              <a:ext cx="5308092" cy="8016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004" y="5225796"/>
              <a:ext cx="574548" cy="7482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7363" y="5195315"/>
              <a:ext cx="1725168" cy="8016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39340" y="5195315"/>
              <a:ext cx="1083564" cy="8016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41320" y="5195315"/>
              <a:ext cx="1581911" cy="8016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30039" y="5195315"/>
              <a:ext cx="5554979" cy="8016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004" y="5821679"/>
              <a:ext cx="574548" cy="74828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7363" y="5791200"/>
              <a:ext cx="4014216" cy="80162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92530" y="1671980"/>
            <a:ext cx="9736455" cy="466979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43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energy.</a:t>
            </a:r>
            <a:endParaRPr sz="2800" dirty="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1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fuel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central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nervous system</a:t>
            </a:r>
            <a:r>
              <a:rPr sz="2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(influence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heat health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diabetes)</a:t>
            </a:r>
            <a:endParaRPr sz="28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5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energy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 working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3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Sparing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energy.</a:t>
            </a:r>
            <a:endParaRPr sz="28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3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Avoiding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ketosis</a:t>
            </a:r>
            <a:r>
              <a:rPr sz="28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breakdown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fatty acids</a:t>
            </a:r>
            <a:endParaRPr sz="28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5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Cellular</a:t>
            </a:r>
            <a:r>
              <a:rPr sz="2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recognition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(biological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recognition)</a:t>
            </a:r>
            <a:endParaRPr sz="28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3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Promote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digestive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023854" y="597662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17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6844" y="481583"/>
            <a:ext cx="3311652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9320" y="590549"/>
            <a:ext cx="480568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DEFICIEN</a:t>
            </a:r>
            <a:r>
              <a:rPr spc="-20" dirty="0"/>
              <a:t>C</a:t>
            </a:r>
            <a:r>
              <a:rPr spc="-5" dirty="0"/>
              <a:t>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46759" y="1392936"/>
            <a:ext cx="10802620" cy="4546600"/>
            <a:chOff x="746759" y="1392936"/>
            <a:chExt cx="10802620" cy="45466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1417320"/>
              <a:ext cx="498347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643" y="1392936"/>
              <a:ext cx="4777739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1807" y="1392936"/>
              <a:ext cx="1696212" cy="691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0444" y="1392936"/>
              <a:ext cx="568451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1946148"/>
              <a:ext cx="498347" cy="6461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1643" y="1921763"/>
              <a:ext cx="9945624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1643" y="2324100"/>
              <a:ext cx="5907024" cy="6918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51092" y="2324100"/>
              <a:ext cx="493776" cy="6918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2878836"/>
              <a:ext cx="498347" cy="6461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1643" y="2854452"/>
              <a:ext cx="2214372" cy="6918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58439" y="2854452"/>
              <a:ext cx="493775" cy="6918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3407663"/>
              <a:ext cx="498347" cy="6461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1643" y="3383280"/>
              <a:ext cx="8241792" cy="6918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85859" y="3383280"/>
              <a:ext cx="2647188" cy="6918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1643" y="3785615"/>
              <a:ext cx="9957816" cy="6918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4338828"/>
              <a:ext cx="498347" cy="6461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1643" y="4314443"/>
              <a:ext cx="7345680" cy="6918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89748" y="4314443"/>
              <a:ext cx="3098292" cy="6918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70464" y="4314443"/>
              <a:ext cx="569976" cy="6918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1643" y="4716780"/>
              <a:ext cx="7336535" cy="6918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5271515"/>
              <a:ext cx="498347" cy="6461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1643" y="5247132"/>
              <a:ext cx="10587228" cy="69189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16939" y="1310994"/>
            <a:ext cx="10346055" cy="4410075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enough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fuel,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body gets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energy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enough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glucose,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central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nervous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suffers,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endParaRPr sz="24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85"/>
              </a:spcBef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dizziness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mental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physical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weakness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hypoglycemia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If the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body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insufficient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carbohydrate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intake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stores,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consume</a:t>
            </a:r>
            <a:r>
              <a:rPr sz="2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endParaRPr sz="24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fuel.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problematic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because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body needs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muscles.</a:t>
            </a:r>
            <a:endParaRPr sz="2400" dirty="0">
              <a:latin typeface="Times New Roman"/>
              <a:cs typeface="Times New Roman"/>
            </a:endParaRPr>
          </a:p>
          <a:p>
            <a:pPr marL="241300" marR="409575" indent="-229235">
              <a:lnSpc>
                <a:spcPct val="11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Using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 for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fuel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instead of carbohydrates also puts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stress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on the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kidneys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leading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passage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painful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byproducts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urine.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People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don't consume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enough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carbohydrates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also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suffer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from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insufficient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61644" y="5649467"/>
            <a:ext cx="7943215" cy="692150"/>
            <a:chOff x="961644" y="5649467"/>
            <a:chExt cx="7943215" cy="692150"/>
          </a:xfrm>
        </p:grpSpPr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1644" y="5649467"/>
              <a:ext cx="3203448" cy="6918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47516" y="5649467"/>
              <a:ext cx="5081016" cy="6918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10955" y="5649467"/>
              <a:ext cx="493775" cy="69189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145844" y="5732170"/>
            <a:ext cx="7552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fiber,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which can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digestive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problems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constipation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023854" y="597662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18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1108" y="851916"/>
            <a:ext cx="5170932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4218" y="961771"/>
            <a:ext cx="605167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RECOMMENDATIONS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21436" y="2072639"/>
            <a:ext cx="10285730" cy="3013075"/>
            <a:chOff x="821436" y="2072639"/>
            <a:chExt cx="10285730" cy="30130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097023"/>
              <a:ext cx="498348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844" y="2072639"/>
              <a:ext cx="8798052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844" y="2511551"/>
              <a:ext cx="2087880" cy="691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3101339"/>
              <a:ext cx="498348" cy="6461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4" y="3076955"/>
              <a:ext cx="2482596" cy="691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2863" y="3076955"/>
              <a:ext cx="519684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4971" y="3076955"/>
              <a:ext cx="7610856" cy="6918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844" y="3515867"/>
              <a:ext cx="10069068" cy="6918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7844" y="3954779"/>
              <a:ext cx="9700260" cy="6918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7844" y="4393691"/>
              <a:ext cx="1444752" cy="69189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92530" y="2079942"/>
            <a:ext cx="9832340" cy="278701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need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carbohydrates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health,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must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be 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right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kind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24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carbohydrate.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2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Following a well-balanced diet that includes unprocessed carbohydrates and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getting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enough sleep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physical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likely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lead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good health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an appropriate body weight than focusing on or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eliminating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particular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nutrient.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338327"/>
            <a:ext cx="5181599" cy="97078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47216" y="1290827"/>
            <a:ext cx="4528185" cy="5549265"/>
            <a:chOff x="1347216" y="1290827"/>
            <a:chExt cx="4528185" cy="55492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7216" y="1309115"/>
              <a:ext cx="377952" cy="4907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6672" y="1290827"/>
              <a:ext cx="4285488" cy="5227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7216" y="1709927"/>
              <a:ext cx="377952" cy="4907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6672" y="1691639"/>
              <a:ext cx="1655064" cy="5227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7216" y="2112263"/>
              <a:ext cx="377952" cy="4907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6672" y="2093976"/>
              <a:ext cx="1577340" cy="5227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416" y="2452116"/>
              <a:ext cx="478536" cy="487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23872" y="2430780"/>
              <a:ext cx="1918716" cy="5227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416" y="2790444"/>
              <a:ext cx="478536" cy="4876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23872" y="2769108"/>
              <a:ext cx="1601724" cy="5227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416" y="3128772"/>
              <a:ext cx="478536" cy="4876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23872" y="3107435"/>
              <a:ext cx="1793748" cy="5227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7216" y="3526535"/>
              <a:ext cx="377952" cy="4907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6672" y="3508248"/>
              <a:ext cx="2737104" cy="5227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7216" y="3927348"/>
              <a:ext cx="377952" cy="4907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66672" y="3909060"/>
              <a:ext cx="2139695" cy="5227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7216" y="4329683"/>
              <a:ext cx="377952" cy="4907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66672" y="4311395"/>
              <a:ext cx="4027932" cy="5227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7216" y="4730495"/>
              <a:ext cx="377952" cy="4907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66672" y="4712207"/>
              <a:ext cx="1784603" cy="5227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7216" y="5131307"/>
              <a:ext cx="377952" cy="4907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66672" y="5113019"/>
              <a:ext cx="4308348" cy="5227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7216" y="5533643"/>
              <a:ext cx="377952" cy="4907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66672" y="5515356"/>
              <a:ext cx="1219200" cy="5227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7216" y="5934456"/>
              <a:ext cx="377952" cy="4907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66672" y="5916168"/>
              <a:ext cx="1324355" cy="52273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7216" y="6335266"/>
              <a:ext cx="377952" cy="49072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66672" y="6316978"/>
              <a:ext cx="2019300" cy="522731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473835" y="1224534"/>
            <a:ext cx="4245610" cy="545338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Macronutrients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Carbohydrates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Classification</a:t>
            </a:r>
            <a:endParaRPr sz="18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490"/>
              </a:spcBef>
              <a:buFont typeface="Wingdings"/>
              <a:buChar char=""/>
              <a:tabLst>
                <a:tab pos="6985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Monosaccharides</a:t>
            </a:r>
            <a:endParaRPr sz="18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505"/>
              </a:spcBef>
              <a:buFont typeface="Wingdings"/>
              <a:buChar char=""/>
              <a:tabLst>
                <a:tab pos="6985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Disaccharides</a:t>
            </a:r>
            <a:endParaRPr sz="18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505"/>
              </a:spcBef>
              <a:buFont typeface="Wingdings"/>
              <a:buChar char=""/>
              <a:tabLst>
                <a:tab pos="6985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Polysaccharides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Simple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complex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carbs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bad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carbs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Differences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bad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carbs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Glycemic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Index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Digestion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Absorption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 Carbohydrates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Functions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Deficiency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Recommendations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094211" y="597662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8411" y="2542032"/>
            <a:ext cx="4139184" cy="13594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19346" y="2697860"/>
            <a:ext cx="3353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430" dirty="0">
                <a:solidFill>
                  <a:srgbClr val="FFFFFF"/>
                </a:solidFill>
                <a:latin typeface="Cambria"/>
                <a:cs typeface="Cambria"/>
              </a:rPr>
              <a:t>PROTEINS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9455" y="851916"/>
            <a:ext cx="4172711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2566" y="961771"/>
            <a:ext cx="516623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INTRODUCTION: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21436" y="2403348"/>
            <a:ext cx="9494520" cy="692150"/>
            <a:chOff x="821436" y="2403348"/>
            <a:chExt cx="9494520" cy="6921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429256"/>
              <a:ext cx="498348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844" y="2403348"/>
              <a:ext cx="1496568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1511" y="2403348"/>
              <a:ext cx="3206495" cy="691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0432" y="2403348"/>
              <a:ext cx="2484119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46976" y="2403348"/>
              <a:ext cx="3268979" cy="69189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21436" y="3535679"/>
            <a:ext cx="10325100" cy="1130935"/>
            <a:chOff x="821436" y="3535679"/>
            <a:chExt cx="10325100" cy="11309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3561587"/>
              <a:ext cx="498348" cy="6461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844" y="3535679"/>
              <a:ext cx="4477511" cy="6918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97780" y="3535679"/>
              <a:ext cx="2151887" cy="6918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08291" y="3535679"/>
              <a:ext cx="3427476" cy="6918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18192" y="3535679"/>
              <a:ext cx="1228344" cy="6918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7844" y="3974591"/>
              <a:ext cx="1348740" cy="6918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69008" y="3974591"/>
              <a:ext cx="1584959" cy="69189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21436" y="5106923"/>
            <a:ext cx="8185784" cy="692150"/>
            <a:chOff x="821436" y="5106923"/>
            <a:chExt cx="8185784" cy="69215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5132831"/>
              <a:ext cx="498348" cy="6461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7844" y="5106923"/>
              <a:ext cx="7968996" cy="69189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92530" y="2486025"/>
            <a:ext cx="9872345" cy="309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  <a:tab pos="8492490" algn="l"/>
              </a:tabLst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Proteins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essential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nutrients,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building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blocks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&amp; fuel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source for	body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20000"/>
              </a:lnSpc>
              <a:spcBef>
                <a:spcPts val="235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carbohydrate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provide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4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kcal</a:t>
            </a:r>
            <a:r>
              <a:rPr sz="24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(17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KJ)</a:t>
            </a:r>
            <a:r>
              <a:rPr sz="240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gram;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lipids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5ACF8"/>
                </a:solidFill>
                <a:latin typeface="Times New Roman"/>
                <a:cs typeface="Times New Roman"/>
              </a:rPr>
              <a:t>9</a:t>
            </a:r>
            <a:r>
              <a:rPr sz="2400" spc="-5" dirty="0">
                <a:solidFill>
                  <a:srgbClr val="45ACF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5ACF8"/>
                </a:solidFill>
                <a:latin typeface="Times New Roman"/>
                <a:cs typeface="Times New Roman"/>
              </a:rPr>
              <a:t>kcal </a:t>
            </a:r>
            <a:r>
              <a:rPr sz="2400" spc="-585" dirty="0">
                <a:solidFill>
                  <a:srgbClr val="45ACF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5ACF8"/>
                </a:solidFill>
                <a:latin typeface="Times New Roman"/>
                <a:cs typeface="Times New Roman"/>
              </a:rPr>
              <a:t>(37</a:t>
            </a:r>
            <a:r>
              <a:rPr sz="2400" spc="-5" dirty="0">
                <a:solidFill>
                  <a:srgbClr val="45ACF8"/>
                </a:solidFill>
                <a:latin typeface="Times New Roman"/>
                <a:cs typeface="Times New Roman"/>
              </a:rPr>
              <a:t> kJ)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gram.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polymer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amino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linked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peptide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bonds.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367" y="600455"/>
            <a:ext cx="7879080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4589" y="709371"/>
            <a:ext cx="73209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WHY</a:t>
            </a:r>
            <a:r>
              <a:rPr spc="-135" dirty="0"/>
              <a:t> </a:t>
            </a:r>
            <a:r>
              <a:rPr spc="-5" dirty="0"/>
              <a:t>SO</a:t>
            </a:r>
            <a:r>
              <a:rPr spc="-10" dirty="0"/>
              <a:t> </a:t>
            </a:r>
            <a:r>
              <a:rPr spc="-5" dirty="0"/>
              <a:t>IS</a:t>
            </a:r>
            <a:r>
              <a:rPr spc="-10" dirty="0"/>
              <a:t> </a:t>
            </a:r>
            <a:r>
              <a:rPr spc="-5" dirty="0"/>
              <a:t>PROTEIN</a:t>
            </a:r>
            <a:r>
              <a:rPr spc="-15" dirty="0"/>
              <a:t> </a:t>
            </a:r>
            <a:r>
              <a:rPr spc="-45" dirty="0"/>
              <a:t>IMPORTANT?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46759" y="1539239"/>
            <a:ext cx="10464165" cy="1094740"/>
            <a:chOff x="746759" y="1539239"/>
            <a:chExt cx="10464165" cy="10947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1563623"/>
              <a:ext cx="498347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643" y="1539239"/>
              <a:ext cx="10248900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1643" y="1941575"/>
              <a:ext cx="6679692" cy="69189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46759" y="3000755"/>
            <a:ext cx="10526395" cy="1094740"/>
            <a:chOff x="746759" y="3000755"/>
            <a:chExt cx="10526395" cy="10947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3025139"/>
              <a:ext cx="498347" cy="6461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1643" y="3000755"/>
              <a:ext cx="10311384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1643" y="3403091"/>
              <a:ext cx="5690615" cy="69189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46759" y="4460747"/>
            <a:ext cx="10657840" cy="1094740"/>
            <a:chOff x="746759" y="4460747"/>
            <a:chExt cx="10657840" cy="109474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4485131"/>
              <a:ext cx="498347" cy="6461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1643" y="4460747"/>
              <a:ext cx="10442448" cy="6918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1643" y="4863083"/>
              <a:ext cx="9034272" cy="69189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16939" y="1584198"/>
            <a:ext cx="10200640" cy="3752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98755" indent="-229235">
              <a:lnSpc>
                <a:spcPct val="11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fundamental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structural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functional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elements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body 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involved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wide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range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metabolic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interactions.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41300" marR="136525" indent="-229235">
              <a:lnSpc>
                <a:spcPct val="110000"/>
              </a:lnSpc>
              <a:spcBef>
                <a:spcPts val="2185"/>
              </a:spcBef>
              <a:buFont typeface="Arial MT"/>
              <a:buChar char="•"/>
              <a:tabLst>
                <a:tab pos="241935" algn="l"/>
                <a:tab pos="472948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cells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tissues contain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	therefore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essential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growth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repair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good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health.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10000"/>
              </a:lnSpc>
              <a:spcBef>
                <a:spcPts val="217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body with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approximately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10 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15% of its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dietary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energy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the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second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abundant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compound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in the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body,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water.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46759" y="5922264"/>
            <a:ext cx="9036050" cy="692150"/>
            <a:chOff x="746759" y="5922264"/>
            <a:chExt cx="9036050" cy="69215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5946648"/>
              <a:ext cx="498347" cy="6461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1079" y="5922264"/>
              <a:ext cx="8761476" cy="69189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1023854" y="5978411"/>
            <a:ext cx="165735" cy="177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22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6939" y="6032953"/>
            <a:ext cx="13271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05280" y="6037273"/>
            <a:ext cx="8366759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large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proportion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present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then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blood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&amp; skin.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851916"/>
            <a:ext cx="8246363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0522" y="961771"/>
            <a:ext cx="43224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TYPES</a:t>
            </a:r>
            <a:r>
              <a:rPr sz="2800" spc="-50" dirty="0"/>
              <a:t> </a:t>
            </a:r>
            <a:r>
              <a:rPr sz="2800" spc="-5" dirty="0"/>
              <a:t>OF</a:t>
            </a:r>
            <a:r>
              <a:rPr sz="2800" spc="-155" dirty="0"/>
              <a:t> </a:t>
            </a:r>
            <a:r>
              <a:rPr sz="2800" spc="-5" dirty="0"/>
              <a:t>PROTEIN: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07719" y="2066544"/>
            <a:ext cx="10640695" cy="3855720"/>
            <a:chOff x="807719" y="2066544"/>
            <a:chExt cx="10640695" cy="38557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19" y="2098548"/>
              <a:ext cx="667511" cy="6949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591" y="2066544"/>
              <a:ext cx="3040380" cy="7482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5711" y="2520695"/>
              <a:ext cx="2735580" cy="868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868" y="2066544"/>
              <a:ext cx="542543" cy="7482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4508" y="2066544"/>
              <a:ext cx="3191256" cy="7482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4660" y="2066544"/>
              <a:ext cx="3643884" cy="7482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97439" y="2066544"/>
              <a:ext cx="1293876" cy="7482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7591" y="2542031"/>
              <a:ext cx="9148572" cy="7482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719" y="3176016"/>
              <a:ext cx="667511" cy="6949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7591" y="3144011"/>
              <a:ext cx="3371088" cy="7482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05711" y="3598163"/>
              <a:ext cx="2974848" cy="868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08348" y="3144011"/>
              <a:ext cx="2513076" cy="7482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0319" y="3144011"/>
              <a:ext cx="3855720" cy="74828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774936" y="3144011"/>
              <a:ext cx="992124" cy="7482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07591" y="3619500"/>
              <a:ext cx="9934956" cy="7482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7719" y="4255008"/>
              <a:ext cx="667511" cy="6949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07591" y="4223004"/>
              <a:ext cx="3974591" cy="7482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05711" y="4677155"/>
              <a:ext cx="3669791" cy="868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9" y="4223004"/>
              <a:ext cx="542544" cy="7482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04816" y="4223004"/>
              <a:ext cx="1495043" cy="7482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8755" y="4223004"/>
              <a:ext cx="3076955" cy="7482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74608" y="4223004"/>
              <a:ext cx="1927859" cy="7482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07591" y="4698492"/>
              <a:ext cx="10140696" cy="7482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7591" y="5173979"/>
              <a:ext cx="7926324" cy="74828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92530" y="2075981"/>
            <a:ext cx="10148570" cy="360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160020" indent="-515620">
              <a:lnSpc>
                <a:spcPct val="1201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Complete</a:t>
            </a:r>
            <a:r>
              <a:rPr sz="26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proteins</a:t>
            </a: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foods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contain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essential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amino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acids. </a:t>
            </a:r>
            <a:r>
              <a:rPr sz="2600" spc="-6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mostly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occur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animal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foods,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meat,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dairy,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eggs.</a:t>
            </a:r>
            <a:endParaRPr sz="2600">
              <a:latin typeface="Times New Roman"/>
              <a:cs typeface="Times New Roman"/>
            </a:endParaRPr>
          </a:p>
          <a:p>
            <a:pPr marL="527685" marR="129539" indent="-515620">
              <a:lnSpc>
                <a:spcPct val="120000"/>
              </a:lnSpc>
              <a:spcBef>
                <a:spcPts val="99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Incomplete </a:t>
            </a:r>
            <a:r>
              <a:rPr sz="2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proteins:</a:t>
            </a:r>
            <a:r>
              <a:rPr sz="2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contain at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least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sz="2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essential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amino acid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so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lack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balance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proteins,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peas,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beans,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grains</a:t>
            </a:r>
            <a:endParaRPr sz="26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20000"/>
              </a:lnSpc>
              <a:spcBef>
                <a:spcPts val="10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Complementary </a:t>
            </a:r>
            <a:r>
              <a:rPr sz="2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proteins</a:t>
            </a: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refer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foods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containing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incomplete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proteins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people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combine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to supply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protein. </a:t>
            </a:r>
            <a:r>
              <a:rPr sz="2600" spc="-6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Examples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rice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beans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bread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with peanut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butter.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2688" y="646176"/>
            <a:ext cx="2759964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4908" y="755649"/>
            <a:ext cx="3463291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SOU</a:t>
            </a:r>
            <a:r>
              <a:rPr spc="-20" dirty="0"/>
              <a:t>R</a:t>
            </a:r>
            <a:r>
              <a:rPr spc="-5" dirty="0"/>
              <a:t>CES: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1915160"/>
          <a:ext cx="10396220" cy="4014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1920"/>
                <a:gridCol w="5194300"/>
              </a:tblGrid>
              <a:tr h="6062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Meat,</a:t>
                      </a: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600" b="1" spc="-5" dirty="0">
                          <a:latin typeface="Times New Roman"/>
                          <a:cs typeface="Times New Roman"/>
                        </a:rPr>
                        <a:t>Fish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EC544"/>
                    </a:solidFill>
                  </a:tcPr>
                </a:tc>
              </a:tr>
              <a:tr h="1648141">
                <a:tc>
                  <a:txBody>
                    <a:bodyPr/>
                    <a:lstStyle/>
                    <a:p>
                      <a:pPr marL="91440">
                        <a:lnSpc>
                          <a:spcPts val="3645"/>
                        </a:lnSpc>
                      </a:pPr>
                      <a:r>
                        <a:rPr sz="3200" b="1" spc="-10" dirty="0">
                          <a:latin typeface="Times New Roman"/>
                          <a:cs typeface="Times New Roman"/>
                        </a:rPr>
                        <a:t>Products</a:t>
                      </a:r>
                      <a:r>
                        <a:rPr sz="3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15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3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5" dirty="0">
                          <a:latin typeface="Times New Roman"/>
                          <a:cs typeface="Times New Roman"/>
                        </a:rPr>
                        <a:t>milk,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Eggs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Soy</a:t>
                      </a:r>
                      <a:r>
                        <a:rPr sz="3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3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its</a:t>
                      </a:r>
                      <a:r>
                        <a:rPr sz="3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5" dirty="0">
                          <a:latin typeface="Times New Roman"/>
                          <a:cs typeface="Times New Roman"/>
                        </a:rPr>
                        <a:t>products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4110"/>
                        </a:lnSpc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Whole</a:t>
                      </a:r>
                      <a:r>
                        <a:rPr sz="3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spc="-5" dirty="0">
                          <a:latin typeface="Times New Roman"/>
                          <a:cs typeface="Times New Roman"/>
                        </a:rPr>
                        <a:t>grains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92075" marR="3629660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3600" b="1" spc="-6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3600" b="1" dirty="0">
                          <a:latin typeface="Times New Roman"/>
                          <a:cs typeface="Times New Roman"/>
                        </a:rPr>
                        <a:t>eals  </a:t>
                      </a:r>
                      <a:r>
                        <a:rPr sz="3600" b="1" spc="-5" dirty="0">
                          <a:latin typeface="Times New Roman"/>
                          <a:cs typeface="Times New Roman"/>
                        </a:rPr>
                        <a:t>Pulses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EC544"/>
                    </a:solidFill>
                  </a:tcPr>
                </a:tc>
              </a:tr>
              <a:tr h="1760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4095"/>
                        </a:lnSpc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Legumes</a:t>
                      </a: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EC54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801" y="308356"/>
            <a:ext cx="868172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rgbClr val="FF0000"/>
                </a:solidFill>
              </a:rPr>
              <a:t>RECOM</a:t>
            </a:r>
            <a:r>
              <a:rPr sz="2400" spc="-20" dirty="0">
                <a:solidFill>
                  <a:srgbClr val="FF0000"/>
                </a:solidFill>
              </a:rPr>
              <a:t>M</a:t>
            </a:r>
            <a:r>
              <a:rPr sz="2400" spc="-5" dirty="0">
                <a:solidFill>
                  <a:srgbClr val="FF0000"/>
                </a:solidFill>
              </a:rPr>
              <a:t>ENDED</a:t>
            </a:r>
            <a:r>
              <a:rPr sz="2400" spc="1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DIE</a:t>
            </a:r>
            <a:r>
              <a:rPr sz="2400" spc="-260" dirty="0">
                <a:solidFill>
                  <a:srgbClr val="FF0000"/>
                </a:solidFill>
              </a:rPr>
              <a:t>T</a:t>
            </a:r>
            <a:r>
              <a:rPr sz="2400" spc="-5" dirty="0">
                <a:solidFill>
                  <a:srgbClr val="FF0000"/>
                </a:solidFill>
              </a:rPr>
              <a:t>A</a:t>
            </a:r>
            <a:r>
              <a:rPr sz="2400" spc="-135" dirty="0">
                <a:solidFill>
                  <a:srgbClr val="FF0000"/>
                </a:solidFill>
              </a:rPr>
              <a:t>R</a:t>
            </a:r>
            <a:r>
              <a:rPr sz="2400" spc="-5" dirty="0">
                <a:solidFill>
                  <a:srgbClr val="FF0000"/>
                </a:solidFill>
              </a:rPr>
              <a:t>Y</a:t>
            </a:r>
            <a:r>
              <a:rPr sz="2400" spc="-32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ALLO</a:t>
            </a:r>
            <a:r>
              <a:rPr sz="2400" spc="-380" dirty="0">
                <a:solidFill>
                  <a:srgbClr val="FF0000"/>
                </a:solidFill>
              </a:rPr>
              <a:t>W</a:t>
            </a:r>
            <a:r>
              <a:rPr sz="2400" spc="-5" dirty="0">
                <a:solidFill>
                  <a:srgbClr val="FF0000"/>
                </a:solidFill>
              </a:rPr>
              <a:t>AN</a:t>
            </a:r>
            <a:r>
              <a:rPr sz="2400" spc="-20" dirty="0">
                <a:solidFill>
                  <a:srgbClr val="FF0000"/>
                </a:solidFill>
              </a:rPr>
              <a:t>C</a:t>
            </a:r>
            <a:r>
              <a:rPr sz="2400" spc="-5" dirty="0">
                <a:solidFill>
                  <a:srgbClr val="FF0000"/>
                </a:solidFill>
              </a:rPr>
              <a:t>E: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60476" y="1807464"/>
            <a:ext cx="10408920" cy="1038225"/>
            <a:chOff x="760476" y="1807464"/>
            <a:chExt cx="10408920" cy="1038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476" y="1828800"/>
              <a:ext cx="460248" cy="5958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408" y="1807464"/>
              <a:ext cx="10098024" cy="6355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2383" y="1807464"/>
              <a:ext cx="477012" cy="6355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408" y="2209800"/>
              <a:ext cx="1703831" cy="63550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60476" y="3268979"/>
            <a:ext cx="10414000" cy="1038225"/>
            <a:chOff x="760476" y="3268979"/>
            <a:chExt cx="10414000" cy="103822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476" y="3290315"/>
              <a:ext cx="460248" cy="5958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8408" y="3268979"/>
              <a:ext cx="3052572" cy="6355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6931" y="3268979"/>
              <a:ext cx="1275588" cy="6355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8472" y="3268979"/>
              <a:ext cx="6635496" cy="6355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8408" y="3671315"/>
              <a:ext cx="1601724" cy="63550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60476" y="4728971"/>
            <a:ext cx="10581640" cy="1038225"/>
            <a:chOff x="760476" y="4728971"/>
            <a:chExt cx="10581640" cy="103822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476" y="4750307"/>
              <a:ext cx="460248" cy="5958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8408" y="4728971"/>
              <a:ext cx="10363200" cy="6355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8408" y="5131307"/>
              <a:ext cx="1321308" cy="63550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16939" y="1814220"/>
            <a:ext cx="10157460" cy="3752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99060" indent="-229235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FDA</a:t>
            </a:r>
            <a:r>
              <a:rPr sz="2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recommend</a:t>
            </a:r>
            <a:r>
              <a:rPr sz="2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adults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consume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50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grams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Times New Roman"/>
                <a:cs typeface="Times New Roman"/>
              </a:rPr>
              <a:t>day,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of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2,000-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calorie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diet.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241300" marR="172085" indent="-229235">
              <a:lnSpc>
                <a:spcPct val="12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Depends upon range of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factors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like Aging,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Gender,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Activity level &amp; status for example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pregnancy.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 MT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2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provides calories.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gram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contains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calories.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gram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fat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9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calories.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60476" y="6190486"/>
            <a:ext cx="9141460" cy="635635"/>
            <a:chOff x="760476" y="6190486"/>
            <a:chExt cx="9141460" cy="63563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476" y="6211822"/>
              <a:ext cx="460248" cy="5958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8408" y="6190486"/>
              <a:ext cx="8923020" cy="63550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16939" y="6265875"/>
            <a:ext cx="87877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intake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also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result</a:t>
            </a:r>
            <a:r>
              <a:rPr sz="2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weight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loss (so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highly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recommendation)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23854" y="597662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25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1492" y="501395"/>
            <a:ext cx="8182356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3714" y="610057"/>
            <a:ext cx="890702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INTAKE</a:t>
            </a:r>
            <a:r>
              <a:rPr spc="-20" dirty="0"/>
              <a:t> </a:t>
            </a:r>
            <a:r>
              <a:rPr spc="-5" dirty="0"/>
              <a:t>&amp;</a:t>
            </a:r>
            <a:r>
              <a:rPr spc="-20" dirty="0"/>
              <a:t> </a:t>
            </a:r>
            <a:r>
              <a:rPr spc="-5" dirty="0"/>
              <a:t>DIGESTION</a:t>
            </a:r>
            <a:r>
              <a:rPr spc="5" dirty="0"/>
              <a:t> </a:t>
            </a:r>
            <a:r>
              <a:rPr spc="-5" dirty="0"/>
              <a:t>OF</a:t>
            </a:r>
            <a:r>
              <a:rPr spc="-145" dirty="0"/>
              <a:t> </a:t>
            </a:r>
            <a:r>
              <a:rPr spc="-5" dirty="0"/>
              <a:t>PROTEIN: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21436" y="1560575"/>
            <a:ext cx="10453370" cy="3832860"/>
            <a:chOff x="821436" y="1560575"/>
            <a:chExt cx="10453370" cy="38328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1584959"/>
              <a:ext cx="498348" cy="647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844" y="1560575"/>
              <a:ext cx="4934711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960" y="2156459"/>
              <a:ext cx="617220" cy="6416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4355" y="2125979"/>
              <a:ext cx="5830824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960" y="2723387"/>
              <a:ext cx="617220" cy="6416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4355" y="2692908"/>
              <a:ext cx="5675376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3282696"/>
              <a:ext cx="498348" cy="6476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844" y="3258311"/>
              <a:ext cx="10236708" cy="6918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7844" y="3697224"/>
              <a:ext cx="3067811" cy="6918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4287011"/>
              <a:ext cx="498348" cy="6477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7844" y="4262627"/>
              <a:ext cx="9767316" cy="6918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7844" y="4701540"/>
              <a:ext cx="5177028" cy="69189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992530" y="1442974"/>
            <a:ext cx="9994265" cy="3732529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241935" algn="l"/>
                <a:tab pos="413067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digestion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occur by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two	ways</a:t>
            </a:r>
            <a:endParaRPr sz="24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570"/>
              </a:spcBef>
              <a:buAutoNum type="arabicPeriod"/>
              <a:tabLst>
                <a:tab pos="527685" algn="l"/>
                <a:tab pos="528320" algn="l"/>
                <a:tab pos="44818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Mechanical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digestion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(physical	breakdown)</a:t>
            </a:r>
            <a:endParaRPr sz="24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5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Chemical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digestion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(by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digestive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enzymes)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20000"/>
              </a:lnSpc>
              <a:spcBef>
                <a:spcPts val="10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Food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enters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mouth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where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saliva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lubrication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salivary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gland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involved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digestion.</a:t>
            </a:r>
            <a:endParaRPr sz="2400" dirty="0">
              <a:latin typeface="Times New Roman"/>
              <a:cs typeface="Times New Roman"/>
            </a:endParaRPr>
          </a:p>
          <a:p>
            <a:pPr marL="241300" marR="471170" indent="-229235">
              <a:lnSpc>
                <a:spcPct val="1201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Next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step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 Stomach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where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pepsinogen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released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activated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HCL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converts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polypeptides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dipeptides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9788" y="851916"/>
            <a:ext cx="3432048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2898" y="961771"/>
            <a:ext cx="287528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CONTI</a:t>
            </a:r>
            <a:r>
              <a:rPr spc="-20" dirty="0"/>
              <a:t>N</a:t>
            </a:r>
            <a:r>
              <a:rPr spc="-5" dirty="0"/>
              <a:t>UED..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21436" y="2564892"/>
            <a:ext cx="9961245" cy="1130935"/>
            <a:chOff x="821436" y="2564892"/>
            <a:chExt cx="9961245" cy="11309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589276"/>
              <a:ext cx="498348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844" y="2564892"/>
              <a:ext cx="9744456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844" y="3003804"/>
              <a:ext cx="8511540" cy="69189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21436" y="4136135"/>
            <a:ext cx="10149840" cy="1130935"/>
            <a:chOff x="821436" y="4136135"/>
            <a:chExt cx="10149840" cy="11309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4160519"/>
              <a:ext cx="498348" cy="6461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4" y="4136135"/>
              <a:ext cx="1315212" cy="6918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5480" y="4136135"/>
              <a:ext cx="3813048" cy="6918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0951" y="4136135"/>
              <a:ext cx="5640324" cy="6918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844" y="4575047"/>
              <a:ext cx="3797807" cy="69189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92530" y="2573274"/>
            <a:ext cx="9693910" cy="247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96215" indent="-229235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  <a:tab pos="28949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intestine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trypsin,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chymotrypsin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 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precursors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convert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them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into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peptides</a:t>
            </a:r>
            <a:r>
              <a:rPr sz="24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Amino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	residues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absorbed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blood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stream.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 MT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20000"/>
              </a:lnSpc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EC544"/>
                </a:solidFill>
                <a:latin typeface="Times New Roman"/>
                <a:cs typeface="Times New Roman"/>
              </a:rPr>
              <a:t>crucial</a:t>
            </a:r>
            <a:r>
              <a:rPr sz="2400" b="1" spc="-35" dirty="0">
                <a:solidFill>
                  <a:srgbClr val="9EC54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EC544"/>
                </a:solidFill>
                <a:latin typeface="Times New Roman"/>
                <a:cs typeface="Times New Roman"/>
              </a:rPr>
              <a:t>for</a:t>
            </a:r>
            <a:r>
              <a:rPr sz="2400" b="1" spc="-45" dirty="0">
                <a:solidFill>
                  <a:srgbClr val="9EC544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EC544"/>
                </a:solidFill>
                <a:latin typeface="Times New Roman"/>
                <a:cs typeface="Times New Roman"/>
              </a:rPr>
              <a:t>the</a:t>
            </a:r>
            <a:r>
              <a:rPr sz="2400" b="1" dirty="0">
                <a:solidFill>
                  <a:srgbClr val="9EC544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EC544"/>
                </a:solidFill>
                <a:latin typeface="Times New Roman"/>
                <a:cs typeface="Times New Roman"/>
              </a:rPr>
              <a:t>absorption</a:t>
            </a:r>
            <a:r>
              <a:rPr sz="2400" b="1" spc="5" dirty="0">
                <a:solidFill>
                  <a:srgbClr val="9EC5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essential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amino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acids that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cannot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biosynthesized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body.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472" y="851916"/>
            <a:ext cx="6204204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7583" y="961771"/>
            <a:ext cx="724801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DEFICIENCY</a:t>
            </a:r>
            <a:r>
              <a:rPr spc="-160" dirty="0"/>
              <a:t> </a:t>
            </a:r>
            <a:r>
              <a:rPr spc="-5" dirty="0"/>
              <a:t>OF</a:t>
            </a:r>
            <a:r>
              <a:rPr spc="-155" dirty="0"/>
              <a:t> </a:t>
            </a:r>
            <a:r>
              <a:rPr spc="-5" dirty="0"/>
              <a:t>PROTEIN: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40663" y="1741932"/>
            <a:ext cx="9646920" cy="4087495"/>
            <a:chOff x="740663" y="1741932"/>
            <a:chExt cx="9646920" cy="40874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663" y="1766316"/>
              <a:ext cx="498348" cy="647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072" y="1741932"/>
              <a:ext cx="7435596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663" y="2331720"/>
              <a:ext cx="498348" cy="647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072" y="2307336"/>
              <a:ext cx="7136892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6387" y="2307336"/>
              <a:ext cx="2634996" cy="691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93807" y="2307336"/>
              <a:ext cx="493775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663" y="2898648"/>
              <a:ext cx="498348" cy="6477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7072" y="2874264"/>
              <a:ext cx="2072639" cy="6918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2136" y="2874264"/>
              <a:ext cx="2080260" cy="6918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47972" y="2874264"/>
              <a:ext cx="3387852" cy="6918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663" y="3464052"/>
              <a:ext cx="498348" cy="6477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7072" y="3439667"/>
              <a:ext cx="697991" cy="6918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7487" y="3439667"/>
              <a:ext cx="3614928" cy="6918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34840" y="3439667"/>
              <a:ext cx="5568696" cy="6918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2187" y="4032504"/>
              <a:ext cx="632460" cy="6431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0788" y="4005072"/>
              <a:ext cx="2776728" cy="6918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29940" y="4005072"/>
              <a:ext cx="2638043" cy="6918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50408" y="4005072"/>
              <a:ext cx="519684" cy="6918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2187" y="4599432"/>
              <a:ext cx="632460" cy="6431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0788" y="4572000"/>
              <a:ext cx="3547872" cy="6918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2187" y="5164835"/>
              <a:ext cx="632460" cy="6431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0788" y="5137403"/>
              <a:ext cx="3429000" cy="69189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11758" y="1624329"/>
            <a:ext cx="9268460" cy="398716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deficiency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occur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due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low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intake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diet.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300" algn="l"/>
                <a:tab pos="1001394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Lack	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diet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major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concern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especially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growing</a:t>
            </a:r>
            <a:r>
              <a:rPr sz="2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children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1300" algn="l"/>
                <a:tab pos="4021454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lead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b="1" dirty="0">
                <a:solidFill>
                  <a:srgbClr val="DE9C3B"/>
                </a:solidFill>
                <a:latin typeface="Times New Roman"/>
                <a:cs typeface="Times New Roman"/>
              </a:rPr>
              <a:t>malnutrition</a:t>
            </a:r>
            <a:r>
              <a:rPr sz="2400" b="1" spc="-20" dirty="0">
                <a:solidFill>
                  <a:srgbClr val="DE9C3B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&amp;	even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threatening.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deficiency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also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arise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condition,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such as:</a:t>
            </a:r>
            <a:endParaRPr sz="2400" dirty="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157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eating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disorder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anorexia nervosa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158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certain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genetic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conditions</a:t>
            </a:r>
            <a:endParaRPr sz="2400" dirty="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157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later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stages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cancer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42187" y="5702808"/>
            <a:ext cx="8164195" cy="692150"/>
            <a:chOff x="742187" y="5702808"/>
            <a:chExt cx="8164195" cy="692150"/>
          </a:xfrm>
        </p:grpSpPr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2187" y="5730240"/>
              <a:ext cx="632460" cy="6431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0787" y="5702808"/>
              <a:ext cx="5020056" cy="6918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73267" y="5702808"/>
              <a:ext cx="3332988" cy="69189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911758" y="5785205"/>
            <a:ext cx="77857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  <a:tab pos="485775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difficulty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absorbing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nutrients,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due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	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gastric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bypass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surgery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023854" y="597662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28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8216" y="851916"/>
            <a:ext cx="8775192" cy="97078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1874392"/>
          <a:ext cx="10515600" cy="3773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325"/>
                <a:gridCol w="5248275"/>
              </a:tblGrid>
              <a:tr h="1142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4275"/>
                        </a:lnSpc>
                        <a:spcBef>
                          <a:spcPts val="5"/>
                        </a:spcBef>
                      </a:pPr>
                      <a:r>
                        <a:rPr sz="3600" b="1" spc="-40" dirty="0">
                          <a:latin typeface="Cambria"/>
                          <a:cs typeface="Cambria"/>
                        </a:rPr>
                        <a:t>Weak</a:t>
                      </a:r>
                      <a:r>
                        <a:rPr sz="3600" b="1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3600" b="1" spc="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3600" b="1" spc="1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3600" b="1" spc="-100" dirty="0">
                          <a:latin typeface="Cambria"/>
                          <a:cs typeface="Cambria"/>
                        </a:rPr>
                        <a:t>sore</a:t>
                      </a:r>
                      <a:r>
                        <a:rPr sz="3600" b="1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3600" b="1" spc="-15" dirty="0">
                          <a:latin typeface="Cambria"/>
                          <a:cs typeface="Cambria"/>
                        </a:rPr>
                        <a:t>muscles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4275"/>
                        </a:lnSpc>
                        <a:spcBef>
                          <a:spcPts val="5"/>
                        </a:spcBef>
                      </a:pPr>
                      <a:r>
                        <a:rPr sz="3600" b="1" spc="-5" dirty="0">
                          <a:latin typeface="Cambria"/>
                          <a:cs typeface="Cambria"/>
                        </a:rPr>
                        <a:t>Weight</a:t>
                      </a:r>
                      <a:r>
                        <a:rPr sz="3600" b="1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3600" b="1" spc="-45" dirty="0">
                          <a:latin typeface="Cambria"/>
                          <a:cs typeface="Cambria"/>
                        </a:rPr>
                        <a:t>loss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EC544"/>
                    </a:solidFill>
                  </a:tcPr>
                </a:tc>
              </a:tr>
              <a:tr h="548766">
                <a:tc>
                  <a:txBody>
                    <a:bodyPr/>
                    <a:lstStyle/>
                    <a:p>
                      <a:pPr marL="91440">
                        <a:lnSpc>
                          <a:spcPts val="4220"/>
                        </a:lnSpc>
                      </a:pPr>
                      <a:r>
                        <a:rPr sz="3600" b="1" spc="-15" dirty="0">
                          <a:latin typeface="Cambria"/>
                          <a:cs typeface="Cambria"/>
                        </a:rPr>
                        <a:t>Increased</a:t>
                      </a:r>
                      <a:r>
                        <a:rPr sz="3600" b="1" spc="1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3600" b="1" spc="-15" dirty="0">
                          <a:latin typeface="Cambria"/>
                          <a:cs typeface="Cambria"/>
                        </a:rPr>
                        <a:t>water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4220"/>
                        </a:lnSpc>
                      </a:pPr>
                      <a:r>
                        <a:rPr sz="3600" b="1" spc="45" dirty="0">
                          <a:latin typeface="Cambria"/>
                          <a:cs typeface="Cambria"/>
                        </a:rPr>
                        <a:t>Anxiety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EC54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1440">
                        <a:lnSpc>
                          <a:spcPts val="4220"/>
                        </a:lnSpc>
                      </a:pPr>
                      <a:r>
                        <a:rPr sz="3600" b="1" spc="-35" dirty="0">
                          <a:latin typeface="Cambria"/>
                          <a:cs typeface="Cambria"/>
                        </a:rPr>
                        <a:t>retention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4220"/>
                        </a:lnSpc>
                      </a:pPr>
                      <a:r>
                        <a:rPr sz="3600" b="1" spc="100" dirty="0">
                          <a:latin typeface="Cambria"/>
                          <a:cs typeface="Cambria"/>
                        </a:rPr>
                        <a:t>Nausea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EC544"/>
                    </a:solidFill>
                  </a:tcPr>
                </a:tc>
              </a:tr>
              <a:tr h="1517669">
                <a:tc>
                  <a:txBody>
                    <a:bodyPr/>
                    <a:lstStyle/>
                    <a:p>
                      <a:pPr marL="91440">
                        <a:lnSpc>
                          <a:spcPts val="4265"/>
                        </a:lnSpc>
                      </a:pPr>
                      <a:r>
                        <a:rPr sz="3600" b="1" spc="75" dirty="0">
                          <a:latin typeface="Cambria"/>
                          <a:cs typeface="Cambria"/>
                        </a:rPr>
                        <a:t>Dry</a:t>
                      </a:r>
                      <a:r>
                        <a:rPr sz="3600" b="1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3600" b="1" spc="15" dirty="0">
                          <a:latin typeface="Cambria"/>
                          <a:cs typeface="Cambria"/>
                        </a:rPr>
                        <a:t>skin</a:t>
                      </a:r>
                      <a:r>
                        <a:rPr sz="3600" b="1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3600" b="1" spc="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3600" b="1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3600" b="1" dirty="0">
                          <a:latin typeface="Cambria"/>
                          <a:cs typeface="Cambria"/>
                        </a:rPr>
                        <a:t>rashes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765425">
                        <a:lnSpc>
                          <a:spcPts val="4320"/>
                        </a:lnSpc>
                        <a:spcBef>
                          <a:spcPts val="90"/>
                        </a:spcBef>
                      </a:pPr>
                      <a:r>
                        <a:rPr sz="3600" b="1" spc="114" dirty="0">
                          <a:latin typeface="Cambria"/>
                          <a:cs typeface="Cambria"/>
                        </a:rPr>
                        <a:t>Skin</a:t>
                      </a:r>
                      <a:r>
                        <a:rPr sz="3600" b="1" spc="1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3600" b="1" spc="-30" dirty="0">
                          <a:latin typeface="Cambria"/>
                          <a:cs typeface="Cambria"/>
                        </a:rPr>
                        <a:t>ulcers </a:t>
                      </a:r>
                      <a:r>
                        <a:rPr sz="3600" b="1" spc="-7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3600" b="1" spc="25" dirty="0">
                          <a:latin typeface="Cambria"/>
                          <a:cs typeface="Cambria"/>
                        </a:rPr>
                        <a:t>Bed</a:t>
                      </a:r>
                      <a:r>
                        <a:rPr sz="3600" b="1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3600" b="1" spc="-80" dirty="0">
                          <a:latin typeface="Cambria"/>
                          <a:cs typeface="Cambria"/>
                        </a:rPr>
                        <a:t>sores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EC54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153667" y="1199388"/>
            <a:ext cx="3857625" cy="5453380"/>
            <a:chOff x="1153667" y="1199388"/>
            <a:chExt cx="3857625" cy="5453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67" y="1220724"/>
              <a:ext cx="397763" cy="5151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599" y="1199388"/>
              <a:ext cx="1588008" cy="5532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67" y="1665732"/>
              <a:ext cx="397763" cy="5151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599" y="1644396"/>
              <a:ext cx="3145536" cy="5532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67" y="2110740"/>
              <a:ext cx="397763" cy="5151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599" y="2089404"/>
              <a:ext cx="2156460" cy="5532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67" y="2557272"/>
              <a:ext cx="397763" cy="5151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1599" y="2535936"/>
              <a:ext cx="1912620" cy="5532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67" y="3002280"/>
              <a:ext cx="397763" cy="5151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1599" y="2980944"/>
              <a:ext cx="2103120" cy="5532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67" y="3447288"/>
              <a:ext cx="397763" cy="5151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1599" y="3425952"/>
              <a:ext cx="3445764" cy="5532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67" y="3893820"/>
              <a:ext cx="397763" cy="5151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1599" y="3872483"/>
              <a:ext cx="2276855" cy="5532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67" y="4338827"/>
              <a:ext cx="397763" cy="5151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1599" y="4317492"/>
              <a:ext cx="2470404" cy="5532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67" y="4783835"/>
              <a:ext cx="397763" cy="51511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1599" y="4762500"/>
              <a:ext cx="3436620" cy="5532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67" y="5230367"/>
              <a:ext cx="397763" cy="5151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1599" y="5209032"/>
              <a:ext cx="3639312" cy="5532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67" y="5675376"/>
              <a:ext cx="397763" cy="5151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1599" y="5654040"/>
              <a:ext cx="2555748" cy="5532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67" y="6120384"/>
              <a:ext cx="397763" cy="5151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71599" y="6099047"/>
              <a:ext cx="1431036" cy="55321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288161" y="1107404"/>
            <a:ext cx="3556000" cy="537210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Why</a:t>
            </a:r>
            <a:r>
              <a:rPr sz="19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important?</a:t>
            </a: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1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Chemistry</a:t>
            </a: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30" dirty="0">
                <a:solidFill>
                  <a:srgbClr val="FFFFFF"/>
                </a:solidFill>
                <a:latin typeface="Times New Roman"/>
                <a:cs typeface="Times New Roman"/>
              </a:rPr>
              <a:t>Types</a:t>
            </a:r>
            <a:r>
              <a:rPr sz="19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Sources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Requirement &amp;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Calories</a:t>
            </a: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Digestion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Deficiency</a:t>
            </a:r>
            <a:r>
              <a:rPr sz="19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 Protein</a:t>
            </a: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Symptoms</a:t>
            </a:r>
            <a:r>
              <a:rPr sz="1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deficiency</a:t>
            </a: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Diseases due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deficiency</a:t>
            </a: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19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benefits</a:t>
            </a: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Conclusion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094211" y="597662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3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8175" y="851916"/>
            <a:ext cx="9415272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0904" y="961771"/>
            <a:ext cx="969289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FF0000"/>
                </a:solidFill>
              </a:rPr>
              <a:t>DISEASES</a:t>
            </a:r>
            <a:r>
              <a:rPr sz="2400" b="1" spc="-10" dirty="0">
                <a:solidFill>
                  <a:srgbClr val="FF0000"/>
                </a:solidFill>
              </a:rPr>
              <a:t> </a:t>
            </a:r>
            <a:r>
              <a:rPr sz="2400" b="1" spc="-5" dirty="0">
                <a:solidFill>
                  <a:srgbClr val="FF0000"/>
                </a:solidFill>
              </a:rPr>
              <a:t>DUE</a:t>
            </a:r>
            <a:r>
              <a:rPr sz="2400" b="1" spc="-95" dirty="0">
                <a:solidFill>
                  <a:srgbClr val="FF0000"/>
                </a:solidFill>
              </a:rPr>
              <a:t> </a:t>
            </a:r>
            <a:r>
              <a:rPr sz="2400" b="1" spc="-35" dirty="0">
                <a:solidFill>
                  <a:srgbClr val="FF0000"/>
                </a:solidFill>
              </a:rPr>
              <a:t>TO</a:t>
            </a:r>
            <a:r>
              <a:rPr sz="2400" b="1" spc="-15" dirty="0">
                <a:solidFill>
                  <a:srgbClr val="FF0000"/>
                </a:solidFill>
              </a:rPr>
              <a:t> </a:t>
            </a:r>
            <a:r>
              <a:rPr sz="2400" b="1" spc="-5" dirty="0">
                <a:solidFill>
                  <a:srgbClr val="FF0000"/>
                </a:solidFill>
              </a:rPr>
              <a:t>PROTEIN</a:t>
            </a:r>
            <a:r>
              <a:rPr sz="2400" b="1" spc="-10" dirty="0">
                <a:solidFill>
                  <a:srgbClr val="FF0000"/>
                </a:solidFill>
              </a:rPr>
              <a:t> </a:t>
            </a:r>
            <a:r>
              <a:rPr sz="2400" b="1" spc="-35" dirty="0">
                <a:solidFill>
                  <a:srgbClr val="FF0000"/>
                </a:solidFill>
              </a:rPr>
              <a:t>DEFICIENCY: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583691" y="2258567"/>
            <a:ext cx="6682740" cy="3764279"/>
            <a:chOff x="583691" y="2258567"/>
            <a:chExt cx="6682740" cy="376427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691" y="2296667"/>
              <a:ext cx="816863" cy="850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515" y="2258567"/>
              <a:ext cx="2246376" cy="914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691" y="3009899"/>
              <a:ext cx="816863" cy="8503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515" y="2971799"/>
              <a:ext cx="2676144" cy="914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691" y="3721607"/>
              <a:ext cx="816863" cy="8503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0515" y="3683507"/>
              <a:ext cx="6185916" cy="914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691" y="4433316"/>
              <a:ext cx="816863" cy="8503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0515" y="4395216"/>
              <a:ext cx="2066544" cy="9144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3691" y="5146547"/>
              <a:ext cx="816863" cy="8503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0515" y="5108447"/>
              <a:ext cx="3704844" cy="9143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12088" y="2143226"/>
            <a:ext cx="6174740" cy="3589654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8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Marasmus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7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Kwashiorkor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7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deficiency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76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Cachexia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7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Mental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Retardation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9788" y="647700"/>
            <a:ext cx="3432048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2897" y="756285"/>
            <a:ext cx="430212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CONTI</a:t>
            </a:r>
            <a:r>
              <a:rPr spc="-20" dirty="0"/>
              <a:t>N</a:t>
            </a:r>
            <a:r>
              <a:rPr spc="-5" dirty="0"/>
              <a:t>UED..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734568" y="1673351"/>
            <a:ext cx="10271760" cy="4086225"/>
            <a:chOff x="734568" y="1673351"/>
            <a:chExt cx="10271760" cy="40862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568" y="1719071"/>
              <a:ext cx="915924" cy="952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8344" y="1673351"/>
              <a:ext cx="2851404" cy="1027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6" y="2516123"/>
              <a:ext cx="498348" cy="646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3" y="2491739"/>
              <a:ext cx="9715500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6" y="3083051"/>
              <a:ext cx="498348" cy="6461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4043" y="3058667"/>
              <a:ext cx="2263139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9607" y="3058667"/>
              <a:ext cx="7667244" cy="6918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843" y="3497579"/>
              <a:ext cx="1952244" cy="6918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6" y="4087367"/>
              <a:ext cx="498348" cy="6461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4043" y="4062983"/>
              <a:ext cx="2261616" cy="6918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58084" y="4062983"/>
              <a:ext cx="3474720" cy="6918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5227" y="4062983"/>
              <a:ext cx="4991100" cy="6918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7843" y="4501895"/>
              <a:ext cx="2758439" cy="6918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6" y="5091683"/>
              <a:ext cx="498348" cy="6461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7843" y="5067299"/>
              <a:ext cx="3250692" cy="6918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70960" y="5067299"/>
              <a:ext cx="2046732" cy="6918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77839" y="5067299"/>
              <a:ext cx="3377184" cy="69189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92530" y="1800605"/>
            <a:ext cx="9729470" cy="374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1.	Marasmus:</a:t>
            </a:r>
            <a:endParaRPr sz="36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76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Marasmus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 a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disease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caused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severe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deficiency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protein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calories.</a:t>
            </a:r>
            <a:endParaRPr sz="2400" dirty="0">
              <a:latin typeface="Times New Roman"/>
              <a:cs typeface="Times New Roman"/>
            </a:endParaRPr>
          </a:p>
          <a:p>
            <a:pPr marL="241300" marR="386080" indent="-229235">
              <a:lnSpc>
                <a:spcPct val="120000"/>
              </a:lnSpc>
              <a:spcBef>
                <a:spcPts val="1010"/>
              </a:spcBef>
              <a:buClr>
                <a:srgbClr val="FFFFFF"/>
              </a:buClr>
              <a:buFont typeface="Arial MT"/>
              <a:buChar char="•"/>
              <a:tabLst>
                <a:tab pos="317500" algn="l"/>
                <a:tab pos="3181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Affect</a:t>
            </a:r>
            <a:r>
              <a:rPr sz="24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infants</a:t>
            </a:r>
            <a:r>
              <a:rPr sz="2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very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young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children,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often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resulting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weight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loss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dehydration.</a:t>
            </a:r>
            <a:endParaRPr sz="2400" dirty="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317500" algn="l"/>
                <a:tab pos="318135" algn="l"/>
                <a:tab pos="6563359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Marasmus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develop</a:t>
            </a:r>
            <a:r>
              <a:rPr sz="2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starvation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cause	death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because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lack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24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essential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nutrients.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People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marasmus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appear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bony</a:t>
            </a:r>
            <a:r>
              <a:rPr sz="2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little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tissue.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9788" y="851916"/>
            <a:ext cx="3432048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2898" y="961771"/>
            <a:ext cx="4186302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CONTI</a:t>
            </a:r>
            <a:r>
              <a:rPr spc="-20" dirty="0"/>
              <a:t>N</a:t>
            </a:r>
            <a:r>
              <a:rPr spc="-5" dirty="0"/>
              <a:t>UED..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713231" y="2039111"/>
            <a:ext cx="10718800" cy="3959860"/>
            <a:chOff x="713231" y="2039111"/>
            <a:chExt cx="10718800" cy="39598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231" y="2039111"/>
              <a:ext cx="3816096" cy="1027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436" y="2881883"/>
              <a:ext cx="498348" cy="646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843" y="2857500"/>
              <a:ext cx="9989820" cy="691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3" y="3296411"/>
              <a:ext cx="9636252" cy="6918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436" y="3887723"/>
              <a:ext cx="498348" cy="6461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4043" y="3863339"/>
              <a:ext cx="2517648" cy="6918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4115" y="3863339"/>
              <a:ext cx="2243328" cy="6918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39867" y="3863339"/>
              <a:ext cx="4578095" cy="6918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00388" y="3863339"/>
              <a:ext cx="2001011" cy="6918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7843" y="4302251"/>
              <a:ext cx="5402580" cy="6918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436" y="4892039"/>
              <a:ext cx="498348" cy="6461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7843" y="4867655"/>
              <a:ext cx="1546859" cy="6918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47899" y="4867655"/>
              <a:ext cx="1740407" cy="6918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45408" y="4867655"/>
              <a:ext cx="7786116" cy="6918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7843" y="5306567"/>
              <a:ext cx="7149083" cy="69189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92530" y="2166365"/>
            <a:ext cx="10154285" cy="361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2.</a:t>
            </a:r>
            <a:r>
              <a:rPr sz="3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Kwashiorkor:</a:t>
            </a:r>
            <a:endParaRPr sz="3600">
              <a:latin typeface="Times New Roman"/>
              <a:cs typeface="Times New Roman"/>
            </a:endParaRPr>
          </a:p>
          <a:p>
            <a:pPr marL="241300" marR="410209" indent="-229235">
              <a:lnSpc>
                <a:spcPct val="120000"/>
              </a:lnSpc>
              <a:spcBef>
                <a:spcPts val="11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Kwashiorkor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a disease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caused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severe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deficiency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protein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diets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contain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calories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mostly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from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carbohydrates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yams,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rice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bananas.</a:t>
            </a:r>
            <a:endParaRPr sz="2400">
              <a:latin typeface="Times New Roman"/>
              <a:cs typeface="Times New Roman"/>
            </a:endParaRPr>
          </a:p>
          <a:p>
            <a:pPr marL="241300" marR="233045" indent="-229235">
              <a:lnSpc>
                <a:spcPct val="120000"/>
              </a:lnSpc>
              <a:spcBef>
                <a:spcPts val="1010"/>
              </a:spcBef>
              <a:buClr>
                <a:srgbClr val="FFFFFF"/>
              </a:buClr>
              <a:buFont typeface="Arial MT"/>
              <a:buChar char="•"/>
              <a:tabLst>
                <a:tab pos="317500" algn="l"/>
                <a:tab pos="318135" algn="l"/>
              </a:tabLst>
            </a:pPr>
            <a:r>
              <a:rPr dirty="0"/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usually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affects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older</a:t>
            </a:r>
            <a:r>
              <a:rPr sz="2400" b="1" spc="-5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children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People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 kwashiorkor appear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puffy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in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b="1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abdomen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area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retention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fluid.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201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Common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symptoms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kwashiorkor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fatigue,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irritability,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diarrhea,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stunted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growth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impairment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cognition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mental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health.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9788" y="580644"/>
            <a:ext cx="3432048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2897" y="689863"/>
            <a:ext cx="368947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CONTI</a:t>
            </a:r>
            <a:r>
              <a:rPr spc="-20" dirty="0"/>
              <a:t>N</a:t>
            </a:r>
            <a:r>
              <a:rPr spc="-5" dirty="0"/>
              <a:t>UED..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713231" y="1607819"/>
            <a:ext cx="10487025" cy="3957954"/>
            <a:chOff x="713231" y="1607819"/>
            <a:chExt cx="10487025" cy="395795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231" y="1607819"/>
              <a:ext cx="7799832" cy="1027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436" y="2449067"/>
              <a:ext cx="498348" cy="647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843" y="2424683"/>
              <a:ext cx="9496044" cy="691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3" y="2863595"/>
              <a:ext cx="3628644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436" y="3454908"/>
              <a:ext cx="498348" cy="6477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7843" y="3430524"/>
              <a:ext cx="1866900" cy="6918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87167" y="3430524"/>
              <a:ext cx="8712708" cy="6918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843" y="3869436"/>
              <a:ext cx="1075944" cy="6918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436" y="4459224"/>
              <a:ext cx="498348" cy="6477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7843" y="4434840"/>
              <a:ext cx="9814560" cy="6918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7843" y="4873752"/>
              <a:ext cx="7304532" cy="69189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92530" y="1734439"/>
            <a:ext cx="9921875" cy="361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7765" algn="l"/>
              </a:tabLst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3.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3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	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deficiency:</a:t>
            </a:r>
            <a:endParaRPr sz="36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76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Deficiencies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protein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are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inherited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conditions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endParaRPr sz="24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abnormal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blood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clotting.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Symptoms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 these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deficiencies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redness,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pain,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swelling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affected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area.</a:t>
            </a:r>
            <a:endParaRPr sz="2400" dirty="0">
              <a:latin typeface="Times New Roman"/>
              <a:cs typeface="Times New Roman"/>
            </a:endParaRPr>
          </a:p>
          <a:p>
            <a:pPr marL="241300" marR="351790" indent="-229235">
              <a:lnSpc>
                <a:spcPct val="120100"/>
              </a:lnSpc>
              <a:spcBef>
                <a:spcPts val="99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People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deficiencies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need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 careful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about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activities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increase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risk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blood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clots,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prolong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rest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3247" y="851916"/>
            <a:ext cx="9026652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5977" y="961771"/>
            <a:ext cx="10336023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TREATMENT</a:t>
            </a:r>
            <a:r>
              <a:rPr spc="-70" dirty="0"/>
              <a:t> </a:t>
            </a:r>
            <a:r>
              <a:rPr spc="-10" dirty="0"/>
              <a:t>OF</a:t>
            </a:r>
            <a:r>
              <a:rPr spc="-125" dirty="0"/>
              <a:t> </a:t>
            </a:r>
            <a:r>
              <a:rPr spc="-5" dirty="0"/>
              <a:t>PROTEIN</a:t>
            </a:r>
            <a:r>
              <a:rPr spc="-15" dirty="0"/>
              <a:t> </a:t>
            </a:r>
            <a:r>
              <a:rPr spc="-35" dirty="0"/>
              <a:t>DEFICIENCY: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21436" y="2564892"/>
            <a:ext cx="7688580" cy="2956560"/>
            <a:chOff x="821436" y="2564892"/>
            <a:chExt cx="7688580" cy="29565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" y="2593848"/>
              <a:ext cx="617220" cy="6416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4355" y="2564892"/>
              <a:ext cx="2897123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6" y="3156204"/>
              <a:ext cx="498348" cy="646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4" y="3131820"/>
              <a:ext cx="2261616" cy="6918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6" y="3721608"/>
              <a:ext cx="498348" cy="6461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7844" y="3697224"/>
              <a:ext cx="4588763" cy="6918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960" y="4291584"/>
              <a:ext cx="617220" cy="6416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4355" y="4262627"/>
              <a:ext cx="2598420" cy="6918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6" y="4853940"/>
              <a:ext cx="498348" cy="6461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7844" y="4829556"/>
              <a:ext cx="7472172" cy="69189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92530" y="2445258"/>
            <a:ext cx="7306945" cy="2857500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1.	Protein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supplements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shakes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medicine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(vaccines)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2.	Protein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rich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foods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Liver,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Meat,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Eggs,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potatoes,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yoghurt,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Oats, Seeds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Peanuts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5555" y="851916"/>
            <a:ext cx="5622036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8666" y="961771"/>
            <a:ext cx="679387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BENEFITS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155" dirty="0"/>
              <a:t> </a:t>
            </a:r>
            <a:r>
              <a:rPr spc="-5" dirty="0"/>
              <a:t>PROTEIN: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702563" y="1616963"/>
            <a:ext cx="3382010" cy="858519"/>
            <a:chOff x="702563" y="1616963"/>
            <a:chExt cx="3382010" cy="85851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563" y="1648967"/>
              <a:ext cx="615696" cy="801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1616963"/>
              <a:ext cx="3169920" cy="85801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02563" y="2875788"/>
            <a:ext cx="6116320" cy="858519"/>
            <a:chOff x="702563" y="2875788"/>
            <a:chExt cx="6116320" cy="85851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563" y="2907792"/>
              <a:ext cx="615696" cy="8016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" y="2875788"/>
              <a:ext cx="5903976" cy="85801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02563" y="4136135"/>
            <a:ext cx="7085330" cy="858519"/>
            <a:chOff x="702563" y="4136135"/>
            <a:chExt cx="7085330" cy="858519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563" y="4168139"/>
              <a:ext cx="615696" cy="8016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400" y="4136135"/>
              <a:ext cx="6873240" cy="85801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02563" y="5396484"/>
            <a:ext cx="5302250" cy="858519"/>
            <a:chOff x="702563" y="5396484"/>
            <a:chExt cx="5302250" cy="858519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563" y="5428488"/>
              <a:ext cx="615696" cy="8016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400" y="5396484"/>
              <a:ext cx="5090160" cy="85801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16939" y="1720977"/>
            <a:ext cx="6609715" cy="426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Prevents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diabetes</a:t>
            </a: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33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520"/>
              </a:spcBef>
              <a:buFont typeface="Arial MT"/>
              <a:buChar char="•"/>
              <a:tabLst>
                <a:tab pos="241935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Saves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form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cardiovascular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diseases</a:t>
            </a: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33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530"/>
              </a:spcBef>
              <a:buFont typeface="Arial MT"/>
              <a:buChar char="•"/>
              <a:tabLst>
                <a:tab pos="24193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fat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will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low</a:t>
            </a: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33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530"/>
              </a:spcBef>
              <a:buFont typeface="Arial MT"/>
              <a:buChar char="•"/>
              <a:tabLst>
                <a:tab pos="241935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Cholesterol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content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decreased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3108" y="851916"/>
            <a:ext cx="3645408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6219" y="961771"/>
            <a:ext cx="4140581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CONCLUSION: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1436" y="2072639"/>
            <a:ext cx="8261984" cy="692150"/>
            <a:chOff x="821436" y="2072639"/>
            <a:chExt cx="8261984" cy="6921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097023"/>
              <a:ext cx="498348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844" y="2072639"/>
              <a:ext cx="8045196" cy="69189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21436" y="3204972"/>
            <a:ext cx="6619240" cy="692150"/>
            <a:chOff x="821436" y="3204972"/>
            <a:chExt cx="6619240" cy="6921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3229356"/>
              <a:ext cx="498348" cy="6461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844" y="3204972"/>
              <a:ext cx="6402324" cy="69189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21436" y="4335779"/>
            <a:ext cx="5541645" cy="692150"/>
            <a:chOff x="821436" y="4335779"/>
            <a:chExt cx="5541645" cy="6921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4360163"/>
              <a:ext cx="498348" cy="6461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4" y="4335779"/>
              <a:ext cx="5324856" cy="69189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21436" y="5468111"/>
            <a:ext cx="9953625" cy="692150"/>
            <a:chOff x="821436" y="5468111"/>
            <a:chExt cx="9953625" cy="69215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5492495"/>
              <a:ext cx="498348" cy="6461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7844" y="5468111"/>
              <a:ext cx="9736836" cy="69189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92530" y="2153488"/>
            <a:ext cx="9493885" cy="378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very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important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because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various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functions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plays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Optimum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balanced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amount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recommended.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 MT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deficiency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severe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diseases.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  <a:tab pos="92265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Excess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eve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yth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bad,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igh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evel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Ani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 p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ote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ajor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cause	of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7844" y="5907023"/>
            <a:ext cx="5070348" cy="69189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023854" y="5978411"/>
            <a:ext cx="165735" cy="177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36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1435" y="6022305"/>
            <a:ext cx="467677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mortality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than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CVD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Cancer.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2542032"/>
            <a:ext cx="2968752" cy="13594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0" dirty="0"/>
              <a:t>LIPIDS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3902964" y="3572255"/>
            <a:ext cx="4410710" cy="692150"/>
            <a:chOff x="3902964" y="3572255"/>
            <a:chExt cx="4410710" cy="6921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2964" y="3572255"/>
              <a:ext cx="2627376" cy="691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2764" y="3572255"/>
              <a:ext cx="519684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872" y="3572255"/>
              <a:ext cx="1217676" cy="691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4972" y="3572255"/>
              <a:ext cx="519683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17080" y="3572255"/>
              <a:ext cx="1196340" cy="69189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087114" y="3660140"/>
            <a:ext cx="40182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Kanwal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Zeb</a:t>
            </a:r>
            <a:r>
              <a:rPr sz="24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(16-ARID-2552)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6923" y="851916"/>
            <a:ext cx="2019300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0289" y="961771"/>
            <a:ext cx="2945511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LIPIDS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21436" y="2072639"/>
            <a:ext cx="10614660" cy="1569720"/>
            <a:chOff x="821436" y="2072639"/>
            <a:chExt cx="10614660" cy="15697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097023"/>
              <a:ext cx="498348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844" y="2072639"/>
              <a:ext cx="10398252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844" y="2511551"/>
              <a:ext cx="9902952" cy="691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4" y="2950463"/>
              <a:ext cx="6260591" cy="69189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21436" y="3954779"/>
            <a:ext cx="7824470" cy="1824355"/>
            <a:chOff x="821436" y="3954779"/>
            <a:chExt cx="7824470" cy="18243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3979163"/>
              <a:ext cx="498348" cy="6461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7844" y="3954779"/>
              <a:ext cx="5475732" cy="6918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960" y="4547615"/>
              <a:ext cx="530352" cy="6446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844" y="4521707"/>
              <a:ext cx="3884676" cy="6918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960" y="5113019"/>
              <a:ext cx="530352" cy="6446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4044" y="5087111"/>
              <a:ext cx="7531608" cy="69189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92530" y="2079942"/>
            <a:ext cx="10159365" cy="348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1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lipids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 a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heterogeneous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group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compounds,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fats,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oils,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steroids,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waxes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related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compounds,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 are related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their physical than by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chemical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properties.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039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common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property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being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relatively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insoluble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water.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1570"/>
              </a:spcBef>
              <a:buFont typeface="Wingdings"/>
              <a:buChar char=""/>
              <a:tabLst>
                <a:tab pos="317500" algn="l"/>
                <a:tab pos="3181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soluble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nonpolar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solvents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ether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chloroform.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9776" y="851916"/>
            <a:ext cx="6673596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2886" y="961771"/>
            <a:ext cx="740651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DIE</a:t>
            </a:r>
            <a:r>
              <a:rPr spc="-260" dirty="0"/>
              <a:t>T</a:t>
            </a:r>
            <a:r>
              <a:rPr spc="-5" dirty="0"/>
              <a:t>A</a:t>
            </a:r>
            <a:r>
              <a:rPr spc="-135" dirty="0"/>
              <a:t>R</a:t>
            </a:r>
            <a:r>
              <a:rPr spc="-5" dirty="0"/>
              <a:t>Y</a:t>
            </a:r>
            <a:r>
              <a:rPr spc="-125" dirty="0"/>
              <a:t> </a:t>
            </a:r>
            <a:r>
              <a:rPr spc="-254" dirty="0"/>
              <a:t>F</a:t>
            </a:r>
            <a:r>
              <a:rPr spc="-260" dirty="0"/>
              <a:t>A</a:t>
            </a:r>
            <a:r>
              <a:rPr spc="-5" dirty="0"/>
              <a:t>T</a:t>
            </a:r>
            <a:r>
              <a:rPr spc="-60" dirty="0"/>
              <a:t> </a:t>
            </a:r>
            <a:r>
              <a:rPr spc="-20" dirty="0"/>
              <a:t>C</a:t>
            </a:r>
            <a:r>
              <a:rPr spc="-5" dirty="0"/>
              <a:t>OMPOSITI</a:t>
            </a:r>
            <a:r>
              <a:rPr spc="-15" dirty="0"/>
              <a:t>O</a:t>
            </a:r>
            <a:r>
              <a:rPr spc="-5" dirty="0"/>
              <a:t>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09244" y="2072639"/>
            <a:ext cx="4666615" cy="3522345"/>
            <a:chOff x="809244" y="2072639"/>
            <a:chExt cx="4666615" cy="35223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097023"/>
              <a:ext cx="498348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844" y="2072639"/>
              <a:ext cx="4437887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244" y="2638043"/>
              <a:ext cx="2246376" cy="691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8044" y="2638043"/>
              <a:ext cx="519683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244" y="3204972"/>
              <a:ext cx="1825752" cy="6918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244" y="3770375"/>
              <a:ext cx="2593848" cy="6918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244" y="4335779"/>
              <a:ext cx="2737104" cy="6918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9244" y="4902707"/>
              <a:ext cx="3336035" cy="69189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92530" y="1953323"/>
            <a:ext cx="4274820" cy="342265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6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95%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triglycerides,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others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are:-</a:t>
            </a:r>
            <a:endParaRPr sz="2400">
              <a:latin typeface="Times New Roman"/>
              <a:cs typeface="Times New Roman"/>
            </a:endParaRPr>
          </a:p>
          <a:p>
            <a:pPr marL="12700" marR="1933575">
              <a:lnSpc>
                <a:spcPct val="154600"/>
              </a:lnSpc>
              <a:spcBef>
                <a:spcPts val="1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Cholesterol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Cholesteryl esters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Phospholipids,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Unesterified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859536" y="1830323"/>
            <a:ext cx="3630295" cy="3884929"/>
            <a:chOff x="859536" y="1830323"/>
            <a:chExt cx="3630295" cy="38849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1850135"/>
              <a:ext cx="397763" cy="5151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7468" y="1830323"/>
              <a:ext cx="2264663" cy="5516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2266187"/>
              <a:ext cx="397763" cy="5151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7468" y="2246375"/>
              <a:ext cx="2420111" cy="5516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2683763"/>
              <a:ext cx="397763" cy="5151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7468" y="2663951"/>
              <a:ext cx="1900427" cy="5516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3099815"/>
              <a:ext cx="397763" cy="5151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7468" y="3080003"/>
              <a:ext cx="1345692" cy="5516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3515867"/>
              <a:ext cx="397763" cy="5151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7468" y="3496055"/>
              <a:ext cx="1719072" cy="5516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3933444"/>
              <a:ext cx="397763" cy="5151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7468" y="3913631"/>
              <a:ext cx="1499616" cy="5516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4349495"/>
              <a:ext cx="397763" cy="5151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7468" y="4329683"/>
              <a:ext cx="3412235" cy="5516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4765547"/>
              <a:ext cx="397763" cy="5151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7468" y="4745735"/>
              <a:ext cx="2871216" cy="5516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5183123"/>
              <a:ext cx="397763" cy="5151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7468" y="5163311"/>
              <a:ext cx="3278124" cy="55168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92530" y="1767357"/>
            <a:ext cx="3330575" cy="37750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Lipids</a:t>
            </a:r>
            <a:r>
              <a:rPr sz="19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Introduction.</a:t>
            </a:r>
            <a:endParaRPr sz="19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Dietary</a:t>
            </a:r>
            <a:r>
              <a:rPr sz="19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Composition.</a:t>
            </a:r>
            <a:endParaRPr sz="19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Dietary</a:t>
            </a:r>
            <a:r>
              <a:rPr sz="19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sources.</a:t>
            </a:r>
            <a:endParaRPr sz="19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Functions.</a:t>
            </a:r>
            <a:endParaRPr sz="19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Classification.</a:t>
            </a:r>
            <a:endParaRPr sz="19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19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Acid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Biological</a:t>
            </a:r>
            <a:r>
              <a:rPr sz="1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Importance of lipids.</a:t>
            </a:r>
            <a:endParaRPr sz="19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Dige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tion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9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Ab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orption.</a:t>
            </a:r>
            <a:endParaRPr sz="19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Significance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lipids.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68811" y="5978411"/>
            <a:ext cx="146685" cy="177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4</a:t>
            </a:fld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1572" y="851916"/>
            <a:ext cx="6888480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4682" y="961771"/>
            <a:ext cx="7427858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DIETARY</a:t>
            </a:r>
            <a:r>
              <a:rPr spc="-140" dirty="0"/>
              <a:t> </a:t>
            </a:r>
            <a:r>
              <a:rPr spc="-10" dirty="0"/>
              <a:t>SOURCES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-125" dirty="0"/>
              <a:t> </a:t>
            </a:r>
            <a:r>
              <a:rPr spc="-5" dirty="0"/>
              <a:t>LIPIDS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24483" y="2052827"/>
            <a:ext cx="4307205" cy="1626235"/>
            <a:chOff x="824483" y="2052827"/>
            <a:chExt cx="4307205" cy="16262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675" y="2075687"/>
              <a:ext cx="460248" cy="5958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3083" y="2052827"/>
              <a:ext cx="2253995" cy="6355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3032" y="2052827"/>
              <a:ext cx="477012" cy="6355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4587" y="2548127"/>
              <a:ext cx="2052827" cy="6355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3367" y="2548127"/>
              <a:ext cx="477012" cy="6355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6435" y="2548127"/>
              <a:ext cx="2404872" cy="6355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4483" y="3043427"/>
              <a:ext cx="3697224" cy="63550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24483" y="4035552"/>
            <a:ext cx="5019040" cy="2123440"/>
            <a:chOff x="824483" y="4035552"/>
            <a:chExt cx="5019040" cy="212344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675" y="4058412"/>
              <a:ext cx="460248" cy="5958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3083" y="4035552"/>
              <a:ext cx="2516124" cy="6355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5160" y="4035552"/>
              <a:ext cx="477012" cy="6355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4483" y="4530852"/>
              <a:ext cx="1819655" cy="6355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0091" y="4530852"/>
              <a:ext cx="477012" cy="6355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23159" y="4530852"/>
              <a:ext cx="3419855" cy="6355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4483" y="5027676"/>
              <a:ext cx="2029967" cy="6355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4483" y="5522976"/>
              <a:ext cx="4224528" cy="63550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92530" y="1966454"/>
            <a:ext cx="4657725" cy="3992879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36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Animal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Sources:-</a:t>
            </a:r>
            <a:endParaRPr sz="2200">
              <a:latin typeface="Times New Roman"/>
              <a:cs typeface="Times New Roman"/>
            </a:endParaRPr>
          </a:p>
          <a:p>
            <a:pPr marL="12700" marR="714375" indent="69850">
              <a:lnSpc>
                <a:spcPct val="147700"/>
              </a:lnSpc>
              <a:spcBef>
                <a:spcPts val="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Dairy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products-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Meat,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butter,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ghee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Meat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fish,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pork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eggs.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Vegetable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Sources:-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ts val="3910"/>
              </a:lnSpc>
              <a:spcBef>
                <a:spcPts val="330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Cooking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oils-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Sunflower oil,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Mustard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oil,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Ground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nut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oil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Fats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vegetable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sources.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851916"/>
            <a:ext cx="9026651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127" y="961771"/>
            <a:ext cx="45624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FUNCTION</a:t>
            </a:r>
            <a:r>
              <a:rPr sz="2800" spc="-35" dirty="0"/>
              <a:t> </a:t>
            </a:r>
            <a:r>
              <a:rPr sz="2800" spc="-5" dirty="0"/>
              <a:t>OF</a:t>
            </a:r>
            <a:r>
              <a:rPr sz="2800" spc="-160" dirty="0"/>
              <a:t> </a:t>
            </a:r>
            <a:r>
              <a:rPr sz="2800" spc="-5" dirty="0"/>
              <a:t>LIPIDS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1436" y="2072639"/>
            <a:ext cx="10345420" cy="3832860"/>
            <a:chOff x="821436" y="2072639"/>
            <a:chExt cx="10345420" cy="38328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097023"/>
              <a:ext cx="498348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844" y="2072639"/>
              <a:ext cx="3252215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662427"/>
              <a:ext cx="498348" cy="646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844" y="2638043"/>
              <a:ext cx="9500616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4" y="3076955"/>
              <a:ext cx="2109216" cy="691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9484" y="3076955"/>
              <a:ext cx="519683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1591" y="3076955"/>
              <a:ext cx="8334756" cy="6918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844" y="3515867"/>
              <a:ext cx="1972056" cy="6918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4107179"/>
              <a:ext cx="498348" cy="6461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7844" y="4082795"/>
              <a:ext cx="5515356" cy="6918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4672583"/>
              <a:ext cx="498348" cy="6461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7844" y="4648200"/>
              <a:ext cx="9817608" cy="6918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5237988"/>
              <a:ext cx="498348" cy="6461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7844" y="5213604"/>
              <a:ext cx="9386316" cy="69189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92530" y="1953323"/>
            <a:ext cx="9887585" cy="373380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6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storage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energy.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20000"/>
              </a:lnSpc>
              <a:spcBef>
                <a:spcPts val="10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Important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dietary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components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because of their high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energy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value and also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because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fat-soluble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vitamins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essential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contained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natural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food.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Structural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components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bio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membranes.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  <a:tab pos="444119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Serve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as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thermal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insulators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	subcutaneous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tissue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around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certain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organs.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Nonpolar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lipids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electrical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insulators,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allowing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rapid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propagation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7844" y="5652515"/>
            <a:ext cx="6124956" cy="69189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221435" y="5734608"/>
            <a:ext cx="5730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depolarization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waves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along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myelinated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nerves.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23854" y="597662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41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1260" y="851916"/>
            <a:ext cx="7310628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4370" y="961771"/>
            <a:ext cx="810603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FUNCTIONS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155" dirty="0"/>
              <a:t> </a:t>
            </a:r>
            <a:r>
              <a:rPr spc="-5" dirty="0"/>
              <a:t>LIPIDS(CONTD.)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794004" y="2060448"/>
            <a:ext cx="10477500" cy="3616960"/>
            <a:chOff x="794004" y="2060448"/>
            <a:chExt cx="10477500" cy="36169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004" y="2090928"/>
              <a:ext cx="574548" cy="7482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7363" y="2060448"/>
              <a:ext cx="6016751" cy="8016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004" y="2729484"/>
              <a:ext cx="574548" cy="7482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7363" y="2699004"/>
              <a:ext cx="4466844" cy="8016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004" y="3369564"/>
              <a:ext cx="574548" cy="7482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7363" y="3339084"/>
              <a:ext cx="10264140" cy="8016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7363" y="3851148"/>
              <a:ext cx="8657844" cy="8016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7363" y="4363212"/>
              <a:ext cx="10149840" cy="8016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7363" y="4875276"/>
              <a:ext cx="1905000" cy="80162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92530" y="1946300"/>
            <a:ext cx="9945370" cy="3479165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764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shape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contour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body.</a:t>
            </a:r>
            <a:endParaRPr sz="28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metabolic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regulators.</a:t>
            </a:r>
            <a:endParaRPr sz="2800" dirty="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Combination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lipid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protein(lipoprotein)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important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cellular,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constituents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occurring both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membrane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in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mitochondria, 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serving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mean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 transporting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lipids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blood.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20" y="851916"/>
            <a:ext cx="6501383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8230" y="961771"/>
            <a:ext cx="762597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CLASSIFICATION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-145" dirty="0"/>
              <a:t> </a:t>
            </a:r>
            <a:r>
              <a:rPr spc="-5" dirty="0"/>
              <a:t>LIPIDS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778763" y="2060448"/>
            <a:ext cx="9427845" cy="802005"/>
            <a:chOff x="778763" y="2060448"/>
            <a:chExt cx="9427845" cy="8020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763" y="2060448"/>
              <a:ext cx="758952" cy="801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131" y="2060448"/>
              <a:ext cx="600456" cy="8016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6755" y="2549652"/>
              <a:ext cx="2487168" cy="883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3395" y="2060448"/>
              <a:ext cx="2706624" cy="8016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88436" y="2060448"/>
              <a:ext cx="600456" cy="8016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5699" y="2060448"/>
              <a:ext cx="6510528" cy="80162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94004" y="3339084"/>
            <a:ext cx="10383520" cy="802005"/>
            <a:chOff x="794004" y="3339084"/>
            <a:chExt cx="10383520" cy="802005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4004" y="3369564"/>
              <a:ext cx="574548" cy="7482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7363" y="3339084"/>
              <a:ext cx="1173480" cy="8016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9259" y="3339084"/>
              <a:ext cx="600456" cy="8016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06523" y="3339084"/>
              <a:ext cx="9270492" cy="801623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94004" y="4616196"/>
            <a:ext cx="10650220" cy="1313815"/>
            <a:chOff x="794004" y="4616196"/>
            <a:chExt cx="10650220" cy="131381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4004" y="4646676"/>
              <a:ext cx="574548" cy="7482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7363" y="4616196"/>
              <a:ext cx="1517903" cy="8016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3684" y="4616196"/>
              <a:ext cx="600456" cy="8016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50948" y="4616196"/>
              <a:ext cx="9192768" cy="8016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7363" y="5128260"/>
              <a:ext cx="1528572" cy="8016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84831" y="5187696"/>
              <a:ext cx="505968" cy="69494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92530" y="2158745"/>
            <a:ext cx="10116820" cy="3519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1:-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Simple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Lipids:-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Esters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acids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various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alcohols.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Fats:-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Esters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fatty acids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glycerol.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Oils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fats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liquid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state.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20000"/>
              </a:lnSpc>
              <a:spcBef>
                <a:spcPts val="24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Waxes:-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Esters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fatty acids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 molecular weight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monohydric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alcohol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7991" y="646176"/>
            <a:ext cx="3215640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1102" y="755649"/>
            <a:ext cx="407809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CONTI</a:t>
            </a:r>
            <a:r>
              <a:rPr spc="-20" dirty="0"/>
              <a:t>N</a:t>
            </a:r>
            <a:r>
              <a:rPr spc="-5" dirty="0"/>
              <a:t>UED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09244" y="1705355"/>
            <a:ext cx="10002520" cy="2135505"/>
            <a:chOff x="809244" y="1705355"/>
            <a:chExt cx="10002520" cy="21355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244" y="1705355"/>
              <a:ext cx="655319" cy="691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6988" y="1705355"/>
              <a:ext cx="519684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6652" y="2124455"/>
              <a:ext cx="2406396" cy="807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3772" y="1705355"/>
              <a:ext cx="2595372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1567" y="1705355"/>
              <a:ext cx="519684" cy="691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78351" y="1705355"/>
              <a:ext cx="7232904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244" y="2144268"/>
              <a:ext cx="3334511" cy="6918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1436" y="2735580"/>
              <a:ext cx="498348" cy="6461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7844" y="2709672"/>
              <a:ext cx="2232660" cy="6918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2927" y="2709672"/>
              <a:ext cx="519684" cy="6918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26664" y="2709672"/>
              <a:ext cx="7321296" cy="6918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7844" y="3148583"/>
              <a:ext cx="3218687" cy="69189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809244" y="4280915"/>
            <a:ext cx="10549255" cy="1696720"/>
            <a:chOff x="809244" y="4280915"/>
            <a:chExt cx="10549255" cy="169672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1436" y="4306823"/>
              <a:ext cx="498348" cy="6461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7844" y="4280915"/>
              <a:ext cx="1807464" cy="6918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7732" y="4280915"/>
              <a:ext cx="519683" cy="6918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01467" y="4280915"/>
              <a:ext cx="7734300" cy="6918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9244" y="4846319"/>
              <a:ext cx="4639056" cy="6918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0723" y="4846319"/>
              <a:ext cx="519684" cy="6918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32832" y="4846319"/>
              <a:ext cx="6225540" cy="6918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9244" y="5285231"/>
              <a:ext cx="3142487" cy="69189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992530" y="1715004"/>
            <a:ext cx="10005060" cy="4044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8155">
              <a:lnSpc>
                <a:spcPct val="120000"/>
              </a:lnSpc>
              <a:spcBef>
                <a:spcPts val="9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2:-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Complex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Lipids:-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Esters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containing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groups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alcohol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a fatty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acid.</a:t>
            </a:r>
            <a:endParaRPr sz="2400">
              <a:latin typeface="Times New Roman"/>
              <a:cs typeface="Times New Roman"/>
            </a:endParaRPr>
          </a:p>
          <a:p>
            <a:pPr marL="241300" marR="939165" indent="-229235">
              <a:lnSpc>
                <a:spcPct val="120000"/>
              </a:lnSpc>
              <a:spcBef>
                <a:spcPts val="10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Phospholipids:-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Lipids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containing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alcohol,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phosphoric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group.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Glycolipid:-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Lipid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containing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acid,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sphingosine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carbohydrate.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  <a:spcBef>
                <a:spcPts val="994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Other complex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lipids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such 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sulfo-lipids 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amino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lipids. Lipoproteins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sz="2400" spc="-5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consider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group.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7991" y="600455"/>
            <a:ext cx="3215640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1102" y="709371"/>
            <a:ext cx="438289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</a:t>
            </a:r>
            <a:r>
              <a:rPr spc="-20" dirty="0"/>
              <a:t>N</a:t>
            </a:r>
            <a:r>
              <a:rPr spc="-5" dirty="0"/>
              <a:t>TIN</a:t>
            </a:r>
            <a:r>
              <a:rPr spc="-20" dirty="0"/>
              <a:t>U</a:t>
            </a:r>
            <a:r>
              <a:rPr spc="-5" dirty="0"/>
              <a:t>ED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09244" y="1659635"/>
            <a:ext cx="7015480" cy="4653280"/>
            <a:chOff x="809244" y="1659635"/>
            <a:chExt cx="7015480" cy="46532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244" y="1659635"/>
              <a:ext cx="655319" cy="691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6988" y="1659635"/>
              <a:ext cx="519684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6652" y="2078735"/>
              <a:ext cx="4085844" cy="807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3772" y="1659635"/>
              <a:ext cx="4276344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82540" y="1659635"/>
              <a:ext cx="519684" cy="691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7800" y="1659635"/>
              <a:ext cx="1679448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9672" y="1659635"/>
              <a:ext cx="519683" cy="6918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436" y="2249423"/>
              <a:ext cx="498348" cy="6477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7844" y="2225039"/>
              <a:ext cx="1822704" cy="6918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436" y="2816351"/>
              <a:ext cx="498348" cy="6477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7844" y="2791967"/>
              <a:ext cx="1562100" cy="6918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436" y="3381755"/>
              <a:ext cx="498348" cy="6477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7844" y="3357371"/>
              <a:ext cx="1495044" cy="6918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436" y="3947159"/>
              <a:ext cx="498348" cy="6477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7844" y="3922775"/>
              <a:ext cx="2281428" cy="6918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436" y="4514087"/>
              <a:ext cx="498348" cy="6477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7844" y="4489703"/>
              <a:ext cx="2296668" cy="6918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436" y="5079491"/>
              <a:ext cx="498348" cy="6477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7844" y="5055107"/>
              <a:ext cx="2246376" cy="6918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436" y="5644895"/>
              <a:ext cx="498348" cy="6477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7844" y="5620511"/>
              <a:ext cx="2738628" cy="6918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8895" y="5620511"/>
              <a:ext cx="519684" cy="69189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61004" y="5620511"/>
              <a:ext cx="4363211" cy="69189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992530" y="1542415"/>
            <a:ext cx="6622415" cy="455231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3:-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Precursor</a:t>
            </a:r>
            <a:r>
              <a:rPr sz="2400" b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Derived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lipids:-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are:-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Glycerol.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Steroids.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alcohols.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9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aldehyde.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Ketone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bodies.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Hydrocarbon,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lipid-soluble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vitamins,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hormones.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2647" y="851916"/>
            <a:ext cx="3386328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5759" y="961771"/>
            <a:ext cx="4620641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60" dirty="0"/>
              <a:t>FA</a:t>
            </a:r>
            <a:r>
              <a:rPr spc="-5" dirty="0"/>
              <a:t>TTY</a:t>
            </a:r>
            <a:r>
              <a:rPr spc="-325" dirty="0"/>
              <a:t> </a:t>
            </a:r>
            <a:r>
              <a:rPr spc="-5" dirty="0"/>
              <a:t>ACI</a:t>
            </a:r>
            <a:r>
              <a:rPr spc="-20" dirty="0"/>
              <a:t>D</a:t>
            </a:r>
            <a:r>
              <a:rPr spc="-5" dirty="0"/>
              <a:t>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1436" y="2072639"/>
            <a:ext cx="9672955" cy="3832860"/>
            <a:chOff x="821436" y="2072639"/>
            <a:chExt cx="9672955" cy="38328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097023"/>
              <a:ext cx="498348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844" y="2072639"/>
              <a:ext cx="5524500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662427"/>
              <a:ext cx="498348" cy="646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844" y="2638043"/>
              <a:ext cx="3797807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8076" y="2638043"/>
              <a:ext cx="519684" cy="691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0183" y="2638043"/>
              <a:ext cx="941832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90159" y="2734055"/>
              <a:ext cx="440436" cy="5318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58739" y="2638043"/>
              <a:ext cx="672084" cy="6918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3247" y="2638043"/>
              <a:ext cx="519684" cy="6918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5356" y="2638043"/>
              <a:ext cx="1354836" cy="6918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3229355"/>
              <a:ext cx="498348" cy="6461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7844" y="3204972"/>
              <a:ext cx="9032748" cy="6918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7844" y="3643883"/>
              <a:ext cx="9294876" cy="6918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4233672"/>
              <a:ext cx="498348" cy="6461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7844" y="4209288"/>
              <a:ext cx="7174992" cy="6918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5259" y="4209288"/>
              <a:ext cx="519683" cy="6918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97367" y="4209288"/>
              <a:ext cx="2558796" cy="6918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7844" y="4648200"/>
              <a:ext cx="5836920" cy="6918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5237988"/>
              <a:ext cx="498348" cy="6461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7844" y="5213604"/>
              <a:ext cx="9456420" cy="69189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92530" y="1953323"/>
            <a:ext cx="9220200" cy="373380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6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 are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phatic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carboxyl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formula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R-(CH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)n-COOH.</a:t>
            </a:r>
            <a:endParaRPr sz="2400" dirty="0">
              <a:latin typeface="Times New Roman"/>
              <a:cs typeface="Times New Roman"/>
            </a:endParaRPr>
          </a:p>
          <a:p>
            <a:pPr marL="241300" marR="94615" indent="-229235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They occur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mainly 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esters in natural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fats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oils but do occur in the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unesterified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transport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found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plasma.</a:t>
            </a:r>
            <a:endParaRPr sz="2400" dirty="0">
              <a:latin typeface="Times New Roman"/>
              <a:cs typeface="Times New Roman"/>
            </a:endParaRPr>
          </a:p>
          <a:p>
            <a:pPr marL="241300" marR="40640" indent="-229235">
              <a:lnSpc>
                <a:spcPct val="120000"/>
              </a:lnSpc>
              <a:spcBef>
                <a:spcPts val="10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occur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natural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fats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usually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straight-chain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derivatives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containing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number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atoms.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0"/>
              </a:spcBef>
              <a:buFont typeface="Arial MT"/>
              <a:buChar char="•"/>
              <a:tabLst>
                <a:tab pos="241935" algn="l"/>
                <a:tab pos="520128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chain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saturated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(containing	no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double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bonds)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saturated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37844" y="5652515"/>
            <a:ext cx="5239511" cy="69189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221435" y="5734608"/>
            <a:ext cx="4845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(containing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double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bonds).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23854" y="597662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46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1239" y="851916"/>
            <a:ext cx="7629144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3970" y="961771"/>
            <a:ext cx="879983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CLAS</a:t>
            </a:r>
            <a:r>
              <a:rPr spc="-20" dirty="0"/>
              <a:t>S</a:t>
            </a:r>
            <a:r>
              <a:rPr spc="-5" dirty="0"/>
              <a:t>IFIC</a:t>
            </a:r>
            <a:r>
              <a:rPr spc="-270" dirty="0"/>
              <a:t>A</a:t>
            </a:r>
            <a:r>
              <a:rPr spc="-5" dirty="0"/>
              <a:t>TION</a:t>
            </a:r>
            <a:r>
              <a:rPr spc="15" dirty="0"/>
              <a:t> </a:t>
            </a:r>
            <a:r>
              <a:rPr spc="-5" dirty="0"/>
              <a:t>OF</a:t>
            </a:r>
            <a:r>
              <a:rPr spc="-125" dirty="0"/>
              <a:t> </a:t>
            </a:r>
            <a:r>
              <a:rPr spc="-254" dirty="0"/>
              <a:t>F</a:t>
            </a:r>
            <a:r>
              <a:rPr spc="-260" dirty="0"/>
              <a:t>A</a:t>
            </a:r>
            <a:r>
              <a:rPr spc="-5" dirty="0"/>
              <a:t>TTY</a:t>
            </a:r>
            <a:r>
              <a:rPr spc="-325" dirty="0"/>
              <a:t> </a:t>
            </a:r>
            <a:r>
              <a:rPr spc="-5" dirty="0"/>
              <a:t>ACID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09244" y="2072639"/>
            <a:ext cx="10029825" cy="4526280"/>
            <a:chOff x="809244" y="2072639"/>
            <a:chExt cx="10029825" cy="45262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244" y="2072639"/>
              <a:ext cx="5686044" cy="691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7711" y="2072639"/>
              <a:ext cx="519684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8680" y="2638043"/>
              <a:ext cx="5984748" cy="691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436" y="3229355"/>
              <a:ext cx="498348" cy="6461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7844" y="3204972"/>
              <a:ext cx="2980944" cy="6918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436" y="3794760"/>
              <a:ext cx="498348" cy="6461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844" y="3770375"/>
              <a:ext cx="3302507" cy="6918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436" y="4360163"/>
              <a:ext cx="498348" cy="6461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844" y="4335779"/>
              <a:ext cx="3733800" cy="6918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436" y="4927091"/>
              <a:ext cx="498348" cy="6461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7844" y="4902707"/>
              <a:ext cx="3201924" cy="6918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244" y="5468111"/>
              <a:ext cx="10029444" cy="6918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9244" y="5907024"/>
              <a:ext cx="2979420" cy="69189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92530" y="1953323"/>
            <a:ext cx="9566910" cy="442722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classified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many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ways:-</a:t>
            </a:r>
            <a:endParaRPr sz="24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  <a:spcBef>
                <a:spcPts val="157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According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nature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hydrophobic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chain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Saturated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Unsaturated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Branched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chain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Substituted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  <a:spcBef>
                <a:spcPts val="10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Saturated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fatty acids do not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contain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double bond,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while unsaturated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fatty acids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contain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double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bond.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23854" y="597662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47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183" y="851916"/>
            <a:ext cx="10049256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3913" y="961771"/>
            <a:ext cx="949134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BIOLOGIC</a:t>
            </a:r>
            <a:r>
              <a:rPr spc="-20" dirty="0"/>
              <a:t>A</a:t>
            </a:r>
            <a:r>
              <a:rPr spc="-5" dirty="0"/>
              <a:t>L</a:t>
            </a:r>
            <a:r>
              <a:rPr spc="-160" dirty="0"/>
              <a:t> </a:t>
            </a:r>
            <a:r>
              <a:rPr spc="-5" dirty="0"/>
              <a:t>IMPO</a:t>
            </a:r>
            <a:r>
              <a:rPr spc="-135" dirty="0"/>
              <a:t>R</a:t>
            </a:r>
            <a:r>
              <a:rPr spc="-254" dirty="0"/>
              <a:t>T</a:t>
            </a:r>
            <a:r>
              <a:rPr spc="-5" dirty="0"/>
              <a:t>AN</a:t>
            </a:r>
            <a:r>
              <a:rPr spc="-20" dirty="0"/>
              <a:t>C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OF</a:t>
            </a:r>
            <a:r>
              <a:rPr spc="-125" dirty="0"/>
              <a:t> </a:t>
            </a:r>
            <a:r>
              <a:rPr spc="-254" dirty="0"/>
              <a:t>F</a:t>
            </a:r>
            <a:r>
              <a:rPr spc="-260" dirty="0"/>
              <a:t>A</a:t>
            </a:r>
            <a:r>
              <a:rPr spc="-5" dirty="0"/>
              <a:t>TTY</a:t>
            </a:r>
            <a:r>
              <a:rPr spc="-325" dirty="0"/>
              <a:t> </a:t>
            </a:r>
            <a:r>
              <a:rPr spc="-5" dirty="0"/>
              <a:t>ACI</a:t>
            </a:r>
            <a:r>
              <a:rPr spc="-20" dirty="0"/>
              <a:t>D</a:t>
            </a:r>
            <a:r>
              <a:rPr spc="-5" dirty="0"/>
              <a:t>S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21436" y="2072639"/>
            <a:ext cx="10370820" cy="3267710"/>
            <a:chOff x="821436" y="2072639"/>
            <a:chExt cx="10370820" cy="32677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097023"/>
              <a:ext cx="498348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844" y="2072639"/>
              <a:ext cx="10154412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844" y="2511551"/>
              <a:ext cx="4294632" cy="691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3101339"/>
              <a:ext cx="498348" cy="6461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4" y="3076955"/>
              <a:ext cx="9489948" cy="691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7844" y="3515867"/>
              <a:ext cx="4076700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4107179"/>
              <a:ext cx="498348" cy="6461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844" y="4082795"/>
              <a:ext cx="10107168" cy="6918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4672583"/>
              <a:ext cx="498348" cy="6461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844" y="4648200"/>
              <a:ext cx="8077200" cy="69189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92530" y="2079942"/>
            <a:ext cx="9940290" cy="30416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1935" algn="l"/>
                <a:tab pos="855535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building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blocks 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dietary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fats.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body	stores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fats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form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triglycerides.</a:t>
            </a:r>
            <a:endParaRPr sz="2400">
              <a:latin typeface="Times New Roman"/>
              <a:cs typeface="Times New Roman"/>
            </a:endParaRPr>
          </a:p>
          <a:p>
            <a:pPr marL="241300" marR="698500" indent="-229235">
              <a:lnSpc>
                <a:spcPct val="12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also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formation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membrane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lipids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phospholipids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glycolipids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esterification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cholesterol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form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cholesteryl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esters.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fuel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molecules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oxidized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produce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energy.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60" y="851916"/>
            <a:ext cx="7690104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3488" y="961771"/>
            <a:ext cx="8144511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DIGESTION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-15" dirty="0"/>
              <a:t> </a:t>
            </a:r>
            <a:r>
              <a:rPr spc="-5" dirty="0"/>
              <a:t>SMALL</a:t>
            </a:r>
            <a:r>
              <a:rPr spc="-185" dirty="0"/>
              <a:t> </a:t>
            </a:r>
            <a:r>
              <a:rPr spc="-5" dirty="0"/>
              <a:t>INTESTINE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21436" y="2072639"/>
            <a:ext cx="10610215" cy="3961129"/>
            <a:chOff x="821436" y="2072639"/>
            <a:chExt cx="10610215" cy="396112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097023"/>
              <a:ext cx="498348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844" y="2072639"/>
              <a:ext cx="3660648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662427"/>
              <a:ext cx="498348" cy="646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844" y="2638043"/>
              <a:ext cx="9203436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3229355"/>
              <a:ext cx="498348" cy="6461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4" y="3204972"/>
              <a:ext cx="6922008" cy="6918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3794760"/>
              <a:ext cx="498348" cy="6461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7844" y="3770375"/>
              <a:ext cx="6097524" cy="6918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17791" y="3770375"/>
              <a:ext cx="519683" cy="6918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4360163"/>
              <a:ext cx="498348" cy="6461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844" y="4335779"/>
              <a:ext cx="6707124" cy="6918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4927091"/>
              <a:ext cx="498348" cy="6461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7844" y="4902707"/>
              <a:ext cx="10393680" cy="6918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7844" y="5341619"/>
              <a:ext cx="1694688" cy="69189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92530" y="1953323"/>
            <a:ext cx="10155555" cy="386207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6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Major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site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fat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digestion.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Effective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digestion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due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presence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pancreatic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lipase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bile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salt.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1935" algn="l"/>
                <a:tab pos="34112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Bile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salts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effective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emulsifying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agents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fats.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Secretion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pancreatic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lipase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 stimulated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by:-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Passage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acid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gastric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contents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duodenum.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20100"/>
              </a:lnSpc>
              <a:spcBef>
                <a:spcPts val="100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secretion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secretin,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Cholecystokinin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Pancreozymin,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gastro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intestinal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hormones.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1988" y="2543555"/>
            <a:ext cx="6355079" cy="13594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11144" y="2699384"/>
            <a:ext cx="5571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CARBOHYDRATES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8811" y="5978411"/>
            <a:ext cx="146685" cy="177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5</a:t>
            </a:fld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9647" y="851916"/>
            <a:ext cx="5672328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2758" y="961771"/>
            <a:ext cx="6449441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ABSORPTION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160" dirty="0"/>
              <a:t> </a:t>
            </a:r>
            <a:r>
              <a:rPr spc="-5" dirty="0"/>
              <a:t>LIPIDS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21436" y="2072639"/>
            <a:ext cx="10582910" cy="1569720"/>
            <a:chOff x="821436" y="2072639"/>
            <a:chExt cx="10582910" cy="15697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097023"/>
              <a:ext cx="498348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844" y="2072639"/>
              <a:ext cx="9311640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844" y="2511551"/>
              <a:ext cx="10366248" cy="691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4" y="2950463"/>
              <a:ext cx="4748783" cy="69189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21436" y="4082796"/>
            <a:ext cx="10436860" cy="1130935"/>
            <a:chOff x="821436" y="4082796"/>
            <a:chExt cx="10436860" cy="113093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4107180"/>
              <a:ext cx="498348" cy="6461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7844" y="4082796"/>
              <a:ext cx="10219944" cy="6918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844" y="4521708"/>
              <a:ext cx="2796539" cy="69189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92530" y="2079942"/>
            <a:ext cx="10125710" cy="291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1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  <a:tab pos="40703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Glycerol,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short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medium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chain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fatty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acids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Chain length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less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14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carbons)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directly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absorbed	from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intestinal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lumen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portal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taken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liver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further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utilization.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241300" marR="151130" indent="-229235">
              <a:lnSpc>
                <a:spcPct val="120000"/>
              </a:lnSpc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chain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acids,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cholesterol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beta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acyl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glycerol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together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bile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salts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form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micelles.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012" y="440436"/>
            <a:ext cx="11263884" cy="57744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3392" y="851916"/>
            <a:ext cx="8246364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6122" y="961771"/>
            <a:ext cx="76892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195" dirty="0"/>
              <a:t> </a:t>
            </a:r>
            <a:r>
              <a:rPr spc="-10" dirty="0"/>
              <a:t>SIGNIFICANCE</a:t>
            </a:r>
            <a:r>
              <a:rPr spc="10" dirty="0"/>
              <a:t> </a:t>
            </a:r>
            <a:r>
              <a:rPr spc="-5" dirty="0"/>
              <a:t>OF</a:t>
            </a:r>
            <a:r>
              <a:rPr spc="-130" dirty="0"/>
              <a:t> </a:t>
            </a:r>
            <a:r>
              <a:rPr spc="-5" dirty="0"/>
              <a:t>LIPIDS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809244" y="2045207"/>
            <a:ext cx="9989820" cy="4270375"/>
            <a:chOff x="809244" y="2045207"/>
            <a:chExt cx="9989820" cy="42703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244" y="2045207"/>
              <a:ext cx="9989820" cy="691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244" y="2447543"/>
              <a:ext cx="1097280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8948" y="2447543"/>
              <a:ext cx="519684" cy="691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436" y="3000755"/>
              <a:ext cx="498348" cy="6461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7844" y="2976371"/>
              <a:ext cx="1423416" cy="6918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436" y="3531107"/>
              <a:ext cx="498348" cy="6461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844" y="3506723"/>
              <a:ext cx="2394204" cy="6918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436" y="4059935"/>
              <a:ext cx="498348" cy="6461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844" y="4035551"/>
              <a:ext cx="2618232" cy="6918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436" y="4588763"/>
              <a:ext cx="498348" cy="6461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7844" y="4564379"/>
              <a:ext cx="3186684" cy="6918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436" y="5119115"/>
              <a:ext cx="498348" cy="6461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7844" y="5094731"/>
              <a:ext cx="1738883" cy="6918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436" y="5647943"/>
              <a:ext cx="498348" cy="6461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7844" y="5623560"/>
              <a:ext cx="3185160" cy="69189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92530" y="2089122"/>
            <a:ext cx="9526905" cy="40081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diseases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associated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abnormal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chemistry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metabolisms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lipids-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28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Obesity.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Atherosclerosis.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Diabetes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mellitus.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Hyperlipoproteinemia.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liver.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Lipid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storage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diseases.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3108" y="851916"/>
            <a:ext cx="3645408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6219" y="961771"/>
            <a:ext cx="4597781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CONCLUSION: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1436" y="2072639"/>
            <a:ext cx="8161020" cy="692150"/>
            <a:chOff x="821436" y="2072639"/>
            <a:chExt cx="8161020" cy="6921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097023"/>
              <a:ext cx="498348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844" y="2072639"/>
              <a:ext cx="7944611" cy="69189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21436" y="3204972"/>
            <a:ext cx="6619240" cy="692150"/>
            <a:chOff x="821436" y="3204972"/>
            <a:chExt cx="6619240" cy="6921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3229356"/>
              <a:ext cx="498348" cy="6461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844" y="3204972"/>
              <a:ext cx="6402324" cy="69189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21436" y="4335779"/>
            <a:ext cx="5541645" cy="692150"/>
            <a:chOff x="821436" y="4335779"/>
            <a:chExt cx="5541645" cy="6921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4360163"/>
              <a:ext cx="498348" cy="6461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4" y="4335779"/>
              <a:ext cx="5324856" cy="69189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92530" y="2153488"/>
            <a:ext cx="7703820" cy="265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Lipids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 very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important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because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various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functions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plays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Optimum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balanced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amount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recommended.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 MT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deficiency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severe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diseases.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21436" y="5468111"/>
            <a:ext cx="10426065" cy="1130935"/>
            <a:chOff x="821436" y="5468111"/>
            <a:chExt cx="10426065" cy="113093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5492495"/>
              <a:ext cx="498348" cy="6461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7844" y="5468111"/>
              <a:ext cx="9441180" cy="6918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61447" y="5468111"/>
              <a:ext cx="1185672" cy="6918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844" y="5907023"/>
              <a:ext cx="1187195" cy="6918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7463" y="5907023"/>
              <a:ext cx="2862072" cy="69189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92530" y="5477052"/>
            <a:ext cx="997013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  <a:tab pos="807021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Excess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everything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bad,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lipids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major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cause	of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obesity,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high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blood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pressure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CVDs.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23854" y="597662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mbria"/>
                <a:cs typeface="Cambria"/>
              </a:rPr>
              <a:t>54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6847" y="347472"/>
            <a:ext cx="4771644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9323" y="456437"/>
            <a:ext cx="527964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MAC</a:t>
            </a:r>
            <a:r>
              <a:rPr spc="-20" dirty="0"/>
              <a:t>R</a:t>
            </a:r>
            <a:r>
              <a:rPr spc="-5" dirty="0"/>
              <a:t>ONUT</a:t>
            </a:r>
            <a:r>
              <a:rPr spc="-15" dirty="0"/>
              <a:t>R</a:t>
            </a:r>
            <a:r>
              <a:rPr spc="-5" dirty="0"/>
              <a:t>IENTS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60476" y="1266444"/>
            <a:ext cx="10412095" cy="5485130"/>
            <a:chOff x="760476" y="1266444"/>
            <a:chExt cx="10412095" cy="54851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6" y="1289304"/>
              <a:ext cx="460248" cy="5958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408" y="1266444"/>
              <a:ext cx="4094988" cy="6355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9347" y="1266444"/>
              <a:ext cx="1190244" cy="6355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5647" y="1266444"/>
              <a:ext cx="2694431" cy="6355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76032" y="1266444"/>
              <a:ext cx="1232916" cy="6355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95004" y="1266444"/>
              <a:ext cx="858011" cy="6355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68968" y="1266444"/>
              <a:ext cx="1903476" cy="6355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8408" y="1668780"/>
              <a:ext cx="1712976" cy="6355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6" y="2220468"/>
              <a:ext cx="460248" cy="5958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8408" y="2197608"/>
              <a:ext cx="1810512" cy="6355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04871" y="2197608"/>
              <a:ext cx="3294888" cy="6355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15711" y="2197608"/>
              <a:ext cx="524256" cy="6355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6" y="2750819"/>
              <a:ext cx="460248" cy="5958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8408" y="2727960"/>
              <a:ext cx="2866643" cy="6355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61004" y="2727960"/>
              <a:ext cx="2154936" cy="6355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31891" y="2727960"/>
              <a:ext cx="1385315" cy="6355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6" y="3279648"/>
              <a:ext cx="460248" cy="5958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8408" y="3256788"/>
              <a:ext cx="3503676" cy="6355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98035" y="3256788"/>
              <a:ext cx="2973323" cy="6355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87311" y="3256788"/>
              <a:ext cx="3357372" cy="6355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8408" y="3659123"/>
              <a:ext cx="3364991" cy="6355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6" y="4210811"/>
              <a:ext cx="460248" cy="59588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8408" y="4187951"/>
              <a:ext cx="1069848" cy="6355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64208" y="4187951"/>
              <a:ext cx="2548127" cy="63550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7676" y="4677155"/>
              <a:ext cx="460248" cy="5958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35608" y="4654296"/>
              <a:ext cx="2090927" cy="6355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7676" y="5143500"/>
              <a:ext cx="460248" cy="59588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35608" y="5120640"/>
              <a:ext cx="1246631" cy="63550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7676" y="5608320"/>
              <a:ext cx="460248" cy="59588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35608" y="5585459"/>
              <a:ext cx="1258824" cy="63550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6" y="6138670"/>
              <a:ext cx="460248" cy="5958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78408" y="6115810"/>
              <a:ext cx="1840991" cy="63550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35352" y="6115810"/>
              <a:ext cx="1127760" cy="6355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79064" y="6115810"/>
              <a:ext cx="454151" cy="635508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916939" y="1273136"/>
            <a:ext cx="10065385" cy="527939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range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nutrients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energy</a:t>
            </a:r>
            <a:r>
              <a:rPr sz="22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essential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for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growth</a:t>
            </a:r>
            <a:r>
              <a:rPr sz="22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endParaRPr sz="22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body.</a:t>
            </a:r>
            <a:endParaRPr sz="22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essential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proper</a:t>
            </a:r>
            <a:r>
              <a:rPr sz="22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functioning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22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3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the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requires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large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amounts</a:t>
            </a:r>
            <a:r>
              <a:rPr sz="22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them.</a:t>
            </a:r>
            <a:endParaRPr sz="2200" dirty="0">
              <a:latin typeface="Times New Roman"/>
              <a:cs typeface="Times New Roman"/>
            </a:endParaRPr>
          </a:p>
          <a:p>
            <a:pPr marL="241300" marR="1205230" indent="-229235">
              <a:lnSpc>
                <a:spcPct val="12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macronutrients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obtained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22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diet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body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cannot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produce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macronutrients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on its own.</a:t>
            </a:r>
            <a:endParaRPr sz="22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three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macronutrients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are:</a:t>
            </a:r>
            <a:endParaRPr sz="2200" dirty="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carbohydrates,</a:t>
            </a:r>
            <a:endParaRPr sz="2200" dirty="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1030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endParaRPr sz="2200" dirty="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1019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fats</a:t>
            </a:r>
            <a:endParaRPr sz="22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4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Measured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grams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094211" y="597662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6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6388" y="850391"/>
            <a:ext cx="4500371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9498" y="960247"/>
            <a:ext cx="573773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CARBOHYDRATES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1436" y="2072639"/>
            <a:ext cx="10612120" cy="4087495"/>
            <a:chOff x="821436" y="2072639"/>
            <a:chExt cx="10612120" cy="40874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097023"/>
              <a:ext cx="498348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844" y="2072639"/>
              <a:ext cx="2458211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4680" y="2072639"/>
              <a:ext cx="1729740" cy="691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2662427"/>
              <a:ext cx="498348" cy="6461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4" y="2638043"/>
              <a:ext cx="1264920" cy="691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5188" y="2638043"/>
              <a:ext cx="493775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7588" y="2638043"/>
              <a:ext cx="1556003" cy="6918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76015" y="2638043"/>
              <a:ext cx="858011" cy="6918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1128" y="2638043"/>
              <a:ext cx="1239012" cy="6918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12564" y="2638043"/>
              <a:ext cx="6920484" cy="6918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3229355"/>
              <a:ext cx="498348" cy="6461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7844" y="3204972"/>
              <a:ext cx="3954779" cy="6918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5047" y="3204972"/>
              <a:ext cx="722376" cy="6918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56047" y="3204972"/>
              <a:ext cx="4154424" cy="6918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3794760"/>
              <a:ext cx="498348" cy="6461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7844" y="3770375"/>
              <a:ext cx="1278636" cy="6918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98903" y="3770375"/>
              <a:ext cx="3340608" cy="6918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4360163"/>
              <a:ext cx="498348" cy="6461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14044" y="4335779"/>
              <a:ext cx="3992879" cy="6918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89347" y="4335779"/>
              <a:ext cx="1075944" cy="6918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47715" y="4335779"/>
              <a:ext cx="3162299" cy="6918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92440" y="4335779"/>
              <a:ext cx="1764792" cy="6918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39655" y="4335779"/>
              <a:ext cx="493775" cy="6918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4927091"/>
              <a:ext cx="498348" cy="6461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7844" y="4902707"/>
              <a:ext cx="2761487" cy="6918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1756" y="4902707"/>
              <a:ext cx="2356104" cy="6918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20283" y="4902707"/>
              <a:ext cx="2391156" cy="69189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5492495"/>
              <a:ext cx="498348" cy="64617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37844" y="5468111"/>
              <a:ext cx="1804416" cy="69189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24683" y="5468111"/>
              <a:ext cx="4139184" cy="6918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46291" y="5468111"/>
              <a:ext cx="1647443" cy="6918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76159" y="5468111"/>
              <a:ext cx="493775" cy="69189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992530" y="1953323"/>
            <a:ext cx="10197465" cy="4200525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6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component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diet.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sugars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starches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fibers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found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fruits,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grains,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vegetables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milk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products.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food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groups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— are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important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healthy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diet.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body's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source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energy.</a:t>
            </a:r>
            <a:endParaRPr sz="2400" dirty="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1570"/>
              </a:spcBef>
              <a:buFont typeface="Arial MT"/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recommended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daily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amount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RDA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carbs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adults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135 grams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should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45%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65%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total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calories.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gram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carbohydrates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equals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about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calories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7</a:t>
            </a:r>
            <a:endParaRPr sz="1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5259" y="850391"/>
            <a:ext cx="4261103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8371" y="960247"/>
            <a:ext cx="5210429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CLASSIFICATION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46759" y="1667255"/>
            <a:ext cx="10781030" cy="4274820"/>
            <a:chOff x="746759" y="1667255"/>
            <a:chExt cx="10781030" cy="42748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1691639"/>
              <a:ext cx="498347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643" y="1667255"/>
              <a:ext cx="5087111" cy="691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2257043"/>
              <a:ext cx="498347" cy="646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1643" y="2232659"/>
              <a:ext cx="2246376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2823972"/>
              <a:ext cx="498347" cy="6461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1643" y="2799588"/>
              <a:ext cx="2506980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3389376"/>
              <a:ext cx="498347" cy="6461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1643" y="3364991"/>
              <a:ext cx="2083308" cy="6918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3954779"/>
              <a:ext cx="498347" cy="6461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1643" y="3930395"/>
              <a:ext cx="2336292" cy="6918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7676" y="4460748"/>
              <a:ext cx="460248" cy="5958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5608" y="4437888"/>
              <a:ext cx="3188207" cy="6355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39768" y="4437888"/>
              <a:ext cx="6504432" cy="6355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35608" y="4840223"/>
              <a:ext cx="1834895" cy="6355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7676" y="5329427"/>
              <a:ext cx="460248" cy="5958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5608" y="5306567"/>
              <a:ext cx="880872" cy="6355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32431" y="5306567"/>
              <a:ext cx="477012" cy="6355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25395" y="5306567"/>
              <a:ext cx="3072384" cy="6355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83836" y="5306567"/>
              <a:ext cx="6743700" cy="63550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16939" y="1548384"/>
            <a:ext cx="10347325" cy="419481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6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contain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carbon,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hydrogen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oxygen.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groups: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8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Monosaccharide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Disaccharide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Polysaccharide</a:t>
            </a:r>
            <a:endParaRPr sz="2400" dirty="0">
              <a:latin typeface="Times New Roman"/>
              <a:cs typeface="Times New Roman"/>
            </a:endParaRPr>
          </a:p>
          <a:p>
            <a:pPr marL="698500" marR="789305" lvl="1" indent="-228600">
              <a:lnSpc>
                <a:spcPct val="120000"/>
              </a:lnSpc>
              <a:spcBef>
                <a:spcPts val="53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Starch</a:t>
            </a:r>
            <a:r>
              <a:rPr sz="22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polysaccharide:</a:t>
            </a:r>
            <a:r>
              <a:rPr sz="22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polysaccharide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containing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starch.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Examples:</a:t>
            </a:r>
            <a:r>
              <a:rPr sz="22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amylose,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amylopectin.</a:t>
            </a:r>
            <a:endParaRPr sz="2200" dirty="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Non-starch</a:t>
            </a:r>
            <a:r>
              <a:rPr sz="22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polysaccharide:</a:t>
            </a:r>
            <a:r>
              <a:rPr sz="22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polysaccharide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starches.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Examples:</a:t>
            </a:r>
            <a:r>
              <a:rPr sz="2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cellulose,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35608" y="5708903"/>
            <a:ext cx="2002536" cy="63550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602994" y="5784900"/>
            <a:ext cx="164401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hemicellulose.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94211" y="597662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8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2623" y="534923"/>
            <a:ext cx="2246376" cy="97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45989" y="643509"/>
            <a:ext cx="2983611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CONTD.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09244" y="1594103"/>
            <a:ext cx="7751445" cy="4438015"/>
            <a:chOff x="809244" y="1594103"/>
            <a:chExt cx="7751445" cy="44380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244" y="1594103"/>
              <a:ext cx="2790444" cy="691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124" y="2013203"/>
              <a:ext cx="2424683" cy="807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6" y="2183891"/>
              <a:ext cx="498348" cy="646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844" y="2159507"/>
              <a:ext cx="2653284" cy="691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3551" y="2159507"/>
              <a:ext cx="1705355" cy="691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6" y="2750819"/>
              <a:ext cx="498348" cy="6461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844" y="2726436"/>
              <a:ext cx="2968752" cy="6918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89020" y="2726436"/>
              <a:ext cx="739139" cy="6918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10583" y="2726436"/>
              <a:ext cx="519684" cy="6918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12692" y="2726436"/>
              <a:ext cx="655320" cy="6918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11396" y="2929127"/>
              <a:ext cx="397763" cy="4785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52544" y="2726436"/>
              <a:ext cx="757427" cy="6918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53355" y="2929127"/>
              <a:ext cx="408431" cy="4785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6" y="3316224"/>
              <a:ext cx="498348" cy="6461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7844" y="3291839"/>
              <a:ext cx="6496811" cy="6918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6" y="3881627"/>
              <a:ext cx="498348" cy="6461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7844" y="3857243"/>
              <a:ext cx="1452371" cy="6918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45791" y="3857243"/>
              <a:ext cx="908304" cy="6918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36520" y="3857243"/>
              <a:ext cx="2200656" cy="6918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19600" y="3857243"/>
              <a:ext cx="2807207" cy="6918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6" y="4448555"/>
              <a:ext cx="498348" cy="6461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7844" y="4424171"/>
              <a:ext cx="4538472" cy="6918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93876" y="4953000"/>
              <a:ext cx="460248" cy="5958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10284" y="4930139"/>
              <a:ext cx="7050024" cy="6355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93876" y="5419344"/>
              <a:ext cx="460248" cy="5958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10284" y="5396483"/>
              <a:ext cx="4744212" cy="635508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941730" y="1475739"/>
            <a:ext cx="7465695" cy="435737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675"/>
              </a:spcBef>
            </a:pP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Monosaccharides:</a:t>
            </a:r>
            <a:endParaRPr sz="2400" dirty="0">
              <a:latin typeface="Times New Roman"/>
              <a:cs typeface="Times New Roman"/>
            </a:endParaRPr>
          </a:p>
          <a:p>
            <a:pPr marL="292100" indent="-229235">
              <a:lnSpc>
                <a:spcPct val="100000"/>
              </a:lnSpc>
              <a:spcBef>
                <a:spcPts val="1570"/>
              </a:spcBef>
              <a:buFont typeface="Arial MT"/>
              <a:buChar char="•"/>
              <a:tabLst>
                <a:tab pos="29273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smallest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possible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sugar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unit.</a:t>
            </a:r>
            <a:endParaRPr sz="2400" dirty="0">
              <a:latin typeface="Times New Roman"/>
              <a:cs typeface="Times New Roman"/>
            </a:endParaRPr>
          </a:p>
          <a:p>
            <a:pPr marL="292100" indent="-229235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92735" algn="l"/>
                <a:tab pos="284353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Empirical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formula:	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(C-H</a:t>
            </a:r>
            <a:r>
              <a:rPr sz="2400" b="1" baseline="-20833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O)</a:t>
            </a:r>
            <a:r>
              <a:rPr sz="2400" b="1" baseline="-20833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400" baseline="-20833" dirty="0">
              <a:latin typeface="Times New Roman"/>
              <a:cs typeface="Times New Roman"/>
            </a:endParaRPr>
          </a:p>
          <a:p>
            <a:pPr marL="2921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927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Examples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glucose,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galactose,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fructose.</a:t>
            </a:r>
            <a:endParaRPr sz="2400" dirty="0">
              <a:latin typeface="Times New Roman"/>
              <a:cs typeface="Times New Roman"/>
            </a:endParaRPr>
          </a:p>
          <a:p>
            <a:pPr marL="292100" indent="-229235">
              <a:lnSpc>
                <a:spcPct val="100000"/>
              </a:lnSpc>
              <a:spcBef>
                <a:spcPts val="1570"/>
              </a:spcBef>
              <a:buFont typeface="Arial MT"/>
              <a:buChar char="•"/>
              <a:tabLst>
                <a:tab pos="29273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Glucose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major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source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energy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for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cell.</a:t>
            </a:r>
            <a:endParaRPr sz="2400" dirty="0">
              <a:latin typeface="Times New Roman"/>
              <a:cs typeface="Times New Roman"/>
            </a:endParaRPr>
          </a:p>
          <a:p>
            <a:pPr marL="292100" indent="-229235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927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nutrition,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include:</a:t>
            </a:r>
            <a:endParaRPr sz="2400" dirty="0">
              <a:latin typeface="Times New Roman"/>
              <a:cs typeface="Times New Roman"/>
            </a:endParaRPr>
          </a:p>
          <a:p>
            <a:pPr marL="749300" lvl="1" indent="-229235">
              <a:lnSpc>
                <a:spcPct val="100000"/>
              </a:lnSpc>
              <a:spcBef>
                <a:spcPts val="1055"/>
              </a:spcBef>
              <a:buFont typeface="Arial MT"/>
              <a:buChar char="•"/>
              <a:tabLst>
                <a:tab pos="749300" algn="l"/>
                <a:tab pos="749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galactose,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r>
              <a:rPr sz="2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readily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available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milk</a:t>
            </a:r>
            <a:r>
              <a:rPr sz="2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dairy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products</a:t>
            </a:r>
            <a:endParaRPr sz="2200" dirty="0">
              <a:latin typeface="Times New Roman"/>
              <a:cs typeface="Times New Roman"/>
            </a:endParaRPr>
          </a:p>
          <a:p>
            <a:pPr marL="749300" lvl="1" indent="-229235">
              <a:lnSpc>
                <a:spcPct val="100000"/>
              </a:lnSpc>
              <a:spcBef>
                <a:spcPts val="1030"/>
              </a:spcBef>
              <a:buFont typeface="Arial MT"/>
              <a:buChar char="•"/>
              <a:tabLst>
                <a:tab pos="749300" algn="l"/>
                <a:tab pos="7499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fructose, mostly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vegetables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fruit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98454" y="5978411"/>
            <a:ext cx="217170" cy="177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000" dirty="0">
                <a:solidFill>
                  <a:srgbClr val="FFFFFF"/>
                </a:solidFill>
                <a:latin typeface="Cambria"/>
                <a:cs typeface="Cambria"/>
              </a:rPr>
              <a:t>9</a:t>
            </a:fld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2175</Words>
  <Application>Microsoft Office PowerPoint</Application>
  <PresentationFormat>Widescreen</PresentationFormat>
  <Paragraphs>422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Arial MT</vt:lpstr>
      <vt:lpstr>Cambria</vt:lpstr>
      <vt:lpstr>Century Gothic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MACRONUTRIENTS</vt:lpstr>
      <vt:lpstr>CARBOHYDRATES</vt:lpstr>
      <vt:lpstr>CLASSIFICATION</vt:lpstr>
      <vt:lpstr>CONTD.</vt:lpstr>
      <vt:lpstr>CONTD.</vt:lpstr>
      <vt:lpstr>CONTD.</vt:lpstr>
      <vt:lpstr>SIMPLE AND COMPLEX CARBS</vt:lpstr>
      <vt:lpstr>GOOD CARBS VS. BAD CARBS</vt:lpstr>
      <vt:lpstr>CONTD. (DIFFERENCES)</vt:lpstr>
      <vt:lpstr>GLYCEMIC INDEX</vt:lpstr>
      <vt:lpstr>DIGESTION AND ABSORPTION OF  CARBOHYDRATES</vt:lpstr>
      <vt:lpstr>FUNCTIONS</vt:lpstr>
      <vt:lpstr>DEFICIENCY</vt:lpstr>
      <vt:lpstr>RECOMMENDATIONS</vt:lpstr>
      <vt:lpstr>PowerPoint Presentation</vt:lpstr>
      <vt:lpstr>INTRODUCTION:</vt:lpstr>
      <vt:lpstr>WHY SO IS PROTEIN IMPORTANT?</vt:lpstr>
      <vt:lpstr>TYPES OF PROTEIN:</vt:lpstr>
      <vt:lpstr>SOURCES:</vt:lpstr>
      <vt:lpstr>RECOMMENDED DIETARY ALLOWANCE:</vt:lpstr>
      <vt:lpstr>INTAKE &amp; DIGESTION OF PROTEIN:</vt:lpstr>
      <vt:lpstr>CONTINUED..</vt:lpstr>
      <vt:lpstr>DEFICIENCY OF PROTEIN:</vt:lpstr>
      <vt:lpstr>PowerPoint Presentation</vt:lpstr>
      <vt:lpstr>DISEASES DUE TO PROTEIN DEFICIENCY:</vt:lpstr>
      <vt:lpstr>CONTINUED..</vt:lpstr>
      <vt:lpstr>CONTINUED..</vt:lpstr>
      <vt:lpstr>CONTINUED..</vt:lpstr>
      <vt:lpstr>TREATMENT OF PROTEIN DEFICIENCY:</vt:lpstr>
      <vt:lpstr>BENEFITS OF PROTEIN:</vt:lpstr>
      <vt:lpstr>CONCLUSION:</vt:lpstr>
      <vt:lpstr>LIPIDS</vt:lpstr>
      <vt:lpstr>LIPIDS</vt:lpstr>
      <vt:lpstr>DIETARY FAT COMPOSITION</vt:lpstr>
      <vt:lpstr>DIETARY SOURCES OF LIPIDS</vt:lpstr>
      <vt:lpstr>FUNCTION OF LIPIDS</vt:lpstr>
      <vt:lpstr>FUNCTIONS OF LIPIDS(CONTD.)</vt:lpstr>
      <vt:lpstr>CLASSIFICATION OF LIPIDS</vt:lpstr>
      <vt:lpstr>CONTINUED</vt:lpstr>
      <vt:lpstr>CONTINUED</vt:lpstr>
      <vt:lpstr>FATTY ACIDS</vt:lpstr>
      <vt:lpstr>CLASSIFICATION OF FATTY ACID</vt:lpstr>
      <vt:lpstr>BIOLOGICAL IMPORTANCE OF FATTY ACIDS</vt:lpstr>
      <vt:lpstr>DIGESTION IN SMALL INTESTINE</vt:lpstr>
      <vt:lpstr>ABSORPTION OF LIPIDS</vt:lpstr>
      <vt:lpstr>PowerPoint Presentation</vt:lpstr>
      <vt:lpstr>CLINICAL SIGNIFICANCE OF LIPIDS</vt:lpstr>
      <vt:lpstr>CONCLUSION: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</dc:title>
  <dc:creator>admin</dc:creator>
  <cp:lastModifiedBy>admin</cp:lastModifiedBy>
  <cp:revision>4</cp:revision>
  <dcterms:created xsi:type="dcterms:W3CDTF">2021-05-19T07:45:40Z</dcterms:created>
  <dcterms:modified xsi:type="dcterms:W3CDTF">2021-05-19T08:16:03Z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2021-05-19T00:00:00Z</vt:filetime>
  </property>
</Properties>
</file>