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Lst>
  <p:sldSz cx="12192000" cy="6858000"/>
  <p:notesSz cx="6858000" cy="9144000"/>
  <p:embeddedFontLst>
    <p:embeddedFont>
      <p:font typeface="Bookman Old Style" panose="02050604050505020204"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Libre Franklin" pitchFamily="2" charset="0"/>
      <p:regular r:id="rId28"/>
      <p:bold r:id="rId29"/>
      <p:italic r:id="rId30"/>
      <p:boldItalic r:id="rId31"/>
    </p:embeddedFont>
    <p:embeddedFont>
      <p:font typeface="Quattrocento Sans" panose="020B0604020202020204" charset="0"/>
      <p:regular r:id="rId32"/>
      <p:bold r:id="rId33"/>
      <p:italic r:id="rId34"/>
      <p:boldItalic r:id="rId35"/>
    </p:embeddedFont>
    <p:embeddedFont>
      <p:font typeface="Rockwell" panose="02060603020205020403" pitchFamily="18"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iO1uteuYxE7l0wZ239pWOaMqWf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2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1"/>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7" name="Google Shape;17;p21"/>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18" name="Google Shape;18;p2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3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0"/>
          <p:cNvSpPr txBox="1">
            <a:spLocks noGrp="1"/>
          </p:cNvSpPr>
          <p:nvPr>
            <p:ph type="body" idx="1"/>
          </p:nvPr>
        </p:nvSpPr>
        <p:spPr>
          <a:xfrm rot="5400000">
            <a:off x="4246034" y="-1040553"/>
            <a:ext cx="3760891" cy="10058400"/>
          </a:xfrm>
          <a:prstGeom prst="rect">
            <a:avLst/>
          </a:prstGeom>
          <a:noFill/>
          <a:ln>
            <a:noFill/>
          </a:ln>
        </p:spPr>
        <p:txBody>
          <a:bodyPr spcFirstLastPara="1" wrap="square" lIns="45700" tIns="0" rIns="45700" bIns="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0" name="Google Shape;80;p3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3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1"/>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1"/>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3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2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27"/>
        <p:cNvGrpSpPr/>
        <p:nvPr/>
      </p:nvGrpSpPr>
      <p:grpSpPr>
        <a:xfrm>
          <a:off x="0" y="0"/>
          <a:ext cx="0" cy="0"/>
          <a:chOff x="0" y="0"/>
          <a:chExt cx="0" cy="0"/>
        </a:xfrm>
      </p:grpSpPr>
      <p:sp>
        <p:nvSpPr>
          <p:cNvPr id="28" name="Google Shape;28;p23"/>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3"/>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1097280" y="4663440"/>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marL="914400" lvl="1" indent="-228600" algn="l">
              <a:lnSpc>
                <a:spcPct val="100000"/>
              </a:lnSpc>
              <a:spcBef>
                <a:spcPts val="200"/>
              </a:spcBef>
              <a:spcAft>
                <a:spcPts val="0"/>
              </a:spcAft>
              <a:buClr>
                <a:srgbClr val="888888"/>
              </a:buClr>
              <a:buSzPts val="1800"/>
              <a:buNone/>
              <a:defRPr sz="1800">
                <a:solidFill>
                  <a:srgbClr val="888888"/>
                </a:solidFill>
              </a:defRPr>
            </a:lvl2pPr>
            <a:lvl3pPr marL="1371600" lvl="2" indent="-228600" algn="l">
              <a:lnSpc>
                <a:spcPct val="100000"/>
              </a:lnSpc>
              <a:spcBef>
                <a:spcPts val="400"/>
              </a:spcBef>
              <a:spcAft>
                <a:spcPts val="0"/>
              </a:spcAft>
              <a:buClr>
                <a:srgbClr val="888888"/>
              </a:buClr>
              <a:buSzPts val="1600"/>
              <a:buNone/>
              <a:defRPr sz="1600">
                <a:solidFill>
                  <a:srgbClr val="888888"/>
                </a:solidFill>
              </a:defRPr>
            </a:lvl3pPr>
            <a:lvl4pPr marL="1828800" lvl="3" indent="-228600" algn="l">
              <a:lnSpc>
                <a:spcPct val="100000"/>
              </a:lnSpc>
              <a:spcBef>
                <a:spcPts val="400"/>
              </a:spcBef>
              <a:spcAft>
                <a:spcPts val="0"/>
              </a:spcAft>
              <a:buClr>
                <a:srgbClr val="888888"/>
              </a:buClr>
              <a:buSzPts val="1400"/>
              <a:buNone/>
              <a:defRPr sz="1400">
                <a:solidFill>
                  <a:srgbClr val="888888"/>
                </a:solidFill>
              </a:defRPr>
            </a:lvl4pPr>
            <a:lvl5pPr marL="2286000" lvl="4" indent="-228600" algn="l">
              <a:lnSpc>
                <a:spcPct val="10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cxnSp>
        <p:nvCxnSpPr>
          <p:cNvPr id="31" name="Google Shape;31;p23"/>
          <p:cNvCxnSpPr/>
          <p:nvPr/>
        </p:nvCxnSpPr>
        <p:spPr>
          <a:xfrm>
            <a:off x="1207658" y="4485132"/>
            <a:ext cx="9875520" cy="0"/>
          </a:xfrm>
          <a:prstGeom prst="straightConnector1">
            <a:avLst/>
          </a:prstGeom>
          <a:noFill/>
          <a:ln w="12700" cap="flat" cmpd="sng">
            <a:solidFill>
              <a:srgbClr val="3F3F3F"/>
            </a:solidFill>
            <a:prstDash val="solid"/>
            <a:round/>
            <a:headEnd type="none" w="sm" len="sm"/>
            <a:tailEnd type="none" w="sm" len="sm"/>
          </a:ln>
        </p:spPr>
      </p:cxnSp>
      <p:sp>
        <p:nvSpPr>
          <p:cNvPr id="32" name="Google Shape;32;p2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2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4"/>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 name="Google Shape;38;p24"/>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2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5"/>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5" name="Google Shape;45;p25"/>
          <p:cNvSpPr txBox="1">
            <a:spLocks noGrp="1"/>
          </p:cNvSpPr>
          <p:nvPr>
            <p:ph type="body" idx="2"/>
          </p:nvPr>
        </p:nvSpPr>
        <p:spPr>
          <a:xfrm>
            <a:off x="1097280" y="2958274"/>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6" name="Google Shape;46;p25"/>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7" name="Google Shape;47;p25"/>
          <p:cNvSpPr txBox="1">
            <a:spLocks noGrp="1"/>
          </p:cNvSpPr>
          <p:nvPr>
            <p:ph type="body" idx="4"/>
          </p:nvPr>
        </p:nvSpPr>
        <p:spPr>
          <a:xfrm>
            <a:off x="6515944" y="2958273"/>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8" name="Google Shape;48;p2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2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6"/>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6"/>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6"/>
        <p:cNvGrpSpPr/>
        <p:nvPr/>
      </p:nvGrpSpPr>
      <p:grpSpPr>
        <a:xfrm>
          <a:off x="0" y="0"/>
          <a:ext cx="0" cy="0"/>
          <a:chOff x="0" y="0"/>
          <a:chExt cx="0" cy="0"/>
        </a:xfrm>
      </p:grpSpPr>
      <p:sp>
        <p:nvSpPr>
          <p:cNvPr id="57" name="Google Shape;57;p27"/>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7"/>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1"/>
        <p:cNvGrpSpPr/>
        <p:nvPr/>
      </p:nvGrpSpPr>
      <p:grpSpPr>
        <a:xfrm>
          <a:off x="0" y="0"/>
          <a:ext cx="0" cy="0"/>
          <a:chOff x="0" y="0"/>
          <a:chExt cx="0" cy="0"/>
        </a:xfrm>
      </p:grpSpPr>
      <p:sp>
        <p:nvSpPr>
          <p:cNvPr id="62" name="Google Shape;62;p28"/>
          <p:cNvSpPr/>
          <p:nvPr/>
        </p:nvSpPr>
        <p:spPr>
          <a:xfrm>
            <a:off x="16" y="0"/>
            <a:ext cx="4654296"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8"/>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8"/>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5" name="Google Shape;65;p28"/>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800"/>
              <a:buNone/>
              <a:defRPr sz="1800">
                <a:solidFill>
                  <a:srgbClr val="FFFFFF"/>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6" name="Google Shape;66;p28"/>
          <p:cNvSpPr txBox="1">
            <a:spLocks noGrp="1"/>
          </p:cNvSpPr>
          <p:nvPr>
            <p:ph type="dt" idx="10"/>
          </p:nvPr>
        </p:nvSpPr>
        <p:spPr>
          <a:xfrm>
            <a:off x="643464" y="6446520"/>
            <a:ext cx="351756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ftr" idx="11"/>
          </p:nvPr>
        </p:nvSpPr>
        <p:spPr>
          <a:xfrm>
            <a:off x="5458983" y="6446520"/>
            <a:ext cx="53340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800" b="0" i="0" u="none" strike="noStrike" cap="none">
                <a:solidFill>
                  <a:schemeClr val="dk2"/>
                </a:solidFill>
                <a:latin typeface="Libre Franklin"/>
                <a:ea typeface="Libre Franklin"/>
                <a:cs typeface="Libre Franklin"/>
                <a:sym typeface="Libre Franklin"/>
              </a:defRPr>
            </a:lvl1pPr>
            <a:lvl2pPr marL="0" lvl="1" indent="0" algn="l">
              <a:spcBef>
                <a:spcPts val="0"/>
              </a:spcBef>
              <a:buNone/>
              <a:defRPr sz="800" b="0" i="0" u="none" strike="noStrike" cap="none">
                <a:solidFill>
                  <a:schemeClr val="dk2"/>
                </a:solidFill>
                <a:latin typeface="Libre Franklin"/>
                <a:ea typeface="Libre Franklin"/>
                <a:cs typeface="Libre Franklin"/>
                <a:sym typeface="Libre Franklin"/>
              </a:defRPr>
            </a:lvl2pPr>
            <a:lvl3pPr marL="0" lvl="2" indent="0" algn="l">
              <a:spcBef>
                <a:spcPts val="0"/>
              </a:spcBef>
              <a:buNone/>
              <a:defRPr sz="800" b="0" i="0" u="none" strike="noStrike" cap="none">
                <a:solidFill>
                  <a:schemeClr val="dk2"/>
                </a:solidFill>
                <a:latin typeface="Libre Franklin"/>
                <a:ea typeface="Libre Franklin"/>
                <a:cs typeface="Libre Franklin"/>
                <a:sym typeface="Libre Franklin"/>
              </a:defRPr>
            </a:lvl3pPr>
            <a:lvl4pPr marL="0" lvl="3" indent="0" algn="l">
              <a:spcBef>
                <a:spcPts val="0"/>
              </a:spcBef>
              <a:buNone/>
              <a:defRPr sz="800" b="0" i="0" u="none" strike="noStrike" cap="none">
                <a:solidFill>
                  <a:schemeClr val="dk2"/>
                </a:solidFill>
                <a:latin typeface="Libre Franklin"/>
                <a:ea typeface="Libre Franklin"/>
                <a:cs typeface="Libre Franklin"/>
                <a:sym typeface="Libre Franklin"/>
              </a:defRPr>
            </a:lvl4pPr>
            <a:lvl5pPr marL="0" lvl="4" indent="0" algn="l">
              <a:spcBef>
                <a:spcPts val="0"/>
              </a:spcBef>
              <a:buNone/>
              <a:defRPr sz="800" b="0" i="0" u="none" strike="noStrike" cap="none">
                <a:solidFill>
                  <a:schemeClr val="dk2"/>
                </a:solidFill>
                <a:latin typeface="Libre Franklin"/>
                <a:ea typeface="Libre Franklin"/>
                <a:cs typeface="Libre Franklin"/>
                <a:sym typeface="Libre Franklin"/>
              </a:defRPr>
            </a:lvl5pPr>
            <a:lvl6pPr marL="0" lvl="5" indent="0" algn="l">
              <a:spcBef>
                <a:spcPts val="0"/>
              </a:spcBef>
              <a:buNone/>
              <a:defRPr sz="800" b="0" i="0" u="none" strike="noStrike" cap="none">
                <a:solidFill>
                  <a:schemeClr val="dk2"/>
                </a:solidFill>
                <a:latin typeface="Libre Franklin"/>
                <a:ea typeface="Libre Franklin"/>
                <a:cs typeface="Libre Franklin"/>
                <a:sym typeface="Libre Franklin"/>
              </a:defRPr>
            </a:lvl6pPr>
            <a:lvl7pPr marL="0" lvl="6" indent="0" algn="l">
              <a:spcBef>
                <a:spcPts val="0"/>
              </a:spcBef>
              <a:buNone/>
              <a:defRPr sz="800" b="0" i="0" u="none" strike="noStrike" cap="none">
                <a:solidFill>
                  <a:schemeClr val="dk2"/>
                </a:solidFill>
                <a:latin typeface="Libre Franklin"/>
                <a:ea typeface="Libre Franklin"/>
                <a:cs typeface="Libre Franklin"/>
                <a:sym typeface="Libre Franklin"/>
              </a:defRPr>
            </a:lvl7pPr>
            <a:lvl8pPr marL="0" lvl="7" indent="0" algn="l">
              <a:spcBef>
                <a:spcPts val="0"/>
              </a:spcBef>
              <a:buNone/>
              <a:defRPr sz="800" b="0" i="0" u="none" strike="noStrike" cap="none">
                <a:solidFill>
                  <a:schemeClr val="dk2"/>
                </a:solidFill>
                <a:latin typeface="Libre Franklin"/>
                <a:ea typeface="Libre Franklin"/>
                <a:cs typeface="Libre Franklin"/>
                <a:sym typeface="Libre Franklin"/>
              </a:defRPr>
            </a:lvl8pPr>
            <a:lvl9pPr marL="0" lvl="8" indent="0" algn="l">
              <a:spcBef>
                <a:spcPts val="0"/>
              </a:spcBef>
              <a:buNone/>
              <a:defRPr sz="800" b="0" i="0" u="none" strike="noStrike" cap="none">
                <a:solidFill>
                  <a:schemeClr val="dk2"/>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9"/>
        <p:cNvGrpSpPr/>
        <p:nvPr/>
      </p:nvGrpSpPr>
      <p:grpSpPr>
        <a:xfrm>
          <a:off x="0" y="0"/>
          <a:ext cx="0" cy="0"/>
          <a:chOff x="0" y="0"/>
          <a:chExt cx="0" cy="0"/>
        </a:xfrm>
      </p:grpSpPr>
      <p:sp>
        <p:nvSpPr>
          <p:cNvPr id="70" name="Google Shape;70;p29"/>
          <p:cNvSpPr/>
          <p:nvPr/>
        </p:nvSpPr>
        <p:spPr>
          <a:xfrm>
            <a:off x="0" y="4578350"/>
            <a:ext cx="12188825" cy="227965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9"/>
          <p:cNvSpPr>
            <a:spLocks noGrp="1"/>
          </p:cNvSpPr>
          <p:nvPr>
            <p:ph type="pic" idx="2"/>
          </p:nvPr>
        </p:nvSpPr>
        <p:spPr>
          <a:xfrm>
            <a:off x="15" y="0"/>
            <a:ext cx="12191985" cy="4578350"/>
          </a:xfrm>
          <a:prstGeom prst="rect">
            <a:avLst/>
          </a:prstGeom>
          <a:solidFill>
            <a:srgbClr val="D8D8D8"/>
          </a:solidFill>
          <a:ln>
            <a:noFill/>
          </a:ln>
        </p:spPr>
      </p:sp>
      <p:sp>
        <p:nvSpPr>
          <p:cNvPr id="72" name="Google Shape;72;p29"/>
          <p:cNvSpPr txBox="1">
            <a:spLocks noGrp="1"/>
          </p:cNvSpPr>
          <p:nvPr>
            <p:ph type="title"/>
          </p:nvPr>
        </p:nvSpPr>
        <p:spPr>
          <a:xfrm>
            <a:off x="1097279" y="4799362"/>
            <a:ext cx="10113645" cy="743682"/>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9"/>
          <p:cNvSpPr txBox="1">
            <a:spLocks noGrp="1"/>
          </p:cNvSpPr>
          <p:nvPr>
            <p:ph type="body" idx="1"/>
          </p:nvPr>
        </p:nvSpPr>
        <p:spPr>
          <a:xfrm>
            <a:off x="1097279" y="5715000"/>
            <a:ext cx="10113264" cy="609600"/>
          </a:xfrm>
          <a:prstGeom prst="rect">
            <a:avLst/>
          </a:prstGeom>
          <a:noFill/>
          <a:ln>
            <a:noFill/>
          </a:ln>
        </p:spPr>
        <p:txBody>
          <a:bodyPr spcFirstLastPara="1" wrap="square" lIns="91425" tIns="0" rIns="91425" bIns="0" anchor="t" anchorCtr="0">
            <a:normAutofit/>
          </a:bodyPr>
          <a:lstStyle>
            <a:lvl1pPr marL="457200" lvl="0" indent="-228600" algn="l">
              <a:lnSpc>
                <a:spcPct val="110000"/>
              </a:lnSpc>
              <a:spcBef>
                <a:spcPts val="0"/>
              </a:spcBef>
              <a:spcAft>
                <a:spcPts val="0"/>
              </a:spcAft>
              <a:buSzPts val="1800"/>
              <a:buNone/>
              <a:defRPr sz="1800">
                <a:solidFill>
                  <a:srgbClr val="FFFFFF"/>
                </a:solidFill>
              </a:defRPr>
            </a:lvl1pPr>
            <a:lvl2pPr marL="914400" lvl="1" indent="-228600" algn="l">
              <a:lnSpc>
                <a:spcPct val="100000"/>
              </a:lnSpc>
              <a:spcBef>
                <a:spcPts val="6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4" name="Google Shape;74;p29"/>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9"/>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2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F3F3F"/>
              </a:buClr>
              <a:buSzPts val="4700"/>
              <a:buFont typeface="Bookman Old Style"/>
              <a:buNone/>
              <a:defRPr sz="4700" b="0" i="0" u="none" strike="noStrike" cap="none">
                <a:solidFill>
                  <a:srgbClr val="3F3F3F"/>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20"/>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3F3F3F"/>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3F3F3F"/>
              </a:buClr>
              <a:buSzPts val="1700"/>
              <a:buFont typeface="Calibri"/>
              <a:buChar char="◦"/>
              <a:defRPr sz="1700" b="0" i="0" u="none" strike="noStrike" cap="none">
                <a:solidFill>
                  <a:srgbClr val="3F3F3F"/>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9pPr>
          </a:lstStyle>
          <a:p>
            <a:endParaRPr/>
          </a:p>
        </p:txBody>
      </p:sp>
      <p:sp>
        <p:nvSpPr>
          <p:cNvPr id="9" name="Google Shape;9;p2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 name="Google Shape;10;p2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 name="Google Shape;11;p2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12" name="Google Shape;12;p20"/>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1"/>
          <p:cNvSpPr/>
          <p:nvPr/>
        </p:nvSpPr>
        <p:spPr>
          <a:xfrm>
            <a:off x="0" y="1"/>
            <a:ext cx="12192000" cy="68579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95" name="Google Shape;95;p1"/>
          <p:cNvSpPr txBox="1">
            <a:spLocks noGrp="1"/>
          </p:cNvSpPr>
          <p:nvPr>
            <p:ph type="ctrTitle"/>
          </p:nvPr>
        </p:nvSpPr>
        <p:spPr>
          <a:xfrm>
            <a:off x="5286999" y="381747"/>
            <a:ext cx="6253317" cy="330718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B0F0"/>
              </a:buClr>
              <a:buSzPts val="1800"/>
              <a:buFont typeface="Rockwell"/>
              <a:buNone/>
            </a:pPr>
            <a:br>
              <a:rPr lang="en-US" sz="1800" b="1" i="0" u="none" strike="noStrike" dirty="0">
                <a:solidFill>
                  <a:srgbClr val="00B0F0"/>
                </a:solidFill>
                <a:latin typeface="Rockwell"/>
                <a:ea typeface="Rockwell"/>
                <a:cs typeface="Rockwell"/>
                <a:sym typeface="Rockwell"/>
              </a:rPr>
            </a:br>
            <a:r>
              <a:rPr lang="en-US" sz="2500" b="1" i="0" u="none" strike="noStrike" dirty="0">
                <a:solidFill>
                  <a:srgbClr val="00B0F0"/>
                </a:solidFill>
                <a:latin typeface="Times New Roman"/>
                <a:ea typeface="Times New Roman"/>
                <a:cs typeface="Times New Roman"/>
                <a:sym typeface="Times New Roman"/>
              </a:rPr>
              <a:t>CSE 334: </a:t>
            </a:r>
            <a:r>
              <a:rPr lang="en-US" sz="2500" b="1" dirty="0">
                <a:solidFill>
                  <a:srgbClr val="00B0F0"/>
                </a:solidFill>
                <a:latin typeface="Times New Roman"/>
                <a:ea typeface="Times New Roman"/>
                <a:cs typeface="Times New Roman"/>
                <a:sym typeface="Times New Roman"/>
              </a:rPr>
              <a:t>Pervasive computing</a:t>
            </a:r>
            <a:br>
              <a:rPr lang="en-US" sz="1800" b="1" dirty="0">
                <a:solidFill>
                  <a:srgbClr val="00B0F0"/>
                </a:solidFill>
                <a:latin typeface="Times New Roman"/>
                <a:ea typeface="Times New Roman"/>
                <a:cs typeface="Times New Roman"/>
                <a:sym typeface="Times New Roman"/>
              </a:rPr>
            </a:br>
            <a:r>
              <a:rPr lang="en-US" sz="1400" b="0" i="0" u="none" strike="noStrike" dirty="0">
                <a:solidFill>
                  <a:srgbClr val="000000"/>
                </a:solidFill>
                <a:latin typeface="Quattrocento Sans"/>
                <a:ea typeface="Quattrocento Sans"/>
                <a:cs typeface="Quattrocento Sans"/>
                <a:sym typeface="Quattrocento Sans"/>
              </a:rPr>
              <a:t>Dept. of Computer Science &amp; Engineering</a:t>
            </a:r>
            <a:br>
              <a:rPr lang="en-US" sz="1400" b="0" dirty="0">
                <a:latin typeface="Quattrocento Sans"/>
                <a:ea typeface="Quattrocento Sans"/>
                <a:cs typeface="Quattrocento Sans"/>
                <a:sym typeface="Quattrocento Sans"/>
              </a:rPr>
            </a:br>
            <a:r>
              <a:rPr lang="en-US" sz="1400" b="0" i="0" u="none" strike="noStrike" dirty="0">
                <a:solidFill>
                  <a:srgbClr val="000000"/>
                </a:solidFill>
                <a:latin typeface="Quattrocento Sans"/>
                <a:ea typeface="Quattrocento Sans"/>
                <a:cs typeface="Quattrocento Sans"/>
                <a:sym typeface="Quattrocento Sans"/>
              </a:rPr>
              <a:t>Daffodil International University </a:t>
            </a:r>
            <a:br>
              <a:rPr lang="en-US" sz="1800" b="0" i="0" u="none" strike="noStrike" dirty="0">
                <a:solidFill>
                  <a:srgbClr val="000000"/>
                </a:solidFill>
                <a:latin typeface="Times New Roman"/>
                <a:ea typeface="Times New Roman"/>
                <a:cs typeface="Times New Roman"/>
                <a:sym typeface="Times New Roman"/>
              </a:rPr>
            </a:br>
            <a:br>
              <a:rPr lang="en-US" sz="1800" b="0" i="0" u="none" strike="noStrike" dirty="0">
                <a:solidFill>
                  <a:srgbClr val="000000"/>
                </a:solidFill>
                <a:latin typeface="Times New Roman"/>
                <a:ea typeface="Times New Roman"/>
                <a:cs typeface="Times New Roman"/>
                <a:sym typeface="Times New Roman"/>
              </a:rPr>
            </a:br>
            <a:br>
              <a:rPr lang="en-US" sz="1800" b="0" i="0" u="none" strike="noStrike" dirty="0">
                <a:solidFill>
                  <a:srgbClr val="000000"/>
                </a:solidFill>
                <a:latin typeface="Times New Roman"/>
                <a:ea typeface="Times New Roman"/>
                <a:cs typeface="Times New Roman"/>
                <a:sym typeface="Times New Roman"/>
              </a:rPr>
            </a:br>
            <a:r>
              <a:rPr lang="en-US" sz="2000" b="1" i="0" dirty="0">
                <a:solidFill>
                  <a:srgbClr val="000000"/>
                </a:solidFill>
                <a:latin typeface="Times New Roman"/>
                <a:ea typeface="Times New Roman"/>
                <a:cs typeface="Times New Roman"/>
                <a:sym typeface="Times New Roman"/>
              </a:rPr>
              <a:t>Lecture- 4:</a:t>
            </a:r>
            <a:r>
              <a:rPr lang="en-US" sz="2000" b="1" i="0" u="none" strike="noStrike" dirty="0">
                <a:solidFill>
                  <a:srgbClr val="000000"/>
                </a:solidFill>
                <a:latin typeface="Times New Roman"/>
                <a:ea typeface="Times New Roman"/>
                <a:cs typeface="Times New Roman"/>
                <a:sym typeface="Times New Roman"/>
              </a:rPr>
              <a:t> Embedded Control System</a:t>
            </a:r>
            <a:br>
              <a:rPr lang="en-US" sz="1000" dirty="0">
                <a:solidFill>
                  <a:srgbClr val="262626"/>
                </a:solidFill>
              </a:rPr>
            </a:br>
            <a:br>
              <a:rPr lang="en-US" sz="800" b="0" dirty="0"/>
            </a:br>
            <a:br>
              <a:rPr lang="en-US" sz="800" dirty="0"/>
            </a:br>
            <a:endParaRPr sz="1800" b="1" dirty="0">
              <a:solidFill>
                <a:srgbClr val="00B0F0"/>
              </a:solidFill>
            </a:endParaRPr>
          </a:p>
        </p:txBody>
      </p:sp>
      <p:sp>
        <p:nvSpPr>
          <p:cNvPr id="96" name="Google Shape;96;p1"/>
          <p:cNvSpPr txBox="1">
            <a:spLocks noGrp="1"/>
          </p:cNvSpPr>
          <p:nvPr>
            <p:ph type="subTitle" idx="1"/>
          </p:nvPr>
        </p:nvSpPr>
        <p:spPr>
          <a:xfrm>
            <a:off x="7315200" y="6450409"/>
            <a:ext cx="4876800" cy="420653"/>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1000"/>
              <a:buNone/>
            </a:pPr>
            <a:r>
              <a:rPr lang="en-US" sz="1000">
                <a:solidFill>
                  <a:srgbClr val="262626"/>
                </a:solidFill>
              </a:rPr>
              <a:t>                                                     MST ARIFA KHATUN</a:t>
            </a:r>
            <a:endParaRPr/>
          </a:p>
          <a:p>
            <a:pPr marL="0" lvl="0" indent="0" algn="ctr" rtl="0">
              <a:lnSpc>
                <a:spcPct val="110000"/>
              </a:lnSpc>
              <a:spcBef>
                <a:spcPts val="1400"/>
              </a:spcBef>
              <a:spcAft>
                <a:spcPts val="0"/>
              </a:spcAft>
              <a:buSzPts val="1000"/>
              <a:buNone/>
            </a:pPr>
            <a:endParaRPr sz="1000">
              <a:solidFill>
                <a:srgbClr val="262626"/>
              </a:solidFill>
            </a:endParaRPr>
          </a:p>
        </p:txBody>
      </p:sp>
      <p:pic>
        <p:nvPicPr>
          <p:cNvPr id="97" name="Google Shape;97;p1" descr="A picture containing building, sitting, bench, side&#10;&#10;Description automatically generated"/>
          <p:cNvPicPr preferRelativeResize="0"/>
          <p:nvPr/>
        </p:nvPicPr>
        <p:blipFill rotWithShape="1">
          <a:blip r:embed="rId3">
            <a:alphaModFix/>
          </a:blip>
          <a:srcRect/>
          <a:stretch/>
        </p:blipFill>
        <p:spPr>
          <a:xfrm>
            <a:off x="12884" y="-13061"/>
            <a:ext cx="4635315" cy="6857999"/>
          </a:xfrm>
          <a:prstGeom prst="rect">
            <a:avLst/>
          </a:prstGeom>
          <a:noFill/>
          <a:ln>
            <a:noFill/>
          </a:ln>
        </p:spPr>
      </p:pic>
      <p:cxnSp>
        <p:nvCxnSpPr>
          <p:cNvPr id="98" name="Google Shape;98;p1"/>
          <p:cNvCxnSpPr/>
          <p:nvPr/>
        </p:nvCxnSpPr>
        <p:spPr>
          <a:xfrm>
            <a:off x="5427754" y="4498925"/>
            <a:ext cx="5636107" cy="0"/>
          </a:xfrm>
          <a:prstGeom prst="straightConnector1">
            <a:avLst/>
          </a:prstGeom>
          <a:noFill/>
          <a:ln w="12700" cap="flat" cmpd="sng">
            <a:solidFill>
              <a:srgbClr val="3F3F3F"/>
            </a:solidFill>
            <a:prstDash val="solid"/>
            <a:round/>
            <a:headEnd type="none" w="sm" len="sm"/>
            <a:tailEnd type="none" w="sm" len="sm"/>
          </a:ln>
        </p:spPr>
      </p:cxnSp>
      <p:pic>
        <p:nvPicPr>
          <p:cNvPr id="99" name="Google Shape;99;p1"/>
          <p:cNvPicPr preferRelativeResize="0"/>
          <p:nvPr/>
        </p:nvPicPr>
        <p:blipFill rotWithShape="1">
          <a:blip r:embed="rId4">
            <a:alphaModFix/>
          </a:blip>
          <a:srcRect/>
          <a:stretch/>
        </p:blipFill>
        <p:spPr>
          <a:xfrm>
            <a:off x="7113903" y="84600"/>
            <a:ext cx="2263807" cy="17711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a:spLocks noGrp="1"/>
          </p:cNvSpPr>
          <p:nvPr>
            <p:ph type="title"/>
          </p:nvPr>
        </p:nvSpPr>
        <p:spPr>
          <a:xfrm>
            <a:off x="1120362" y="1109709"/>
            <a:ext cx="9997440" cy="7634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ct val="100000"/>
              <a:buFont typeface="Times New Roman"/>
              <a:buNone/>
            </a:pPr>
            <a:r>
              <a:rPr lang="en-US" sz="2500" b="1" dirty="0">
                <a:latin typeface="Times New Roman"/>
                <a:ea typeface="Times New Roman"/>
                <a:cs typeface="Times New Roman"/>
                <a:sym typeface="Times New Roman"/>
              </a:rPr>
              <a:t>Appliances and Home Networking</a:t>
            </a:r>
            <a:endParaRPr sz="2800" b="1" dirty="0">
              <a:latin typeface="Times New Roman"/>
              <a:ea typeface="Times New Roman"/>
              <a:cs typeface="Times New Roman"/>
              <a:sym typeface="Times New Roman"/>
            </a:endParaRPr>
          </a:p>
        </p:txBody>
      </p:sp>
      <p:sp>
        <p:nvSpPr>
          <p:cNvPr id="154" name="Google Shape;154;p10"/>
          <p:cNvSpPr txBox="1">
            <a:spLocks noGrp="1"/>
          </p:cNvSpPr>
          <p:nvPr>
            <p:ph type="body" idx="1"/>
          </p:nvPr>
        </p:nvSpPr>
        <p:spPr>
          <a:xfrm>
            <a:off x="1120362" y="2024109"/>
            <a:ext cx="10058400" cy="4066925"/>
          </a:xfrm>
          <a:prstGeom prst="rect">
            <a:avLst/>
          </a:prstGeom>
          <a:noFill/>
          <a:ln>
            <a:noFill/>
          </a:ln>
        </p:spPr>
        <p:txBody>
          <a:bodyPr spcFirstLastPara="1" wrap="square" lIns="0" tIns="45700" rIns="0" bIns="45700" anchor="t" anchorCtr="0">
            <a:normAutofit/>
          </a:bodyPr>
          <a:lstStyle/>
          <a:p>
            <a:pPr marL="0" lvl="0" indent="0" algn="l" rtl="0">
              <a:lnSpc>
                <a:spcPct val="110000"/>
              </a:lnSpc>
              <a:spcBef>
                <a:spcPts val="1400"/>
              </a:spcBef>
              <a:spcAft>
                <a:spcPts val="0"/>
              </a:spcAft>
              <a:buSzPts val="1700"/>
              <a:buNone/>
            </a:pPr>
            <a:r>
              <a:rPr lang="en-US" sz="2000" dirty="0">
                <a:latin typeface="Times New Roman"/>
                <a:ea typeface="Times New Roman"/>
                <a:cs typeface="Times New Roman"/>
                <a:sym typeface="Times New Roman"/>
              </a:rPr>
              <a:t>From the consumer point of view, Networked Appliances system configuration and network address setup must happen automatically. Setting up adequate security must also be very easy. The typical homeowner will not want to deal with creating a public- private key pair and exchanging certificates between the refrigerator and other devices just to get her new refrigerator working.</a:t>
            </a:r>
            <a:endParaRPr sz="2000" dirty="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1"/>
          <p:cNvSpPr txBox="1">
            <a:spLocks noGrp="1"/>
          </p:cNvSpPr>
          <p:nvPr>
            <p:ph type="title"/>
          </p:nvPr>
        </p:nvSpPr>
        <p:spPr>
          <a:xfrm>
            <a:off x="1097280" y="479307"/>
            <a:ext cx="10058400" cy="65428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500"/>
              <a:buFont typeface="Times New Roman"/>
              <a:buNone/>
            </a:pPr>
            <a:r>
              <a:rPr lang="en-US" sz="2500" b="1" dirty="0"/>
              <a:t>Residential Gateway</a:t>
            </a:r>
            <a:endParaRPr sz="2500" b="1" dirty="0"/>
          </a:p>
        </p:txBody>
      </p:sp>
      <p:sp>
        <p:nvSpPr>
          <p:cNvPr id="161" name="Google Shape;161;p11"/>
          <p:cNvSpPr txBox="1">
            <a:spLocks noGrp="1"/>
          </p:cNvSpPr>
          <p:nvPr>
            <p:ph type="body" idx="1"/>
          </p:nvPr>
        </p:nvSpPr>
        <p:spPr>
          <a:xfrm>
            <a:off x="1097280" y="1133591"/>
            <a:ext cx="10058400" cy="4735502"/>
          </a:xfrm>
          <a:prstGeom prst="rect">
            <a:avLst/>
          </a:prstGeom>
          <a:noFill/>
          <a:ln>
            <a:noFill/>
          </a:ln>
        </p:spPr>
        <p:txBody>
          <a:bodyPr spcFirstLastPara="1" wrap="square" lIns="0" tIns="45700" rIns="0" bIns="45700" anchor="t" anchorCtr="0">
            <a:normAutofit/>
          </a:bodyPr>
          <a:lstStyle/>
          <a:p>
            <a:pPr marL="91440" lvl="0" indent="-107950" algn="l" rtl="0">
              <a:lnSpc>
                <a:spcPct val="110000"/>
              </a:lnSpc>
              <a:spcBef>
                <a:spcPts val="0"/>
              </a:spcBef>
              <a:spcAft>
                <a:spcPts val="0"/>
              </a:spcAft>
              <a:buSzPts val="1700"/>
              <a:buFont typeface="Arial"/>
              <a:buChar char="•"/>
            </a:pPr>
            <a:endParaRPr dirty="0"/>
          </a:p>
        </p:txBody>
      </p:sp>
      <p:pic>
        <p:nvPicPr>
          <p:cNvPr id="3" name="Picture 2">
            <a:extLst>
              <a:ext uri="{FF2B5EF4-FFF2-40B4-BE49-F238E27FC236}">
                <a16:creationId xmlns:a16="http://schemas.microsoft.com/office/drawing/2014/main" id="{86127C22-F665-4743-A1F2-891AFA461A68}"/>
              </a:ext>
            </a:extLst>
          </p:cNvPr>
          <p:cNvPicPr>
            <a:picLocks noChangeAspect="1"/>
          </p:cNvPicPr>
          <p:nvPr/>
        </p:nvPicPr>
        <p:blipFill>
          <a:blip r:embed="rId3"/>
          <a:stretch>
            <a:fillRect/>
          </a:stretch>
        </p:blipFill>
        <p:spPr>
          <a:xfrm>
            <a:off x="1229194" y="1133591"/>
            <a:ext cx="7495082" cy="473550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2"/>
          <p:cNvSpPr txBox="1">
            <a:spLocks noGrp="1"/>
          </p:cNvSpPr>
          <p:nvPr>
            <p:ph type="title"/>
          </p:nvPr>
        </p:nvSpPr>
        <p:spPr>
          <a:xfrm>
            <a:off x="1129237" y="1136342"/>
            <a:ext cx="10058401" cy="68091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500"/>
              <a:buFont typeface="Times New Roman"/>
              <a:buNone/>
            </a:pPr>
            <a:r>
              <a:rPr lang="en-US" sz="2500" b="1" dirty="0"/>
              <a:t>Residential Gateway</a:t>
            </a:r>
            <a:endParaRPr dirty="0"/>
          </a:p>
        </p:txBody>
      </p:sp>
      <p:sp>
        <p:nvSpPr>
          <p:cNvPr id="167" name="Google Shape;167;p12"/>
          <p:cNvSpPr txBox="1">
            <a:spLocks noGrp="1"/>
          </p:cNvSpPr>
          <p:nvPr>
            <p:ph type="body" idx="1"/>
          </p:nvPr>
        </p:nvSpPr>
        <p:spPr>
          <a:xfrm>
            <a:off x="1129237" y="1908699"/>
            <a:ext cx="10058401" cy="4465468"/>
          </a:xfrm>
          <a:prstGeom prst="rect">
            <a:avLst/>
          </a:prstGeom>
          <a:noFill/>
          <a:ln>
            <a:noFill/>
          </a:ln>
        </p:spPr>
        <p:txBody>
          <a:bodyPr spcFirstLastPara="1" wrap="square" lIns="0" tIns="45700" rIns="0" bIns="45700" anchor="t" anchorCtr="0">
            <a:normAutofit/>
          </a:bodyPr>
          <a:lstStyle/>
          <a:p>
            <a:pPr marL="91440" lvl="0" indent="0" algn="l" rtl="0">
              <a:lnSpc>
                <a:spcPct val="110000"/>
              </a:lnSpc>
              <a:spcBef>
                <a:spcPts val="1400"/>
              </a:spcBef>
              <a:spcAft>
                <a:spcPts val="0"/>
              </a:spcAft>
              <a:buSzPts val="2500"/>
              <a:buNone/>
            </a:pPr>
            <a:r>
              <a:rPr lang="en-US" sz="2500" dirty="0"/>
              <a:t>The consumer would address the residential gateway, authenticate herself, and then communicate with the intended appliance. The residential gateway would block access by unauthorized callers.</a:t>
            </a:r>
            <a:endParaRPr sz="2500" dirty="0"/>
          </a:p>
          <a:p>
            <a:pPr marL="91440" lvl="0" indent="0" algn="l" rtl="0">
              <a:lnSpc>
                <a:spcPct val="110000"/>
              </a:lnSpc>
              <a:spcBef>
                <a:spcPts val="1400"/>
              </a:spcBef>
              <a:spcAft>
                <a:spcPts val="0"/>
              </a:spcAft>
              <a:buSzPts val="2500"/>
              <a:buNone/>
            </a:pPr>
            <a:endParaRPr sz="2500" dirty="0"/>
          </a:p>
          <a:p>
            <a:pPr marL="91440" lvl="0" indent="0" algn="l" rtl="0">
              <a:lnSpc>
                <a:spcPct val="110000"/>
              </a:lnSpc>
              <a:spcBef>
                <a:spcPts val="1400"/>
              </a:spcBef>
              <a:spcAft>
                <a:spcPts val="0"/>
              </a:spcAft>
              <a:buSzPts val="2500"/>
              <a:buNone/>
            </a:pPr>
            <a:endParaRPr sz="2500" dirty="0"/>
          </a:p>
          <a:p>
            <a:pPr marL="91440" lvl="0" indent="0" algn="l" rtl="0">
              <a:lnSpc>
                <a:spcPct val="110000"/>
              </a:lnSpc>
              <a:spcBef>
                <a:spcPts val="1400"/>
              </a:spcBef>
              <a:spcAft>
                <a:spcPts val="0"/>
              </a:spcAft>
              <a:buSzPts val="2500"/>
              <a:buNone/>
            </a:pPr>
            <a:endParaRPr sz="2500" dirty="0"/>
          </a:p>
          <a:p>
            <a:pPr marL="91440" lvl="0" indent="0" algn="l" rtl="0">
              <a:lnSpc>
                <a:spcPct val="110000"/>
              </a:lnSpc>
              <a:spcBef>
                <a:spcPts val="1400"/>
              </a:spcBef>
              <a:spcAft>
                <a:spcPts val="0"/>
              </a:spcAft>
              <a:buSzPts val="2500"/>
              <a:buNone/>
            </a:pPr>
            <a:endParaRPr sz="2500" dirty="0"/>
          </a:p>
          <a:p>
            <a:pPr marL="91440" lvl="0" indent="0" algn="l" rtl="0">
              <a:lnSpc>
                <a:spcPct val="110000"/>
              </a:lnSpc>
              <a:spcBef>
                <a:spcPts val="1400"/>
              </a:spcBef>
              <a:spcAft>
                <a:spcPts val="0"/>
              </a:spcAft>
              <a:buSzPts val="2500"/>
              <a:buNone/>
            </a:pPr>
            <a:endParaRPr sz="2500" dirty="0"/>
          </a:p>
          <a:p>
            <a:pPr marL="91440" lvl="0" indent="0" algn="l" rtl="0">
              <a:lnSpc>
                <a:spcPct val="110000"/>
              </a:lnSpc>
              <a:spcBef>
                <a:spcPts val="1400"/>
              </a:spcBef>
              <a:spcAft>
                <a:spcPts val="0"/>
              </a:spcAft>
              <a:buSzPts val="2500"/>
              <a:buNone/>
            </a:pPr>
            <a:endParaRPr sz="2500" dirty="0"/>
          </a:p>
          <a:p>
            <a:pPr marL="91440" lvl="0" indent="0" algn="l" rtl="0">
              <a:lnSpc>
                <a:spcPct val="110000"/>
              </a:lnSpc>
              <a:spcBef>
                <a:spcPts val="1400"/>
              </a:spcBef>
              <a:spcAft>
                <a:spcPts val="0"/>
              </a:spcAft>
              <a:buSzPts val="2500"/>
              <a:buNone/>
            </a:pPr>
            <a:endParaRPr sz="2500" dirty="0"/>
          </a:p>
          <a:p>
            <a:pPr marL="91440" lvl="0" indent="0" algn="l" rtl="0">
              <a:lnSpc>
                <a:spcPct val="110000"/>
              </a:lnSpc>
              <a:spcBef>
                <a:spcPts val="1400"/>
              </a:spcBef>
              <a:spcAft>
                <a:spcPts val="0"/>
              </a:spcAft>
              <a:buSzPts val="2500"/>
              <a:buNone/>
            </a:pPr>
            <a:endParaRPr sz="2500" dirty="0"/>
          </a:p>
          <a:p>
            <a:pPr marL="91440" lvl="0" indent="0" algn="l" rtl="0">
              <a:lnSpc>
                <a:spcPct val="110000"/>
              </a:lnSpc>
              <a:spcBef>
                <a:spcPts val="1400"/>
              </a:spcBef>
              <a:spcAft>
                <a:spcPts val="0"/>
              </a:spcAft>
              <a:buSzPts val="2500"/>
              <a:buNone/>
            </a:pPr>
            <a:endParaRPr sz="2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3"/>
          <p:cNvSpPr txBox="1">
            <a:spLocks noGrp="1"/>
          </p:cNvSpPr>
          <p:nvPr>
            <p:ph type="title"/>
          </p:nvPr>
        </p:nvSpPr>
        <p:spPr>
          <a:xfrm>
            <a:off x="1168301" y="1171853"/>
            <a:ext cx="10058400" cy="63652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500"/>
              <a:buFont typeface="Times New Roman"/>
              <a:buNone/>
            </a:pPr>
            <a:r>
              <a:rPr lang="en-US" sz="2500" b="1" dirty="0">
                <a:latin typeface="Times New Roman"/>
                <a:ea typeface="Times New Roman"/>
                <a:cs typeface="Times New Roman"/>
                <a:sym typeface="Times New Roman"/>
              </a:rPr>
              <a:t>Cellular Communication</a:t>
            </a:r>
            <a:endParaRPr dirty="0"/>
          </a:p>
        </p:txBody>
      </p:sp>
      <p:sp>
        <p:nvSpPr>
          <p:cNvPr id="173" name="Google Shape;173;p13"/>
          <p:cNvSpPr txBox="1">
            <a:spLocks noGrp="1"/>
          </p:cNvSpPr>
          <p:nvPr>
            <p:ph type="body" idx="1"/>
          </p:nvPr>
        </p:nvSpPr>
        <p:spPr>
          <a:xfrm>
            <a:off x="1168301" y="1996278"/>
            <a:ext cx="10058400" cy="3760891"/>
          </a:xfrm>
          <a:prstGeom prst="rect">
            <a:avLst/>
          </a:prstGeom>
          <a:noFill/>
          <a:ln>
            <a:noFill/>
          </a:ln>
        </p:spPr>
        <p:txBody>
          <a:bodyPr spcFirstLastPara="1" wrap="square" lIns="0" tIns="45700" rIns="0" bIns="45700" anchor="t" anchorCtr="0">
            <a:normAutofit/>
          </a:bodyPr>
          <a:lstStyle/>
          <a:p>
            <a:pPr marL="91440" lvl="0" indent="0" algn="l" rtl="0">
              <a:lnSpc>
                <a:spcPct val="110000"/>
              </a:lnSpc>
              <a:spcBef>
                <a:spcPts val="0"/>
              </a:spcBef>
              <a:spcAft>
                <a:spcPts val="0"/>
              </a:spcAft>
              <a:buSzPts val="2000"/>
              <a:buNone/>
            </a:pPr>
            <a:endParaRPr sz="2000" dirty="0"/>
          </a:p>
          <a:p>
            <a:pPr marL="91440" lvl="0" indent="0" algn="l" rtl="0">
              <a:lnSpc>
                <a:spcPct val="110000"/>
              </a:lnSpc>
              <a:spcBef>
                <a:spcPts val="1400"/>
              </a:spcBef>
              <a:spcAft>
                <a:spcPts val="0"/>
              </a:spcAft>
              <a:buSzPts val="2000"/>
              <a:buNone/>
            </a:pPr>
            <a:r>
              <a:rPr lang="en-US" sz="2000" dirty="0"/>
              <a:t>This scenario call for each appliance to have its own cell phone number. The consumer would browse the web site of a service provider, who would dial up the refrigerator and obtain the requested information.</a:t>
            </a:r>
            <a:endParaRPr sz="2000" dirty="0"/>
          </a:p>
          <a:p>
            <a:pPr marL="91440" lvl="0" indent="0" algn="l" rtl="0">
              <a:lnSpc>
                <a:spcPct val="110000"/>
              </a:lnSpc>
              <a:spcBef>
                <a:spcPts val="1400"/>
              </a:spcBef>
              <a:spcAft>
                <a:spcPts val="0"/>
              </a:spcAft>
              <a:buSzPts val="2000"/>
              <a:buNone/>
            </a:pPr>
            <a:endParaRPr sz="2000" dirty="0"/>
          </a:p>
          <a:p>
            <a:pPr marL="91440" lvl="0" indent="0" algn="l" rtl="0">
              <a:lnSpc>
                <a:spcPct val="110000"/>
              </a:lnSpc>
              <a:spcBef>
                <a:spcPts val="1400"/>
              </a:spcBef>
              <a:spcAft>
                <a:spcPts val="0"/>
              </a:spcAft>
              <a:buSzPts val="2000"/>
              <a:buNone/>
            </a:pPr>
            <a:endParaRPr sz="2000" dirty="0"/>
          </a:p>
          <a:p>
            <a:pPr marL="91440" lvl="0" indent="0" algn="l" rtl="0">
              <a:lnSpc>
                <a:spcPct val="110000"/>
              </a:lnSpc>
              <a:spcBef>
                <a:spcPts val="1400"/>
              </a:spcBef>
              <a:spcAft>
                <a:spcPts val="0"/>
              </a:spcAft>
              <a:buSzPts val="2000"/>
              <a:buNone/>
            </a:pPr>
            <a:endParaRPr sz="2000" dirty="0"/>
          </a:p>
          <a:p>
            <a:pPr marL="91440" lvl="0" indent="0" algn="l" rtl="0">
              <a:lnSpc>
                <a:spcPct val="110000"/>
              </a:lnSpc>
              <a:spcBef>
                <a:spcPts val="1400"/>
              </a:spcBef>
              <a:spcAft>
                <a:spcPts val="0"/>
              </a:spcAft>
              <a:buSzPts val="2000"/>
              <a:buNone/>
            </a:pPr>
            <a:endParaRPr sz="2000" dirty="0"/>
          </a:p>
          <a:p>
            <a:pPr marL="91440" lvl="0" indent="0" algn="l" rtl="0">
              <a:lnSpc>
                <a:spcPct val="110000"/>
              </a:lnSpc>
              <a:spcBef>
                <a:spcPts val="1400"/>
              </a:spcBef>
              <a:spcAft>
                <a:spcPts val="0"/>
              </a:spcAft>
              <a:buSzPts val="19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4"/>
          <p:cNvSpPr txBox="1">
            <a:spLocks noGrp="1"/>
          </p:cNvSpPr>
          <p:nvPr>
            <p:ph type="title"/>
          </p:nvPr>
        </p:nvSpPr>
        <p:spPr>
          <a:xfrm>
            <a:off x="1066800" y="0"/>
            <a:ext cx="10058400" cy="108307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ct val="100000"/>
              <a:buFont typeface="Bookman Old Style"/>
              <a:buNone/>
            </a:pPr>
            <a:r>
              <a:rPr lang="en-US" sz="2500" b="1" dirty="0">
                <a:latin typeface="Times New Roman"/>
                <a:ea typeface="Times New Roman"/>
                <a:cs typeface="Times New Roman"/>
                <a:sym typeface="Times New Roman"/>
              </a:rPr>
              <a:t>Cellular Communication</a:t>
            </a:r>
            <a:endParaRPr dirty="0"/>
          </a:p>
        </p:txBody>
      </p:sp>
      <p:sp>
        <p:nvSpPr>
          <p:cNvPr id="179" name="Google Shape;179;p14"/>
          <p:cNvSpPr txBox="1">
            <a:spLocks noGrp="1"/>
          </p:cNvSpPr>
          <p:nvPr>
            <p:ph type="body" idx="1"/>
          </p:nvPr>
        </p:nvSpPr>
        <p:spPr>
          <a:xfrm>
            <a:off x="389744" y="1083076"/>
            <a:ext cx="11467476" cy="5167821"/>
          </a:xfrm>
          <a:prstGeom prst="rect">
            <a:avLst/>
          </a:prstGeom>
          <a:noFill/>
          <a:ln>
            <a:noFill/>
          </a:ln>
        </p:spPr>
        <p:txBody>
          <a:bodyPr spcFirstLastPara="1" wrap="square" lIns="0" tIns="45700" rIns="0" bIns="45700" anchor="t" anchorCtr="0">
            <a:normAutofit/>
          </a:bodyPr>
          <a:lstStyle/>
          <a:p>
            <a:pPr marL="91440" lvl="0" indent="0" algn="l" rtl="0">
              <a:lnSpc>
                <a:spcPct val="110000"/>
              </a:lnSpc>
              <a:spcBef>
                <a:spcPts val="1400"/>
              </a:spcBef>
              <a:spcAft>
                <a:spcPts val="0"/>
              </a:spcAft>
              <a:buSzPts val="1800"/>
              <a:buFont typeface="Arial"/>
              <a:buNone/>
            </a:pPr>
            <a:endParaRPr sz="1800" dirty="0"/>
          </a:p>
        </p:txBody>
      </p:sp>
      <p:pic>
        <p:nvPicPr>
          <p:cNvPr id="3" name="Picture 2">
            <a:extLst>
              <a:ext uri="{FF2B5EF4-FFF2-40B4-BE49-F238E27FC236}">
                <a16:creationId xmlns:a16="http://schemas.microsoft.com/office/drawing/2014/main" id="{C094BEDC-0090-43FE-80E2-908EE22242CD}"/>
              </a:ext>
            </a:extLst>
          </p:cNvPr>
          <p:cNvPicPr>
            <a:picLocks noChangeAspect="1"/>
          </p:cNvPicPr>
          <p:nvPr/>
        </p:nvPicPr>
        <p:blipFill>
          <a:blip r:embed="rId3"/>
          <a:stretch>
            <a:fillRect/>
          </a:stretch>
        </p:blipFill>
        <p:spPr>
          <a:xfrm>
            <a:off x="389744" y="1244184"/>
            <a:ext cx="11122702" cy="475656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5"/>
          <p:cNvSpPr txBox="1">
            <a:spLocks noGrp="1"/>
          </p:cNvSpPr>
          <p:nvPr>
            <p:ph type="title"/>
          </p:nvPr>
        </p:nvSpPr>
        <p:spPr>
          <a:xfrm>
            <a:off x="1146995" y="1162975"/>
            <a:ext cx="10058400" cy="60989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500"/>
              <a:buFont typeface="Times New Roman"/>
              <a:buNone/>
            </a:pPr>
            <a:r>
              <a:rPr lang="en-US" sz="2500" b="1" dirty="0">
                <a:latin typeface="Times New Roman"/>
                <a:ea typeface="Times New Roman"/>
                <a:cs typeface="Times New Roman"/>
                <a:sym typeface="Times New Roman"/>
              </a:rPr>
              <a:t>Automotive Computing</a:t>
            </a:r>
            <a:endParaRPr sz="2500" dirty="0">
              <a:latin typeface="Times New Roman"/>
              <a:ea typeface="Times New Roman"/>
              <a:cs typeface="Times New Roman"/>
              <a:sym typeface="Times New Roman"/>
            </a:endParaRPr>
          </a:p>
        </p:txBody>
      </p:sp>
      <p:sp>
        <p:nvSpPr>
          <p:cNvPr id="185" name="Google Shape;185;p15"/>
          <p:cNvSpPr txBox="1">
            <a:spLocks noGrp="1"/>
          </p:cNvSpPr>
          <p:nvPr>
            <p:ph type="body" idx="1"/>
          </p:nvPr>
        </p:nvSpPr>
        <p:spPr>
          <a:xfrm>
            <a:off x="1146995" y="2037179"/>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1" dirty="0"/>
              <a:t>Intelligent Controls, Sensors, and Actuators:</a:t>
            </a:r>
            <a:br>
              <a:rPr lang="en-US" dirty="0"/>
            </a:br>
            <a:r>
              <a:rPr lang="en-US" dirty="0"/>
              <a:t>Controllers, computers, and in- vehicle networks collaborate to make driving easier, safer, and more comfortable. Sensors are detecting all possible parameters, like rainfall, pressure in the tires, or intensity of sunshine. All this data is transmitted to different processing units in a car, which trigger an action if re- quired. For instance, wipers are activated automatically as so on as rain starts. A warning can be displayed on the dashboard, when the tire pressure is below a minimum threshold. And the air condition- </a:t>
            </a:r>
            <a:r>
              <a:rPr lang="en-US" dirty="0" err="1"/>
              <a:t>ing</a:t>
            </a:r>
            <a:r>
              <a:rPr lang="en-US" dirty="0"/>
              <a:t> can increase its cooling, if the car is exposed to extreme sunshine.</a:t>
            </a:r>
            <a:br>
              <a:rPr lang="en-US" dirty="0"/>
            </a:br>
            <a:r>
              <a:rPr lang="en-US" b="1" dirty="0"/>
              <a:t>Powertrain controllers</a:t>
            </a:r>
            <a:r>
              <a:rPr lang="en-US" dirty="0"/>
              <a:t>: Powertrain and transmission controllers adjust the engine and the gear for best performance</a:t>
            </a:r>
            <a:r>
              <a:rPr lang="en-US" b="1" dirty="0"/>
              <a:t>. </a:t>
            </a:r>
            <a:r>
              <a:rPr lang="en-US" dirty="0"/>
              <a:t>It help to make the engine more efficient, save </a:t>
            </a:r>
            <a:r>
              <a:rPr lang="en-US" dirty="0" err="1"/>
              <a:t>fue</a:t>
            </a:r>
            <a:r>
              <a:rPr lang="en-US" dirty="0"/>
              <a:t>!, and minimize emissions.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6"/>
          <p:cNvSpPr txBox="1">
            <a:spLocks noGrp="1"/>
          </p:cNvSpPr>
          <p:nvPr>
            <p:ph type="title"/>
          </p:nvPr>
        </p:nvSpPr>
        <p:spPr>
          <a:xfrm>
            <a:off x="1097280" y="727969"/>
            <a:ext cx="10058400" cy="111858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500"/>
              <a:buFont typeface="Times New Roman"/>
              <a:buNone/>
            </a:pPr>
            <a:r>
              <a:rPr lang="en-US" sz="2500" b="1" dirty="0">
                <a:latin typeface="Times New Roman"/>
                <a:ea typeface="Times New Roman"/>
                <a:cs typeface="Times New Roman"/>
                <a:sym typeface="Times New Roman"/>
              </a:rPr>
              <a:t>Automotive Computing</a:t>
            </a:r>
            <a:endParaRPr dirty="0"/>
          </a:p>
        </p:txBody>
      </p:sp>
      <p:sp>
        <p:nvSpPr>
          <p:cNvPr id="191" name="Google Shape;191;p16"/>
          <p:cNvSpPr txBox="1">
            <a:spLocks noGrp="1"/>
          </p:cNvSpPr>
          <p:nvPr>
            <p:ph type="body" idx="1"/>
          </p:nvPr>
        </p:nvSpPr>
        <p:spPr>
          <a:xfrm>
            <a:off x="1097280" y="2081568"/>
            <a:ext cx="10058400" cy="3760891"/>
          </a:xfrm>
          <a:prstGeom prst="rect">
            <a:avLst/>
          </a:prstGeom>
          <a:noFill/>
          <a:ln>
            <a:noFill/>
          </a:ln>
        </p:spPr>
        <p:txBody>
          <a:bodyPr spcFirstLastPara="1" wrap="square" lIns="0" tIns="45700" rIns="0" bIns="45700" anchor="t" anchorCtr="0">
            <a:normAutofit/>
          </a:bodyPr>
          <a:lstStyle/>
          <a:p>
            <a:pPr marL="0" lvl="0" indent="0" algn="l" rtl="0">
              <a:lnSpc>
                <a:spcPct val="110000"/>
              </a:lnSpc>
              <a:spcBef>
                <a:spcPts val="0"/>
              </a:spcBef>
              <a:spcAft>
                <a:spcPts val="0"/>
              </a:spcAft>
              <a:buSzPts val="1700"/>
              <a:buNone/>
            </a:pPr>
            <a:r>
              <a:rPr lang="en-US" dirty="0">
                <a:solidFill>
                  <a:schemeClr val="tx1"/>
                </a:solidFill>
              </a:rPr>
              <a:t>Airbag: The airbag is another good example of how multiple electronic subsystems collaborate: The pre-crash sensor triggers the airbag activation process.</a:t>
            </a:r>
          </a:p>
          <a:p>
            <a:pPr marL="0" lvl="0" indent="0" algn="l" rtl="0">
              <a:lnSpc>
                <a:spcPct val="110000"/>
              </a:lnSpc>
              <a:spcBef>
                <a:spcPts val="0"/>
              </a:spcBef>
              <a:spcAft>
                <a:spcPts val="0"/>
              </a:spcAft>
              <a:buSzPts val="1700"/>
              <a:buNone/>
            </a:pPr>
            <a:endParaRPr lang="en-US" dirty="0"/>
          </a:p>
          <a:p>
            <a:pPr marL="0" lvl="0" indent="0" algn="l" rtl="0">
              <a:lnSpc>
                <a:spcPct val="110000"/>
              </a:lnSpc>
              <a:spcBef>
                <a:spcPts val="0"/>
              </a:spcBef>
              <a:spcAft>
                <a:spcPts val="0"/>
              </a:spcAft>
              <a:buSzPts val="1700"/>
              <a:buNone/>
            </a:pPr>
            <a:r>
              <a:rPr lang="en-US" b="0" i="0" dirty="0">
                <a:solidFill>
                  <a:srgbClr val="000000"/>
                </a:solidFill>
                <a:effectLst/>
                <a:latin typeface="Arial" panose="020B0604020202020204" pitchFamily="34" charset="0"/>
              </a:rPr>
              <a:t>Antilock Braking: an Anti-Lock Braking System is a piece of safety equipment that prevents the wheels of a vehicle from locking up under emergency, panic, or harsh braking conditions.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9"/>
          <p:cNvSpPr txBox="1">
            <a:spLocks noGrp="1"/>
          </p:cNvSpPr>
          <p:nvPr>
            <p:ph type="title"/>
          </p:nvPr>
        </p:nvSpPr>
        <p:spPr>
          <a:xfrm>
            <a:off x="7506788" y="5316582"/>
            <a:ext cx="4685212" cy="109728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     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body" idx="1"/>
          </p:nvPr>
        </p:nvSpPr>
        <p:spPr>
          <a:xfrm>
            <a:off x="1097280" y="701336"/>
            <a:ext cx="10058400" cy="5353235"/>
          </a:xfrm>
          <a:prstGeom prst="rect">
            <a:avLst/>
          </a:prstGeom>
          <a:noFill/>
          <a:ln>
            <a:noFill/>
          </a:ln>
        </p:spPr>
        <p:txBody>
          <a:bodyPr spcFirstLastPara="1" wrap="square" lIns="0" tIns="45700" rIns="0" bIns="45700" anchor="t" anchorCtr="0">
            <a:normAutofit/>
          </a:bodyPr>
          <a:lstStyle/>
          <a:p>
            <a:pPr marL="0" marR="0" lvl="0" indent="0" algn="l" rtl="0">
              <a:lnSpc>
                <a:spcPct val="107000"/>
              </a:lnSpc>
              <a:spcBef>
                <a:spcPts val="0"/>
              </a:spcBef>
              <a:spcAft>
                <a:spcPts val="0"/>
              </a:spcAft>
              <a:buSzPts val="2500"/>
              <a:buNone/>
            </a:pPr>
            <a:r>
              <a:rPr lang="en-US" sz="2500" b="1" dirty="0">
                <a:latin typeface="Times New Roman"/>
                <a:ea typeface="Times New Roman"/>
                <a:cs typeface="Times New Roman"/>
                <a:sym typeface="Times New Roman"/>
              </a:rPr>
              <a:t>Content:</a:t>
            </a:r>
            <a:endParaRPr sz="2500" dirty="0">
              <a:latin typeface="Times New Roman"/>
              <a:ea typeface="Times New Roman"/>
              <a:cs typeface="Times New Roman"/>
              <a:sym typeface="Times New Roman"/>
            </a:endParaRPr>
          </a:p>
          <a:p>
            <a:pPr marL="0" marR="0" lvl="0" indent="0" algn="l" rtl="0">
              <a:lnSpc>
                <a:spcPct val="107000"/>
              </a:lnSpc>
              <a:spcBef>
                <a:spcPts val="0"/>
              </a:spcBef>
              <a:spcAft>
                <a:spcPts val="0"/>
              </a:spcAft>
              <a:buSzPts val="1800"/>
              <a:buNone/>
            </a:pPr>
            <a:endParaRPr sz="1800" dirty="0">
              <a:latin typeface="Times New Roman"/>
              <a:ea typeface="Times New Roman"/>
              <a:cs typeface="Times New Roman"/>
              <a:sym typeface="Times New Roman"/>
            </a:endParaRPr>
          </a:p>
          <a:p>
            <a:pPr marL="342900" marR="0" lvl="0" indent="-228600" algn="l" rtl="0">
              <a:lnSpc>
                <a:spcPct val="107000"/>
              </a:lnSpc>
              <a:spcBef>
                <a:spcPts val="0"/>
              </a:spcBef>
              <a:spcAft>
                <a:spcPts val="0"/>
              </a:spcAft>
              <a:buSzPts val="1800"/>
              <a:buNone/>
            </a:pPr>
            <a:endParaRPr sz="1800" dirty="0">
              <a:latin typeface="Times New Roman"/>
              <a:ea typeface="Times New Roman"/>
              <a:cs typeface="Times New Roman"/>
              <a:sym typeface="Times New Roman"/>
            </a:endParaRPr>
          </a:p>
          <a:p>
            <a:pPr marL="342900" marR="0" lvl="0" indent="-228600" algn="l" rtl="0">
              <a:lnSpc>
                <a:spcPct val="107000"/>
              </a:lnSpc>
              <a:spcBef>
                <a:spcPts val="0"/>
              </a:spcBef>
              <a:spcAft>
                <a:spcPts val="0"/>
              </a:spcAft>
              <a:buSzPts val="1800"/>
              <a:buNone/>
            </a:pPr>
            <a:endParaRPr sz="1800" dirty="0">
              <a:latin typeface="Times New Roman"/>
              <a:ea typeface="Times New Roman"/>
              <a:cs typeface="Times New Roman"/>
              <a:sym typeface="Times New Roman"/>
            </a:endParaRPr>
          </a:p>
          <a:p>
            <a:pPr algn="l">
              <a:buFont typeface="Arial" panose="020B0604020202020204" pitchFamily="34" charset="0"/>
              <a:buChar char="•"/>
            </a:pPr>
            <a:r>
              <a:rPr lang="en-US" sz="1800" b="0" i="0" dirty="0">
                <a:solidFill>
                  <a:srgbClr val="526069"/>
                </a:solidFill>
                <a:effectLst/>
                <a:latin typeface="Times New Roman" panose="02020603050405020304" pitchFamily="18" charset="0"/>
                <a:cs typeface="Times New Roman" panose="02020603050405020304" pitchFamily="18" charset="0"/>
              </a:rPr>
              <a:t>Smart Sensors and Actuators</a:t>
            </a:r>
          </a:p>
          <a:p>
            <a:pPr algn="l">
              <a:buFont typeface="Arial" panose="020B0604020202020204" pitchFamily="34" charset="0"/>
              <a:buChar char="•"/>
            </a:pPr>
            <a:r>
              <a:rPr lang="en-US" sz="1800" b="0" i="0" dirty="0">
                <a:solidFill>
                  <a:srgbClr val="526069"/>
                </a:solidFill>
                <a:effectLst/>
                <a:latin typeface="Times New Roman" panose="02020603050405020304" pitchFamily="18" charset="0"/>
                <a:cs typeface="Times New Roman" panose="02020603050405020304" pitchFamily="18" charset="0"/>
              </a:rPr>
              <a:t>Smart Appliances</a:t>
            </a:r>
          </a:p>
          <a:p>
            <a:pPr algn="l">
              <a:buFont typeface="Arial" panose="020B0604020202020204" pitchFamily="34" charset="0"/>
              <a:buChar char="•"/>
            </a:pPr>
            <a:r>
              <a:rPr lang="en-US" sz="1800" b="0" i="0" dirty="0">
                <a:solidFill>
                  <a:srgbClr val="526069"/>
                </a:solidFill>
                <a:effectLst/>
                <a:latin typeface="Times New Roman" panose="02020603050405020304" pitchFamily="18" charset="0"/>
                <a:cs typeface="Times New Roman" panose="02020603050405020304" pitchFamily="18" charset="0"/>
              </a:rPr>
              <a:t>Appliances and Horne Networking</a:t>
            </a:r>
          </a:p>
          <a:p>
            <a:pPr algn="l">
              <a:buFont typeface="Arial" panose="020B0604020202020204" pitchFamily="34" charset="0"/>
              <a:buChar char="•"/>
            </a:pPr>
            <a:r>
              <a:rPr lang="en-US" sz="1800" b="0" i="0" dirty="0">
                <a:solidFill>
                  <a:srgbClr val="526069"/>
                </a:solidFill>
                <a:effectLst/>
                <a:latin typeface="Times New Roman" panose="02020603050405020304" pitchFamily="18" charset="0"/>
                <a:cs typeface="Times New Roman" panose="02020603050405020304" pitchFamily="18" charset="0"/>
              </a:rPr>
              <a:t>Automotive Computing</a:t>
            </a:r>
          </a:p>
          <a:p>
            <a:pPr marL="342900" marR="0" lvl="0" indent="-228600" algn="l" rtl="0">
              <a:lnSpc>
                <a:spcPct val="107000"/>
              </a:lnSpc>
              <a:spcBef>
                <a:spcPts val="0"/>
              </a:spcBef>
              <a:spcAft>
                <a:spcPts val="0"/>
              </a:spcAft>
              <a:buSzPts val="1800"/>
              <a:buNone/>
            </a:pPr>
            <a:endParaRPr sz="1800" dirty="0">
              <a:latin typeface="Times New Roman" panose="02020603050405020304" pitchFamily="18" charset="0"/>
              <a:ea typeface="Calibri"/>
              <a:cs typeface="Times New Roman" panose="02020603050405020304" pitchFamily="18" charset="0"/>
              <a:sym typeface="Calibri"/>
            </a:endParaRPr>
          </a:p>
          <a:p>
            <a:pPr marL="342900" marR="0" lvl="0" indent="-228600" algn="l" rtl="0">
              <a:lnSpc>
                <a:spcPct val="107000"/>
              </a:lnSpc>
              <a:spcBef>
                <a:spcPts val="0"/>
              </a:spcBef>
              <a:spcAft>
                <a:spcPts val="0"/>
              </a:spcAft>
              <a:buSzPts val="1800"/>
              <a:buNone/>
            </a:pPr>
            <a:endParaRPr sz="1800" dirty="0">
              <a:latin typeface="Times New Roman" panose="02020603050405020304" pitchFamily="18" charset="0"/>
              <a:ea typeface="Calibri"/>
              <a:cs typeface="Times New Roman" panose="02020603050405020304" pitchFamily="18" charset="0"/>
              <a:sym typeface="Calibri"/>
            </a:endParaRPr>
          </a:p>
          <a:p>
            <a:pPr marL="342900" marR="0" lvl="0" indent="-228600" algn="l" rtl="0">
              <a:lnSpc>
                <a:spcPct val="107000"/>
              </a:lnSpc>
              <a:spcBef>
                <a:spcPts val="0"/>
              </a:spcBef>
              <a:spcAft>
                <a:spcPts val="0"/>
              </a:spcAft>
              <a:buSzPts val="1800"/>
              <a:buNone/>
            </a:pPr>
            <a:endParaRPr sz="1800" dirty="0">
              <a:latin typeface="Calibri"/>
              <a:ea typeface="Calibri"/>
              <a:cs typeface="Calibri"/>
              <a:sym typeface="Calibri"/>
            </a:endParaRPr>
          </a:p>
          <a:p>
            <a:pPr marL="342900" marR="0" lvl="0" indent="-228600" algn="l" rtl="0">
              <a:lnSpc>
                <a:spcPct val="107000"/>
              </a:lnSpc>
              <a:spcBef>
                <a:spcPts val="0"/>
              </a:spcBef>
              <a:spcAft>
                <a:spcPts val="0"/>
              </a:spcAft>
              <a:buSzPts val="1800"/>
              <a:buNone/>
            </a:pPr>
            <a:endParaRPr sz="1800" dirty="0">
              <a:latin typeface="Calibri"/>
              <a:ea typeface="Calibri"/>
              <a:cs typeface="Calibri"/>
              <a:sym typeface="Calibri"/>
            </a:endParaRPr>
          </a:p>
          <a:p>
            <a:pPr marL="0" lvl="0" indent="0" algn="l" rtl="0">
              <a:lnSpc>
                <a:spcPct val="107000"/>
              </a:lnSpc>
              <a:spcBef>
                <a:spcPts val="0"/>
              </a:spcBef>
              <a:spcAft>
                <a:spcPts val="0"/>
              </a:spcAft>
              <a:buSzPts val="1800"/>
              <a:buNone/>
            </a:pPr>
            <a:endParaRPr sz="1800" dirty="0">
              <a:latin typeface="Calibri"/>
              <a:ea typeface="Calibri"/>
              <a:cs typeface="Calibri"/>
              <a:sym typeface="Calibri"/>
            </a:endParaRPr>
          </a:p>
          <a:p>
            <a:pPr marL="0" lvl="0" indent="0" algn="l" rtl="0">
              <a:lnSpc>
                <a:spcPct val="107000"/>
              </a:lnSpc>
              <a:spcBef>
                <a:spcPts val="0"/>
              </a:spcBef>
              <a:spcAft>
                <a:spcPts val="0"/>
              </a:spcAft>
              <a:buSzPts val="1800"/>
              <a:buNone/>
            </a:pPr>
            <a:endParaRPr sz="1800" dirty="0">
              <a:latin typeface="Calibri"/>
              <a:ea typeface="Calibri"/>
              <a:cs typeface="Calibri"/>
              <a:sym typeface="Calibri"/>
            </a:endParaRPr>
          </a:p>
          <a:p>
            <a:pPr marL="0" lvl="0" indent="0" algn="l" rtl="0">
              <a:lnSpc>
                <a:spcPct val="107000"/>
              </a:lnSpc>
              <a:spcBef>
                <a:spcPts val="0"/>
              </a:spcBef>
              <a:spcAft>
                <a:spcPts val="0"/>
              </a:spcAft>
              <a:buSzPts val="1800"/>
              <a:buNone/>
            </a:pPr>
            <a:endParaRPr sz="1800" dirty="0">
              <a:latin typeface="Calibri"/>
              <a:ea typeface="Calibri"/>
              <a:cs typeface="Calibri"/>
              <a:sym typeface="Calibri"/>
            </a:endParaRPr>
          </a:p>
          <a:p>
            <a:pPr marL="0" lvl="0" indent="0" algn="l" rtl="0">
              <a:lnSpc>
                <a:spcPct val="107000"/>
              </a:lnSpc>
              <a:spcBef>
                <a:spcPts val="0"/>
              </a:spcBef>
              <a:spcAft>
                <a:spcPts val="0"/>
              </a:spcAft>
              <a:buSzPts val="1800"/>
              <a:buNone/>
            </a:pPr>
            <a:endParaRPr sz="1800" dirty="0"/>
          </a:p>
          <a:p>
            <a:pPr marL="0" marR="0" lvl="0" indent="0" algn="l" rtl="0">
              <a:lnSpc>
                <a:spcPct val="107000"/>
              </a:lnSpc>
              <a:spcBef>
                <a:spcPts val="0"/>
              </a:spcBef>
              <a:spcAft>
                <a:spcPts val="0"/>
              </a:spcAft>
              <a:buSzPts val="1800"/>
              <a:buNone/>
            </a:pPr>
            <a:endParaRPr sz="1800"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1186057" y="905522"/>
            <a:ext cx="10058400" cy="92327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F3F3F"/>
              </a:buClr>
              <a:buSzPct val="100000"/>
              <a:buFont typeface="Calibri"/>
              <a:buNone/>
            </a:pPr>
            <a:br>
              <a:rPr lang="en-US" sz="4800" b="1" dirty="0">
                <a:latin typeface="Calibri"/>
                <a:ea typeface="Calibri"/>
                <a:cs typeface="Calibri"/>
                <a:sym typeface="Calibri"/>
              </a:rPr>
            </a:br>
            <a:br>
              <a:rPr lang="en-US" sz="4800" b="1" dirty="0">
                <a:latin typeface="Calibri"/>
                <a:ea typeface="Calibri"/>
                <a:cs typeface="Calibri"/>
                <a:sym typeface="Calibri"/>
              </a:rPr>
            </a:br>
            <a:br>
              <a:rPr lang="en-US" sz="4800" b="1" dirty="0">
                <a:latin typeface="Calibri"/>
                <a:ea typeface="Calibri"/>
                <a:cs typeface="Calibri"/>
                <a:sym typeface="Calibri"/>
              </a:rPr>
            </a:br>
            <a:r>
              <a:rPr lang="en-US" sz="2800" b="1" dirty="0">
                <a:latin typeface="Times New Roman"/>
                <a:ea typeface="Calibri"/>
                <a:cs typeface="Times New Roman"/>
                <a:sym typeface="Times New Roman"/>
              </a:rPr>
              <a:t>Embedded Control</a:t>
            </a:r>
            <a:r>
              <a:rPr lang="en-US" sz="2800" b="1" dirty="0">
                <a:latin typeface="Times New Roman"/>
                <a:ea typeface="Times New Roman"/>
                <a:cs typeface="Times New Roman"/>
                <a:sym typeface="Times New Roman"/>
              </a:rPr>
              <a:t>:</a:t>
            </a:r>
            <a:br>
              <a:rPr lang="en-US" sz="4800" b="1" dirty="0">
                <a:latin typeface="Times New Roman"/>
                <a:ea typeface="Times New Roman"/>
                <a:cs typeface="Times New Roman"/>
                <a:sym typeface="Times New Roman"/>
              </a:rPr>
            </a:br>
            <a:endParaRPr dirty="0">
              <a:latin typeface="Times New Roman"/>
              <a:ea typeface="Times New Roman"/>
              <a:cs typeface="Times New Roman"/>
              <a:sym typeface="Times New Roman"/>
            </a:endParaRPr>
          </a:p>
        </p:txBody>
      </p:sp>
      <p:sp>
        <p:nvSpPr>
          <p:cNvPr id="110" name="Google Shape;110;p3"/>
          <p:cNvSpPr txBox="1">
            <a:spLocks noGrp="1"/>
          </p:cNvSpPr>
          <p:nvPr>
            <p:ph type="body" idx="1"/>
          </p:nvPr>
        </p:nvSpPr>
        <p:spPr>
          <a:xfrm>
            <a:off x="1284531" y="2050742"/>
            <a:ext cx="10058400" cy="3373516"/>
          </a:xfrm>
          <a:prstGeom prst="rect">
            <a:avLst/>
          </a:prstGeom>
          <a:noFill/>
          <a:ln>
            <a:noFill/>
          </a:ln>
        </p:spPr>
        <p:txBody>
          <a:bodyPr spcFirstLastPara="1" wrap="square" lIns="0" tIns="45700" rIns="0" bIns="45700" anchor="t" anchorCtr="0">
            <a:normAutofit/>
          </a:bodyPr>
          <a:lstStyle/>
          <a:p>
            <a:pPr marL="0" lvl="0" indent="0" rtl="0">
              <a:lnSpc>
                <a:spcPct val="110000"/>
              </a:lnSpc>
              <a:spcBef>
                <a:spcPts val="0"/>
              </a:spcBef>
              <a:spcAft>
                <a:spcPts val="0"/>
              </a:spcAft>
              <a:buSzPts val="1700"/>
              <a:buNone/>
            </a:pPr>
            <a:r>
              <a:rPr lang="en-US" dirty="0"/>
              <a:t>It describes how pervasive information technology will be used in embedded home and automotive settings. </a:t>
            </a:r>
          </a:p>
          <a:p>
            <a:pPr marL="0" lvl="0" indent="0" rtl="0">
              <a:lnSpc>
                <a:spcPct val="110000"/>
              </a:lnSpc>
              <a:spcBef>
                <a:spcPts val="0"/>
              </a:spcBef>
              <a:spcAft>
                <a:spcPts val="0"/>
              </a:spcAft>
              <a:buSzPts val="1700"/>
              <a:buNone/>
            </a:pPr>
            <a:r>
              <a:rPr lang="en-US" dirty="0"/>
              <a:t>The network includes more and more objects of everyday life. Standard household appliances will soon be able to communicate with one another and with external infrastructure. Heating systems will adapt themselves to the habits of the residents. Power outlets can be deactivated when no valid electrical device is attached to in- crease safety for small children.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1066800" y="640968"/>
            <a:ext cx="10058400" cy="102334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500"/>
              <a:buFont typeface="Times New Roman"/>
              <a:buNone/>
            </a:pPr>
            <a:r>
              <a:rPr lang="en-US" sz="2500" dirty="0"/>
              <a:t>Smart Sensors and Actuators</a:t>
            </a:r>
            <a:endParaRPr sz="2500" dirty="0"/>
          </a:p>
        </p:txBody>
      </p:sp>
      <p:sp>
        <p:nvSpPr>
          <p:cNvPr id="116" name="Google Shape;116;p4"/>
          <p:cNvSpPr txBox="1">
            <a:spLocks noGrp="1"/>
          </p:cNvSpPr>
          <p:nvPr>
            <p:ph type="body" idx="1"/>
          </p:nvPr>
        </p:nvSpPr>
        <p:spPr>
          <a:xfrm>
            <a:off x="1066800" y="2015231"/>
            <a:ext cx="10880756" cy="4241877"/>
          </a:xfrm>
          <a:prstGeom prst="rect">
            <a:avLst/>
          </a:prstGeom>
          <a:noFill/>
          <a:ln>
            <a:noFill/>
          </a:ln>
        </p:spPr>
        <p:txBody>
          <a:bodyPr spcFirstLastPara="1" wrap="square" lIns="0" tIns="45700" rIns="0" bIns="45700" anchor="t" anchorCtr="0">
            <a:normAutofit/>
          </a:bodyPr>
          <a:lstStyle/>
          <a:p>
            <a:pPr marL="0" lvl="0" indent="0" algn="l" rtl="0">
              <a:lnSpc>
                <a:spcPct val="110000"/>
              </a:lnSpc>
              <a:spcBef>
                <a:spcPts val="1400"/>
              </a:spcBef>
              <a:spcAft>
                <a:spcPts val="0"/>
              </a:spcAft>
              <a:buSzPts val="1700"/>
              <a:buNone/>
            </a:pPr>
            <a:r>
              <a:rPr lang="en-US" sz="2000" dirty="0">
                <a:solidFill>
                  <a:schemeClr val="dk1"/>
                </a:solidFill>
                <a:latin typeface="Times New Roman"/>
                <a:ea typeface="Times New Roman"/>
                <a:cs typeface="Times New Roman"/>
                <a:sym typeface="Times New Roman"/>
              </a:rPr>
              <a:t>Think of a video camera that can be accessed through the web. A pc that is connected to the Internet controls the camera. By clicking on the appropriate web page, any Internet user can access the camera and see what is being displayed. By building on the idea of the web camera one can imagine smart </a:t>
            </a:r>
            <a:r>
              <a:rPr lang="en-US" sz="2000" dirty="0" err="1">
                <a:solidFill>
                  <a:schemeClr val="dk1"/>
                </a:solidFill>
                <a:latin typeface="Times New Roman"/>
                <a:ea typeface="Times New Roman"/>
                <a:cs typeface="Times New Roman"/>
                <a:sym typeface="Times New Roman"/>
              </a:rPr>
              <a:t>Smart</a:t>
            </a:r>
            <a:r>
              <a:rPr lang="en-US" sz="2000" dirty="0">
                <a:solidFill>
                  <a:schemeClr val="dk1"/>
                </a:solidFill>
                <a:latin typeface="Times New Roman"/>
                <a:ea typeface="Times New Roman"/>
                <a:cs typeface="Times New Roman"/>
                <a:sym typeface="Times New Roman"/>
              </a:rPr>
              <a:t> sensors . They are built to collect information about their surroundings and are </a:t>
            </a:r>
            <a:r>
              <a:rPr lang="en-US" sz="2000" dirty="0" err="1">
                <a:solidFill>
                  <a:schemeClr val="dk1"/>
                </a:solidFill>
                <a:latin typeface="Times New Roman"/>
                <a:ea typeface="Times New Roman"/>
                <a:cs typeface="Times New Roman"/>
                <a:sym typeface="Times New Roman"/>
              </a:rPr>
              <a:t>smalI</a:t>
            </a:r>
            <a:r>
              <a:rPr lang="en-US" sz="2000" dirty="0">
                <a:solidFill>
                  <a:schemeClr val="dk1"/>
                </a:solidFill>
                <a:latin typeface="Times New Roman"/>
                <a:ea typeface="Times New Roman"/>
                <a:cs typeface="Times New Roman"/>
                <a:sym typeface="Times New Roman"/>
              </a:rPr>
              <a:t>, self-contained, and connected to a network. </a:t>
            </a:r>
          </a:p>
          <a:p>
            <a:pPr marL="0" lvl="0" indent="0" algn="l" rtl="0">
              <a:lnSpc>
                <a:spcPct val="110000"/>
              </a:lnSpc>
              <a:spcBef>
                <a:spcPts val="1400"/>
              </a:spcBef>
              <a:spcAft>
                <a:spcPts val="0"/>
              </a:spcAft>
              <a:buSzPts val="1700"/>
              <a:buNone/>
            </a:pPr>
            <a:r>
              <a:rPr lang="en-US" sz="2000" dirty="0">
                <a:solidFill>
                  <a:schemeClr val="dk1"/>
                </a:solidFill>
                <a:latin typeface="Times New Roman"/>
                <a:ea typeface="Times New Roman"/>
                <a:cs typeface="Times New Roman"/>
                <a:sym typeface="Times New Roman"/>
              </a:rPr>
              <a:t>Smart actuators, on the other hand, accept signals from the net –work in order to act on their environment accordingly.</a:t>
            </a:r>
            <a:endParaRPr sz="2000" dirty="0">
              <a:solidFill>
                <a:schemeClr val="dk1"/>
              </a:solidFill>
              <a:latin typeface="Times New Roman"/>
              <a:ea typeface="Times New Roman"/>
              <a:cs typeface="Times New Roman"/>
              <a:sym typeface="Times New Roman"/>
            </a:endParaRPr>
          </a:p>
          <a:p>
            <a:pPr marL="91440" lvl="0" indent="0" algn="l" rtl="0">
              <a:lnSpc>
                <a:spcPct val="110000"/>
              </a:lnSpc>
              <a:spcBef>
                <a:spcPts val="1400"/>
              </a:spcBef>
              <a:spcAft>
                <a:spcPts val="0"/>
              </a:spcAft>
              <a:buSzPts val="2000"/>
              <a:buNone/>
            </a:pPr>
            <a:endParaRPr sz="2000" dirty="0"/>
          </a:p>
          <a:p>
            <a:pPr marL="91440" lvl="0" indent="0" algn="l" rtl="0">
              <a:lnSpc>
                <a:spcPct val="110000"/>
              </a:lnSpc>
              <a:spcBef>
                <a:spcPts val="1400"/>
              </a:spcBef>
              <a:spcAft>
                <a:spcPts val="0"/>
              </a:spcAft>
              <a:buSzPts val="2000"/>
              <a:buNone/>
            </a:pPr>
            <a:endParaRPr sz="2000" dirty="0"/>
          </a:p>
          <a:p>
            <a:pPr marL="91440" lvl="0" indent="0" algn="l" rtl="0">
              <a:lnSpc>
                <a:spcPct val="110000"/>
              </a:lnSpc>
              <a:spcBef>
                <a:spcPts val="1400"/>
              </a:spcBef>
              <a:spcAft>
                <a:spcPts val="0"/>
              </a:spcAft>
              <a:buSzPts val="2000"/>
              <a:buNone/>
            </a:pPr>
            <a:endParaRP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1066800" y="873499"/>
            <a:ext cx="10058400" cy="86386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500"/>
              <a:buFont typeface="Times New Roman"/>
              <a:buNone/>
            </a:pPr>
            <a:r>
              <a:rPr lang="en-US" sz="2500" b="1" dirty="0">
                <a:latin typeface="Times New Roman"/>
                <a:ea typeface="Times New Roman"/>
                <a:cs typeface="Times New Roman"/>
                <a:sym typeface="Times New Roman"/>
              </a:rPr>
              <a:t>Smart control internal structure</a:t>
            </a:r>
            <a:endParaRPr sz="2500" dirty="0"/>
          </a:p>
        </p:txBody>
      </p:sp>
      <p:sp>
        <p:nvSpPr>
          <p:cNvPr id="123" name="Google Shape;123;p5"/>
          <p:cNvSpPr txBox="1">
            <a:spLocks noGrp="1"/>
          </p:cNvSpPr>
          <p:nvPr>
            <p:ph type="body" idx="1"/>
          </p:nvPr>
        </p:nvSpPr>
        <p:spPr>
          <a:xfrm>
            <a:off x="1066800" y="2223610"/>
            <a:ext cx="10058400" cy="3760891"/>
          </a:xfrm>
          <a:prstGeom prst="rect">
            <a:avLst/>
          </a:prstGeom>
          <a:noFill/>
          <a:ln>
            <a:noFill/>
          </a:ln>
        </p:spPr>
        <p:txBody>
          <a:bodyPr spcFirstLastPara="1" wrap="square" lIns="0" tIns="45700" rIns="0" bIns="45700" anchor="t" anchorCtr="0">
            <a:normAutofit/>
          </a:bodyPr>
          <a:lstStyle/>
          <a:p>
            <a:pPr marL="91440" lvl="0" indent="-107950" algn="l" rtl="0">
              <a:lnSpc>
                <a:spcPct val="110000"/>
              </a:lnSpc>
              <a:spcBef>
                <a:spcPts val="0"/>
              </a:spcBef>
              <a:spcAft>
                <a:spcPts val="0"/>
              </a:spcAft>
              <a:buSzPts val="1700"/>
              <a:buFont typeface="Arial"/>
              <a:buChar char="•"/>
            </a:pPr>
            <a:r>
              <a:rPr lang="en-US" b="1" dirty="0"/>
              <a:t>A transceiver component </a:t>
            </a:r>
            <a:r>
              <a:rPr lang="en-US" dirty="0"/>
              <a:t>connects the device with the network. It produces and interprets the physical signals on the network medium and handles the low-</a:t>
            </a:r>
            <a:r>
              <a:rPr lang="en-US" dirty="0" err="1"/>
              <a:t>Ievel</a:t>
            </a:r>
            <a:r>
              <a:rPr lang="en-US" dirty="0"/>
              <a:t> protocols for data transfer. </a:t>
            </a:r>
          </a:p>
          <a:p>
            <a:pPr marL="91440" lvl="0" indent="-107950" algn="l" rtl="0">
              <a:lnSpc>
                <a:spcPct val="110000"/>
              </a:lnSpc>
              <a:spcBef>
                <a:spcPts val="0"/>
              </a:spcBef>
              <a:spcAft>
                <a:spcPts val="0"/>
              </a:spcAft>
              <a:buSzPts val="1700"/>
              <a:buFont typeface="Arial"/>
              <a:buChar char="•"/>
            </a:pPr>
            <a:r>
              <a:rPr lang="en-US" b="1" dirty="0"/>
              <a:t>The control logic </a:t>
            </a:r>
            <a:r>
              <a:rPr lang="en-US" dirty="0"/>
              <a:t>is usually a microprocessor that provides the actual intelligence in the device. It interprets the commands from the network, processes them, and sends out the appropriate response.</a:t>
            </a:r>
            <a:br>
              <a:rPr lang="en-US" dirty="0"/>
            </a:br>
            <a:r>
              <a:rPr lang="en-US" b="1" dirty="0"/>
              <a:t>The sensor / actuator </a:t>
            </a:r>
            <a:r>
              <a:rPr lang="en-US" dirty="0"/>
              <a:t>hardware either senses its environment or activates motors, solenoids, and the like to carry out an action.. Sensors are available for air temperature, liquid temperature, pressure, and various gasses. Actuators are sometimes just controlled electrical switches that are used for switching lights and appliances on and off.</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title"/>
          </p:nvPr>
        </p:nvSpPr>
        <p:spPr>
          <a:xfrm>
            <a:off x="1097280" y="941033"/>
            <a:ext cx="10058400" cy="85225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500"/>
              <a:buFont typeface="Times New Roman"/>
              <a:buNone/>
            </a:pPr>
            <a:r>
              <a:rPr lang="en-US" dirty="0"/>
              <a:t>Figure</a:t>
            </a:r>
            <a:endParaRPr dirty="0"/>
          </a:p>
        </p:txBody>
      </p:sp>
      <p:sp>
        <p:nvSpPr>
          <p:cNvPr id="129" name="Google Shape;129;p6"/>
          <p:cNvSpPr txBox="1">
            <a:spLocks noGrp="1"/>
          </p:cNvSpPr>
          <p:nvPr>
            <p:ph type="body" idx="1"/>
          </p:nvPr>
        </p:nvSpPr>
        <p:spPr>
          <a:xfrm>
            <a:off x="1097280" y="2050742"/>
            <a:ext cx="10058400" cy="4110361"/>
          </a:xfrm>
          <a:prstGeom prst="rect">
            <a:avLst/>
          </a:prstGeom>
          <a:noFill/>
          <a:ln>
            <a:noFill/>
          </a:ln>
        </p:spPr>
        <p:txBody>
          <a:bodyPr spcFirstLastPara="1" wrap="square" lIns="0" tIns="45700" rIns="0" bIns="45700" anchor="t" anchorCtr="0">
            <a:normAutofit/>
          </a:bodyPr>
          <a:lstStyle/>
          <a:p>
            <a:pPr marL="0" lvl="0" indent="0" algn="l" rtl="0">
              <a:lnSpc>
                <a:spcPct val="110000"/>
              </a:lnSpc>
              <a:spcBef>
                <a:spcPts val="1400"/>
              </a:spcBef>
              <a:spcAft>
                <a:spcPts val="0"/>
              </a:spcAft>
              <a:buSzPct val="100000"/>
              <a:buNone/>
            </a:pPr>
            <a:endParaRPr sz="1700" dirty="0">
              <a:latin typeface="Times New Roman"/>
              <a:ea typeface="Times New Roman"/>
              <a:cs typeface="Times New Roman"/>
              <a:sym typeface="Times New Roman"/>
            </a:endParaRPr>
          </a:p>
        </p:txBody>
      </p:sp>
      <p:pic>
        <p:nvPicPr>
          <p:cNvPr id="3" name="Picture 2">
            <a:extLst>
              <a:ext uri="{FF2B5EF4-FFF2-40B4-BE49-F238E27FC236}">
                <a16:creationId xmlns:a16="http://schemas.microsoft.com/office/drawing/2014/main" id="{E5F35192-FC16-47AD-9BBC-9E0A358A837C}"/>
              </a:ext>
            </a:extLst>
          </p:cNvPr>
          <p:cNvPicPr>
            <a:picLocks noChangeAspect="1"/>
          </p:cNvPicPr>
          <p:nvPr/>
        </p:nvPicPr>
        <p:blipFill>
          <a:blip r:embed="rId3"/>
          <a:stretch>
            <a:fillRect/>
          </a:stretch>
        </p:blipFill>
        <p:spPr>
          <a:xfrm>
            <a:off x="3567112" y="2372896"/>
            <a:ext cx="5858242" cy="36848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1097280" y="1097281"/>
            <a:ext cx="10058400" cy="7048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500"/>
              <a:buFont typeface="Times New Roman"/>
              <a:buNone/>
            </a:pPr>
            <a:r>
              <a:rPr lang="en-US" sz="2500" b="1" dirty="0">
                <a:latin typeface="Times New Roman"/>
                <a:ea typeface="Times New Roman"/>
                <a:cs typeface="Times New Roman"/>
                <a:sym typeface="Times New Roman"/>
              </a:rPr>
              <a:t>Smart Appliances</a:t>
            </a:r>
            <a:endParaRPr dirty="0"/>
          </a:p>
        </p:txBody>
      </p:sp>
      <p:sp>
        <p:nvSpPr>
          <p:cNvPr id="135" name="Google Shape;135;p7"/>
          <p:cNvSpPr txBox="1">
            <a:spLocks noGrp="1"/>
          </p:cNvSpPr>
          <p:nvPr>
            <p:ph type="body" idx="1"/>
          </p:nvPr>
        </p:nvSpPr>
        <p:spPr>
          <a:xfrm>
            <a:off x="1097280" y="1944209"/>
            <a:ext cx="10058400" cy="4143081"/>
          </a:xfrm>
          <a:prstGeom prst="rect">
            <a:avLst/>
          </a:prstGeom>
          <a:noFill/>
          <a:ln>
            <a:noFill/>
          </a:ln>
        </p:spPr>
        <p:txBody>
          <a:bodyPr spcFirstLastPara="1" wrap="square" lIns="0" tIns="45700" rIns="0" bIns="45700" anchor="t" anchorCtr="0">
            <a:normAutofit/>
          </a:bodyPr>
          <a:lstStyle/>
          <a:p>
            <a:pPr marL="91440" lvl="0" indent="-107950" algn="l" rtl="0">
              <a:lnSpc>
                <a:spcPct val="110000"/>
              </a:lnSpc>
              <a:spcBef>
                <a:spcPts val="0"/>
              </a:spcBef>
              <a:spcAft>
                <a:spcPts val="0"/>
              </a:spcAft>
              <a:buSzPts val="1700"/>
              <a:buChar char=" "/>
            </a:pPr>
            <a:r>
              <a:rPr lang="en-US" sz="2000" dirty="0">
                <a:latin typeface="Times New Roman"/>
                <a:ea typeface="Times New Roman"/>
                <a:cs typeface="Times New Roman"/>
                <a:sym typeface="Times New Roman"/>
              </a:rPr>
              <a:t>The term "smart appliance" refers to devices used to increase comfort or convenience that are endowed with a certain computer intelligence and networking capability. These devices are useful not only in the home, but also in many service settings such as restaurants and hotels. Examples of smart appliances include refrigerators, freezers, stoves, microwave ovens, was hitting machines, and heating units.</a:t>
            </a:r>
            <a:endParaRPr sz="2000" dirty="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8"/>
          <p:cNvSpPr txBox="1">
            <a:spLocks noGrp="1"/>
          </p:cNvSpPr>
          <p:nvPr>
            <p:ph type="title"/>
          </p:nvPr>
        </p:nvSpPr>
        <p:spPr>
          <a:xfrm>
            <a:off x="1097280" y="988908"/>
            <a:ext cx="10058400" cy="74845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500"/>
              <a:buFont typeface="Times New Roman"/>
              <a:buNone/>
            </a:pPr>
            <a:r>
              <a:rPr lang="en-US" sz="2500" b="1" dirty="0">
                <a:latin typeface="Times New Roman"/>
                <a:ea typeface="Times New Roman"/>
                <a:cs typeface="Times New Roman"/>
                <a:sym typeface="Times New Roman"/>
              </a:rPr>
              <a:t>Smart Appliances</a:t>
            </a:r>
            <a:endParaRPr sz="2500" dirty="0"/>
          </a:p>
        </p:txBody>
      </p:sp>
      <p:sp>
        <p:nvSpPr>
          <p:cNvPr id="142" name="Google Shape;142;p8"/>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07950" algn="l" rtl="0">
              <a:lnSpc>
                <a:spcPct val="110000"/>
              </a:lnSpc>
              <a:spcBef>
                <a:spcPts val="0"/>
              </a:spcBef>
              <a:spcAft>
                <a:spcPts val="0"/>
              </a:spcAft>
              <a:buSzPts val="1700"/>
              <a:buFont typeface="Arial"/>
              <a:buChar char="•"/>
            </a:pPr>
            <a:r>
              <a:rPr lang="en-US" sz="2000" b="1" dirty="0">
                <a:latin typeface="Times New Roman"/>
                <a:ea typeface="Times New Roman"/>
                <a:cs typeface="Times New Roman"/>
                <a:sym typeface="Times New Roman"/>
              </a:rPr>
              <a:t>The Smart Clock</a:t>
            </a:r>
            <a:endParaRPr lang="en-US" sz="2000" dirty="0">
              <a:latin typeface="Times New Roman"/>
              <a:ea typeface="Times New Roman"/>
              <a:cs typeface="Times New Roman"/>
              <a:sym typeface="Times New Roman"/>
            </a:endParaRPr>
          </a:p>
          <a:p>
            <a:pPr marL="91440" lvl="0" indent="-107950" algn="l" rtl="0">
              <a:lnSpc>
                <a:spcPct val="110000"/>
              </a:lnSpc>
              <a:spcBef>
                <a:spcPts val="0"/>
              </a:spcBef>
              <a:spcAft>
                <a:spcPts val="0"/>
              </a:spcAft>
              <a:buSzPts val="1700"/>
              <a:buFont typeface="Arial"/>
              <a:buChar char="•"/>
            </a:pPr>
            <a:r>
              <a:rPr lang="en-US" sz="2000" dirty="0">
                <a:latin typeface="Times New Roman"/>
                <a:ea typeface="Times New Roman"/>
                <a:cs typeface="Times New Roman"/>
                <a:sym typeface="Times New Roman"/>
              </a:rPr>
              <a:t>Your alarm dock also knows some very interesting information about you - when you plan to get out of bed in the morning. The alarm dock could make this information available to other house- hold appliances to enable them to maximize energy efficiency while at the same time maintaining your comfort.</a:t>
            </a:r>
            <a:br>
              <a:rPr lang="en-US" sz="2000" dirty="0">
                <a:latin typeface="Times New Roman"/>
                <a:ea typeface="Times New Roman"/>
                <a:cs typeface="Times New Roman"/>
                <a:sym typeface="Times New Roman"/>
              </a:rPr>
            </a:br>
            <a:r>
              <a:rPr lang="en-US" sz="2000" b="1" dirty="0">
                <a:latin typeface="Times New Roman"/>
                <a:ea typeface="Times New Roman"/>
                <a:cs typeface="Times New Roman"/>
                <a:sym typeface="Times New Roman"/>
              </a:rPr>
              <a:t>Heating, Ventilation, and Air Conditioning:</a:t>
            </a:r>
            <a:br>
              <a:rPr lang="en-US" sz="2000" b="1" dirty="0">
                <a:latin typeface="Times New Roman"/>
                <a:ea typeface="Times New Roman"/>
                <a:cs typeface="Times New Roman"/>
                <a:sym typeface="Times New Roman"/>
              </a:rPr>
            </a:br>
            <a:r>
              <a:rPr lang="en-US" sz="2000" dirty="0">
                <a:latin typeface="Times New Roman"/>
                <a:ea typeface="Times New Roman"/>
                <a:cs typeface="Times New Roman"/>
                <a:sym typeface="Times New Roman"/>
              </a:rPr>
              <a:t>The living room would be heated in the evening until the television is turned off and the lights are all turned out.</a:t>
            </a:r>
            <a:br>
              <a:rPr lang="en-US" sz="2000" dirty="0">
                <a:latin typeface="Times New Roman"/>
                <a:ea typeface="Times New Roman"/>
                <a:cs typeface="Times New Roman"/>
                <a:sym typeface="Times New Roman"/>
              </a:rPr>
            </a:br>
            <a:r>
              <a:rPr lang="en-US" sz="2000" b="1" dirty="0">
                <a:latin typeface="Times New Roman"/>
                <a:ea typeface="Times New Roman"/>
                <a:cs typeface="Times New Roman"/>
                <a:sym typeface="Times New Roman"/>
              </a:rPr>
              <a:t>Smart thermostat </a:t>
            </a:r>
            <a:r>
              <a:rPr lang="en-US" sz="2000" dirty="0">
                <a:latin typeface="Times New Roman"/>
                <a:ea typeface="Times New Roman"/>
                <a:cs typeface="Times New Roman"/>
                <a:sym typeface="Times New Roman"/>
              </a:rPr>
              <a:t>A smart thermostat could also exchange information with other household appliances. The temperature information could be made available to the television set for display.</a:t>
            </a: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title"/>
          </p:nvPr>
        </p:nvSpPr>
        <p:spPr>
          <a:xfrm>
            <a:off x="1207361" y="878889"/>
            <a:ext cx="10113781" cy="84337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500"/>
              <a:buFont typeface="Times New Roman"/>
              <a:buNone/>
            </a:pPr>
            <a:r>
              <a:rPr lang="en-US" sz="2500" b="1" dirty="0">
                <a:latin typeface="Times New Roman"/>
                <a:ea typeface="Times New Roman"/>
                <a:cs typeface="Times New Roman"/>
                <a:sym typeface="Times New Roman"/>
              </a:rPr>
              <a:t>Smart Appliances</a:t>
            </a:r>
            <a:endParaRPr dirty="0"/>
          </a:p>
        </p:txBody>
      </p:sp>
      <p:sp>
        <p:nvSpPr>
          <p:cNvPr id="148" name="Google Shape;148;p9"/>
          <p:cNvSpPr txBox="1">
            <a:spLocks noGrp="1"/>
          </p:cNvSpPr>
          <p:nvPr>
            <p:ph type="body" idx="1"/>
          </p:nvPr>
        </p:nvSpPr>
        <p:spPr>
          <a:xfrm>
            <a:off x="1207362" y="2006353"/>
            <a:ext cx="9917837" cy="2929632"/>
          </a:xfrm>
          <a:prstGeom prst="rect">
            <a:avLst/>
          </a:prstGeom>
          <a:noFill/>
          <a:ln>
            <a:noFill/>
          </a:ln>
        </p:spPr>
        <p:txBody>
          <a:bodyPr spcFirstLastPara="1" wrap="square" lIns="0" tIns="45700" rIns="0" bIns="45700" anchor="t" anchorCtr="0">
            <a:normAutofit/>
          </a:bodyPr>
          <a:lstStyle/>
          <a:p>
            <a:pPr marL="91440" lvl="0" indent="0" algn="l" rtl="0">
              <a:lnSpc>
                <a:spcPct val="110000"/>
              </a:lnSpc>
              <a:spcBef>
                <a:spcPts val="1400"/>
              </a:spcBef>
              <a:spcAft>
                <a:spcPts val="0"/>
              </a:spcAft>
              <a:buSzPts val="2500"/>
              <a:buNone/>
            </a:pPr>
            <a:r>
              <a:rPr lang="en-US" sz="1800" b="1" dirty="0"/>
              <a:t>Article Awareness: </a:t>
            </a:r>
            <a:r>
              <a:rPr lang="en-US" sz="1800" dirty="0"/>
              <a:t>The refrigerator and kitchen cabinets will also become aware of their contents through smart label readers. They could keep track of product inventory and expiration dates. It could inform the consumer via phone or email that a product expiration date is about to be reached or when a particular product is empty.</a:t>
            </a:r>
            <a:endParaRPr sz="1800" dirty="0"/>
          </a:p>
        </p:txBody>
      </p:sp>
    </p:spTree>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985</Words>
  <Application>Microsoft Office PowerPoint</Application>
  <PresentationFormat>Widescreen</PresentationFormat>
  <Paragraphs>61</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Calibri</vt:lpstr>
      <vt:lpstr>Arial</vt:lpstr>
      <vt:lpstr>Bookman Old Style</vt:lpstr>
      <vt:lpstr>Libre Franklin</vt:lpstr>
      <vt:lpstr>Rockwell</vt:lpstr>
      <vt:lpstr>Quattrocento Sans</vt:lpstr>
      <vt:lpstr>Times New Roman</vt:lpstr>
      <vt:lpstr>1_RetrospectVTI</vt:lpstr>
      <vt:lpstr> CSE 334: Pervasive computing Dept. of Computer Science &amp; Engineering Daffodil International University    Lecture- 4: Embedded Control System   </vt:lpstr>
      <vt:lpstr>PowerPoint Presentation</vt:lpstr>
      <vt:lpstr>   Embedded Control: </vt:lpstr>
      <vt:lpstr>Smart Sensors and Actuators</vt:lpstr>
      <vt:lpstr>Smart control internal structure</vt:lpstr>
      <vt:lpstr>Figure</vt:lpstr>
      <vt:lpstr>Smart Appliances</vt:lpstr>
      <vt:lpstr>Smart Appliances</vt:lpstr>
      <vt:lpstr>Smart Appliances</vt:lpstr>
      <vt:lpstr>Appliances and Home Networking</vt:lpstr>
      <vt:lpstr>Residential Gateway</vt:lpstr>
      <vt:lpstr>Residential Gateway</vt:lpstr>
      <vt:lpstr>Cellular Communication</vt:lpstr>
      <vt:lpstr>Cellular Communication</vt:lpstr>
      <vt:lpstr>Automotive Computing</vt:lpstr>
      <vt:lpstr>Automotive Computing</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334: Pervasive computing Dept. of Computer Science &amp; Engineering Daffodil International University    Lecture- 4: Embedded Control System</dc:title>
  <dc:creator>Arifa Ruhi</dc:creator>
  <cp:lastModifiedBy>User</cp:lastModifiedBy>
  <cp:revision>8</cp:revision>
  <dcterms:created xsi:type="dcterms:W3CDTF">2021-10-09T06:02:49Z</dcterms:created>
  <dcterms:modified xsi:type="dcterms:W3CDTF">2021-10-17T11:16:52Z</dcterms:modified>
</cp:coreProperties>
</file>