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B32C1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B32C1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5940" y="1548371"/>
            <a:ext cx="3422015" cy="4032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80813" y="2381791"/>
            <a:ext cx="3553459" cy="3569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B32C1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63761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7231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11595" y="0"/>
                </a:moveTo>
                <a:lnTo>
                  <a:pt x="0" y="0"/>
                </a:lnTo>
                <a:lnTo>
                  <a:pt x="12" y="6858000"/>
                </a:lnTo>
                <a:lnTo>
                  <a:pt x="11595" y="6858000"/>
                </a:lnTo>
                <a:lnTo>
                  <a:pt x="11595" y="0"/>
                </a:lnTo>
                <a:close/>
              </a:path>
              <a:path w="58419" h="6858000">
                <a:moveTo>
                  <a:pt x="57924" y="0"/>
                </a:moveTo>
                <a:lnTo>
                  <a:pt x="23177" y="0"/>
                </a:lnTo>
                <a:lnTo>
                  <a:pt x="23177" y="6858000"/>
                </a:lnTo>
                <a:lnTo>
                  <a:pt x="57924" y="6858000"/>
                </a:lnTo>
                <a:lnTo>
                  <a:pt x="57924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8000"/>
                </a:lnTo>
                <a:lnTo>
                  <a:pt x="304800" y="6858000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891666"/>
            <a:ext cx="807211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B32C1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22501"/>
            <a:ext cx="8072119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923" y="277368"/>
            <a:ext cx="8657844" cy="6313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500443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OTHER</a:t>
            </a:r>
            <a:r>
              <a:rPr dirty="0" spc="-70"/>
              <a:t> </a:t>
            </a:r>
            <a:r>
              <a:rPr dirty="0"/>
              <a:t>CHARACTERSTICS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396365"/>
            <a:ext cx="4314190" cy="444563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self-motivated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responsible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always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participate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gives rewards and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feedback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promotion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power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implement</a:t>
            </a:r>
            <a:r>
              <a:rPr dirty="0" sz="240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decisions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active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good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listener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10">
                <a:latin typeface="Arial"/>
                <a:cs typeface="Arial"/>
              </a:rPr>
              <a:t>happy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concerned about </a:t>
            </a:r>
            <a:r>
              <a:rPr dirty="0" sz="2400" spc="-10">
                <a:latin typeface="Arial"/>
                <a:cs typeface="Arial"/>
              </a:rPr>
              <a:t>staff</a:t>
            </a:r>
            <a:r>
              <a:rPr dirty="0" sz="240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welfare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62382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COMPARISON</a:t>
            </a:r>
          </a:p>
        </p:txBody>
      </p:sp>
      <p:sp>
        <p:nvSpPr>
          <p:cNvPr id="3" name="object 3"/>
          <p:cNvSpPr/>
          <p:nvPr/>
        </p:nvSpPr>
        <p:spPr>
          <a:xfrm>
            <a:off x="332231" y="1662683"/>
            <a:ext cx="8276844" cy="5195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5819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</a:t>
            </a:r>
            <a:r>
              <a:rPr dirty="0"/>
              <a:t>P</a:t>
            </a:r>
            <a:r>
              <a:rPr dirty="0" spc="-5"/>
              <a:t>PLIC</a:t>
            </a:r>
            <a:r>
              <a:rPr dirty="0" spc="-220"/>
              <a:t>A</a:t>
            </a:r>
            <a:r>
              <a:rPr dirty="0" spc="-5"/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549"/>
            <a:ext cx="7271384" cy="37611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7020" marR="129539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 b="1">
                <a:latin typeface="Arial"/>
                <a:cs typeface="Arial"/>
              </a:rPr>
              <a:t>Theory </a:t>
            </a:r>
            <a:r>
              <a:rPr dirty="0" sz="2400" b="1">
                <a:latin typeface="Arial"/>
                <a:cs typeface="Arial"/>
              </a:rPr>
              <a:t>X </a:t>
            </a:r>
            <a:r>
              <a:rPr dirty="0" sz="2400" spc="-5">
                <a:latin typeface="Arial"/>
                <a:cs typeface="Arial"/>
              </a:rPr>
              <a:t>management </a:t>
            </a:r>
            <a:r>
              <a:rPr dirty="0" sz="2400">
                <a:latin typeface="Arial"/>
                <a:cs typeface="Arial"/>
              </a:rPr>
              <a:t>style is </a:t>
            </a:r>
            <a:r>
              <a:rPr dirty="0" sz="2400" spc="-5">
                <a:latin typeface="Arial"/>
                <a:cs typeface="Arial"/>
              </a:rPr>
              <a:t>widely accepted </a:t>
            </a:r>
            <a:r>
              <a:rPr dirty="0" sz="2400">
                <a:latin typeface="Arial"/>
                <a:cs typeface="Arial"/>
              </a:rPr>
              <a:t>as  </a:t>
            </a:r>
            <a:r>
              <a:rPr dirty="0" sz="2400" spc="-5">
                <a:latin typeface="Arial"/>
                <a:cs typeface="Arial"/>
              </a:rPr>
              <a:t>inferior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others, </a:t>
            </a:r>
            <a:r>
              <a:rPr dirty="0" sz="2400">
                <a:latin typeface="Arial"/>
                <a:cs typeface="Arial"/>
              </a:rPr>
              <a:t>it </a:t>
            </a:r>
            <a:r>
              <a:rPr dirty="0" sz="2400" spc="-5">
                <a:latin typeface="Arial"/>
                <a:cs typeface="Arial"/>
              </a:rPr>
              <a:t>has </a:t>
            </a:r>
            <a:r>
              <a:rPr dirty="0" sz="2400">
                <a:latin typeface="Arial"/>
                <a:cs typeface="Arial"/>
              </a:rPr>
              <a:t>its </a:t>
            </a:r>
            <a:r>
              <a:rPr dirty="0" sz="2400" spc="-5">
                <a:latin typeface="Arial"/>
                <a:cs typeface="Arial"/>
              </a:rPr>
              <a:t>place in large scale  production operation and unskilled production-line  work.</a:t>
            </a:r>
            <a:endParaRPr sz="2400">
              <a:latin typeface="Arial"/>
              <a:cs typeface="Arial"/>
            </a:endParaRPr>
          </a:p>
          <a:p>
            <a:pPr marL="287020" marR="5080" indent="-274955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 b="1">
                <a:latin typeface="Arial"/>
                <a:cs typeface="Arial"/>
              </a:rPr>
              <a:t>Theory Y</a:t>
            </a:r>
            <a:r>
              <a:rPr dirty="0" sz="2400" spc="-5">
                <a:latin typeface="Arial"/>
                <a:cs typeface="Arial"/>
              </a:rPr>
              <a:t>-style management </a:t>
            </a:r>
            <a:r>
              <a:rPr dirty="0" sz="2400">
                <a:latin typeface="Arial"/>
                <a:cs typeface="Arial"/>
              </a:rPr>
              <a:t>is </a:t>
            </a:r>
            <a:r>
              <a:rPr dirty="0" sz="2400" spc="-5">
                <a:latin typeface="Arial"/>
                <a:cs typeface="Arial"/>
              </a:rPr>
              <a:t>suited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knowledge  work and professional </a:t>
            </a:r>
            <a:r>
              <a:rPr dirty="0" sz="2400">
                <a:latin typeface="Arial"/>
                <a:cs typeface="Arial"/>
              </a:rPr>
              <a:t>services; </a:t>
            </a:r>
            <a:r>
              <a:rPr dirty="0" sz="2400" spc="-5">
                <a:latin typeface="Arial"/>
                <a:cs typeface="Arial"/>
              </a:rPr>
              <a:t>even highly  </a:t>
            </a:r>
            <a:r>
              <a:rPr dirty="0" sz="2400">
                <a:latin typeface="Arial"/>
                <a:cs typeface="Arial"/>
              </a:rPr>
              <a:t>structure </a:t>
            </a:r>
            <a:r>
              <a:rPr dirty="0" sz="2400" spc="-5">
                <a:latin typeface="Arial"/>
                <a:cs typeface="Arial"/>
              </a:rPr>
              <a:t>knowledge work, such as call center  operations, can benefits </a:t>
            </a:r>
            <a:r>
              <a:rPr dirty="0" sz="2400">
                <a:latin typeface="Arial"/>
                <a:cs typeface="Arial"/>
              </a:rPr>
              <a:t>from. Theory Y </a:t>
            </a:r>
            <a:r>
              <a:rPr dirty="0" sz="2400" spc="-5">
                <a:latin typeface="Arial"/>
                <a:cs typeface="Arial"/>
              </a:rPr>
              <a:t>principles 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encourage knowledge sharing and continuous  improvement.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7827" y="962024"/>
            <a:ext cx="7096125" cy="9702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00"/>
              <a:t>A</a:t>
            </a:r>
            <a:r>
              <a:rPr dirty="0" sz="2450"/>
              <a:t>PPLICATION </a:t>
            </a:r>
            <a:r>
              <a:rPr dirty="0" sz="2450" spc="20"/>
              <a:t>OF </a:t>
            </a:r>
            <a:r>
              <a:rPr dirty="0" sz="3100" spc="15"/>
              <a:t>H</a:t>
            </a:r>
            <a:r>
              <a:rPr dirty="0" sz="2450" spc="15"/>
              <a:t>IERARCHY </a:t>
            </a:r>
            <a:r>
              <a:rPr dirty="0" sz="2450" spc="20"/>
              <a:t>OF </a:t>
            </a:r>
            <a:r>
              <a:rPr dirty="0" sz="3100" spc="15"/>
              <a:t>N</a:t>
            </a:r>
            <a:r>
              <a:rPr dirty="0" sz="2450" spc="15"/>
              <a:t>EEDS</a:t>
            </a:r>
            <a:r>
              <a:rPr dirty="0" sz="2450" spc="630"/>
              <a:t> </a:t>
            </a:r>
            <a:r>
              <a:rPr dirty="0" sz="2450" spc="-35"/>
              <a:t>TO</a:t>
            </a:r>
            <a:endParaRPr sz="245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3100" spc="15"/>
              <a:t>M</a:t>
            </a:r>
            <a:r>
              <a:rPr dirty="0" sz="2450" spc="15"/>
              <a:t>ANAGEMENT AND</a:t>
            </a:r>
            <a:r>
              <a:rPr dirty="0" sz="2450" spc="190"/>
              <a:t> </a:t>
            </a:r>
            <a:r>
              <a:rPr dirty="0" sz="3100" spc="20"/>
              <a:t>W</a:t>
            </a:r>
            <a:r>
              <a:rPr dirty="0" sz="2450" spc="20"/>
              <a:t>ORKPLACE</a:t>
            </a:r>
            <a:endParaRPr sz="2450"/>
          </a:p>
        </p:txBody>
      </p:sp>
      <p:sp>
        <p:nvSpPr>
          <p:cNvPr id="3" name="object 3"/>
          <p:cNvSpPr txBox="1"/>
          <p:nvPr/>
        </p:nvSpPr>
        <p:spPr>
          <a:xfrm>
            <a:off x="800811" y="2378398"/>
            <a:ext cx="3627120" cy="283845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algn="ctr" marR="243840">
              <a:lnSpc>
                <a:spcPct val="100000"/>
              </a:lnSpc>
              <a:spcBef>
                <a:spcPts val="760"/>
              </a:spcBef>
            </a:pPr>
            <a:r>
              <a:rPr dirty="0" u="heavy" sz="2400" spc="-5" b="1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Theory</a:t>
            </a:r>
            <a:r>
              <a:rPr dirty="0" u="heavy" sz="2400" spc="-10" b="1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b="1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  <a:p>
            <a:pPr algn="ctr" marR="245745">
              <a:lnSpc>
                <a:spcPct val="100000"/>
              </a:lnSpc>
              <a:spcBef>
                <a:spcPts val="595"/>
              </a:spcBef>
            </a:pPr>
            <a:r>
              <a:rPr dirty="0" sz="2200" spc="-5">
                <a:solidFill>
                  <a:srgbClr val="000066"/>
                </a:solidFill>
                <a:latin typeface="Arial"/>
                <a:cs typeface="Arial"/>
              </a:rPr>
              <a:t>(ineffective</a:t>
            </a:r>
            <a:r>
              <a:rPr dirty="0" sz="2200" spc="-3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000066"/>
                </a:solidFill>
                <a:latin typeface="Arial"/>
                <a:cs typeface="Arial"/>
              </a:rPr>
              <a:t>management)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Arial"/>
              <a:cs typeface="Arial"/>
            </a:endParaRPr>
          </a:p>
          <a:p>
            <a:pPr marL="33655" marR="5080" indent="-21590">
              <a:lnSpc>
                <a:spcPct val="100000"/>
              </a:lnSpc>
            </a:pPr>
            <a:r>
              <a:rPr dirty="0" sz="2400">
                <a:solidFill>
                  <a:srgbClr val="000066"/>
                </a:solidFill>
                <a:latin typeface="Arial"/>
                <a:cs typeface="Arial"/>
              </a:rPr>
              <a:t>Once a need is met, it no  </a:t>
            </a:r>
            <a:r>
              <a:rPr dirty="0" sz="2400" spc="-5">
                <a:solidFill>
                  <a:srgbClr val="000066"/>
                </a:solidFill>
                <a:latin typeface="Arial"/>
                <a:cs typeface="Arial"/>
              </a:rPr>
              <a:t>longer </a:t>
            </a:r>
            <a:r>
              <a:rPr dirty="0" sz="2400">
                <a:solidFill>
                  <a:srgbClr val="000066"/>
                </a:solidFill>
                <a:latin typeface="Arial"/>
                <a:cs typeface="Arial"/>
              </a:rPr>
              <a:t>motivates </a:t>
            </a:r>
            <a:r>
              <a:rPr dirty="0" sz="2400" spc="-5">
                <a:solidFill>
                  <a:srgbClr val="000066"/>
                </a:solidFill>
                <a:latin typeface="Arial"/>
                <a:cs typeface="Arial"/>
              </a:rPr>
              <a:t>behavior:  therefore only unfulfilled  needs are</a:t>
            </a:r>
            <a:r>
              <a:rPr dirty="0" sz="2400" spc="5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0066"/>
                </a:solidFill>
                <a:latin typeface="Arial"/>
                <a:cs typeface="Arial"/>
              </a:rPr>
              <a:t>motivational.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algn="ctr" marR="170180">
              <a:lnSpc>
                <a:spcPct val="100000"/>
              </a:lnSpc>
              <a:spcBef>
                <a:spcPts val="755"/>
              </a:spcBef>
            </a:pPr>
            <a:r>
              <a:rPr dirty="0" spc="-5"/>
              <a:t>Theory</a:t>
            </a:r>
            <a:r>
              <a:rPr dirty="0" spc="-55"/>
              <a:t> </a:t>
            </a:r>
            <a:r>
              <a:rPr dirty="0"/>
              <a:t>Y</a:t>
            </a:r>
          </a:p>
          <a:p>
            <a:pPr algn="ctr" marR="173355">
              <a:lnSpc>
                <a:spcPct val="100000"/>
              </a:lnSpc>
              <a:spcBef>
                <a:spcPts val="595"/>
              </a:spcBef>
            </a:pPr>
            <a:r>
              <a:rPr dirty="0" u="none" sz="2200" spc="-5" b="0">
                <a:latin typeface="Arial"/>
                <a:cs typeface="Arial"/>
              </a:rPr>
              <a:t>(effective</a:t>
            </a:r>
            <a:r>
              <a:rPr dirty="0" u="none" sz="2200" spc="-10" b="0">
                <a:latin typeface="Arial"/>
                <a:cs typeface="Arial"/>
              </a:rPr>
              <a:t> </a:t>
            </a:r>
            <a:r>
              <a:rPr dirty="0" u="none" sz="2200" spc="-5" b="0">
                <a:latin typeface="Arial"/>
                <a:cs typeface="Arial"/>
              </a:rPr>
              <a:t>management)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Arial"/>
              <a:cs typeface="Arial"/>
            </a:endParaRPr>
          </a:p>
          <a:p>
            <a:pPr marL="33655" marR="5080" indent="-21590">
              <a:lnSpc>
                <a:spcPct val="100000"/>
              </a:lnSpc>
            </a:pPr>
            <a:r>
              <a:rPr dirty="0" u="none" spc="-5" b="0">
                <a:latin typeface="Arial"/>
                <a:cs typeface="Arial"/>
              </a:rPr>
              <a:t>Motivational emphasis  </a:t>
            </a:r>
            <a:r>
              <a:rPr dirty="0" u="none" b="0">
                <a:latin typeface="Arial"/>
                <a:cs typeface="Arial"/>
              </a:rPr>
              <a:t>shifts to </a:t>
            </a:r>
            <a:r>
              <a:rPr dirty="0" u="none" spc="-5" b="0">
                <a:latin typeface="Arial"/>
                <a:cs typeface="Arial"/>
              </a:rPr>
              <a:t>social, ego and  self- actualization since  </a:t>
            </a:r>
            <a:r>
              <a:rPr dirty="0" u="none" b="0">
                <a:latin typeface="Arial"/>
                <a:cs typeface="Arial"/>
              </a:rPr>
              <a:t>most </a:t>
            </a:r>
            <a:r>
              <a:rPr dirty="0" u="none" spc="-5" b="0">
                <a:latin typeface="Arial"/>
                <a:cs typeface="Arial"/>
              </a:rPr>
              <a:t>employees have  physical and </a:t>
            </a:r>
            <a:r>
              <a:rPr dirty="0" u="none" b="0">
                <a:latin typeface="Arial"/>
                <a:cs typeface="Arial"/>
              </a:rPr>
              <a:t>safety</a:t>
            </a:r>
            <a:r>
              <a:rPr dirty="0" u="none" spc="-30" b="0">
                <a:latin typeface="Arial"/>
                <a:cs typeface="Arial"/>
              </a:rPr>
              <a:t> </a:t>
            </a:r>
            <a:r>
              <a:rPr dirty="0" u="none" spc="-5" b="0">
                <a:latin typeface="Arial"/>
                <a:cs typeface="Arial"/>
              </a:rPr>
              <a:t>needs  </a:t>
            </a:r>
            <a:r>
              <a:rPr dirty="0" u="none" b="0">
                <a:latin typeface="Arial"/>
                <a:cs typeface="Arial"/>
              </a:rPr>
              <a:t>met.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5888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</a:t>
            </a:r>
            <a:r>
              <a:rPr dirty="0"/>
              <a:t>N</a:t>
            </a:r>
            <a:r>
              <a:rPr dirty="0" spc="-5"/>
              <a:t>C</a:t>
            </a:r>
            <a:r>
              <a:rPr dirty="0"/>
              <a:t>L</a:t>
            </a:r>
            <a:r>
              <a:rPr dirty="0" spc="-5"/>
              <a:t>U</a:t>
            </a:r>
            <a:r>
              <a:rPr dirty="0"/>
              <a:t>S</a:t>
            </a:r>
            <a:r>
              <a:rPr dirty="0"/>
              <a:t>I</a:t>
            </a:r>
            <a:r>
              <a:rPr dirty="0" spc="-10"/>
              <a:t>O</a:t>
            </a:r>
            <a:r>
              <a:rPr dirty="0" spc="-5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2501"/>
            <a:ext cx="6963409" cy="2221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Though </a:t>
            </a:r>
            <a:r>
              <a:rPr dirty="0" sz="2400">
                <a:latin typeface="Times New Roman"/>
                <a:cs typeface="Times New Roman"/>
              </a:rPr>
              <a:t>these theories are very basic in nature, they  provide a platform for future generations of</a:t>
            </a:r>
            <a:r>
              <a:rPr dirty="0" sz="2400" spc="-17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management  </a:t>
            </a:r>
            <a:r>
              <a:rPr dirty="0" sz="2400">
                <a:latin typeface="Times New Roman"/>
                <a:cs typeface="Times New Roman"/>
              </a:rPr>
              <a:t>theorists and </a:t>
            </a:r>
            <a:r>
              <a:rPr dirty="0" sz="2400" spc="-5">
                <a:latin typeface="Times New Roman"/>
                <a:cs typeface="Times New Roman"/>
              </a:rPr>
              <a:t>practitioners </a:t>
            </a:r>
            <a:r>
              <a:rPr dirty="0" sz="2400">
                <a:latin typeface="Times New Roman"/>
                <a:cs typeface="Times New Roman"/>
              </a:rPr>
              <a:t>to understand the changing  </a:t>
            </a:r>
            <a:r>
              <a:rPr dirty="0" sz="2400" spc="-5">
                <a:latin typeface="Times New Roman"/>
                <a:cs typeface="Times New Roman"/>
              </a:rPr>
              <a:t>dynamics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10">
                <a:latin typeface="Times New Roman"/>
                <a:cs typeface="Times New Roman"/>
              </a:rPr>
              <a:t>human </a:t>
            </a:r>
            <a:r>
              <a:rPr dirty="0" sz="2400" spc="-15">
                <a:latin typeface="Times New Roman"/>
                <a:cs typeface="Times New Roman"/>
              </a:rPr>
              <a:t>behavior. </a:t>
            </a:r>
            <a:r>
              <a:rPr dirty="0" sz="2400" spc="-10">
                <a:latin typeface="Times New Roman"/>
                <a:cs typeface="Times New Roman"/>
              </a:rPr>
              <a:t>McGregor’s </a:t>
            </a:r>
            <a:r>
              <a:rPr dirty="0" sz="2400" spc="-5">
                <a:latin typeface="Times New Roman"/>
                <a:cs typeface="Times New Roman"/>
              </a:rPr>
              <a:t>X-Y </a:t>
            </a:r>
            <a:r>
              <a:rPr dirty="0" sz="2400">
                <a:latin typeface="Times New Roman"/>
                <a:cs typeface="Times New Roman"/>
              </a:rPr>
              <a:t>Theories  </a:t>
            </a:r>
            <a:r>
              <a:rPr dirty="0" sz="2400" spc="-5">
                <a:latin typeface="Times New Roman"/>
                <a:cs typeface="Times New Roman"/>
              </a:rPr>
              <a:t>remain </a:t>
            </a:r>
            <a:r>
              <a:rPr dirty="0" sz="2400">
                <a:latin typeface="Times New Roman"/>
                <a:cs typeface="Times New Roman"/>
              </a:rPr>
              <a:t>guiding principles to the </a:t>
            </a:r>
            <a:r>
              <a:rPr dirty="0" sz="2400" spc="-5">
                <a:latin typeface="Times New Roman"/>
                <a:cs typeface="Times New Roman"/>
              </a:rPr>
              <a:t>management </a:t>
            </a:r>
            <a:r>
              <a:rPr dirty="0" sz="2400">
                <a:latin typeface="Times New Roman"/>
                <a:cs typeface="Times New Roman"/>
              </a:rPr>
              <a:t>to evolve  processes which help in </a:t>
            </a:r>
            <a:r>
              <a:rPr dirty="0" sz="2400" spc="-5">
                <a:latin typeface="Times New Roman"/>
                <a:cs typeface="Times New Roman"/>
              </a:rPr>
              <a:t>organizational</a:t>
            </a:r>
            <a:r>
              <a:rPr dirty="0" sz="2400" spc="-9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development.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4623" y="2205612"/>
            <a:ext cx="5254752" cy="2634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59663"/>
            <a:ext cx="620141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C00000"/>
                </a:solidFill>
              </a:rPr>
              <a:t>M</a:t>
            </a:r>
            <a:r>
              <a:rPr dirty="0" sz="2550">
                <a:solidFill>
                  <a:srgbClr val="C00000"/>
                </a:solidFill>
              </a:rPr>
              <a:t>C</a:t>
            </a:r>
            <a:r>
              <a:rPr dirty="0" sz="3200">
                <a:solidFill>
                  <a:srgbClr val="C00000"/>
                </a:solidFill>
              </a:rPr>
              <a:t>GREGORS </a:t>
            </a:r>
            <a:r>
              <a:rPr dirty="0" sz="3200" spc="-20">
                <a:solidFill>
                  <a:srgbClr val="C00000"/>
                </a:solidFill>
              </a:rPr>
              <a:t>THEORY </a:t>
            </a:r>
            <a:r>
              <a:rPr dirty="0" sz="3200">
                <a:solidFill>
                  <a:srgbClr val="C00000"/>
                </a:solidFill>
              </a:rPr>
              <a:t>X AND</a:t>
            </a:r>
            <a:r>
              <a:rPr dirty="0" sz="3200" spc="-310">
                <a:solidFill>
                  <a:srgbClr val="C00000"/>
                </a:solidFill>
              </a:rPr>
              <a:t> </a:t>
            </a:r>
            <a:r>
              <a:rPr dirty="0" sz="3200">
                <a:solidFill>
                  <a:srgbClr val="C00000"/>
                </a:solidFill>
              </a:rPr>
              <a:t>Y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5549"/>
            <a:ext cx="7250430" cy="4797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latin typeface="Arial"/>
                <a:cs typeface="Arial"/>
              </a:rPr>
              <a:t>Douglas Mcgregor </a:t>
            </a:r>
            <a:r>
              <a:rPr dirty="0" sz="2400">
                <a:latin typeface="Arial"/>
                <a:cs typeface="Arial"/>
              </a:rPr>
              <a:t>wrote the </a:t>
            </a:r>
            <a:r>
              <a:rPr dirty="0" sz="2400" spc="-5">
                <a:latin typeface="Arial"/>
                <a:cs typeface="Arial"/>
              </a:rPr>
              <a:t>book “</a:t>
            </a:r>
            <a:r>
              <a:rPr dirty="0" sz="2400" spc="-5">
                <a:solidFill>
                  <a:srgbClr val="E75C00"/>
                </a:solidFill>
                <a:latin typeface="Arial"/>
                <a:cs typeface="Arial"/>
              </a:rPr>
              <a:t>The human</a:t>
            </a:r>
            <a:r>
              <a:rPr dirty="0" sz="2400" spc="70">
                <a:solidFill>
                  <a:srgbClr val="E75C0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E75C00"/>
                </a:solidFill>
                <a:latin typeface="Arial"/>
                <a:cs typeface="Arial"/>
              </a:rPr>
              <a:t>side</a:t>
            </a:r>
            <a:endParaRPr sz="24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E75C00"/>
                </a:solidFill>
                <a:latin typeface="Arial"/>
                <a:cs typeface="Arial"/>
              </a:rPr>
              <a:t>of </a:t>
            </a:r>
            <a:r>
              <a:rPr dirty="0" sz="2400" spc="-5">
                <a:solidFill>
                  <a:srgbClr val="E75C00"/>
                </a:solidFill>
                <a:latin typeface="Arial"/>
                <a:cs typeface="Arial"/>
              </a:rPr>
              <a:t>enterprise</a:t>
            </a:r>
            <a:r>
              <a:rPr dirty="0" sz="2400" spc="-5">
                <a:latin typeface="Arial"/>
                <a:cs typeface="Arial"/>
              </a:rPr>
              <a:t>” in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1960</a:t>
            </a:r>
            <a:endParaRPr sz="2400">
              <a:latin typeface="Arial"/>
              <a:cs typeface="Arial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latin typeface="Arial"/>
                <a:cs typeface="Arial"/>
              </a:rPr>
              <a:t>He examined individuals </a:t>
            </a:r>
            <a:r>
              <a:rPr dirty="0" sz="2400" spc="-5">
                <a:solidFill>
                  <a:srgbClr val="E75C00"/>
                </a:solidFill>
                <a:latin typeface="Arial"/>
                <a:cs typeface="Arial"/>
              </a:rPr>
              <a:t>behaviour </a:t>
            </a:r>
            <a:r>
              <a:rPr dirty="0" sz="2400">
                <a:latin typeface="Arial"/>
                <a:cs typeface="Arial"/>
              </a:rPr>
              <a:t>at</a:t>
            </a:r>
            <a:r>
              <a:rPr dirty="0" sz="2400" spc="10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work.</a:t>
            </a:r>
            <a:endParaRPr sz="2400">
              <a:latin typeface="Arial"/>
              <a:cs typeface="Arial"/>
            </a:endParaRPr>
          </a:p>
          <a:p>
            <a:pPr marL="287020" marR="7366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latin typeface="Arial"/>
                <a:cs typeface="Arial"/>
              </a:rPr>
              <a:t>From this </a:t>
            </a:r>
            <a:r>
              <a:rPr dirty="0" sz="2400" spc="-5">
                <a:latin typeface="Arial"/>
                <a:cs typeface="Arial"/>
              </a:rPr>
              <a:t>he formulated two </a:t>
            </a:r>
            <a:r>
              <a:rPr dirty="0" sz="2400" spc="-5">
                <a:solidFill>
                  <a:srgbClr val="E75C00"/>
                </a:solidFill>
                <a:latin typeface="Arial"/>
                <a:cs typeface="Arial"/>
              </a:rPr>
              <a:t>models </a:t>
            </a:r>
            <a:r>
              <a:rPr dirty="0" sz="2400">
                <a:solidFill>
                  <a:srgbClr val="E75C00"/>
                </a:solidFill>
                <a:latin typeface="Arial"/>
                <a:cs typeface="Arial"/>
              </a:rPr>
              <a:t>of  </a:t>
            </a:r>
            <a:r>
              <a:rPr dirty="0" sz="2400" spc="-5">
                <a:solidFill>
                  <a:srgbClr val="E75C00"/>
                </a:solidFill>
                <a:latin typeface="Arial"/>
                <a:cs typeface="Arial"/>
              </a:rPr>
              <a:t>management </a:t>
            </a:r>
            <a:r>
              <a:rPr dirty="0" sz="2400" spc="-5">
                <a:latin typeface="Arial"/>
                <a:cs typeface="Arial"/>
              </a:rPr>
              <a:t>based </a:t>
            </a:r>
            <a:r>
              <a:rPr dirty="0" sz="2400">
                <a:latin typeface="Arial"/>
                <a:cs typeface="Arial"/>
              </a:rPr>
              <a:t>on </a:t>
            </a:r>
            <a:r>
              <a:rPr dirty="0" sz="2400" spc="-5">
                <a:latin typeface="Arial"/>
                <a:cs typeface="Arial"/>
              </a:rPr>
              <a:t>hierarchy into </a:t>
            </a:r>
            <a:r>
              <a:rPr dirty="0" sz="2400">
                <a:latin typeface="Arial"/>
                <a:cs typeface="Arial"/>
              </a:rPr>
              <a:t>lower-order  </a:t>
            </a:r>
            <a:r>
              <a:rPr dirty="0" sz="2400" spc="-5">
                <a:latin typeface="Arial"/>
                <a:cs typeface="Arial"/>
              </a:rPr>
              <a:t>needs (</a:t>
            </a:r>
            <a:r>
              <a:rPr dirty="0" sz="2400" spc="-5" b="1">
                <a:latin typeface="Arial"/>
                <a:cs typeface="Arial"/>
              </a:rPr>
              <a:t>Theory </a:t>
            </a:r>
            <a:r>
              <a:rPr dirty="0" sz="2400" b="1">
                <a:latin typeface="Arial"/>
                <a:cs typeface="Arial"/>
              </a:rPr>
              <a:t>X</a:t>
            </a:r>
            <a:r>
              <a:rPr dirty="0" sz="2400">
                <a:latin typeface="Arial"/>
                <a:cs typeface="Arial"/>
              </a:rPr>
              <a:t>) </a:t>
            </a:r>
            <a:r>
              <a:rPr dirty="0" sz="2400" spc="-5">
                <a:latin typeface="Arial"/>
                <a:cs typeface="Arial"/>
              </a:rPr>
              <a:t>and higher-order needs (</a:t>
            </a:r>
            <a:r>
              <a:rPr dirty="0" sz="2400" spc="-5" b="1">
                <a:latin typeface="Arial"/>
                <a:cs typeface="Arial"/>
              </a:rPr>
              <a:t>Theory  Y</a:t>
            </a:r>
            <a:r>
              <a:rPr dirty="0" sz="2400" spc="-5"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  <a:p>
            <a:pPr marL="287020" marR="30734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latin typeface="Arial"/>
                <a:cs typeface="Arial"/>
              </a:rPr>
              <a:t>These theories are based on human behaviour in  management.</a:t>
            </a:r>
            <a:endParaRPr sz="2400">
              <a:latin typeface="Arial"/>
              <a:cs typeface="Arial"/>
            </a:endParaRPr>
          </a:p>
          <a:p>
            <a:pPr marL="287020" indent="-274955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latin typeface="Arial"/>
                <a:cs typeface="Arial"/>
              </a:rPr>
              <a:t>It </a:t>
            </a:r>
            <a:r>
              <a:rPr dirty="0" sz="2400" spc="-5">
                <a:latin typeface="Arial"/>
                <a:cs typeface="Arial"/>
              </a:rPr>
              <a:t>concludes dual </a:t>
            </a:r>
            <a:r>
              <a:rPr dirty="0" sz="2400">
                <a:latin typeface="Arial"/>
                <a:cs typeface="Arial"/>
              </a:rPr>
              <a:t>aspects of </a:t>
            </a:r>
            <a:r>
              <a:rPr dirty="0" sz="2400" spc="-5">
                <a:latin typeface="Arial"/>
                <a:cs typeface="Arial"/>
              </a:rPr>
              <a:t>human</a:t>
            </a:r>
            <a:r>
              <a:rPr dirty="0" sz="2400" spc="3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being.</a:t>
            </a:r>
            <a:endParaRPr sz="2400">
              <a:latin typeface="Arial"/>
              <a:cs typeface="Arial"/>
            </a:endParaRPr>
          </a:p>
          <a:p>
            <a:pPr marL="287020" marR="379095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latin typeface="Arial"/>
                <a:cs typeface="Arial"/>
              </a:rPr>
              <a:t>He suggested that management could use either  </a:t>
            </a:r>
            <a:r>
              <a:rPr dirty="0" sz="2400">
                <a:latin typeface="Arial"/>
                <a:cs typeface="Arial"/>
              </a:rPr>
              <a:t>set of </a:t>
            </a:r>
            <a:r>
              <a:rPr dirty="0" sz="2400" spc="-5">
                <a:latin typeface="Arial"/>
                <a:cs typeface="Arial"/>
              </a:rPr>
              <a:t>needs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motivate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516128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U</a:t>
            </a:r>
            <a:r>
              <a:rPr dirty="0" sz="2400" spc="-20"/>
              <a:t>NDERSTANDING </a:t>
            </a:r>
            <a:r>
              <a:rPr dirty="0" sz="2400" spc="-5"/>
              <a:t>THE</a:t>
            </a:r>
            <a:r>
              <a:rPr dirty="0" sz="2400" spc="-260"/>
              <a:t> </a:t>
            </a:r>
            <a:r>
              <a:rPr dirty="0" spc="-5"/>
              <a:t>T</a:t>
            </a:r>
            <a:r>
              <a:rPr dirty="0" sz="2400" spc="-5"/>
              <a:t>HEORIES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1625549"/>
            <a:ext cx="7248525" cy="2952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latin typeface="Arial"/>
                <a:cs typeface="Arial"/>
              </a:rPr>
              <a:t>Our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management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style is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strongly influenced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by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our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beliefs and assumptions about what motivates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members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your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team</a:t>
            </a:r>
            <a:r>
              <a:rPr dirty="0" sz="2400">
                <a:latin typeface="Arial"/>
                <a:cs typeface="Arial"/>
              </a:rPr>
              <a:t>: If </a:t>
            </a:r>
            <a:r>
              <a:rPr dirty="0" sz="2400" spc="-5">
                <a:latin typeface="Arial"/>
                <a:cs typeface="Arial"/>
              </a:rPr>
              <a:t>you believe </a:t>
            </a:r>
            <a:r>
              <a:rPr dirty="0" sz="2400">
                <a:latin typeface="Arial"/>
                <a:cs typeface="Arial"/>
              </a:rPr>
              <a:t>that team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members dislike work, you will have an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authoritarian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style of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management</a:t>
            </a:r>
            <a:r>
              <a:rPr dirty="0" sz="2400" spc="-5">
                <a:latin typeface="Arial"/>
                <a:cs typeface="Arial"/>
              </a:rPr>
              <a:t>; </a:t>
            </a:r>
            <a:r>
              <a:rPr dirty="0" sz="2400">
                <a:latin typeface="Arial"/>
                <a:cs typeface="Arial"/>
              </a:rPr>
              <a:t>On the other  </a:t>
            </a:r>
            <a:r>
              <a:rPr dirty="0" sz="2400" spc="-5">
                <a:latin typeface="Arial"/>
                <a:cs typeface="Arial"/>
              </a:rPr>
              <a:t>hand, </a:t>
            </a:r>
            <a:r>
              <a:rPr dirty="0" sz="2400">
                <a:latin typeface="Arial"/>
                <a:cs typeface="Arial"/>
              </a:rPr>
              <a:t>if </a:t>
            </a:r>
            <a:r>
              <a:rPr dirty="0" sz="2400" spc="-5">
                <a:latin typeface="Arial"/>
                <a:cs typeface="Arial"/>
              </a:rPr>
              <a:t>you assume </a:t>
            </a:r>
            <a:r>
              <a:rPr dirty="0" sz="2400">
                <a:latin typeface="Arial"/>
                <a:cs typeface="Arial"/>
              </a:rPr>
              <a:t>that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employees take pride in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doing a good job, you will tend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adopt a more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participation</a:t>
            </a:r>
            <a:r>
              <a:rPr dirty="0" u="heavy" sz="2400" spc="1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style</a:t>
            </a:r>
            <a:r>
              <a:rPr dirty="0" sz="240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3488" y="1187272"/>
            <a:ext cx="2082164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20"/>
              <a:t>THEORY</a:t>
            </a:r>
            <a:r>
              <a:rPr dirty="0" sz="3200" spc="-145"/>
              <a:t> </a:t>
            </a:r>
            <a:r>
              <a:rPr dirty="0" sz="3200"/>
              <a:t>X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00278" y="2255646"/>
            <a:ext cx="7096759" cy="2662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Theory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X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assumes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that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employees are naturally  unmotivated and dislike working, and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this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encourages an authoritarian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style of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management.  According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to this </a:t>
            </a:r>
            <a:r>
              <a:rPr dirty="0" sz="2400" spc="-30">
                <a:solidFill>
                  <a:srgbClr val="000099"/>
                </a:solidFill>
                <a:latin typeface="Arial"/>
                <a:cs typeface="Arial"/>
              </a:rPr>
              <a:t>view,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management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must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actively  intervene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to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get things</a:t>
            </a:r>
            <a:r>
              <a:rPr dirty="0" sz="2400" spc="2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done.</a:t>
            </a:r>
            <a:endParaRPr sz="2400">
              <a:latin typeface="Arial"/>
              <a:cs typeface="Arial"/>
            </a:endParaRPr>
          </a:p>
          <a:p>
            <a:pPr marL="287020" marR="330835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It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summaries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that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workers need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to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be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constantly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watched and instructed what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to</a:t>
            </a:r>
            <a:r>
              <a:rPr dirty="0" sz="2400" spc="3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do.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244" y="1744979"/>
            <a:ext cx="7901940" cy="2779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56362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</a:t>
            </a:r>
            <a:r>
              <a:rPr dirty="0" spc="10"/>
              <a:t>H</a:t>
            </a:r>
            <a:r>
              <a:rPr dirty="0" spc="-5"/>
              <a:t>A</a:t>
            </a:r>
            <a:r>
              <a:rPr dirty="0" spc="10"/>
              <a:t>R</a:t>
            </a:r>
            <a:r>
              <a:rPr dirty="0" spc="-5"/>
              <a:t>ACTERSTICS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55880" rIns="0" bIns="0" rtlCol="0" vert="horz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44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intolerant</a:t>
            </a:r>
          </a:p>
          <a:p>
            <a:pPr marL="287020" indent="-274955">
              <a:lnSpc>
                <a:spcPct val="100000"/>
              </a:lnSpc>
              <a:spcBef>
                <a:spcPts val="34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distant and</a:t>
            </a:r>
            <a:r>
              <a:rPr dirty="0" spc="-10"/>
              <a:t> </a:t>
            </a:r>
            <a:r>
              <a:rPr dirty="0" spc="-5"/>
              <a:t>detached</a:t>
            </a:r>
          </a:p>
          <a:p>
            <a:pPr marL="287020" indent="-274955">
              <a:lnSpc>
                <a:spcPct val="100000"/>
              </a:lnSpc>
              <a:spcBef>
                <a:spcPts val="3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aloof and</a:t>
            </a:r>
            <a:r>
              <a:rPr dirty="0" spc="-10"/>
              <a:t> </a:t>
            </a:r>
            <a:r>
              <a:rPr dirty="0" spc="-5"/>
              <a:t>arrogant</a:t>
            </a:r>
          </a:p>
          <a:p>
            <a:pPr marL="287020" indent="-274955">
              <a:lnSpc>
                <a:spcPct val="100000"/>
              </a:lnSpc>
              <a:spcBef>
                <a:spcPts val="3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short temper</a:t>
            </a:r>
          </a:p>
          <a:p>
            <a:pPr marL="287020" indent="-274955">
              <a:lnSpc>
                <a:spcPts val="2510"/>
              </a:lnSpc>
              <a:spcBef>
                <a:spcPts val="34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/>
              <a:t>issues</a:t>
            </a:r>
            <a:r>
              <a:rPr dirty="0" spc="-15"/>
              <a:t> </a:t>
            </a:r>
            <a:r>
              <a:rPr dirty="0"/>
              <a:t>instructions,</a:t>
            </a:r>
          </a:p>
          <a:p>
            <a:pPr marL="287020">
              <a:lnSpc>
                <a:spcPts val="2510"/>
              </a:lnSpc>
            </a:pPr>
            <a:r>
              <a:rPr dirty="0" spc="-5"/>
              <a:t>directions,</a:t>
            </a:r>
            <a:r>
              <a:rPr dirty="0" spc="-15"/>
              <a:t> </a:t>
            </a:r>
            <a:r>
              <a:rPr dirty="0" spc="-5"/>
              <a:t>edicts</a:t>
            </a:r>
          </a:p>
          <a:p>
            <a:pPr marL="287020" marR="5080" indent="-274955">
              <a:lnSpc>
                <a:spcPts val="2380"/>
              </a:lnSpc>
              <a:spcBef>
                <a:spcPts val="63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issues threats to make  people follow instructions</a:t>
            </a:r>
          </a:p>
          <a:p>
            <a:pPr marL="287020" indent="-274955">
              <a:lnSpc>
                <a:spcPct val="100000"/>
              </a:lnSpc>
              <a:spcBef>
                <a:spcPts val="2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demands, never</a:t>
            </a:r>
            <a:r>
              <a:rPr dirty="0" spc="25"/>
              <a:t> </a:t>
            </a:r>
            <a:r>
              <a:rPr dirty="0" spc="-5"/>
              <a:t>asks</a:t>
            </a:r>
          </a:p>
          <a:p>
            <a:pPr marL="287020" indent="-274955">
              <a:lnSpc>
                <a:spcPct val="100000"/>
              </a:lnSpc>
              <a:spcBef>
                <a:spcPts val="34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does not</a:t>
            </a:r>
            <a:r>
              <a:rPr dirty="0" spc="-35"/>
              <a:t> </a:t>
            </a:r>
            <a:r>
              <a:rPr dirty="0" spc="-5"/>
              <a:t>participate</a:t>
            </a:r>
          </a:p>
          <a:p>
            <a:pPr marL="287020" indent="-274955">
              <a:lnSpc>
                <a:spcPct val="100000"/>
              </a:lnSpc>
              <a:spcBef>
                <a:spcPts val="3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655" algn="l"/>
              </a:tabLst>
            </a:pPr>
            <a:r>
              <a:rPr dirty="0" spc="-5"/>
              <a:t>does not</a:t>
            </a:r>
            <a:r>
              <a:rPr dirty="0" spc="-30"/>
              <a:t> </a:t>
            </a:r>
            <a:r>
              <a:rPr dirty="0" spc="-5"/>
              <a:t>team-build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49877" y="1592021"/>
            <a:ext cx="3298825" cy="20986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7020" indent="-274320">
              <a:lnSpc>
                <a:spcPts val="251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dirty="0" sz="2200" spc="-5">
                <a:latin typeface="Arial"/>
                <a:cs typeface="Arial"/>
              </a:rPr>
              <a:t>unconcerned about</a:t>
            </a:r>
            <a:r>
              <a:rPr dirty="0" sz="220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staff</a:t>
            </a:r>
            <a:endParaRPr sz="2200">
              <a:latin typeface="Arial"/>
              <a:cs typeface="Arial"/>
            </a:endParaRPr>
          </a:p>
          <a:p>
            <a:pPr marL="287020">
              <a:lnSpc>
                <a:spcPts val="2510"/>
              </a:lnSpc>
            </a:pPr>
            <a:r>
              <a:rPr dirty="0" sz="2200" spc="-5">
                <a:latin typeface="Arial"/>
                <a:cs typeface="Arial"/>
              </a:rPr>
              <a:t>welfare, or</a:t>
            </a:r>
            <a:r>
              <a:rPr dirty="0" sz="220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morale</a:t>
            </a:r>
            <a:endParaRPr sz="2200">
              <a:latin typeface="Arial"/>
              <a:cs typeface="Arial"/>
            </a:endParaRPr>
          </a:p>
          <a:p>
            <a:pPr marL="287020" marR="5080" indent="-274320">
              <a:lnSpc>
                <a:spcPts val="2380"/>
              </a:lnSpc>
              <a:spcBef>
                <a:spcPts val="6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dirty="0" sz="2200" spc="-5">
                <a:latin typeface="Arial"/>
                <a:cs typeface="Arial"/>
              </a:rPr>
              <a:t>proud, sometimes to the  point </a:t>
            </a:r>
            <a:r>
              <a:rPr dirty="0" sz="2200">
                <a:latin typeface="Arial"/>
                <a:cs typeface="Arial"/>
              </a:rPr>
              <a:t>of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self-destruction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2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dirty="0" sz="2200" spc="-5">
                <a:latin typeface="Arial"/>
                <a:cs typeface="Arial"/>
              </a:rPr>
              <a:t>one-way communicator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4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dirty="0" sz="2200" spc="-5">
                <a:latin typeface="Arial"/>
                <a:cs typeface="Arial"/>
              </a:rPr>
              <a:t>poor</a:t>
            </a:r>
            <a:r>
              <a:rPr dirty="0" sz="2200" spc="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listener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59663"/>
            <a:ext cx="207518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20"/>
              <a:t>THEORY</a:t>
            </a:r>
            <a:r>
              <a:rPr dirty="0" sz="3200" spc="-204"/>
              <a:t> </a:t>
            </a:r>
            <a:r>
              <a:rPr dirty="0" sz="3200"/>
              <a:t>Y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5549"/>
            <a:ext cx="7111365" cy="2663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Theory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shows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participation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style of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management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that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is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decentralized.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It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assumes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that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employees are happy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to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work, selfmotivated,  creative and enjoy working with greater  </a:t>
            </a:r>
            <a:r>
              <a:rPr dirty="0" sz="2400" spc="-15">
                <a:solidFill>
                  <a:srgbClr val="000099"/>
                </a:solidFill>
                <a:latin typeface="Arial"/>
                <a:cs typeface="Arial"/>
              </a:rPr>
              <a:t>responsibility.</a:t>
            </a:r>
            <a:endParaRPr sz="2400">
              <a:latin typeface="Arial"/>
              <a:cs typeface="Arial"/>
            </a:endParaRPr>
          </a:p>
          <a:p>
            <a:pPr marL="287020" marR="483870" indent="-274955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It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emphasizes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that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staff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are self-disciplined and  would like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to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do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the job</a:t>
            </a:r>
            <a:r>
              <a:rPr dirty="0" sz="2400" spc="5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themselves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2426" y="1734311"/>
            <a:ext cx="7557757" cy="2918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6835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solidFill>
                  <a:srgbClr val="9A3C00"/>
                </a:solidFill>
                <a:latin typeface="Arial"/>
                <a:cs typeface="Arial"/>
              </a:rPr>
              <a:t>C</a:t>
            </a:r>
            <a:r>
              <a:rPr dirty="0" sz="2400" spc="-10" b="0">
                <a:solidFill>
                  <a:srgbClr val="9A3C00"/>
                </a:solidFill>
                <a:latin typeface="Arial"/>
                <a:cs typeface="Arial"/>
              </a:rPr>
              <a:t>HARACERST</a:t>
            </a:r>
            <a:r>
              <a:rPr dirty="0" sz="2400" b="0">
                <a:solidFill>
                  <a:srgbClr val="9A3C00"/>
                </a:solidFill>
                <a:latin typeface="Arial"/>
                <a:cs typeface="Arial"/>
              </a:rPr>
              <a:t>I</a:t>
            </a:r>
            <a:r>
              <a:rPr dirty="0" sz="2400" spc="-10" b="0">
                <a:solidFill>
                  <a:srgbClr val="9A3C00"/>
                </a:solidFill>
                <a:latin typeface="Arial"/>
                <a:cs typeface="Arial"/>
              </a:rPr>
              <a:t>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5549"/>
            <a:ext cx="7198995" cy="3105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70">
                <a:latin typeface="Arial"/>
                <a:cs typeface="Arial"/>
              </a:rPr>
              <a:t>Take </a:t>
            </a:r>
            <a:r>
              <a:rPr dirty="0" sz="2400" spc="-5">
                <a:latin typeface="Arial"/>
                <a:cs typeface="Arial"/>
              </a:rPr>
              <a:t>responsibility and </a:t>
            </a:r>
            <a:r>
              <a:rPr dirty="0" sz="2400">
                <a:latin typeface="Arial"/>
                <a:cs typeface="Arial"/>
              </a:rPr>
              <a:t>are motivated to </a:t>
            </a:r>
            <a:r>
              <a:rPr dirty="0" sz="2400" spc="-5">
                <a:latin typeface="Arial"/>
                <a:cs typeface="Arial"/>
              </a:rPr>
              <a:t>fulfill</a:t>
            </a:r>
            <a:r>
              <a:rPr dirty="0" sz="2400" spc="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dirty="0" sz="2400" spc="-5">
                <a:latin typeface="Arial"/>
                <a:cs typeface="Arial"/>
              </a:rPr>
              <a:t>goals </a:t>
            </a:r>
            <a:r>
              <a:rPr dirty="0" sz="2400">
                <a:latin typeface="Arial"/>
                <a:cs typeface="Arial"/>
              </a:rPr>
              <a:t>they </a:t>
            </a:r>
            <a:r>
              <a:rPr dirty="0" sz="2400" spc="-5">
                <a:latin typeface="Arial"/>
                <a:cs typeface="Arial"/>
              </a:rPr>
              <a:t>are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given.</a:t>
            </a:r>
            <a:endParaRPr sz="2400">
              <a:latin typeface="Arial"/>
              <a:cs typeface="Arial"/>
            </a:endParaRPr>
          </a:p>
          <a:p>
            <a:pPr marL="287020" marR="5080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latin typeface="Arial"/>
                <a:cs typeface="Arial"/>
              </a:rPr>
              <a:t>Consider work as a natural </a:t>
            </a:r>
            <a:r>
              <a:rPr dirty="0" sz="2400">
                <a:latin typeface="Arial"/>
                <a:cs typeface="Arial"/>
              </a:rPr>
              <a:t>part </a:t>
            </a:r>
            <a:r>
              <a:rPr dirty="0" sz="2400" spc="-5">
                <a:latin typeface="Arial"/>
                <a:cs typeface="Arial"/>
              </a:rPr>
              <a:t>of life and solve  work problems </a:t>
            </a:r>
            <a:r>
              <a:rPr dirty="0" sz="2400" spc="-15">
                <a:latin typeface="Arial"/>
                <a:cs typeface="Arial"/>
              </a:rPr>
              <a:t>imaginatively. </a:t>
            </a:r>
            <a:r>
              <a:rPr dirty="0" sz="2400" spc="-5">
                <a:latin typeface="Arial"/>
                <a:cs typeface="Arial"/>
              </a:rPr>
              <a:t>Assumes </a:t>
            </a:r>
            <a:r>
              <a:rPr dirty="0" sz="2400">
                <a:latin typeface="Arial"/>
                <a:cs typeface="Arial"/>
              </a:rPr>
              <a:t>that </a:t>
            </a:r>
            <a:r>
              <a:rPr dirty="0" sz="2400" spc="-5">
                <a:latin typeface="Arial"/>
                <a:cs typeface="Arial"/>
              </a:rPr>
              <a:t>people  seek fulfilment </a:t>
            </a:r>
            <a:r>
              <a:rPr dirty="0" sz="2400">
                <a:latin typeface="Arial"/>
                <a:cs typeface="Arial"/>
              </a:rPr>
              <a:t>through </a:t>
            </a:r>
            <a:r>
              <a:rPr dirty="0" sz="2400" spc="-5">
                <a:latin typeface="Arial"/>
                <a:cs typeface="Arial"/>
              </a:rPr>
              <a:t>work </a:t>
            </a:r>
            <a:r>
              <a:rPr dirty="0" sz="2400">
                <a:latin typeface="Arial"/>
                <a:cs typeface="Arial"/>
              </a:rPr>
              <a:t>and are </a:t>
            </a:r>
            <a:r>
              <a:rPr dirty="0" sz="2400" spc="-5">
                <a:latin typeface="Arial"/>
                <a:cs typeface="Arial"/>
              </a:rPr>
              <a:t>willing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work  hard.</a:t>
            </a:r>
            <a:endParaRPr sz="2400">
              <a:latin typeface="Arial"/>
              <a:cs typeface="Arial"/>
            </a:endParaRPr>
          </a:p>
          <a:p>
            <a:pPr marL="287020" marR="292735" indent="-27495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latin typeface="Arial"/>
                <a:cs typeface="Arial"/>
              </a:rPr>
              <a:t>In </a:t>
            </a:r>
            <a:r>
              <a:rPr dirty="0" sz="2400" spc="-65">
                <a:latin typeface="Arial"/>
                <a:cs typeface="Arial"/>
              </a:rPr>
              <a:t>Y-Type </a:t>
            </a:r>
            <a:r>
              <a:rPr dirty="0" sz="2400" spc="-5">
                <a:latin typeface="Arial"/>
                <a:cs typeface="Arial"/>
              </a:rPr>
              <a:t>organizations, people </a:t>
            </a:r>
            <a:r>
              <a:rPr dirty="0" sz="2400">
                <a:latin typeface="Arial"/>
                <a:cs typeface="Arial"/>
              </a:rPr>
              <a:t>at </a:t>
            </a:r>
            <a:r>
              <a:rPr dirty="0" sz="2400" spc="-5">
                <a:latin typeface="Arial"/>
                <a:cs typeface="Arial"/>
              </a:rPr>
              <a:t>lower levels </a:t>
            </a:r>
            <a:r>
              <a:rPr dirty="0" sz="2400">
                <a:latin typeface="Arial"/>
                <a:cs typeface="Arial"/>
              </a:rPr>
              <a:t>of  the </a:t>
            </a:r>
            <a:r>
              <a:rPr dirty="0" sz="2400" spc="-5">
                <a:latin typeface="Arial"/>
                <a:cs typeface="Arial"/>
              </a:rPr>
              <a:t>organization are involved in decision</a:t>
            </a:r>
            <a:r>
              <a:rPr dirty="0" sz="2400" spc="16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making.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2020-06-28T16:58:11Z</dcterms:created>
  <dcterms:modified xsi:type="dcterms:W3CDTF">2020-06-28T16:58:11Z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2020-06-28T00:00:00Z</vt:filetime>
  </property>
</Properties>
</file>