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7" r:id="rId3"/>
    <p:sldId id="268" r:id="rId4"/>
    <p:sldId id="269" r:id="rId5"/>
    <p:sldId id="270" r:id="rId6"/>
    <p:sldId id="271" r:id="rId7"/>
    <p:sldId id="272" r:id="rId8"/>
    <p:sldId id="275" r:id="rId9"/>
    <p:sldId id="277" r:id="rId10"/>
    <p:sldId id="280" r:id="rId11"/>
    <p:sldId id="276" r:id="rId12"/>
    <p:sldId id="281" r:id="rId13"/>
    <p:sldId id="282" r:id="rId14"/>
    <p:sldId id="284" r:id="rId15"/>
    <p:sldId id="286" r:id="rId16"/>
    <p:sldId id="287" r:id="rId17"/>
    <p:sldId id="288" r:id="rId18"/>
    <p:sldId id="290" r:id="rId19"/>
    <p:sldId id="291" r:id="rId20"/>
    <p:sldId id="292" r:id="rId21"/>
    <p:sldId id="294" r:id="rId22"/>
    <p:sldId id="295" r:id="rId23"/>
    <p:sldId id="307" r:id="rId24"/>
    <p:sldId id="297" r:id="rId25"/>
    <p:sldId id="316" r:id="rId26"/>
    <p:sldId id="310" r:id="rId27"/>
    <p:sldId id="300" r:id="rId28"/>
    <p:sldId id="301" r:id="rId29"/>
    <p:sldId id="302" r:id="rId30"/>
    <p:sldId id="309" r:id="rId31"/>
    <p:sldId id="303" r:id="rId32"/>
    <p:sldId id="304" r:id="rId33"/>
    <p:sldId id="308" r:id="rId34"/>
    <p:sldId id="305" r:id="rId35"/>
    <p:sldId id="306" r:id="rId36"/>
    <p:sldId id="311" r:id="rId37"/>
    <p:sldId id="312" r:id="rId38"/>
    <p:sldId id="313" r:id="rId39"/>
    <p:sldId id="314" r:id="rId40"/>
    <p:sldId id="315" r:id="rId41"/>
    <p:sldId id="285"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EC67D2-13E4-4567-A167-2B2407C08FC5}">
          <p14:sldIdLst>
            <p14:sldId id="256"/>
            <p14:sldId id="267"/>
            <p14:sldId id="268"/>
            <p14:sldId id="269"/>
            <p14:sldId id="270"/>
            <p14:sldId id="271"/>
            <p14:sldId id="272"/>
            <p14:sldId id="275"/>
            <p14:sldId id="277"/>
            <p14:sldId id="280"/>
            <p14:sldId id="276"/>
            <p14:sldId id="281"/>
            <p14:sldId id="282"/>
            <p14:sldId id="284"/>
            <p14:sldId id="286"/>
            <p14:sldId id="287"/>
            <p14:sldId id="288"/>
            <p14:sldId id="290"/>
            <p14:sldId id="291"/>
            <p14:sldId id="292"/>
            <p14:sldId id="294"/>
            <p14:sldId id="295"/>
            <p14:sldId id="307"/>
            <p14:sldId id="297"/>
          </p14:sldIdLst>
        </p14:section>
        <p14:section name="Untitled Section" id="{433F6B90-8990-421A-89FC-7C0211251D6A}">
          <p14:sldIdLst>
            <p14:sldId id="316"/>
            <p14:sldId id="310"/>
            <p14:sldId id="300"/>
            <p14:sldId id="301"/>
            <p14:sldId id="302"/>
            <p14:sldId id="309"/>
            <p14:sldId id="303"/>
            <p14:sldId id="304"/>
            <p14:sldId id="308"/>
            <p14:sldId id="305"/>
            <p14:sldId id="306"/>
            <p14:sldId id="311"/>
            <p14:sldId id="312"/>
            <p14:sldId id="313"/>
            <p14:sldId id="314"/>
            <p14:sldId id="315"/>
            <p14:sldId id="28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0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EC0F3E-DC46-438B-8F8E-39B737EBA074}" type="datetimeFigureOut">
              <a:rPr lang="en-US" smtClean="0"/>
              <a:pPr/>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4026432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C0F3E-DC46-438B-8F8E-39B737EBA074}" type="datetimeFigureOut">
              <a:rPr lang="en-US" smtClean="0"/>
              <a:pPr/>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122408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C0F3E-DC46-438B-8F8E-39B737EBA074}" type="datetimeFigureOut">
              <a:rPr lang="en-US" smtClean="0"/>
              <a:pPr/>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3039655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C0F3E-DC46-438B-8F8E-39B737EBA074}" type="datetimeFigureOut">
              <a:rPr lang="en-US" smtClean="0"/>
              <a:pPr/>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354627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C0F3E-DC46-438B-8F8E-39B737EBA074}" type="datetimeFigureOut">
              <a:rPr lang="en-US" smtClean="0"/>
              <a:pPr/>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19378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EC0F3E-DC46-438B-8F8E-39B737EBA074}" type="datetimeFigureOut">
              <a:rPr lang="en-US" smtClean="0"/>
              <a:pPr/>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132915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EC0F3E-DC46-438B-8F8E-39B737EBA074}" type="datetimeFigureOut">
              <a:rPr lang="en-US" smtClean="0"/>
              <a:pPr/>
              <a:t>6/9/2020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377169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EC0F3E-DC46-438B-8F8E-39B737EBA074}" type="datetimeFigureOut">
              <a:rPr lang="en-US" smtClean="0"/>
              <a:pPr/>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179464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C0F3E-DC46-438B-8F8E-39B737EBA074}" type="datetimeFigureOut">
              <a:rPr lang="en-US" smtClean="0"/>
              <a:pPr/>
              <a:t>6/9/2020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181414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C0F3E-DC46-438B-8F8E-39B737EBA074}" type="datetimeFigureOut">
              <a:rPr lang="en-US" smtClean="0"/>
              <a:pPr/>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58955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C0F3E-DC46-438B-8F8E-39B737EBA074}" type="datetimeFigureOut">
              <a:rPr lang="en-US" smtClean="0"/>
              <a:pPr/>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426705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EC0F3E-DC46-438B-8F8E-39B737EBA074}" type="datetimeFigureOut">
              <a:rPr lang="en-US" smtClean="0"/>
              <a:pPr/>
              <a:t>6/9/2020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28435730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0"/>
            <a:ext cx="8001000" cy="1828800"/>
          </a:xfrm>
        </p:spPr>
        <p:txBody>
          <a:bodyPr>
            <a:normAutofit/>
          </a:bodyPr>
          <a:lstStyle/>
          <a:p>
            <a:r>
              <a:rPr lang="en-US" sz="6000" b="1" dirty="0" smtClean="0">
                <a:latin typeface="Times New Roman" pitchFamily="18" charset="0"/>
                <a:cs typeface="Times New Roman" pitchFamily="18" charset="0"/>
              </a:rPr>
              <a:t>   </a:t>
            </a:r>
            <a:r>
              <a:rPr lang="en-US" sz="5300" b="1" dirty="0" smtClean="0">
                <a:latin typeface="Times New Roman" pitchFamily="18" charset="0"/>
                <a:cs typeface="Times New Roman" pitchFamily="18" charset="0"/>
              </a:rPr>
              <a:t>Power Plant Engineering</a:t>
            </a:r>
            <a:endParaRPr lang="en-US" sz="5300" b="1" dirty="0">
              <a:latin typeface="Times New Roman" pitchFamily="18" charset="0"/>
              <a:cs typeface="Times New Roman" pitchFamily="18" charset="0"/>
            </a:endParaRPr>
          </a:p>
        </p:txBody>
      </p:sp>
      <p:sp>
        <p:nvSpPr>
          <p:cNvPr id="3" name="Subtitle 2"/>
          <p:cNvSpPr>
            <a:spLocks noGrp="1"/>
          </p:cNvSpPr>
          <p:nvPr>
            <p:ph type="subTitle" idx="1"/>
          </p:nvPr>
        </p:nvSpPr>
        <p:spPr>
          <a:xfrm>
            <a:off x="1981200" y="2895600"/>
            <a:ext cx="6096000" cy="2438400"/>
          </a:xfrm>
        </p:spPr>
        <p:txBody>
          <a:bodyPr>
            <a:noAutofit/>
          </a:bodyPr>
          <a:lstStyle/>
          <a:p>
            <a:pPr algn="ct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242799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498080" cy="685800"/>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Steam Generating Plant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925068" y="990600"/>
            <a:ext cx="7781544" cy="5647249"/>
          </a:xfrm>
        </p:spPr>
        <p:txBody>
          <a:bodyPr>
            <a:normAutofit/>
          </a:bodyPr>
          <a:lstStyle/>
          <a:p>
            <a:pPr marL="514350" indent="-514350" algn="just">
              <a:buNone/>
            </a:pPr>
            <a:r>
              <a:rPr lang="en-US" sz="2400" dirty="0">
                <a:latin typeface="Times New Roman" pitchFamily="18" charset="0"/>
                <a:cs typeface="Times New Roman" pitchFamily="18" charset="0"/>
              </a:rPr>
              <a:t>The steam generating plant consists of a boiler </a:t>
            </a:r>
            <a:r>
              <a:rPr lang="en-US" sz="2400" dirty="0" smtClean="0">
                <a:latin typeface="Times New Roman" pitchFamily="18" charset="0"/>
                <a:cs typeface="Times New Roman" pitchFamily="18" charset="0"/>
              </a:rPr>
              <a:t>for the </a:t>
            </a:r>
            <a:r>
              <a:rPr lang="en-US" sz="2400" dirty="0">
                <a:latin typeface="Times New Roman" pitchFamily="18" charset="0"/>
                <a:cs typeface="Times New Roman" pitchFamily="18" charset="0"/>
              </a:rPr>
              <a:t>production of steam and other auxiliary equipment for the utilization of flue gases</a:t>
            </a:r>
          </a:p>
          <a:p>
            <a:pPr marL="514350" indent="-514350" algn="just">
              <a:buNone/>
            </a:pPr>
            <a:endParaRPr lang="en-US" sz="2400" b="1" u="sng" dirty="0" smtClean="0">
              <a:solidFill>
                <a:schemeClr val="tx2"/>
              </a:solidFill>
              <a:latin typeface="Times New Roman" pitchFamily="18" charset="0"/>
              <a:cs typeface="Times New Roman" pitchFamily="18" charset="0"/>
            </a:endParaRPr>
          </a:p>
          <a:p>
            <a:pPr marL="514350" indent="-514350" algn="just">
              <a:buNone/>
            </a:pPr>
            <a:r>
              <a:rPr lang="en-US" sz="2400" b="1" u="sng" dirty="0" smtClean="0">
                <a:solidFill>
                  <a:srgbClr val="40021D"/>
                </a:solidFill>
                <a:latin typeface="Times New Roman" pitchFamily="18" charset="0"/>
                <a:cs typeface="Times New Roman" pitchFamily="18" charset="0"/>
              </a:rPr>
              <a:t>1. Boiler</a:t>
            </a:r>
            <a:r>
              <a:rPr lang="en-US" sz="2400" b="1" i="1" dirty="0" smtClean="0">
                <a:solidFill>
                  <a:srgbClr val="40021D"/>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The heat of combustion in the boiler is utilized to convert water into steam at high temperature and pressure.</a:t>
            </a:r>
          </a:p>
          <a:p>
            <a:pPr marL="514350" indent="-514350">
              <a:buNone/>
            </a:pPr>
            <a:endParaRPr lang="en-US" sz="2400" dirty="0" smtClean="0">
              <a:latin typeface="Times New Roman" pitchFamily="18" charset="0"/>
              <a:cs typeface="Times New Roman" pitchFamily="18" charset="0"/>
            </a:endParaRPr>
          </a:p>
        </p:txBody>
      </p:sp>
      <p:pic>
        <p:nvPicPr>
          <p:cNvPr id="4" name="Picture 2" descr="http://www.lenntech.com/images/Boiler%20FE%20images/boiler-schema.jpg"/>
          <p:cNvPicPr>
            <a:picLocks noChangeAspect="1" noChangeArrowheads="1"/>
          </p:cNvPicPr>
          <p:nvPr/>
        </p:nvPicPr>
        <p:blipFill>
          <a:blip r:embed="rId2"/>
          <a:srcRect/>
          <a:stretch>
            <a:fillRect/>
          </a:stretch>
        </p:blipFill>
        <p:spPr bwMode="auto">
          <a:xfrm>
            <a:off x="3429000" y="3886200"/>
            <a:ext cx="3200400" cy="2751649"/>
          </a:xfrm>
          <a:prstGeom prst="rect">
            <a:avLst/>
          </a:prstGeom>
          <a:noFill/>
          <a:ln w="9525">
            <a:noFill/>
            <a:miter lim="800000"/>
            <a:headEnd/>
            <a:tailEnd/>
          </a:ln>
        </p:spPr>
      </p:pic>
    </p:spTree>
    <p:extLst>
      <p:ext uri="{BB962C8B-B14F-4D97-AF65-F5344CB8AC3E}">
        <p14:creationId xmlns:p14="http://schemas.microsoft.com/office/powerpoint/2010/main" val="210461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498080" cy="5181600"/>
          </a:xfrm>
        </p:spPr>
        <p:txBody>
          <a:bodyPr>
            <a:normAutofit/>
          </a:bodyPr>
          <a:lstStyle/>
          <a:p>
            <a:pPr marL="82296" indent="0" algn="just">
              <a:buNone/>
            </a:pPr>
            <a:r>
              <a:rPr lang="en-US" sz="2800" b="1" u="sng" dirty="0">
                <a:latin typeface="Times New Roman" pitchFamily="18" charset="0"/>
                <a:cs typeface="Times New Roman" pitchFamily="18" charset="0"/>
              </a:rPr>
              <a:t>2. </a:t>
            </a:r>
            <a:r>
              <a:rPr lang="en-US" sz="2800" b="1" u="sng" dirty="0" err="1" smtClean="0">
                <a:latin typeface="Times New Roman" pitchFamily="18" charset="0"/>
                <a:cs typeface="Times New Roman" pitchFamily="18" charset="0"/>
              </a:rPr>
              <a:t>Superheater</a:t>
            </a:r>
            <a:endParaRPr lang="en-US" sz="2800" b="1" u="sng" dirty="0" smtClean="0">
              <a:latin typeface="Times New Roman" pitchFamily="18" charset="0"/>
              <a:cs typeface="Times New Roman" pitchFamily="18" charset="0"/>
            </a:endParaRPr>
          </a:p>
          <a:p>
            <a:pPr marL="82296" indent="0" algn="just">
              <a:buNone/>
            </a:pPr>
            <a:r>
              <a:rPr lang="en-US" sz="2800" dirty="0" smtClean="0">
                <a:solidFill>
                  <a:srgbClr val="231F20"/>
                </a:solidFill>
                <a:latin typeface="Times New Roman"/>
              </a:rPr>
              <a:t>The </a:t>
            </a:r>
            <a:r>
              <a:rPr lang="en-US" sz="2800" dirty="0">
                <a:solidFill>
                  <a:srgbClr val="231F20"/>
                </a:solidFill>
                <a:latin typeface="Times New Roman"/>
              </a:rPr>
              <a:t>steam produced in the boiler is wet and is passed through a </a:t>
            </a:r>
            <a:r>
              <a:rPr lang="en-US" sz="2800" dirty="0" err="1" smtClean="0">
                <a:solidFill>
                  <a:srgbClr val="231F20"/>
                </a:solidFill>
                <a:latin typeface="Times New Roman"/>
              </a:rPr>
              <a:t>superheater</a:t>
            </a:r>
            <a:r>
              <a:rPr lang="en-US" sz="2800" dirty="0" smtClean="0">
                <a:solidFill>
                  <a:srgbClr val="231F20"/>
                </a:solidFill>
                <a:latin typeface="Times New Roman"/>
              </a:rPr>
              <a:t> where </a:t>
            </a:r>
            <a:r>
              <a:rPr lang="en-US" sz="2800" dirty="0">
                <a:solidFill>
                  <a:srgbClr val="231F20"/>
                </a:solidFill>
                <a:latin typeface="Times New Roman"/>
              </a:rPr>
              <a:t>it is dried and superheated (</a:t>
            </a:r>
            <a:r>
              <a:rPr lang="en-US" sz="2800" i="1" dirty="0">
                <a:solidFill>
                  <a:srgbClr val="231F20"/>
                </a:solidFill>
                <a:latin typeface="Times New Roman"/>
              </a:rPr>
              <a:t>i.e</a:t>
            </a:r>
            <a:r>
              <a:rPr lang="en-US" sz="2800" dirty="0">
                <a:solidFill>
                  <a:srgbClr val="231F20"/>
                </a:solidFill>
                <a:latin typeface="Times New Roman"/>
              </a:rPr>
              <a:t>., </a:t>
            </a:r>
            <a:r>
              <a:rPr lang="en-US" sz="2800" dirty="0" smtClean="0">
                <a:solidFill>
                  <a:srgbClr val="231F20"/>
                </a:solidFill>
                <a:latin typeface="Times New Roman"/>
              </a:rPr>
              <a:t>steam temperature </a:t>
            </a:r>
            <a:r>
              <a:rPr lang="en-US" sz="2800" dirty="0">
                <a:solidFill>
                  <a:srgbClr val="231F20"/>
                </a:solidFill>
                <a:latin typeface="Times New Roman"/>
              </a:rPr>
              <a:t>increased above that of boiling point </a:t>
            </a:r>
            <a:r>
              <a:rPr lang="en-US" sz="2800" dirty="0" smtClean="0">
                <a:solidFill>
                  <a:srgbClr val="231F20"/>
                </a:solidFill>
                <a:latin typeface="Times New Roman"/>
              </a:rPr>
              <a:t>of water</a:t>
            </a:r>
            <a:r>
              <a:rPr lang="en-US" sz="2800" dirty="0">
                <a:solidFill>
                  <a:srgbClr val="231F20"/>
                </a:solidFill>
                <a:latin typeface="Times New Roman"/>
              </a:rPr>
              <a:t>) by the flue gases on their way to chimney</a:t>
            </a:r>
            <a:r>
              <a:rPr lang="en-US" sz="2800" dirty="0" smtClean="0">
                <a:solidFill>
                  <a:srgbClr val="231F20"/>
                </a:solidFill>
                <a:latin typeface="Times New Roman"/>
              </a:rPr>
              <a:t>.</a:t>
            </a:r>
          </a:p>
          <a:p>
            <a:pPr marL="82296" indent="0" algn="just">
              <a:buNone/>
            </a:pPr>
            <a:r>
              <a:rPr lang="en-US" sz="2800" b="1" dirty="0" smtClean="0">
                <a:solidFill>
                  <a:srgbClr val="40021D"/>
                </a:solidFill>
                <a:latin typeface="Times New Roman"/>
              </a:rPr>
              <a:t>Benefits:</a:t>
            </a:r>
          </a:p>
          <a:p>
            <a:pPr algn="just"/>
            <a:r>
              <a:rPr lang="en-US" sz="2800" dirty="0">
                <a:solidFill>
                  <a:srgbClr val="231F20"/>
                </a:solidFill>
                <a:latin typeface="Times New Roman"/>
              </a:rPr>
              <a:t>Firstly, the overall efficiency is </a:t>
            </a:r>
            <a:r>
              <a:rPr lang="en-US" sz="2800" dirty="0" smtClean="0">
                <a:solidFill>
                  <a:srgbClr val="231F20"/>
                </a:solidFill>
                <a:latin typeface="Times New Roman"/>
              </a:rPr>
              <a:t>increased.</a:t>
            </a:r>
          </a:p>
          <a:p>
            <a:pPr algn="just"/>
            <a:r>
              <a:rPr lang="en-US" sz="2800" dirty="0" smtClean="0">
                <a:solidFill>
                  <a:srgbClr val="231F20"/>
                </a:solidFill>
                <a:latin typeface="Times New Roman"/>
              </a:rPr>
              <a:t>Secondly</a:t>
            </a:r>
            <a:r>
              <a:rPr lang="en-US" sz="2800" dirty="0">
                <a:solidFill>
                  <a:srgbClr val="231F20"/>
                </a:solidFill>
                <a:latin typeface="Times New Roman"/>
              </a:rPr>
              <a:t>, too much condensation in the last stages </a:t>
            </a:r>
            <a:r>
              <a:rPr lang="en-US" sz="2800" dirty="0" smtClean="0">
                <a:solidFill>
                  <a:srgbClr val="231F20"/>
                </a:solidFill>
                <a:latin typeface="Times New Roman"/>
              </a:rPr>
              <a:t>of turbine </a:t>
            </a:r>
            <a:r>
              <a:rPr lang="en-US" sz="2800" dirty="0">
                <a:solidFill>
                  <a:srgbClr val="231F20"/>
                </a:solidFill>
                <a:latin typeface="Times New Roman"/>
              </a:rPr>
              <a:t>(which would cause blade corrosion) is avoided.</a:t>
            </a:r>
            <a:endParaRPr lang="en-US" sz="2800" dirty="0"/>
          </a:p>
        </p:txBody>
      </p:sp>
      <p:sp>
        <p:nvSpPr>
          <p:cNvPr id="4" name="Title 1"/>
          <p:cNvSpPr txBox="1">
            <a:spLocks/>
          </p:cNvSpPr>
          <p:nvPr/>
        </p:nvSpPr>
        <p:spPr>
          <a:xfrm>
            <a:off x="854122" y="304800"/>
            <a:ext cx="7498080" cy="685800"/>
          </a:xfrm>
          <a:prstGeom prst="rect">
            <a:avLst/>
          </a:prstGeom>
          <a:ln>
            <a:solidFill>
              <a:schemeClr val="tx1"/>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smtClean="0">
                <a:latin typeface="Times New Roman" pitchFamily="18" charset="0"/>
                <a:cs typeface="Times New Roman" pitchFamily="18" charset="0"/>
              </a:rPr>
              <a:t>Steam Generating Plant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589759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47800"/>
            <a:ext cx="7498080" cy="2362200"/>
          </a:xfrm>
        </p:spPr>
        <p:txBody>
          <a:bodyPr>
            <a:normAutofit fontScale="92500" lnSpcReduction="10000"/>
          </a:bodyPr>
          <a:lstStyle/>
          <a:p>
            <a:pPr marL="0" indent="0" algn="just">
              <a:buNone/>
            </a:pPr>
            <a:r>
              <a:rPr lang="en-US" sz="2400" b="1" u="sng" dirty="0">
                <a:latin typeface="Times New Roman" pitchFamily="18" charset="0"/>
                <a:cs typeface="Times New Roman" pitchFamily="18" charset="0"/>
              </a:rPr>
              <a:t>3. </a:t>
            </a:r>
            <a:r>
              <a:rPr lang="en-US" sz="2400" b="1" u="sng" dirty="0" err="1" smtClean="0">
                <a:latin typeface="Times New Roman" pitchFamily="18" charset="0"/>
                <a:cs typeface="Times New Roman" pitchFamily="18" charset="0"/>
              </a:rPr>
              <a:t>Economiser</a:t>
            </a:r>
            <a:endParaRPr lang="en-US" sz="2400" b="1" u="sng" dirty="0" smtClean="0">
              <a:latin typeface="Times New Roman" pitchFamily="18" charset="0"/>
              <a:cs typeface="Times New Roman" pitchFamily="18" charset="0"/>
            </a:endParaRPr>
          </a:p>
          <a:p>
            <a:pPr algn="just"/>
            <a:r>
              <a:rPr lang="en-US" sz="2400" dirty="0" smtClean="0">
                <a:solidFill>
                  <a:srgbClr val="231F20"/>
                </a:solidFill>
                <a:latin typeface="Times New Roman"/>
              </a:rPr>
              <a:t>An </a:t>
            </a:r>
            <a:r>
              <a:rPr lang="en-US" sz="2400" dirty="0" err="1" smtClean="0">
                <a:solidFill>
                  <a:srgbClr val="231F20"/>
                </a:solidFill>
                <a:latin typeface="Times New Roman"/>
              </a:rPr>
              <a:t>economiser</a:t>
            </a:r>
            <a:r>
              <a:rPr lang="en-US" sz="2400" dirty="0" smtClean="0">
                <a:solidFill>
                  <a:srgbClr val="231F20"/>
                </a:solidFill>
                <a:latin typeface="Times New Roman"/>
              </a:rPr>
              <a:t> </a:t>
            </a:r>
            <a:r>
              <a:rPr lang="en-US" sz="2400" dirty="0">
                <a:solidFill>
                  <a:srgbClr val="231F20"/>
                </a:solidFill>
                <a:latin typeface="Times New Roman"/>
              </a:rPr>
              <a:t>is essentially a feed water heater and derives heat from the </a:t>
            </a:r>
            <a:r>
              <a:rPr lang="en-US" sz="2400" dirty="0" smtClean="0">
                <a:solidFill>
                  <a:srgbClr val="231F20"/>
                </a:solidFill>
                <a:latin typeface="Times New Roman"/>
              </a:rPr>
              <a:t>flue gases </a:t>
            </a:r>
            <a:r>
              <a:rPr lang="en-US" sz="2400" dirty="0">
                <a:solidFill>
                  <a:srgbClr val="231F20"/>
                </a:solidFill>
                <a:latin typeface="Times New Roman"/>
              </a:rPr>
              <a:t>for this purpose. </a:t>
            </a:r>
            <a:endParaRPr lang="en-US" sz="2400" dirty="0" smtClean="0">
              <a:solidFill>
                <a:srgbClr val="231F20"/>
              </a:solidFill>
              <a:latin typeface="Times New Roman"/>
            </a:endParaRPr>
          </a:p>
          <a:p>
            <a:pPr algn="just"/>
            <a:r>
              <a:rPr lang="en-US" sz="2400" dirty="0" smtClean="0">
                <a:solidFill>
                  <a:srgbClr val="231F20"/>
                </a:solidFill>
                <a:latin typeface="Times New Roman"/>
              </a:rPr>
              <a:t>The </a:t>
            </a:r>
            <a:r>
              <a:rPr lang="en-US" sz="2400" dirty="0">
                <a:solidFill>
                  <a:srgbClr val="231F20"/>
                </a:solidFill>
                <a:latin typeface="Times New Roman"/>
              </a:rPr>
              <a:t>feed water is fed to the </a:t>
            </a:r>
            <a:r>
              <a:rPr lang="en-US" sz="2400" dirty="0" err="1" smtClean="0">
                <a:solidFill>
                  <a:srgbClr val="231F20"/>
                </a:solidFill>
                <a:latin typeface="Times New Roman"/>
              </a:rPr>
              <a:t>economiser</a:t>
            </a:r>
            <a:r>
              <a:rPr lang="en-US" sz="2400" dirty="0" smtClean="0">
                <a:solidFill>
                  <a:srgbClr val="231F20"/>
                </a:solidFill>
                <a:latin typeface="Times New Roman"/>
              </a:rPr>
              <a:t> </a:t>
            </a:r>
            <a:r>
              <a:rPr lang="en-US" sz="2400" dirty="0">
                <a:solidFill>
                  <a:srgbClr val="231F20"/>
                </a:solidFill>
                <a:latin typeface="Times New Roman"/>
              </a:rPr>
              <a:t>before supplying to the boiler. </a:t>
            </a:r>
            <a:endParaRPr lang="en-US" sz="2400" dirty="0" smtClean="0">
              <a:solidFill>
                <a:srgbClr val="231F20"/>
              </a:solidFill>
              <a:latin typeface="Times New Roman"/>
            </a:endParaRPr>
          </a:p>
          <a:p>
            <a:pPr algn="just"/>
            <a:r>
              <a:rPr lang="en-US" sz="2400" dirty="0" smtClean="0">
                <a:solidFill>
                  <a:srgbClr val="231F20"/>
                </a:solidFill>
                <a:latin typeface="Times New Roman"/>
              </a:rPr>
              <a:t>The </a:t>
            </a:r>
            <a:r>
              <a:rPr lang="en-US" sz="2400" dirty="0" err="1" smtClean="0">
                <a:solidFill>
                  <a:srgbClr val="231F20"/>
                </a:solidFill>
                <a:latin typeface="Times New Roman"/>
              </a:rPr>
              <a:t>economiser</a:t>
            </a:r>
            <a:r>
              <a:rPr lang="en-US" sz="2400" dirty="0" smtClean="0">
                <a:solidFill>
                  <a:srgbClr val="231F20"/>
                </a:solidFill>
                <a:latin typeface="Times New Roman"/>
              </a:rPr>
              <a:t> </a:t>
            </a:r>
            <a:r>
              <a:rPr lang="en-US" sz="2400" dirty="0">
                <a:solidFill>
                  <a:srgbClr val="231F20"/>
                </a:solidFill>
                <a:latin typeface="Times New Roman"/>
              </a:rPr>
              <a:t>extracts a part of heat of flue gases to increase the feed water temperature.</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962400"/>
            <a:ext cx="4724400" cy="253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914400" y="306506"/>
            <a:ext cx="7498080" cy="685800"/>
          </a:xfrm>
          <a:prstGeom prst="rect">
            <a:avLst/>
          </a:prstGeom>
          <a:ln>
            <a:solidFill>
              <a:schemeClr val="tx1"/>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smtClean="0">
                <a:latin typeface="Times New Roman" pitchFamily="18" charset="0"/>
                <a:cs typeface="Times New Roman" pitchFamily="18" charset="0"/>
              </a:rPr>
              <a:t>Steam Generating Plant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219384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4122" y="1524000"/>
            <a:ext cx="7498080" cy="4267200"/>
          </a:xfrm>
        </p:spPr>
        <p:txBody>
          <a:bodyPr>
            <a:normAutofit/>
          </a:bodyPr>
          <a:lstStyle/>
          <a:p>
            <a:pPr marL="0" indent="0" algn="just">
              <a:buNone/>
            </a:pPr>
            <a:r>
              <a:rPr lang="en-US" sz="2000" b="1" u="sng" dirty="0">
                <a:latin typeface="Times New Roman" pitchFamily="18" charset="0"/>
                <a:cs typeface="Times New Roman" pitchFamily="18" charset="0"/>
              </a:rPr>
              <a:t>4.  Air Preheater</a:t>
            </a:r>
            <a:endParaRPr lang="en-US" sz="2000" dirty="0" smtClean="0">
              <a:solidFill>
                <a:srgbClr val="231F20"/>
              </a:solidFill>
              <a:latin typeface="Times New Roman"/>
            </a:endParaRPr>
          </a:p>
          <a:p>
            <a:pPr algn="just"/>
            <a:r>
              <a:rPr lang="en-US" sz="2100" dirty="0" smtClean="0">
                <a:solidFill>
                  <a:srgbClr val="231F20"/>
                </a:solidFill>
                <a:latin typeface="Times New Roman"/>
              </a:rPr>
              <a:t>An air preheater increases the temperature of the air supplied for coal burning by deriving heat from flue gases. </a:t>
            </a:r>
          </a:p>
          <a:p>
            <a:pPr algn="just"/>
            <a:r>
              <a:rPr lang="en-US" sz="2100" dirty="0" smtClean="0">
                <a:solidFill>
                  <a:srgbClr val="231F20"/>
                </a:solidFill>
                <a:latin typeface="Times New Roman"/>
              </a:rPr>
              <a:t>Air is drawn from the atmosphere by a forced draught fan and is passed through air preheater before supplying to the boiler furnace. </a:t>
            </a:r>
          </a:p>
          <a:p>
            <a:pPr algn="just"/>
            <a:r>
              <a:rPr lang="en-US" sz="2100" dirty="0" smtClean="0">
                <a:solidFill>
                  <a:srgbClr val="231F20"/>
                </a:solidFill>
                <a:latin typeface="Times New Roman"/>
              </a:rPr>
              <a:t>The air preheater extracts heat from flue gases and increases the temperature of air used for coal combustion.</a:t>
            </a:r>
          </a:p>
          <a:p>
            <a:pPr marL="82296" indent="0" algn="just">
              <a:buNone/>
            </a:pPr>
            <a:r>
              <a:rPr lang="en-US" sz="2100" dirty="0" smtClean="0">
                <a:solidFill>
                  <a:srgbClr val="231F20"/>
                </a:solidFill>
                <a:latin typeface="Times New Roman"/>
              </a:rPr>
              <a:t>Benefit:</a:t>
            </a:r>
          </a:p>
          <a:p>
            <a:r>
              <a:rPr lang="en-US" sz="2100" dirty="0">
                <a:solidFill>
                  <a:srgbClr val="231F20"/>
                </a:solidFill>
                <a:latin typeface="Times New Roman"/>
              </a:rPr>
              <a:t>increased thermal efficiency and increased steam capacity per square </a:t>
            </a:r>
            <a:r>
              <a:rPr lang="en-US" sz="2100" dirty="0" smtClean="0">
                <a:solidFill>
                  <a:srgbClr val="231F20"/>
                </a:solidFill>
                <a:latin typeface="Times New Roman"/>
              </a:rPr>
              <a:t>meter of </a:t>
            </a:r>
            <a:r>
              <a:rPr lang="en-US" sz="2100" dirty="0">
                <a:solidFill>
                  <a:srgbClr val="231F20"/>
                </a:solidFill>
                <a:latin typeface="Times New Roman"/>
              </a:rPr>
              <a:t>boiler surface.</a:t>
            </a:r>
            <a:endParaRPr lang="en-US" sz="2100" dirty="0"/>
          </a:p>
        </p:txBody>
      </p:sp>
      <p:sp>
        <p:nvSpPr>
          <p:cNvPr id="5" name="Title 1"/>
          <p:cNvSpPr txBox="1">
            <a:spLocks/>
          </p:cNvSpPr>
          <p:nvPr/>
        </p:nvSpPr>
        <p:spPr>
          <a:xfrm>
            <a:off x="854122" y="304800"/>
            <a:ext cx="7498080" cy="685800"/>
          </a:xfrm>
          <a:prstGeom prst="rect">
            <a:avLst/>
          </a:prstGeom>
          <a:ln>
            <a:solidFill>
              <a:schemeClr val="tx1"/>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smtClean="0">
                <a:latin typeface="Times New Roman" pitchFamily="18" charset="0"/>
                <a:cs typeface="Times New Roman" pitchFamily="18" charset="0"/>
              </a:rPr>
              <a:t>Steam Generating Plant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199895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Steam Turbine</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628650" y="1524000"/>
            <a:ext cx="7498080" cy="2743200"/>
          </a:xfrm>
        </p:spPr>
        <p:txBody>
          <a:bodyPr/>
          <a:lstStyle/>
          <a:p>
            <a:pPr algn="just"/>
            <a:r>
              <a:rPr lang="en-US" dirty="0" smtClean="0">
                <a:latin typeface="Times New Roman" pitchFamily="18" charset="0"/>
                <a:cs typeface="Times New Roman" pitchFamily="18" charset="0"/>
              </a:rPr>
              <a:t>Dry and superheated steam from </a:t>
            </a:r>
            <a:r>
              <a:rPr lang="en-US" dirty="0" err="1" smtClean="0">
                <a:latin typeface="Times New Roman" pitchFamily="18" charset="0"/>
                <a:cs typeface="Times New Roman" pitchFamily="18" charset="0"/>
              </a:rPr>
              <a:t>superheater</a:t>
            </a:r>
            <a:r>
              <a:rPr lang="en-US" dirty="0" smtClean="0">
                <a:latin typeface="Times New Roman" pitchFamily="18" charset="0"/>
                <a:cs typeface="Times New Roman" pitchFamily="18" charset="0"/>
              </a:rPr>
              <a:t> is fed to the steam turbine.</a:t>
            </a:r>
          </a:p>
          <a:p>
            <a:pPr algn="just"/>
            <a:r>
              <a:rPr lang="en-US" dirty="0" smtClean="0">
                <a:latin typeface="Times New Roman" pitchFamily="18" charset="0"/>
                <a:cs typeface="Times New Roman" pitchFamily="18" charset="0"/>
              </a:rPr>
              <a:t>The heat energy of steam when passing over the blades of turbine is converted into mechanical energy.</a:t>
            </a:r>
          </a:p>
          <a:p>
            <a:pPr algn="just"/>
            <a:r>
              <a:rPr lang="en-US" dirty="0" smtClean="0">
                <a:latin typeface="Times New Roman" pitchFamily="18" charset="0"/>
                <a:cs typeface="Times New Roman" pitchFamily="18" charset="0"/>
              </a:rPr>
              <a:t>After giving energy to the turbine, the steam is exhausted to the condenser which condenses the exhausted steam by means of cold water circulation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37635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66800" y="228600"/>
            <a:ext cx="7467600" cy="609600"/>
          </a:xfrm>
        </p:spPr>
        <p:txBody>
          <a:bodyPr>
            <a:normAutofit/>
          </a:bodyPr>
          <a:lstStyle/>
          <a:p>
            <a:r>
              <a:rPr lang="en-US" sz="2400" b="1" u="sng" dirty="0" smtClean="0">
                <a:latin typeface="Times New Roman" pitchFamily="18" charset="0"/>
                <a:cs typeface="Times New Roman" pitchFamily="18" charset="0"/>
              </a:rPr>
              <a:t>Turbine – Full View</a:t>
            </a:r>
          </a:p>
        </p:txBody>
      </p:sp>
      <p:pic>
        <p:nvPicPr>
          <p:cNvPr id="20483" name="Picture 2" descr="http://www.pivot.net/~jpierce/turbine-power_low_pressure.jpg"/>
          <p:cNvPicPr>
            <a:picLocks noChangeAspect="1" noChangeArrowheads="1"/>
          </p:cNvPicPr>
          <p:nvPr/>
        </p:nvPicPr>
        <p:blipFill>
          <a:blip r:embed="rId2"/>
          <a:srcRect/>
          <a:stretch>
            <a:fillRect/>
          </a:stretch>
        </p:blipFill>
        <p:spPr bwMode="auto">
          <a:xfrm>
            <a:off x="1066800" y="762001"/>
            <a:ext cx="7924800" cy="5902552"/>
          </a:xfrm>
          <a:prstGeom prst="rect">
            <a:avLst/>
          </a:prstGeom>
          <a:noFill/>
          <a:ln w="9525">
            <a:noFill/>
            <a:miter lim="800000"/>
            <a:headEnd/>
            <a:tailEnd/>
          </a:ln>
        </p:spPr>
      </p:pic>
    </p:spTree>
    <p:extLst>
      <p:ext uri="{BB962C8B-B14F-4D97-AF65-F5344CB8AC3E}">
        <p14:creationId xmlns:p14="http://schemas.microsoft.com/office/powerpoint/2010/main" val="573038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98080" cy="7159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Alternator</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762000" y="1295400"/>
            <a:ext cx="7498080" cy="5334000"/>
          </a:xfrm>
        </p:spPr>
        <p:txBody>
          <a:bodyPr>
            <a:normAutofit/>
          </a:bodyPr>
          <a:lstStyle/>
          <a:p>
            <a:pPr algn="just"/>
            <a:r>
              <a:rPr lang="en-US" sz="2800" dirty="0" smtClean="0">
                <a:latin typeface="Times New Roman" pitchFamily="18" charset="0"/>
                <a:cs typeface="Times New Roman" pitchFamily="18" charset="0"/>
              </a:rPr>
              <a:t>Steam turbine is coupled to an alternator which converts the mechanical energy to electrical energy</a:t>
            </a:r>
          </a:p>
          <a:p>
            <a:pPr algn="just">
              <a:buNone/>
            </a:pP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electrical output of the alternator is delivered to the bus bars through transformer, circuit breakers and isolators.</a:t>
            </a:r>
          </a:p>
        </p:txBody>
      </p:sp>
    </p:spTree>
    <p:extLst>
      <p:ext uri="{BB962C8B-B14F-4D97-AF65-F5344CB8AC3E}">
        <p14:creationId xmlns:p14="http://schemas.microsoft.com/office/powerpoint/2010/main" val="432584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98080" cy="7159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Feed</a:t>
            </a:r>
            <a:r>
              <a:rPr lang="en-US" sz="2800" b="1" dirty="0" smtClean="0">
                <a:latin typeface="Times New Roman" pitchFamily="18" charset="0"/>
                <a:cs typeface="Times New Roman" pitchFamily="18" charset="0"/>
              </a:rPr>
              <a:t> Water</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295400"/>
            <a:ext cx="7498080" cy="5334000"/>
          </a:xfrm>
        </p:spPr>
        <p:txBody>
          <a:bodyPr/>
          <a:lstStyle/>
          <a:p>
            <a:pPr algn="just"/>
            <a:r>
              <a:rPr lang="en-US" sz="2800" dirty="0" smtClean="0">
                <a:latin typeface="Times New Roman" pitchFamily="18" charset="0"/>
                <a:cs typeface="Times New Roman" pitchFamily="18" charset="0"/>
              </a:rPr>
              <a:t>The condensate from the condenser is used as feed water to the boiler.</a:t>
            </a:r>
          </a:p>
          <a:p>
            <a:pPr algn="just"/>
            <a:r>
              <a:rPr lang="en-US" sz="2800" dirty="0" smtClean="0">
                <a:latin typeface="Times New Roman" pitchFamily="18" charset="0"/>
                <a:cs typeface="Times New Roman" pitchFamily="18" charset="0"/>
              </a:rPr>
              <a:t>The water that may be lost in the cycle is made up from the external source</a:t>
            </a:r>
          </a:p>
          <a:p>
            <a:pPr algn="just"/>
            <a:r>
              <a:rPr lang="en-US" sz="2800" dirty="0" smtClean="0">
                <a:latin typeface="Times New Roman" pitchFamily="18" charset="0"/>
                <a:cs typeface="Times New Roman" pitchFamily="18" charset="0"/>
              </a:rPr>
              <a:t>The feed water on its way to boiler gets heated up by water heaters and economizer.</a:t>
            </a:r>
          </a:p>
          <a:p>
            <a:pPr algn="just"/>
            <a:r>
              <a:rPr lang="en-US" sz="2800" dirty="0" smtClean="0">
                <a:latin typeface="Times New Roman" pitchFamily="18" charset="0"/>
                <a:cs typeface="Times New Roman" pitchFamily="18" charset="0"/>
              </a:rPr>
              <a:t>This helps to improve the overall efficiency of the plant </a:t>
            </a:r>
          </a:p>
          <a:p>
            <a:endParaRPr lang="en-US" dirty="0"/>
          </a:p>
        </p:txBody>
      </p:sp>
    </p:spTree>
    <p:extLst>
      <p:ext uri="{BB962C8B-B14F-4D97-AF65-F5344CB8AC3E}">
        <p14:creationId xmlns:p14="http://schemas.microsoft.com/office/powerpoint/2010/main" val="3524198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98080" cy="7921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Cooling Arrangement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371600"/>
            <a:ext cx="7498080" cy="5257800"/>
          </a:xfrm>
        </p:spPr>
        <p:txBody>
          <a:bodyPr/>
          <a:lstStyle/>
          <a:p>
            <a:pPr algn="just"/>
            <a:r>
              <a:rPr lang="en-US" dirty="0" smtClean="0">
                <a:latin typeface="Times New Roman" pitchFamily="18" charset="0"/>
                <a:cs typeface="Times New Roman" pitchFamily="18" charset="0"/>
              </a:rPr>
              <a:t>Condenser condenses the steam exhausted from the turbine</a:t>
            </a:r>
          </a:p>
          <a:p>
            <a:pPr algn="just"/>
            <a:r>
              <a:rPr lang="en-US" dirty="0" smtClean="0">
                <a:latin typeface="Times New Roman" pitchFamily="18" charset="0"/>
                <a:cs typeface="Times New Roman" pitchFamily="18" charset="0"/>
              </a:rPr>
              <a:t>Water is drawn from natural sources like river, lake, canals…</a:t>
            </a:r>
          </a:p>
          <a:p>
            <a:pPr algn="just"/>
            <a:r>
              <a:rPr lang="en-US" dirty="0" smtClean="0">
                <a:latin typeface="Times New Roman" pitchFamily="18" charset="0"/>
                <a:cs typeface="Times New Roman" pitchFamily="18" charset="0"/>
              </a:rPr>
              <a:t>Circulating water takes up the heat and itself gets heated up</a:t>
            </a:r>
          </a:p>
          <a:p>
            <a:pPr algn="just"/>
            <a:r>
              <a:rPr lang="en-US" dirty="0" smtClean="0">
                <a:latin typeface="Times New Roman" pitchFamily="18" charset="0"/>
                <a:cs typeface="Times New Roman" pitchFamily="18" charset="0"/>
              </a:rPr>
              <a:t>This hot water can be discharged away or used again by using a cooling tower</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6364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287"/>
            <a:ext cx="7498080" cy="715962"/>
          </a:xfrm>
          <a:ln>
            <a:solidFill>
              <a:schemeClr val="tx1"/>
            </a:solidFill>
          </a:ln>
        </p:spPr>
        <p:txBody>
          <a:bodyPr>
            <a:normAutofit/>
          </a:bodyPr>
          <a:lstStyle/>
          <a:p>
            <a:r>
              <a:rPr lang="en-US" sz="3200" b="1" dirty="0">
                <a:solidFill>
                  <a:srgbClr val="40021D"/>
                </a:solidFill>
                <a:latin typeface="Times New Roman" pitchFamily="18" charset="0"/>
                <a:cs typeface="Times New Roman" pitchFamily="18" charset="0"/>
              </a:rPr>
              <a:t>Choice of Site for Steam Power Stations</a:t>
            </a:r>
          </a:p>
        </p:txBody>
      </p:sp>
      <p:sp>
        <p:nvSpPr>
          <p:cNvPr id="3" name="Content Placeholder 2"/>
          <p:cNvSpPr>
            <a:spLocks noGrp="1"/>
          </p:cNvSpPr>
          <p:nvPr>
            <p:ph idx="1"/>
          </p:nvPr>
        </p:nvSpPr>
        <p:spPr>
          <a:xfrm>
            <a:off x="838200" y="1143000"/>
            <a:ext cx="7498080" cy="5410200"/>
          </a:xfrm>
        </p:spPr>
        <p:txBody>
          <a:bodyPr>
            <a:normAutofit/>
          </a:bodyPr>
          <a:lstStyle/>
          <a:p>
            <a:r>
              <a:rPr lang="en-US" sz="2800" dirty="0" smtClean="0">
                <a:latin typeface="Times New Roman"/>
              </a:rPr>
              <a:t>Supply </a:t>
            </a:r>
            <a:r>
              <a:rPr lang="en-US" sz="2800" dirty="0">
                <a:latin typeface="Times New Roman"/>
              </a:rPr>
              <a:t>of fuel</a:t>
            </a:r>
            <a:r>
              <a:rPr lang="en-US" sz="2800" dirty="0" smtClean="0">
                <a:latin typeface="Times New Roman"/>
              </a:rPr>
              <a:t>.</a:t>
            </a:r>
          </a:p>
          <a:p>
            <a:r>
              <a:rPr lang="en-US" sz="2800" dirty="0" smtClean="0">
                <a:latin typeface="Times New Roman"/>
              </a:rPr>
              <a:t>Availability </a:t>
            </a:r>
            <a:r>
              <a:rPr lang="en-US" sz="2800" dirty="0">
                <a:latin typeface="Times New Roman"/>
              </a:rPr>
              <a:t>of water</a:t>
            </a:r>
            <a:r>
              <a:rPr lang="en-US" sz="2800" dirty="0" smtClean="0">
                <a:latin typeface="Times New Roman"/>
              </a:rPr>
              <a:t>.</a:t>
            </a:r>
          </a:p>
          <a:p>
            <a:r>
              <a:rPr lang="en-US" sz="2800" dirty="0">
                <a:latin typeface="Times New Roman"/>
              </a:rPr>
              <a:t>Transportation facilities</a:t>
            </a:r>
            <a:r>
              <a:rPr lang="en-US" sz="2800" dirty="0" smtClean="0">
                <a:latin typeface="Times New Roman"/>
              </a:rPr>
              <a:t>.</a:t>
            </a:r>
          </a:p>
          <a:p>
            <a:r>
              <a:rPr lang="en-US" sz="2800" dirty="0">
                <a:latin typeface="Times New Roman"/>
              </a:rPr>
              <a:t>Cost and type of land</a:t>
            </a:r>
            <a:r>
              <a:rPr lang="en-US" sz="2800" dirty="0" smtClean="0">
                <a:latin typeface="Times New Roman"/>
              </a:rPr>
              <a:t>.</a:t>
            </a:r>
          </a:p>
          <a:p>
            <a:r>
              <a:rPr lang="en-US" sz="2800" dirty="0">
                <a:latin typeface="Times New Roman"/>
              </a:rPr>
              <a:t>Nearness to load </a:t>
            </a:r>
            <a:r>
              <a:rPr lang="en-US" sz="2800" dirty="0" smtClean="0">
                <a:latin typeface="Times New Roman"/>
              </a:rPr>
              <a:t>centers.</a:t>
            </a:r>
          </a:p>
          <a:p>
            <a:r>
              <a:rPr lang="en-US" sz="2800" dirty="0">
                <a:latin typeface="Times New Roman"/>
              </a:rPr>
              <a:t>Distance from populated area.</a:t>
            </a:r>
            <a:endParaRPr lang="en-US" sz="2800" dirty="0"/>
          </a:p>
        </p:txBody>
      </p:sp>
    </p:spTree>
    <p:extLst>
      <p:ext uri="{BB962C8B-B14F-4D97-AF65-F5344CB8AC3E}">
        <p14:creationId xmlns:p14="http://schemas.microsoft.com/office/powerpoint/2010/main" val="1746167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83395" y="609600"/>
            <a:ext cx="7327900" cy="5638800"/>
          </a:xfrm>
        </p:spPr>
        <p:txBody>
          <a:bodyPr>
            <a:normAutofit/>
          </a:bodyPr>
          <a:lstStyle/>
          <a:p>
            <a:pPr marL="82296" indent="0">
              <a:buNone/>
            </a:pPr>
            <a:r>
              <a:rPr lang="en-US" sz="60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smtClean="0">
                <a:solidFill>
                  <a:srgbClr val="40021D"/>
                </a:solidFill>
                <a:effectLst>
                  <a:outerShdw blurRad="38100" dist="38100" dir="2700000" algn="tl">
                    <a:srgbClr val="000000">
                      <a:alpha val="43137"/>
                    </a:srgbClr>
                  </a:outerShdw>
                </a:effectLst>
                <a:latin typeface="Times New Roman" pitchFamily="18" charset="0"/>
                <a:cs typeface="Times New Roman" pitchFamily="18" charset="0"/>
              </a:rPr>
              <a:t>Steam Power Plant</a:t>
            </a:r>
            <a:endParaRPr lang="en-US" sz="6000" b="1" dirty="0">
              <a:solidFill>
                <a:srgbClr val="40021D"/>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045" y="1752600"/>
            <a:ext cx="7086599" cy="419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303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98080" cy="715962"/>
          </a:xfrm>
          <a:ln>
            <a:solidFill>
              <a:schemeClr val="tx1"/>
            </a:solidFill>
          </a:ln>
        </p:spPr>
        <p:txBody>
          <a:bodyPr>
            <a:normAutofit/>
          </a:bodyPr>
          <a:lstStyle/>
          <a:p>
            <a:r>
              <a:rPr lang="en-US" sz="3200" b="1" dirty="0" smtClean="0">
                <a:latin typeface="Times New Roman" pitchFamily="18" charset="0"/>
                <a:cs typeface="Times New Roman" pitchFamily="18" charset="0"/>
              </a:rPr>
              <a:t>Equipment of Steam Power Station</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295400"/>
            <a:ext cx="7498080" cy="5334000"/>
          </a:xfrm>
        </p:spPr>
        <p:txBody>
          <a:bodyPr/>
          <a:lstStyle/>
          <a:p>
            <a:pPr algn="just"/>
            <a:r>
              <a:rPr lang="en-US" dirty="0" smtClean="0">
                <a:latin typeface="Times New Roman" pitchFamily="18" charset="0"/>
                <a:cs typeface="Times New Roman" pitchFamily="18" charset="0"/>
              </a:rPr>
              <a:t>Steam generating equipment</a:t>
            </a:r>
          </a:p>
          <a:p>
            <a:pPr algn="just"/>
            <a:r>
              <a:rPr lang="en-US" dirty="0" smtClean="0">
                <a:latin typeface="Times New Roman" pitchFamily="18" charset="0"/>
                <a:cs typeface="Times New Roman" pitchFamily="18" charset="0"/>
              </a:rPr>
              <a:t>Condenser </a:t>
            </a:r>
          </a:p>
          <a:p>
            <a:pPr algn="just"/>
            <a:r>
              <a:rPr lang="en-US" dirty="0" smtClean="0">
                <a:latin typeface="Times New Roman" pitchFamily="18" charset="0"/>
                <a:cs typeface="Times New Roman" pitchFamily="18" charset="0"/>
              </a:rPr>
              <a:t>Prime mover</a:t>
            </a:r>
          </a:p>
          <a:p>
            <a:pPr algn="just"/>
            <a:r>
              <a:rPr lang="en-US" dirty="0" smtClean="0">
                <a:latin typeface="Times New Roman" pitchFamily="18" charset="0"/>
                <a:cs typeface="Times New Roman" pitchFamily="18" charset="0"/>
              </a:rPr>
              <a:t>Water treatment plant </a:t>
            </a:r>
          </a:p>
          <a:p>
            <a:pPr algn="just"/>
            <a:r>
              <a:rPr lang="en-US" dirty="0" smtClean="0">
                <a:latin typeface="Times New Roman" pitchFamily="18" charset="0"/>
                <a:cs typeface="Times New Roman" pitchFamily="18" charset="0"/>
              </a:rPr>
              <a:t>Electrical equipment.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498080" cy="7159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Steam Generating Equipment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762000" y="1295400"/>
            <a:ext cx="7498080" cy="5334000"/>
          </a:xfrm>
        </p:spPr>
        <p:txBody>
          <a:bodyPr>
            <a:normAutofit/>
          </a:bodyPr>
          <a:lstStyle/>
          <a:p>
            <a:r>
              <a:rPr lang="en-US" sz="2400" dirty="0" smtClean="0">
                <a:latin typeface="Times New Roman" pitchFamily="18" charset="0"/>
                <a:cs typeface="Times New Roman" pitchFamily="18" charset="0"/>
              </a:rPr>
              <a:t>Boiler</a:t>
            </a:r>
          </a:p>
          <a:p>
            <a:r>
              <a:rPr lang="en-US" sz="2400" dirty="0" smtClean="0">
                <a:latin typeface="Times New Roman" pitchFamily="18" charset="0"/>
                <a:cs typeface="Times New Roman" pitchFamily="18" charset="0"/>
              </a:rPr>
              <a:t>boiler furnace</a:t>
            </a:r>
          </a:p>
          <a:p>
            <a:r>
              <a:rPr lang="en-US" sz="2400" dirty="0" err="1" smtClean="0">
                <a:latin typeface="Times New Roman" pitchFamily="18" charset="0"/>
                <a:cs typeface="Times New Roman" pitchFamily="18" charset="0"/>
              </a:rPr>
              <a:t>Superheater</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Economizer</a:t>
            </a:r>
          </a:p>
          <a:p>
            <a:r>
              <a:rPr lang="en-US" sz="2400" dirty="0" smtClean="0">
                <a:latin typeface="Times New Roman" pitchFamily="18" charset="0"/>
                <a:cs typeface="Times New Roman" pitchFamily="18" charset="0"/>
              </a:rPr>
              <a:t>air pre-heater</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98080" cy="7159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Boiler</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219200"/>
            <a:ext cx="7498080" cy="5257800"/>
          </a:xfrm>
        </p:spPr>
        <p:txBody>
          <a:bodyPr>
            <a:normAutofit/>
          </a:bodyPr>
          <a:lstStyle/>
          <a:p>
            <a:pPr algn="just">
              <a:buNone/>
            </a:pPr>
            <a:r>
              <a:rPr lang="en-US" sz="2000" dirty="0" smtClean="0">
                <a:latin typeface="Times New Roman" pitchFamily="18" charset="0"/>
                <a:cs typeface="Times New Roman" pitchFamily="18" charset="0"/>
              </a:rPr>
              <a:t>A boiler is closed vessel in which water is converted into steam by utilizing the heat of coal combustion. Steam boilers are broadly classified into the following two types :</a:t>
            </a:r>
          </a:p>
          <a:p>
            <a:pPr marL="425196" indent="-342900" algn="just">
              <a:buAutoNum type="alphaLcParenBoth"/>
            </a:pPr>
            <a:r>
              <a:rPr lang="en-US" sz="2000" b="1" dirty="0" smtClean="0">
                <a:latin typeface="Times New Roman" pitchFamily="18" charset="0"/>
                <a:cs typeface="Times New Roman" pitchFamily="18" charset="0"/>
              </a:rPr>
              <a:t>Water tube boilers: </a:t>
            </a:r>
            <a:r>
              <a:rPr lang="en-US" sz="2000" dirty="0" smtClean="0">
                <a:latin typeface="Times New Roman" pitchFamily="18" charset="0"/>
                <a:cs typeface="Times New Roman" pitchFamily="18" charset="0"/>
              </a:rPr>
              <a:t>water flows through the tubes and the hot gases of combustion flow over these tubes.</a:t>
            </a:r>
            <a:endParaRPr lang="en-US" sz="2000" b="1" dirty="0" smtClean="0">
              <a:latin typeface="Times New Roman" pitchFamily="18" charset="0"/>
              <a:cs typeface="Times New Roman" pitchFamily="18" charset="0"/>
            </a:endParaRPr>
          </a:p>
          <a:p>
            <a:pPr marL="425196" indent="-342900" algn="just">
              <a:buAutoNum type="alphaLcParenBoth"/>
            </a:pPr>
            <a:r>
              <a:rPr lang="en-US" sz="2000" b="1" dirty="0" smtClean="0">
                <a:latin typeface="Times New Roman" pitchFamily="18" charset="0"/>
                <a:cs typeface="Times New Roman" pitchFamily="18" charset="0"/>
              </a:rPr>
              <a:t>Fire tube boilers: </a:t>
            </a:r>
            <a:r>
              <a:rPr lang="en-US" sz="2000" dirty="0" smtClean="0">
                <a:latin typeface="Times New Roman" pitchFamily="18" charset="0"/>
                <a:cs typeface="Times New Roman" pitchFamily="18" charset="0"/>
              </a:rPr>
              <a:t>in a fire tube boiler, the hot products of combustion pass through the tubes surrounded by water.</a:t>
            </a:r>
          </a:p>
          <a:p>
            <a:pPr algn="just">
              <a:buNone/>
            </a:pPr>
            <a:r>
              <a:rPr lang="en-US" sz="2000" dirty="0" smtClean="0">
                <a:latin typeface="Times New Roman" pitchFamily="18" charset="0"/>
                <a:cs typeface="Times New Roman" pitchFamily="18" charset="0"/>
              </a:rPr>
              <a:t>Water tube boilers have a number of advantages over fire tube boilers</a:t>
            </a:r>
          </a:p>
          <a:p>
            <a:pPr algn="just"/>
            <a:r>
              <a:rPr lang="en-US" sz="2000" dirty="0" smtClean="0">
                <a:latin typeface="Times New Roman" pitchFamily="18" charset="0"/>
                <a:cs typeface="Times New Roman" pitchFamily="18" charset="0"/>
              </a:rPr>
              <a:t>require less space</a:t>
            </a:r>
          </a:p>
          <a:p>
            <a:pPr algn="just"/>
            <a:r>
              <a:rPr lang="en-US" sz="2000" dirty="0" smtClean="0">
                <a:latin typeface="Times New Roman" pitchFamily="18" charset="0"/>
                <a:cs typeface="Times New Roman" pitchFamily="18" charset="0"/>
              </a:rPr>
              <a:t>smaller size of tubes and drum</a:t>
            </a:r>
          </a:p>
          <a:p>
            <a:pPr algn="just"/>
            <a:r>
              <a:rPr lang="en-US" sz="2000" dirty="0" smtClean="0">
                <a:latin typeface="Times New Roman" pitchFamily="18" charset="0"/>
                <a:cs typeface="Times New Roman" pitchFamily="18" charset="0"/>
              </a:rPr>
              <a:t>high working pressure due to small drum,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25" y="304800"/>
            <a:ext cx="7498080" cy="792162"/>
          </a:xfrm>
          <a:ln>
            <a:solidFill>
              <a:schemeClr val="tx1"/>
            </a:solidFill>
          </a:ln>
        </p:spPr>
        <p:txBody>
          <a:bodyPr>
            <a:normAutofit/>
          </a:bodyPr>
          <a:lstStyle/>
          <a:p>
            <a:r>
              <a:rPr lang="en-US" sz="3200" b="1" dirty="0" smtClean="0">
                <a:latin typeface="Times New Roman" pitchFamily="18" charset="0"/>
                <a:cs typeface="Times New Roman" pitchFamily="18" charset="0"/>
              </a:rPr>
              <a:t>Fire Tube Boiler </a:t>
            </a:r>
            <a:r>
              <a:rPr lang="en-US" sz="3200" b="1" dirty="0" err="1" smtClean="0">
                <a:latin typeface="Times New Roman" pitchFamily="18" charset="0"/>
                <a:cs typeface="Times New Roman" pitchFamily="18" charset="0"/>
              </a:rPr>
              <a:t>vs</a:t>
            </a:r>
            <a:r>
              <a:rPr lang="en-US" sz="3200" b="1" dirty="0" smtClean="0">
                <a:latin typeface="Times New Roman" pitchFamily="18" charset="0"/>
                <a:cs typeface="Times New Roman" pitchFamily="18" charset="0"/>
              </a:rPr>
              <a:t> Water Tube Boiler</a:t>
            </a:r>
            <a:endParaRPr lang="en-US" sz="3200" b="1" dirty="0">
              <a:latin typeface="Times New Roman" pitchFamily="18" charset="0"/>
              <a:cs typeface="Times New Roman" pitchFamily="18" charset="0"/>
            </a:endParaRPr>
          </a:p>
        </p:txBody>
      </p:sp>
      <p:pic>
        <p:nvPicPr>
          <p:cNvPr id="1026" name="Picture 2" descr="C:\Users\Administrator\Desktop\Fire-tube-and-Water-tube.png"/>
          <p:cNvPicPr>
            <a:picLocks noGrp="1" noChangeAspect="1" noChangeArrowheads="1"/>
          </p:cNvPicPr>
          <p:nvPr>
            <p:ph idx="1"/>
          </p:nvPr>
        </p:nvPicPr>
        <p:blipFill>
          <a:blip r:embed="rId2"/>
          <a:srcRect/>
          <a:stretch>
            <a:fillRect/>
          </a:stretch>
        </p:blipFill>
        <p:spPr bwMode="auto">
          <a:xfrm>
            <a:off x="737776" y="1295400"/>
            <a:ext cx="7696199" cy="53340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498080" cy="762000"/>
          </a:xfrm>
          <a:ln>
            <a:solidFill>
              <a:schemeClr val="tx1"/>
            </a:solidFill>
          </a:ln>
        </p:spPr>
        <p:txBody>
          <a:bodyPr>
            <a:normAutofit/>
          </a:bodyPr>
          <a:lstStyle/>
          <a:p>
            <a:pPr algn="ctr"/>
            <a:r>
              <a:rPr lang="en-US" sz="3200" b="1" dirty="0" err="1" smtClean="0">
                <a:latin typeface="Times New Roman" pitchFamily="18" charset="0"/>
                <a:cs typeface="Times New Roman" pitchFamily="18" charset="0"/>
              </a:rPr>
              <a:t>Superheater</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984913" y="1295400"/>
            <a:ext cx="7498080" cy="5410200"/>
          </a:xfrm>
        </p:spPr>
        <p:txBody>
          <a:bodyPr>
            <a:normAutofit/>
          </a:bodyPr>
          <a:lstStyle/>
          <a:p>
            <a:pPr marL="0" indent="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Superheaters</a:t>
            </a:r>
            <a:r>
              <a:rPr lang="en-US" dirty="0" smtClean="0">
                <a:latin typeface="Times New Roman" pitchFamily="18" charset="0"/>
                <a:cs typeface="Times New Roman" pitchFamily="18" charset="0"/>
              </a:rPr>
              <a:t> are mainly classified into two types according to the system of heat transfer from flue gases to steam </a:t>
            </a:r>
            <a:r>
              <a:rPr lang="en-US" i="1" dirty="0" smtClean="0">
                <a:latin typeface="Times New Roman" pitchFamily="18" charset="0"/>
                <a:cs typeface="Times New Roman" pitchFamily="18" charset="0"/>
              </a:rPr>
              <a:t>viz.</a:t>
            </a:r>
          </a:p>
          <a:p>
            <a:pPr algn="just">
              <a:buNone/>
            </a:pPr>
            <a:r>
              <a:rPr lang="en-US" b="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a) Radiant </a:t>
            </a:r>
            <a:r>
              <a:rPr lang="en-US" b="1" i="1" dirty="0" err="1" smtClean="0">
                <a:latin typeface="Times New Roman" pitchFamily="18" charset="0"/>
                <a:cs typeface="Times New Roman" pitchFamily="18" charset="0"/>
              </a:rPr>
              <a:t>superheater</a:t>
            </a:r>
            <a:r>
              <a:rPr lang="en-US" b="1" i="1" dirty="0" smtClean="0">
                <a:latin typeface="Times New Roman" pitchFamily="18" charset="0"/>
                <a:cs typeface="Times New Roman" pitchFamily="18" charset="0"/>
              </a:rPr>
              <a:t> </a:t>
            </a:r>
          </a:p>
          <a:p>
            <a:pPr algn="just">
              <a:buNone/>
            </a:pPr>
            <a:r>
              <a:rPr lang="en-US" b="1" i="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b) Convection </a:t>
            </a:r>
            <a:r>
              <a:rPr lang="en-US" b="1" i="1" dirty="0" err="1" smtClean="0">
                <a:latin typeface="Times New Roman" pitchFamily="18" charset="0"/>
                <a:cs typeface="Times New Roman" pitchFamily="18" charset="0"/>
              </a:rPr>
              <a:t>superheater</a:t>
            </a:r>
            <a:endParaRPr lang="en-US" dirty="0">
              <a:latin typeface="Times New Roman" pitchFamily="18" charset="0"/>
              <a:cs typeface="Times New Roman" pitchFamily="18" charset="0"/>
            </a:endParaRPr>
          </a:p>
        </p:txBody>
      </p:sp>
      <p:sp>
        <p:nvSpPr>
          <p:cNvPr id="4" name="Rectangle 3"/>
          <p:cNvSpPr/>
          <p:nvPr/>
        </p:nvSpPr>
        <p:spPr>
          <a:xfrm>
            <a:off x="1219200" y="2819400"/>
            <a:ext cx="7239000" cy="1200329"/>
          </a:xfrm>
          <a:prstGeom prst="rect">
            <a:avLst/>
          </a:prstGeom>
        </p:spPr>
        <p:txBody>
          <a:bodyPr wrap="square">
            <a:spAutoFit/>
          </a:bodyPr>
          <a:lstStyle/>
          <a:p>
            <a:pPr algn="just">
              <a:buFont typeface="Arial" panose="020B0604020202020204" pitchFamily="34" charset="0"/>
              <a:buChar char="•"/>
            </a:pPr>
            <a:r>
              <a:rPr lang="en-GB" b="1" dirty="0">
                <a:solidFill>
                  <a:srgbClr val="333333"/>
                </a:solidFill>
                <a:latin typeface="Times New Roman" panose="02020603050405020304" pitchFamily="18" charset="0"/>
                <a:cs typeface="Times New Roman" panose="02020603050405020304" pitchFamily="18" charset="0"/>
              </a:rPr>
              <a:t>A radiant </a:t>
            </a:r>
            <a:r>
              <a:rPr lang="en-GB" b="1" dirty="0" err="1">
                <a:solidFill>
                  <a:srgbClr val="333333"/>
                </a:solidFill>
                <a:latin typeface="Times New Roman" panose="02020603050405020304" pitchFamily="18" charset="0"/>
                <a:cs typeface="Times New Roman" panose="02020603050405020304" pitchFamily="18" charset="0"/>
              </a:rPr>
              <a:t>superheater</a:t>
            </a:r>
            <a:r>
              <a:rPr lang="en-GB" b="1" dirty="0">
                <a:solidFill>
                  <a:srgbClr val="333333"/>
                </a:solidFill>
                <a:latin typeface="Times New Roman" panose="02020603050405020304" pitchFamily="18" charset="0"/>
                <a:cs typeface="Times New Roman" panose="02020603050405020304" pitchFamily="18" charset="0"/>
              </a:rPr>
              <a:t> </a:t>
            </a:r>
            <a:r>
              <a:rPr lang="en-GB" dirty="0">
                <a:solidFill>
                  <a:srgbClr val="333333"/>
                </a:solidFill>
                <a:latin typeface="Times New Roman" panose="02020603050405020304" pitchFamily="18" charset="0"/>
                <a:cs typeface="Times New Roman" panose="02020603050405020304" pitchFamily="18" charset="0"/>
              </a:rPr>
              <a:t>is placed directly in the combustion chamber. Simply we can say that radiant </a:t>
            </a:r>
            <a:r>
              <a:rPr lang="en-GB" dirty="0" err="1">
                <a:solidFill>
                  <a:srgbClr val="333333"/>
                </a:solidFill>
                <a:latin typeface="Times New Roman" panose="02020603050405020304" pitchFamily="18" charset="0"/>
                <a:cs typeface="Times New Roman" panose="02020603050405020304" pitchFamily="18" charset="0"/>
              </a:rPr>
              <a:t>superheater</a:t>
            </a:r>
            <a:r>
              <a:rPr lang="en-GB" dirty="0">
                <a:solidFill>
                  <a:srgbClr val="333333"/>
                </a:solidFill>
                <a:latin typeface="Times New Roman" panose="02020603050405020304" pitchFamily="18" charset="0"/>
                <a:cs typeface="Times New Roman" panose="02020603050405020304" pitchFamily="18" charset="0"/>
              </a:rPr>
              <a:t> can see the flames from burner.</a:t>
            </a:r>
          </a:p>
          <a:p>
            <a:pPr algn="just">
              <a:buFont typeface="Arial" panose="020B0604020202020204" pitchFamily="34" charset="0"/>
              <a:buChar char="•"/>
            </a:pPr>
            <a:r>
              <a:rPr lang="en-GB" b="1" dirty="0">
                <a:solidFill>
                  <a:srgbClr val="333333"/>
                </a:solidFill>
                <a:latin typeface="Times New Roman" panose="02020603050405020304" pitchFamily="18" charset="0"/>
                <a:cs typeface="Times New Roman" panose="02020603050405020304" pitchFamily="18" charset="0"/>
              </a:rPr>
              <a:t>A convection </a:t>
            </a:r>
            <a:r>
              <a:rPr lang="en-GB" b="1" dirty="0" err="1">
                <a:solidFill>
                  <a:srgbClr val="333333"/>
                </a:solidFill>
                <a:latin typeface="Times New Roman" panose="02020603050405020304" pitchFamily="18" charset="0"/>
                <a:cs typeface="Times New Roman" panose="02020603050405020304" pitchFamily="18" charset="0"/>
              </a:rPr>
              <a:t>superheater</a:t>
            </a:r>
            <a:r>
              <a:rPr lang="en-GB" b="1" dirty="0">
                <a:solidFill>
                  <a:srgbClr val="333333"/>
                </a:solidFill>
                <a:latin typeface="Times New Roman" panose="02020603050405020304" pitchFamily="18" charset="0"/>
                <a:cs typeface="Times New Roman" panose="02020603050405020304" pitchFamily="18" charset="0"/>
              </a:rPr>
              <a:t> </a:t>
            </a:r>
            <a:r>
              <a:rPr lang="en-GB" dirty="0">
                <a:solidFill>
                  <a:srgbClr val="333333"/>
                </a:solidFill>
                <a:latin typeface="Times New Roman" panose="02020603050405020304" pitchFamily="18" charset="0"/>
                <a:cs typeface="Times New Roman" panose="02020603050405020304" pitchFamily="18" charset="0"/>
              </a:rPr>
              <a:t>is located in the path of the hot gases. That means convection </a:t>
            </a:r>
            <a:r>
              <a:rPr lang="en-GB" dirty="0" err="1">
                <a:solidFill>
                  <a:srgbClr val="333333"/>
                </a:solidFill>
                <a:latin typeface="Times New Roman" panose="02020603050405020304" pitchFamily="18" charset="0"/>
                <a:cs typeface="Times New Roman" panose="02020603050405020304" pitchFamily="18" charset="0"/>
              </a:rPr>
              <a:t>superheater</a:t>
            </a:r>
            <a:r>
              <a:rPr lang="en-GB" dirty="0">
                <a:solidFill>
                  <a:srgbClr val="333333"/>
                </a:solidFill>
                <a:latin typeface="Times New Roman" panose="02020603050405020304" pitchFamily="18" charset="0"/>
                <a:cs typeface="Times New Roman" panose="02020603050405020304" pitchFamily="18" charset="0"/>
              </a:rPr>
              <a:t> can’t see the flames from the burner.</a:t>
            </a:r>
            <a:endParaRPr lang="en-GB" dirty="0">
              <a:solidFill>
                <a:srgbClr val="333333"/>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71600" y="3241344"/>
            <a:ext cx="6705600" cy="3358356"/>
          </a:xfrm>
          <a:prstGeom prst="rect">
            <a:avLst/>
          </a:prstGeom>
        </p:spPr>
      </p:pic>
      <p:sp>
        <p:nvSpPr>
          <p:cNvPr id="5" name="Rectangle 4"/>
          <p:cNvSpPr/>
          <p:nvPr/>
        </p:nvSpPr>
        <p:spPr>
          <a:xfrm>
            <a:off x="1219200" y="967139"/>
            <a:ext cx="7239000" cy="2308324"/>
          </a:xfrm>
          <a:prstGeom prst="rect">
            <a:avLst/>
          </a:prstGeom>
        </p:spPr>
        <p:txBody>
          <a:bodyPr wrap="square">
            <a:spAutoFit/>
          </a:bodyPr>
          <a:lstStyle/>
          <a:p>
            <a:pPr algn="just">
              <a:buFont typeface="Arial" panose="020B0604020202020204" pitchFamily="34" charset="0"/>
              <a:buChar char="•"/>
            </a:pPr>
            <a:r>
              <a:rPr lang="en-GB" sz="2400" b="1" dirty="0">
                <a:solidFill>
                  <a:srgbClr val="333333"/>
                </a:solidFill>
                <a:latin typeface="Times New Roman" panose="02020603050405020304" pitchFamily="18" charset="0"/>
                <a:cs typeface="Times New Roman" panose="02020603050405020304" pitchFamily="18" charset="0"/>
              </a:rPr>
              <a:t>A radiant </a:t>
            </a:r>
            <a:r>
              <a:rPr lang="en-GB" sz="2400" b="1" dirty="0" err="1">
                <a:solidFill>
                  <a:srgbClr val="333333"/>
                </a:solidFill>
                <a:latin typeface="Times New Roman" panose="02020603050405020304" pitchFamily="18" charset="0"/>
                <a:cs typeface="Times New Roman" panose="02020603050405020304" pitchFamily="18" charset="0"/>
              </a:rPr>
              <a:t>superheater</a:t>
            </a:r>
            <a:r>
              <a:rPr lang="en-GB" sz="2400" b="1" dirty="0">
                <a:solidFill>
                  <a:srgbClr val="333333"/>
                </a:solidFill>
                <a:latin typeface="Times New Roman" panose="02020603050405020304" pitchFamily="18" charset="0"/>
                <a:cs typeface="Times New Roman" panose="02020603050405020304" pitchFamily="18" charset="0"/>
              </a:rPr>
              <a:t> </a:t>
            </a:r>
            <a:r>
              <a:rPr lang="en-GB" sz="2400" dirty="0">
                <a:solidFill>
                  <a:srgbClr val="333333"/>
                </a:solidFill>
                <a:latin typeface="Times New Roman" panose="02020603050405020304" pitchFamily="18" charset="0"/>
                <a:cs typeface="Times New Roman" panose="02020603050405020304" pitchFamily="18" charset="0"/>
              </a:rPr>
              <a:t>is placed directly in the combustion chamber. Simply we can say that radiant </a:t>
            </a:r>
            <a:r>
              <a:rPr lang="en-GB" sz="2400" dirty="0" err="1">
                <a:solidFill>
                  <a:srgbClr val="333333"/>
                </a:solidFill>
                <a:latin typeface="Times New Roman" panose="02020603050405020304" pitchFamily="18" charset="0"/>
                <a:cs typeface="Times New Roman" panose="02020603050405020304" pitchFamily="18" charset="0"/>
              </a:rPr>
              <a:t>superheater</a:t>
            </a:r>
            <a:r>
              <a:rPr lang="en-GB" sz="2400" dirty="0">
                <a:solidFill>
                  <a:srgbClr val="333333"/>
                </a:solidFill>
                <a:latin typeface="Times New Roman" panose="02020603050405020304" pitchFamily="18" charset="0"/>
                <a:cs typeface="Times New Roman" panose="02020603050405020304" pitchFamily="18" charset="0"/>
              </a:rPr>
              <a:t> can see the flames from burner.</a:t>
            </a:r>
          </a:p>
          <a:p>
            <a:pPr algn="just">
              <a:buFont typeface="Arial" panose="020B0604020202020204" pitchFamily="34" charset="0"/>
              <a:buChar char="•"/>
            </a:pPr>
            <a:r>
              <a:rPr lang="en-GB" sz="2400" b="1" dirty="0">
                <a:solidFill>
                  <a:srgbClr val="333333"/>
                </a:solidFill>
                <a:latin typeface="Times New Roman" panose="02020603050405020304" pitchFamily="18" charset="0"/>
                <a:cs typeface="Times New Roman" panose="02020603050405020304" pitchFamily="18" charset="0"/>
              </a:rPr>
              <a:t>A convection </a:t>
            </a:r>
            <a:r>
              <a:rPr lang="en-GB" sz="2400" b="1" dirty="0" err="1">
                <a:solidFill>
                  <a:srgbClr val="333333"/>
                </a:solidFill>
                <a:latin typeface="Times New Roman" panose="02020603050405020304" pitchFamily="18" charset="0"/>
                <a:cs typeface="Times New Roman" panose="02020603050405020304" pitchFamily="18" charset="0"/>
              </a:rPr>
              <a:t>superheater</a:t>
            </a:r>
            <a:r>
              <a:rPr lang="en-GB" sz="2400" b="1" dirty="0">
                <a:solidFill>
                  <a:srgbClr val="333333"/>
                </a:solidFill>
                <a:latin typeface="Times New Roman" panose="02020603050405020304" pitchFamily="18" charset="0"/>
                <a:cs typeface="Times New Roman" panose="02020603050405020304" pitchFamily="18" charset="0"/>
              </a:rPr>
              <a:t> </a:t>
            </a:r>
            <a:r>
              <a:rPr lang="en-GB" sz="2400" dirty="0">
                <a:solidFill>
                  <a:srgbClr val="333333"/>
                </a:solidFill>
                <a:latin typeface="Times New Roman" panose="02020603050405020304" pitchFamily="18" charset="0"/>
                <a:cs typeface="Times New Roman" panose="02020603050405020304" pitchFamily="18" charset="0"/>
              </a:rPr>
              <a:t>is located in the path of the hot gases. That means convection </a:t>
            </a:r>
            <a:r>
              <a:rPr lang="en-GB" sz="2400" dirty="0" err="1">
                <a:solidFill>
                  <a:srgbClr val="333333"/>
                </a:solidFill>
                <a:latin typeface="Times New Roman" panose="02020603050405020304" pitchFamily="18" charset="0"/>
                <a:cs typeface="Times New Roman" panose="02020603050405020304" pitchFamily="18" charset="0"/>
              </a:rPr>
              <a:t>superheater</a:t>
            </a:r>
            <a:r>
              <a:rPr lang="en-GB" sz="2400" dirty="0">
                <a:solidFill>
                  <a:srgbClr val="333333"/>
                </a:solidFill>
                <a:latin typeface="Times New Roman" panose="02020603050405020304" pitchFamily="18" charset="0"/>
                <a:cs typeface="Times New Roman" panose="02020603050405020304" pitchFamily="18" charset="0"/>
              </a:rPr>
              <a:t> can’t see the flames from the burner.</a:t>
            </a:r>
            <a:endParaRPr lang="en-GB" sz="24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3053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concosystems.com/sites/default/files/imagecache/inner-photo_large/userfiles/images/inner/ljungstrom-3d-image.jpg"/>
          <p:cNvPicPr>
            <a:picLocks noChangeAspect="1" noChangeArrowheads="1"/>
          </p:cNvPicPr>
          <p:nvPr/>
        </p:nvPicPr>
        <p:blipFill>
          <a:blip r:embed="rId2"/>
          <a:srcRect/>
          <a:stretch>
            <a:fillRect/>
          </a:stretch>
        </p:blipFill>
        <p:spPr bwMode="auto">
          <a:xfrm>
            <a:off x="5334000" y="838200"/>
            <a:ext cx="3581400" cy="4419600"/>
          </a:xfrm>
          <a:prstGeom prst="rect">
            <a:avLst/>
          </a:prstGeom>
          <a:noFill/>
        </p:spPr>
      </p:pic>
      <p:pic>
        <p:nvPicPr>
          <p:cNvPr id="55300" name="Picture 4" descr="http://www.huelsenbusch.de/images/dampf-luvos.jpg"/>
          <p:cNvPicPr>
            <a:picLocks noChangeAspect="1" noChangeArrowheads="1"/>
          </p:cNvPicPr>
          <p:nvPr/>
        </p:nvPicPr>
        <p:blipFill>
          <a:blip r:embed="rId3"/>
          <a:srcRect/>
          <a:stretch>
            <a:fillRect/>
          </a:stretch>
        </p:blipFill>
        <p:spPr bwMode="auto">
          <a:xfrm>
            <a:off x="1066800" y="990600"/>
            <a:ext cx="4114800" cy="48387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98080" cy="5635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Condenser</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762000" y="1143000"/>
            <a:ext cx="7498080" cy="5486400"/>
          </a:xfrm>
        </p:spPr>
        <p:txBody>
          <a:bodyPr>
            <a:normAutofit/>
          </a:bodyPr>
          <a:lstStyle/>
          <a:p>
            <a:pPr algn="just">
              <a:buNone/>
            </a:pPr>
            <a:r>
              <a:rPr lang="en-US" sz="2400" dirty="0" smtClean="0">
                <a:latin typeface="Times New Roman" pitchFamily="18" charset="0"/>
                <a:cs typeface="Times New Roman" pitchFamily="18" charset="0"/>
              </a:rPr>
              <a:t>A condenser is a device which condenses the steam at the exhaust of turbine. It serves two important functions. </a:t>
            </a:r>
          </a:p>
          <a:p>
            <a:pPr algn="just"/>
            <a:r>
              <a:rPr lang="en-US" sz="2400" dirty="0" smtClean="0">
                <a:latin typeface="Times New Roman" pitchFamily="18" charset="0"/>
                <a:cs typeface="Times New Roman" pitchFamily="18" charset="0"/>
              </a:rPr>
              <a:t>Firstly, it creates a very low pressure at the exhaust of turbine, thus permitting expansion of the steam in the prime mover to a very low pressure. This helps in converting heat energy of steam into mechanical energy in the prime mover.</a:t>
            </a:r>
          </a:p>
          <a:p>
            <a:pPr algn="just"/>
            <a:r>
              <a:rPr lang="en-US" sz="2400" dirty="0" smtClean="0">
                <a:latin typeface="Times New Roman" pitchFamily="18" charset="0"/>
                <a:cs typeface="Times New Roman" pitchFamily="18" charset="0"/>
              </a:rPr>
              <a:t>Secondly, the condensed steam can be used as feed water to the boiler.</a:t>
            </a:r>
          </a:p>
          <a:p>
            <a:pPr algn="just">
              <a:buNone/>
            </a:pPr>
            <a:r>
              <a:rPr lang="en-US" sz="2400" dirty="0" smtClean="0">
                <a:latin typeface="Times New Roman" pitchFamily="18" charset="0"/>
                <a:cs typeface="Times New Roman" pitchFamily="18" charset="0"/>
              </a:rPr>
              <a:t>There are two types of condensers, namely :</a:t>
            </a:r>
          </a:p>
          <a:p>
            <a:pPr marL="596646" indent="-514350" algn="just">
              <a:buAutoNum type="romanLcParenBoth"/>
            </a:pPr>
            <a:r>
              <a:rPr lang="fr-FR" sz="2400" b="1" i="1" dirty="0" smtClean="0">
                <a:latin typeface="Times New Roman" pitchFamily="18" charset="0"/>
                <a:cs typeface="Times New Roman" pitchFamily="18" charset="0"/>
              </a:rPr>
              <a:t>Jet condenser</a:t>
            </a:r>
          </a:p>
          <a:p>
            <a:pPr marL="596646" indent="-514350" algn="just">
              <a:buAutoNum type="romanLcParenBoth"/>
            </a:pPr>
            <a:r>
              <a:rPr lang="fr-FR" sz="2400" b="1" i="1" dirty="0" smtClean="0">
                <a:latin typeface="Times New Roman" pitchFamily="18" charset="0"/>
                <a:cs typeface="Times New Roman" pitchFamily="18" charset="0"/>
              </a:rPr>
              <a:t>Surface condenser</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7498080" cy="5029200"/>
          </a:xfrm>
        </p:spPr>
        <p:txBody>
          <a:bodyPr>
            <a:normAutofit/>
          </a:bodyPr>
          <a:lstStyle/>
          <a:p>
            <a:pPr algn="just">
              <a:buNone/>
            </a:pPr>
            <a:r>
              <a:rPr lang="en-US" sz="2400" b="1" u="sng" dirty="0" smtClean="0">
                <a:latin typeface="Times New Roman" pitchFamily="18" charset="0"/>
                <a:cs typeface="Times New Roman" pitchFamily="18" charset="0"/>
              </a:rPr>
              <a:t>Jet Condenser: </a:t>
            </a:r>
            <a:r>
              <a:rPr lang="en-US" sz="2400" dirty="0" smtClean="0">
                <a:latin typeface="Times New Roman" pitchFamily="18" charset="0"/>
                <a:cs typeface="Times New Roman" pitchFamily="18" charset="0"/>
              </a:rPr>
              <a:t>In a jet condenser, cooling water and exhausted steam are mixed together. Therefore, the temperature of cooling water and condensate is the same when leaving the condenser.</a:t>
            </a:r>
          </a:p>
          <a:p>
            <a:pPr algn="just">
              <a:buNone/>
            </a:pPr>
            <a:r>
              <a:rPr lang="en-US" sz="2400" b="1" u="sng" dirty="0" smtClean="0">
                <a:latin typeface="Times New Roman" pitchFamily="18" charset="0"/>
                <a:cs typeface="Times New Roman" pitchFamily="18" charset="0"/>
              </a:rPr>
              <a:t>Advantages :</a:t>
            </a:r>
          </a:p>
          <a:p>
            <a:pPr algn="just"/>
            <a:r>
              <a:rPr lang="en-US" sz="2400" dirty="0" smtClean="0">
                <a:latin typeface="Times New Roman" pitchFamily="18" charset="0"/>
                <a:cs typeface="Times New Roman" pitchFamily="18" charset="0"/>
              </a:rPr>
              <a:t>low initial cost</a:t>
            </a:r>
          </a:p>
          <a:p>
            <a:pPr algn="just"/>
            <a:r>
              <a:rPr lang="en-US" sz="2400" dirty="0" smtClean="0">
                <a:latin typeface="Times New Roman" pitchFamily="18" charset="0"/>
                <a:cs typeface="Times New Roman" pitchFamily="18" charset="0"/>
              </a:rPr>
              <a:t>less floor area required</a:t>
            </a:r>
          </a:p>
          <a:p>
            <a:pPr algn="just"/>
            <a:r>
              <a:rPr lang="en-US" sz="2400" dirty="0" smtClean="0">
                <a:latin typeface="Times New Roman" pitchFamily="18" charset="0"/>
                <a:cs typeface="Times New Roman" pitchFamily="18" charset="0"/>
              </a:rPr>
              <a:t>less cooling water required and</a:t>
            </a:r>
          </a:p>
          <a:p>
            <a:pPr algn="just"/>
            <a:r>
              <a:rPr lang="en-US" sz="2400" dirty="0" smtClean="0">
                <a:latin typeface="Times New Roman" pitchFamily="18" charset="0"/>
                <a:cs typeface="Times New Roman" pitchFamily="18" charset="0"/>
              </a:rPr>
              <a:t> low maintenance charges. </a:t>
            </a:r>
          </a:p>
          <a:p>
            <a:pPr algn="just">
              <a:buNone/>
            </a:pPr>
            <a:r>
              <a:rPr lang="en-US" sz="2400" b="1" u="sng" dirty="0" smtClean="0">
                <a:latin typeface="Times New Roman" pitchFamily="18" charset="0"/>
                <a:cs typeface="Times New Roman" pitchFamily="18" charset="0"/>
              </a:rPr>
              <a:t>Disadvantages : </a:t>
            </a:r>
          </a:p>
          <a:p>
            <a:pPr algn="just"/>
            <a:r>
              <a:rPr lang="en-US" sz="2400" dirty="0" smtClean="0">
                <a:latin typeface="Times New Roman" pitchFamily="18" charset="0"/>
                <a:cs typeface="Times New Roman" pitchFamily="18" charset="0"/>
              </a:rPr>
              <a:t>condensate is wasted and</a:t>
            </a:r>
          </a:p>
          <a:p>
            <a:pPr algn="just"/>
            <a:r>
              <a:rPr lang="en-US" sz="2400" dirty="0" smtClean="0">
                <a:latin typeface="Times New Roman" pitchFamily="18" charset="0"/>
                <a:cs typeface="Times New Roman" pitchFamily="18" charset="0"/>
              </a:rPr>
              <a:t>high power is required for pumping water.</a:t>
            </a:r>
            <a:endParaRPr lang="en-US" sz="2400" dirty="0">
              <a:latin typeface="Times New Roman" pitchFamily="18" charset="0"/>
              <a:cs typeface="Times New Roman" pitchFamily="18" charset="0"/>
            </a:endParaRPr>
          </a:p>
        </p:txBody>
      </p:sp>
      <p:sp>
        <p:nvSpPr>
          <p:cNvPr id="4" name="Title 1"/>
          <p:cNvSpPr>
            <a:spLocks noGrp="1"/>
          </p:cNvSpPr>
          <p:nvPr>
            <p:ph type="title"/>
          </p:nvPr>
        </p:nvSpPr>
        <p:spPr>
          <a:xfrm>
            <a:off x="838200" y="304800"/>
            <a:ext cx="7498080" cy="685800"/>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Condenser</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8630" y="1143000"/>
            <a:ext cx="7498080" cy="5334000"/>
          </a:xfrm>
        </p:spPr>
        <p:txBody>
          <a:bodyPr>
            <a:normAutofit lnSpcReduction="10000"/>
          </a:bodyPr>
          <a:lstStyle/>
          <a:p>
            <a:pPr algn="just">
              <a:buNone/>
            </a:pPr>
            <a:r>
              <a:rPr lang="en-US" sz="2400" b="1" u="sng" dirty="0" smtClean="0">
                <a:latin typeface="Times New Roman" pitchFamily="18" charset="0"/>
                <a:cs typeface="Times New Roman" pitchFamily="18" charset="0"/>
              </a:rPr>
              <a:t>Surface Condenser: </a:t>
            </a:r>
            <a:r>
              <a:rPr lang="en-US" sz="2400" dirty="0" smtClean="0">
                <a:latin typeface="Times New Roman" pitchFamily="18" charset="0"/>
                <a:cs typeface="Times New Roman" pitchFamily="18" charset="0"/>
              </a:rPr>
              <a:t>In a surface condenser, there is no direct contact between cooling water and exhausted steam. It consists of a bank of horizontal tubes enclosed in a cast iron shell. The cooling water flows through the tubes and exhausted steam over the surface of the tubes. The steam gives up its heat to water and is itself condensed. </a:t>
            </a:r>
          </a:p>
          <a:p>
            <a:pPr>
              <a:buNone/>
            </a:pPr>
            <a:r>
              <a:rPr lang="en-US" sz="2400" b="1" u="sng" dirty="0" smtClean="0">
                <a:latin typeface="Times New Roman" pitchFamily="18" charset="0"/>
                <a:cs typeface="Times New Roman" pitchFamily="18" charset="0"/>
              </a:rPr>
              <a:t>Advantages: </a:t>
            </a:r>
          </a:p>
          <a:p>
            <a:r>
              <a:rPr lang="en-US" sz="2400" dirty="0" smtClean="0">
                <a:latin typeface="Times New Roman" pitchFamily="18" charset="0"/>
                <a:cs typeface="Times New Roman" pitchFamily="18" charset="0"/>
              </a:rPr>
              <a:t>condensate can be used as feed water</a:t>
            </a:r>
          </a:p>
          <a:p>
            <a:r>
              <a:rPr lang="en-US" sz="2400" dirty="0" smtClean="0">
                <a:latin typeface="Times New Roman" pitchFamily="18" charset="0"/>
                <a:cs typeface="Times New Roman" pitchFamily="18" charset="0"/>
              </a:rPr>
              <a:t>less pumping power required and </a:t>
            </a:r>
          </a:p>
          <a:p>
            <a:r>
              <a:rPr lang="en-US" sz="2400" dirty="0" smtClean="0">
                <a:latin typeface="Times New Roman" pitchFamily="18" charset="0"/>
                <a:cs typeface="Times New Roman" pitchFamily="18" charset="0"/>
              </a:rPr>
              <a:t>creation of better vacuum at the turbine exhaust. </a:t>
            </a:r>
          </a:p>
          <a:p>
            <a:pPr>
              <a:buNone/>
            </a:pPr>
            <a:r>
              <a:rPr lang="en-US" sz="2400" b="1" u="sng" dirty="0" smtClean="0">
                <a:latin typeface="Times New Roman" pitchFamily="18" charset="0"/>
                <a:cs typeface="Times New Roman" pitchFamily="18" charset="0"/>
              </a:rPr>
              <a:t>Disadvantages:</a:t>
            </a:r>
          </a:p>
          <a:p>
            <a:r>
              <a:rPr lang="en-US" sz="2400" dirty="0" smtClean="0">
                <a:latin typeface="Times New Roman" pitchFamily="18" charset="0"/>
                <a:cs typeface="Times New Roman" pitchFamily="18" charset="0"/>
              </a:rPr>
              <a:t>high initial cost</a:t>
            </a:r>
          </a:p>
          <a:p>
            <a:r>
              <a:rPr lang="en-US" sz="2400" dirty="0" smtClean="0">
                <a:latin typeface="Times New Roman" pitchFamily="18" charset="0"/>
                <a:cs typeface="Times New Roman" pitchFamily="18" charset="0"/>
              </a:rPr>
              <a:t>requires large floor area and</a:t>
            </a:r>
          </a:p>
          <a:p>
            <a:r>
              <a:rPr lang="en-US" sz="2400" dirty="0" smtClean="0">
                <a:latin typeface="Times New Roman" pitchFamily="18" charset="0"/>
                <a:cs typeface="Times New Roman" pitchFamily="18" charset="0"/>
              </a:rPr>
              <a:t> high maintenance charges.</a:t>
            </a:r>
            <a:endParaRPr lang="en-US" sz="2400" b="1" u="sng" dirty="0" smtClean="0">
              <a:latin typeface="Times New Roman" pitchFamily="18" charset="0"/>
              <a:cs typeface="Times New Roman" pitchFamily="18" charset="0"/>
            </a:endParaRPr>
          </a:p>
          <a:p>
            <a:endParaRPr lang="en-US" sz="2400" b="1" u="sng" dirty="0"/>
          </a:p>
        </p:txBody>
      </p:sp>
      <p:sp>
        <p:nvSpPr>
          <p:cNvPr id="4" name="Title 1"/>
          <p:cNvSpPr>
            <a:spLocks noGrp="1"/>
          </p:cNvSpPr>
          <p:nvPr>
            <p:ph type="title"/>
          </p:nvPr>
        </p:nvSpPr>
        <p:spPr>
          <a:xfrm>
            <a:off x="838200" y="304800"/>
            <a:ext cx="7498080" cy="5635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Condenser</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969"/>
            <a:ext cx="7498080" cy="5635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Introduction</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143000"/>
            <a:ext cx="7498080" cy="5410200"/>
          </a:xfrm>
        </p:spPr>
        <p:txBody>
          <a:bodyPr/>
          <a:lstStyle/>
          <a:p>
            <a:pPr marL="82296" indent="0" algn="just">
              <a:buNone/>
            </a:pPr>
            <a:r>
              <a:rPr lang="en-US" sz="2000" dirty="0">
                <a:latin typeface="Times New Roman"/>
              </a:rPr>
              <a:t>A generating station which converts heat energy of coal combustion into electrical energy is </a:t>
            </a:r>
            <a:r>
              <a:rPr lang="en-US" sz="2000" dirty="0" smtClean="0">
                <a:latin typeface="Times New Roman"/>
              </a:rPr>
              <a:t>known as </a:t>
            </a:r>
            <a:r>
              <a:rPr lang="en-US" sz="2000" dirty="0">
                <a:latin typeface="Times New Roman"/>
              </a:rPr>
              <a:t>a </a:t>
            </a:r>
            <a:r>
              <a:rPr lang="en-US" sz="2000" b="1" dirty="0">
                <a:latin typeface="Times New Roman"/>
              </a:rPr>
              <a:t>steam power station</a:t>
            </a:r>
            <a:r>
              <a:rPr lang="en-US" sz="2000" b="1" dirty="0" smtClean="0">
                <a:latin typeface="Times New Roman"/>
              </a:rPr>
              <a:t>.</a:t>
            </a:r>
          </a:p>
          <a:p>
            <a:pPr marL="274320" lvl="0" indent="-274320">
              <a:spcBef>
                <a:spcPct val="20000"/>
              </a:spcBef>
              <a:buClr>
                <a:srgbClr val="0BD0D9"/>
              </a:buClr>
              <a:buSzPct val="95000"/>
            </a:pPr>
            <a:r>
              <a:rPr lang="en-US" sz="2000" dirty="0">
                <a:solidFill>
                  <a:prstClr val="black"/>
                </a:solidFill>
                <a:latin typeface="Times New Roman" pitchFamily="18" charset="0"/>
                <a:cs typeface="Times New Roman" pitchFamily="18" charset="0"/>
              </a:rPr>
              <a:t>Works on </a:t>
            </a:r>
            <a:r>
              <a:rPr lang="en-US" sz="2000" dirty="0" err="1">
                <a:solidFill>
                  <a:prstClr val="black"/>
                </a:solidFill>
                <a:latin typeface="Times New Roman" pitchFamily="18" charset="0"/>
                <a:cs typeface="Times New Roman" pitchFamily="18" charset="0"/>
              </a:rPr>
              <a:t>Rankine</a:t>
            </a:r>
            <a:r>
              <a:rPr lang="en-US" sz="2000" dirty="0">
                <a:solidFill>
                  <a:prstClr val="black"/>
                </a:solidFill>
                <a:latin typeface="Times New Roman" pitchFamily="18" charset="0"/>
                <a:cs typeface="Times New Roman" pitchFamily="18" charset="0"/>
              </a:rPr>
              <a:t> Cycle</a:t>
            </a:r>
          </a:p>
          <a:p>
            <a:pPr marL="274320" lvl="0" indent="-274320">
              <a:spcBef>
                <a:spcPct val="20000"/>
              </a:spcBef>
              <a:buClr>
                <a:srgbClr val="0BD0D9"/>
              </a:buClr>
              <a:buSzPct val="95000"/>
            </a:pPr>
            <a:r>
              <a:rPr lang="en-US" sz="2000" dirty="0">
                <a:solidFill>
                  <a:prstClr val="black"/>
                </a:solidFill>
                <a:latin typeface="Times New Roman" pitchFamily="18" charset="0"/>
                <a:cs typeface="Times New Roman" pitchFamily="18" charset="0"/>
              </a:rPr>
              <a:t>Steam produced in boiler (usually by burning coal) is expanded in the prime mover (</a:t>
            </a:r>
            <a:r>
              <a:rPr lang="en-US" sz="2000" dirty="0" smtClean="0">
                <a:solidFill>
                  <a:prstClr val="black"/>
                </a:solidFill>
                <a:latin typeface="Times New Roman" pitchFamily="18" charset="0"/>
                <a:cs typeface="Times New Roman" pitchFamily="18" charset="0"/>
              </a:rPr>
              <a:t>i.e. steam </a:t>
            </a:r>
            <a:r>
              <a:rPr lang="en-US" sz="2000" dirty="0">
                <a:solidFill>
                  <a:prstClr val="black"/>
                </a:solidFill>
                <a:latin typeface="Times New Roman" pitchFamily="18" charset="0"/>
                <a:cs typeface="Times New Roman" pitchFamily="18" charset="0"/>
              </a:rPr>
              <a:t>turbine)</a:t>
            </a:r>
          </a:p>
          <a:p>
            <a:pPr marL="274320" lvl="0" indent="-274320">
              <a:spcBef>
                <a:spcPct val="20000"/>
              </a:spcBef>
              <a:buClr>
                <a:srgbClr val="0BD0D9"/>
              </a:buClr>
              <a:buSzPct val="95000"/>
            </a:pPr>
            <a:r>
              <a:rPr lang="en-US" sz="2000" dirty="0">
                <a:solidFill>
                  <a:prstClr val="black"/>
                </a:solidFill>
                <a:latin typeface="Times New Roman" pitchFamily="18" charset="0"/>
                <a:cs typeface="Times New Roman" pitchFamily="18" charset="0"/>
              </a:rPr>
              <a:t>Condensed steam is fed back to boiler again</a:t>
            </a:r>
          </a:p>
          <a:p>
            <a:pPr marL="274320" lvl="0" indent="-274320">
              <a:spcBef>
                <a:spcPct val="20000"/>
              </a:spcBef>
              <a:buClr>
                <a:srgbClr val="0BD0D9"/>
              </a:buClr>
              <a:buSzPct val="95000"/>
            </a:pPr>
            <a:r>
              <a:rPr lang="en-US" sz="2000" dirty="0">
                <a:solidFill>
                  <a:prstClr val="black"/>
                </a:solidFill>
                <a:latin typeface="Times New Roman" pitchFamily="18" charset="0"/>
                <a:cs typeface="Times New Roman" pitchFamily="18" charset="0"/>
              </a:rPr>
              <a:t>The steam turbine drives the alternator produces electricity</a:t>
            </a:r>
          </a:p>
          <a:p>
            <a:pPr algn="just"/>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740" y="3505200"/>
            <a:ext cx="7239000"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574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steamcondensers-141028113345-conversion-gate01/95/steam-condensers-8-638.jpg?cb=1414496119"/>
          <p:cNvPicPr>
            <a:picLocks noChangeAspect="1" noChangeArrowheads="1"/>
          </p:cNvPicPr>
          <p:nvPr/>
        </p:nvPicPr>
        <p:blipFill>
          <a:blip r:embed="rId2"/>
          <a:srcRect/>
          <a:stretch>
            <a:fillRect/>
          </a:stretch>
        </p:blipFill>
        <p:spPr bwMode="auto">
          <a:xfrm>
            <a:off x="1295400" y="381000"/>
            <a:ext cx="7467600" cy="6096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98080" cy="5635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Prime Mover</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914400" y="1143000"/>
            <a:ext cx="7498080" cy="5486400"/>
          </a:xfrm>
        </p:spPr>
        <p:txBody>
          <a:bodyPr>
            <a:normAutofit/>
          </a:bodyPr>
          <a:lstStyle/>
          <a:p>
            <a:pPr algn="just">
              <a:buNone/>
            </a:pPr>
            <a:r>
              <a:rPr lang="en-US" dirty="0" smtClean="0">
                <a:latin typeface="Times New Roman" pitchFamily="18" charset="0"/>
                <a:cs typeface="Times New Roman" pitchFamily="18" charset="0"/>
              </a:rPr>
              <a:t>The prime mover converts steam energy into mechanical energy. There are two types of steam prime movers:</a:t>
            </a:r>
          </a:p>
          <a:p>
            <a:pPr algn="just"/>
            <a:r>
              <a:rPr lang="en-US" dirty="0" smtClean="0">
                <a:latin typeface="Times New Roman" pitchFamily="18" charset="0"/>
                <a:cs typeface="Times New Roman" pitchFamily="18" charset="0"/>
              </a:rPr>
              <a:t>steam engines and </a:t>
            </a:r>
          </a:p>
          <a:p>
            <a:pPr algn="just"/>
            <a:r>
              <a:rPr lang="en-US" dirty="0" smtClean="0">
                <a:latin typeface="Times New Roman" pitchFamily="18" charset="0"/>
                <a:cs typeface="Times New Roman" pitchFamily="18" charset="0"/>
              </a:rPr>
              <a:t>steam turbines</a:t>
            </a:r>
          </a:p>
          <a:p>
            <a:pPr algn="just">
              <a:buNone/>
            </a:pPr>
            <a:r>
              <a:rPr lang="en-US" dirty="0" smtClean="0">
                <a:latin typeface="Times New Roman" pitchFamily="18" charset="0"/>
                <a:cs typeface="Times New Roman" pitchFamily="18" charset="0"/>
              </a:rPr>
              <a:t>A steam turbine has several advantages over a steam engine as a prime mover:</a:t>
            </a:r>
          </a:p>
          <a:p>
            <a:pPr algn="just"/>
            <a:r>
              <a:rPr lang="en-US" dirty="0" smtClean="0">
                <a:latin typeface="Times New Roman" pitchFamily="18" charset="0"/>
                <a:cs typeface="Times New Roman" pitchFamily="18" charset="0"/>
              </a:rPr>
              <a:t>high efficiency</a:t>
            </a:r>
          </a:p>
          <a:p>
            <a:pPr algn="just"/>
            <a:r>
              <a:rPr lang="en-US" dirty="0" smtClean="0">
                <a:latin typeface="Times New Roman" pitchFamily="18" charset="0"/>
                <a:cs typeface="Times New Roman" pitchFamily="18" charset="0"/>
              </a:rPr>
              <a:t>simple construction</a:t>
            </a:r>
          </a:p>
          <a:p>
            <a:pPr algn="just"/>
            <a:r>
              <a:rPr lang="en-US" dirty="0" smtClean="0">
                <a:latin typeface="Times New Roman" pitchFamily="18" charset="0"/>
                <a:cs typeface="Times New Roman" pitchFamily="18" charset="0"/>
              </a:rPr>
              <a:t>Higher speed</a:t>
            </a:r>
          </a:p>
          <a:p>
            <a:pPr algn="just"/>
            <a:r>
              <a:rPr lang="en-US" dirty="0" smtClean="0">
                <a:latin typeface="Times New Roman" pitchFamily="18" charset="0"/>
                <a:cs typeface="Times New Roman" pitchFamily="18" charset="0"/>
              </a:rPr>
              <a:t>less floor area requirement and </a:t>
            </a:r>
          </a:p>
          <a:p>
            <a:pPr algn="just"/>
            <a:r>
              <a:rPr lang="en-US" dirty="0" smtClean="0">
                <a:latin typeface="Times New Roman" pitchFamily="18" charset="0"/>
                <a:cs typeface="Times New Roman" pitchFamily="18" charset="0"/>
              </a:rPr>
              <a:t>low maintenance cost.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7498080" cy="3276600"/>
          </a:xfrm>
        </p:spPr>
        <p:txBody>
          <a:bodyPr>
            <a:noAutofit/>
          </a:bodyPr>
          <a:lstStyle/>
          <a:p>
            <a:pPr algn="just">
              <a:buNone/>
            </a:pPr>
            <a:r>
              <a:rPr lang="en-US" dirty="0" smtClean="0">
                <a:latin typeface="Times New Roman" pitchFamily="18" charset="0"/>
                <a:cs typeface="Times New Roman" pitchFamily="18" charset="0"/>
              </a:rPr>
              <a:t>Steam turbines are generally classified into two types according to the action of steam on moving blades </a:t>
            </a:r>
            <a:r>
              <a:rPr lang="en-US" i="1" dirty="0" smtClean="0">
                <a:latin typeface="Times New Roman" pitchFamily="18" charset="0"/>
                <a:cs typeface="Times New Roman" pitchFamily="18" charset="0"/>
              </a:rPr>
              <a:t>viz.</a:t>
            </a:r>
          </a:p>
          <a:p>
            <a:pPr algn="just"/>
            <a:r>
              <a:rPr lang="en-US" b="1" i="1" dirty="0" smtClean="0">
                <a:latin typeface="Times New Roman" pitchFamily="18" charset="0"/>
                <a:cs typeface="Times New Roman" pitchFamily="18" charset="0"/>
              </a:rPr>
              <a:t>Impulse turbines: </a:t>
            </a:r>
            <a:r>
              <a:rPr lang="en-US" dirty="0" smtClean="0">
                <a:latin typeface="Times New Roman" pitchFamily="18" charset="0"/>
                <a:cs typeface="Times New Roman" pitchFamily="18" charset="0"/>
              </a:rPr>
              <a:t>the steam expands completely in the stationary nozzles (or fixed blades),the pressure over the </a:t>
            </a:r>
            <a:r>
              <a:rPr lang="en-US" dirty="0" err="1" smtClean="0">
                <a:latin typeface="Times New Roman" pitchFamily="18" charset="0"/>
                <a:cs typeface="Times New Roman" pitchFamily="18" charset="0"/>
              </a:rPr>
              <a:t>eastationary</a:t>
            </a:r>
            <a:r>
              <a:rPr lang="en-US" dirty="0" smtClean="0">
                <a:latin typeface="Times New Roman" pitchFamily="18" charset="0"/>
                <a:cs typeface="Times New Roman" pitchFamily="18" charset="0"/>
              </a:rPr>
              <a:t> nozzles, the remaining expansion takes place during its flow over the moving blades. The result is that the momentum of the steam causes a reaction force on the moving blades which sets the rotor in motion.</a:t>
            </a:r>
          </a:p>
          <a:p>
            <a:pPr algn="just"/>
            <a:r>
              <a:rPr lang="en-US" b="1" i="1" dirty="0">
                <a:latin typeface="Times New Roman" pitchFamily="18" charset="0"/>
                <a:cs typeface="Times New Roman" pitchFamily="18" charset="0"/>
              </a:rPr>
              <a:t>Reactions turbines: </a:t>
            </a:r>
            <a:r>
              <a:rPr lang="en-US" dirty="0">
                <a:latin typeface="Times New Roman" pitchFamily="18" charset="0"/>
                <a:cs typeface="Times New Roman" pitchFamily="18" charset="0"/>
              </a:rPr>
              <a:t>the steam is partially expanded in the stationary nozzles, the remaining expansion takes place during its flow over the moving blades. The result is that the momentum of the steam causes a reaction force on the moving blades which sets the rotor in motion.</a:t>
            </a:r>
          </a:p>
          <a:p>
            <a:pPr algn="just"/>
            <a:endParaRPr lang="en-US" dirty="0">
              <a:latin typeface="Times New Roman" pitchFamily="18" charset="0"/>
              <a:cs typeface="Times New Roman" pitchFamily="18" charset="0"/>
            </a:endParaRPr>
          </a:p>
        </p:txBody>
      </p:sp>
      <p:sp>
        <p:nvSpPr>
          <p:cNvPr id="4" name="Title 1"/>
          <p:cNvSpPr>
            <a:spLocks noGrp="1"/>
          </p:cNvSpPr>
          <p:nvPr>
            <p:ph type="title"/>
          </p:nvPr>
        </p:nvSpPr>
        <p:spPr>
          <a:xfrm>
            <a:off x="914400" y="304800"/>
            <a:ext cx="7498080" cy="5635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Steam Turbine</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295400" y="1143000"/>
            <a:ext cx="6400800" cy="5105400"/>
          </a:xfrm>
          <a:prstGeom prst="rect">
            <a:avLst/>
          </a:prstGeom>
          <a:noFill/>
          <a:ln w="9525">
            <a:noFill/>
            <a:miter lim="800000"/>
            <a:headEnd/>
            <a:tailEnd/>
          </a:ln>
          <a:effectLst/>
        </p:spPr>
      </p:pic>
      <p:sp>
        <p:nvSpPr>
          <p:cNvPr id="5" name="Title 1"/>
          <p:cNvSpPr txBox="1">
            <a:spLocks/>
          </p:cNvSpPr>
          <p:nvPr/>
        </p:nvSpPr>
        <p:spPr>
          <a:xfrm>
            <a:off x="914400" y="304800"/>
            <a:ext cx="7498080" cy="563562"/>
          </a:xfrm>
          <a:prstGeom prst="rect">
            <a:avLst/>
          </a:prstGeom>
          <a:ln>
            <a:solidFill>
              <a:schemeClr val="tx1"/>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smtClean="0">
                <a:latin typeface="Times New Roman" pitchFamily="18" charset="0"/>
                <a:cs typeface="Times New Roman" pitchFamily="18" charset="0"/>
              </a:rPr>
              <a:t>Steam Turbine</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893" y="274638"/>
            <a:ext cx="7498080" cy="6397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Water Treatment Plant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219200"/>
            <a:ext cx="7498080" cy="5334000"/>
          </a:xfrm>
        </p:spPr>
        <p:txBody>
          <a:bodyPr>
            <a:normAutofit/>
          </a:bodyPr>
          <a:lstStyle/>
          <a:p>
            <a:pPr algn="just">
              <a:buNone/>
            </a:pPr>
            <a:r>
              <a:rPr lang="en-US" dirty="0" smtClean="0">
                <a:latin typeface="Times New Roman" pitchFamily="18" charset="0"/>
                <a:cs typeface="Times New Roman" pitchFamily="18" charset="0"/>
              </a:rPr>
              <a:t>Boilers require clean and soft water for longer life and better efficiency. However, the source of boiler feed water is generally a river or lake which may contain suspended and dissolved impurities, dissolved gases etc. Therefore, it is very important that water is first purified and softened by chemical treatment and then delivered to the boiler. </a:t>
            </a:r>
          </a:p>
          <a:p>
            <a:pPr algn="just">
              <a:buNone/>
            </a:pPr>
            <a:r>
              <a:rPr lang="en-US" dirty="0" smtClean="0">
                <a:latin typeface="Times New Roman" pitchFamily="18" charset="0"/>
                <a:cs typeface="Times New Roman" pitchFamily="18" charset="0"/>
              </a:rPr>
              <a:t>The water from the source of supply is stored in storage tanks. The suspended impurities are removed through sedimentation, coagulation and filtration. Dissolved gases are removed by aeration and degasification. The water is then </a:t>
            </a:r>
            <a:r>
              <a:rPr lang="en-US" i="1" dirty="0" smtClean="0">
                <a:latin typeface="Times New Roman" pitchFamily="18" charset="0"/>
                <a:cs typeface="Times New Roman" pitchFamily="18" charset="0"/>
              </a:rPr>
              <a:t>‘softened’ by removing temporary and permanent hardness </a:t>
            </a:r>
            <a:r>
              <a:rPr lang="en-US" dirty="0" smtClean="0">
                <a:latin typeface="Times New Roman" pitchFamily="18" charset="0"/>
                <a:cs typeface="Times New Roman" pitchFamily="18" charset="0"/>
              </a:rPr>
              <a:t>through different chemical processes. The pure and soft water thus available is fed to the boiler for steam generation</a:t>
            </a:r>
            <a:r>
              <a:rPr lang="en-US" dirty="0" smtClean="0"/>
              <a: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98080" cy="715962"/>
          </a:xfrm>
          <a:ln>
            <a:solidFill>
              <a:schemeClr val="tx1"/>
            </a:solidFill>
          </a:ln>
        </p:spPr>
        <p:txBody>
          <a:bodyPr>
            <a:normAutofit/>
          </a:bodyPr>
          <a:lstStyle/>
          <a:p>
            <a:r>
              <a:rPr lang="en-US" sz="3200" b="1" dirty="0" smtClean="0">
                <a:latin typeface="Times New Roman" pitchFamily="18" charset="0"/>
                <a:cs typeface="Times New Roman" pitchFamily="18" charset="0"/>
              </a:rPr>
              <a:t>Electrical Equipment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914400" y="1295400"/>
            <a:ext cx="7498080" cy="5410200"/>
          </a:xfrm>
        </p:spPr>
        <p:txBody>
          <a:bodyPr>
            <a:normAutofit lnSpcReduction="10000"/>
          </a:bodyPr>
          <a:lstStyle/>
          <a:p>
            <a:pPr algn="just">
              <a:buNone/>
            </a:pPr>
            <a:r>
              <a:rPr lang="en-US" b="1" u="sng" dirty="0" smtClean="0">
                <a:solidFill>
                  <a:srgbClr val="0070C0"/>
                </a:solidFill>
                <a:latin typeface="Times New Roman" pitchFamily="18" charset="0"/>
                <a:cs typeface="Times New Roman" pitchFamily="18" charset="0"/>
              </a:rPr>
              <a:t>(</a:t>
            </a:r>
            <a:r>
              <a:rPr lang="en-US" b="1" u="sng" dirty="0" err="1" smtClean="0">
                <a:solidFill>
                  <a:srgbClr val="0070C0"/>
                </a:solidFill>
                <a:latin typeface="Times New Roman" pitchFamily="18" charset="0"/>
                <a:cs typeface="Times New Roman" pitchFamily="18" charset="0"/>
              </a:rPr>
              <a:t>i</a:t>
            </a:r>
            <a:r>
              <a:rPr lang="en-US" b="1" u="sng" dirty="0" smtClean="0">
                <a:solidFill>
                  <a:srgbClr val="0070C0"/>
                </a:solidFill>
                <a:latin typeface="Times New Roman" pitchFamily="18" charset="0"/>
                <a:cs typeface="Times New Roman" pitchFamily="18" charset="0"/>
              </a:rPr>
              <a:t>) Alternators: </a:t>
            </a:r>
            <a:r>
              <a:rPr lang="en-US" dirty="0" smtClean="0">
                <a:latin typeface="Times New Roman" pitchFamily="18" charset="0"/>
                <a:cs typeface="Times New Roman" pitchFamily="18" charset="0"/>
              </a:rPr>
              <a:t>Each alternator is coupled to a steam turbine and converts mechanical energy of the turbine into electrical energy. The alternator may be hydrogen or air cooled. The necessary excitation is provided by means of main and pilot exciters directly coupled to the alternator shaft.</a:t>
            </a:r>
          </a:p>
          <a:p>
            <a:pPr algn="just">
              <a:buNone/>
            </a:pPr>
            <a:r>
              <a:rPr lang="en-US" b="1" u="sng" dirty="0" smtClean="0">
                <a:solidFill>
                  <a:srgbClr val="0070C0"/>
                </a:solidFill>
                <a:latin typeface="Times New Roman" pitchFamily="18" charset="0"/>
                <a:cs typeface="Times New Roman" pitchFamily="18" charset="0"/>
              </a:rPr>
              <a:t>(ii) Transformers: </a:t>
            </a:r>
            <a:r>
              <a:rPr lang="en-US" dirty="0" smtClean="0">
                <a:latin typeface="Times New Roman" pitchFamily="18" charset="0"/>
                <a:cs typeface="Times New Roman" pitchFamily="18" charset="0"/>
              </a:rPr>
              <a:t>A generating station has different types of transformers, viz.,</a:t>
            </a:r>
          </a:p>
          <a:p>
            <a:pPr algn="just">
              <a:buNone/>
            </a:pPr>
            <a:r>
              <a:rPr lang="en-US" dirty="0" smtClean="0">
                <a:latin typeface="Times New Roman" pitchFamily="18" charset="0"/>
                <a:cs typeface="Times New Roman" pitchFamily="18" charset="0"/>
              </a:rPr>
              <a:t>(a) </a:t>
            </a:r>
            <a:r>
              <a:rPr lang="en-US" b="1" dirty="0" smtClean="0">
                <a:latin typeface="Times New Roman" pitchFamily="18" charset="0"/>
                <a:cs typeface="Times New Roman" pitchFamily="18" charset="0"/>
              </a:rPr>
              <a:t>main step-up transformers </a:t>
            </a:r>
            <a:r>
              <a:rPr lang="en-US" dirty="0" smtClean="0">
                <a:latin typeface="Times New Roman" pitchFamily="18" charset="0"/>
                <a:cs typeface="Times New Roman" pitchFamily="18" charset="0"/>
              </a:rPr>
              <a:t>which step-up the generation voltage for transmission of power.</a:t>
            </a:r>
          </a:p>
          <a:p>
            <a:pPr algn="just">
              <a:buNone/>
            </a:pPr>
            <a:r>
              <a:rPr lang="en-US" dirty="0" smtClean="0">
                <a:latin typeface="Times New Roman" pitchFamily="18" charset="0"/>
                <a:cs typeface="Times New Roman" pitchFamily="18" charset="0"/>
              </a:rPr>
              <a:t>(b) </a:t>
            </a:r>
            <a:r>
              <a:rPr lang="en-US" b="1" dirty="0" smtClean="0">
                <a:latin typeface="Times New Roman" pitchFamily="18" charset="0"/>
                <a:cs typeface="Times New Roman" pitchFamily="18" charset="0"/>
              </a:rPr>
              <a:t>station transformers </a:t>
            </a:r>
            <a:r>
              <a:rPr lang="en-US" dirty="0" smtClean="0">
                <a:latin typeface="Times New Roman" pitchFamily="18" charset="0"/>
                <a:cs typeface="Times New Roman" pitchFamily="18" charset="0"/>
              </a:rPr>
              <a:t>which are used for general service (e.g., lighting) in the power station.</a:t>
            </a:r>
          </a:p>
          <a:p>
            <a:pPr algn="just">
              <a:buNone/>
            </a:pPr>
            <a:r>
              <a:rPr lang="en-US" dirty="0" smtClean="0">
                <a:latin typeface="Times New Roman" pitchFamily="18" charset="0"/>
                <a:cs typeface="Times New Roman" pitchFamily="18" charset="0"/>
              </a:rPr>
              <a:t>(c)</a:t>
            </a:r>
            <a:r>
              <a:rPr lang="en-US" b="1" dirty="0" smtClean="0">
                <a:latin typeface="Times New Roman" pitchFamily="18" charset="0"/>
                <a:cs typeface="Times New Roman" pitchFamily="18" charset="0"/>
              </a:rPr>
              <a:t> auxiliary transformers </a:t>
            </a:r>
            <a:r>
              <a:rPr lang="en-US" dirty="0" smtClean="0">
                <a:latin typeface="Times New Roman" pitchFamily="18" charset="0"/>
                <a:cs typeface="Times New Roman" pitchFamily="18" charset="0"/>
              </a:rPr>
              <a:t>which supply to individual unit-auxiliaries.</a:t>
            </a:r>
          </a:p>
          <a:p>
            <a:pPr algn="just">
              <a:buNone/>
            </a:pPr>
            <a:r>
              <a:rPr lang="en-US" b="1" u="sng" dirty="0" smtClean="0">
                <a:solidFill>
                  <a:srgbClr val="0070C0"/>
                </a:solidFill>
                <a:latin typeface="Times New Roman" pitchFamily="18" charset="0"/>
                <a:cs typeface="Times New Roman" pitchFamily="18" charset="0"/>
              </a:rPr>
              <a:t>(iii) Switchgear. </a:t>
            </a:r>
            <a:r>
              <a:rPr lang="en-US" dirty="0" smtClean="0">
                <a:latin typeface="Times New Roman" pitchFamily="18" charset="0"/>
                <a:cs typeface="Times New Roman" pitchFamily="18" charset="0"/>
              </a:rPr>
              <a:t>It houses such equipment which locates the fault on the system and isolate the faulty part from the healthy section. It contains circuit breakers, relays, switches and other control devices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a:ln>
            <a:solidFill>
              <a:schemeClr val="tx1"/>
            </a:solidFill>
          </a:ln>
        </p:spPr>
        <p:txBody>
          <a:bodyPr>
            <a:normAutofit/>
          </a:bodyPr>
          <a:lstStyle/>
          <a:p>
            <a:pPr algn="ctr"/>
            <a:r>
              <a:rPr lang="en-US" sz="3200" b="1" dirty="0">
                <a:latin typeface="Times New Roman" panose="02020603050405020304" pitchFamily="18" charset="0"/>
                <a:cs typeface="Times New Roman" panose="02020603050405020304" pitchFamily="18" charset="0"/>
              </a:rPr>
              <a:t>Efficiency of Steam Power Station</a:t>
            </a:r>
          </a:p>
        </p:txBody>
      </p:sp>
      <p:sp>
        <p:nvSpPr>
          <p:cNvPr id="3" name="Content Placeholder 2"/>
          <p:cNvSpPr>
            <a:spLocks noGrp="1"/>
          </p:cNvSpPr>
          <p:nvPr>
            <p:ph idx="1"/>
          </p:nvPr>
        </p:nvSpPr>
        <p:spPr>
          <a:xfrm>
            <a:off x="542925" y="1593556"/>
            <a:ext cx="8058149" cy="5018481"/>
          </a:xfrm>
        </p:spPr>
        <p:txBody>
          <a:bodyPr/>
          <a:lstStyle/>
          <a:p>
            <a:pPr marL="0" indent="0">
              <a:buNone/>
            </a:pPr>
            <a:r>
              <a:rPr lang="en-US" b="1"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Thermal </a:t>
            </a:r>
            <a:r>
              <a:rPr lang="en-US" b="1" dirty="0" smtClean="0">
                <a:latin typeface="Times New Roman" panose="02020603050405020304" pitchFamily="18" charset="0"/>
                <a:cs typeface="Times New Roman" panose="02020603050405020304" pitchFamily="18" charset="0"/>
              </a:rPr>
              <a:t>efficiency</a:t>
            </a:r>
          </a:p>
          <a:p>
            <a:pPr marL="0" indent="0">
              <a:buNone/>
            </a:pPr>
            <a:endParaRPr lang="en-US"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468057" y="2060546"/>
            <a:ext cx="5953125" cy="911254"/>
          </a:xfrm>
          <a:prstGeom prst="rect">
            <a:avLst/>
          </a:prstGeom>
        </p:spPr>
      </p:pic>
      <p:sp>
        <p:nvSpPr>
          <p:cNvPr id="6" name="Rectangle 5"/>
          <p:cNvSpPr/>
          <p:nvPr/>
        </p:nvSpPr>
        <p:spPr>
          <a:xfrm>
            <a:off x="628650" y="3612490"/>
            <a:ext cx="2534925" cy="40011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ii</a:t>
            </a:r>
            <a:r>
              <a:rPr lang="en-US" sz="2000" b="1" dirty="0">
                <a:latin typeface="Times New Roman" panose="02020603050405020304" pitchFamily="18" charset="0"/>
                <a:cs typeface="Times New Roman" panose="02020603050405020304" pitchFamily="18" charset="0"/>
              </a:rPr>
              <a:t>) Overall </a:t>
            </a:r>
            <a:r>
              <a:rPr lang="en-US" sz="2000" b="1" dirty="0" smtClean="0">
                <a:latin typeface="Times New Roman" panose="02020603050405020304" pitchFamily="18" charset="0"/>
                <a:cs typeface="Times New Roman" panose="02020603050405020304" pitchFamily="18" charset="0"/>
              </a:rPr>
              <a:t>efficiency</a:t>
            </a:r>
            <a:endParaRPr lang="en-US" sz="2000" b="1" dirty="0">
              <a:latin typeface="Times New Roman" panose="02020603050405020304" pitchFamily="18" charset="0"/>
              <a:cs typeface="Times New Roman" panose="02020603050405020304" pitchFamily="18" charset="0"/>
            </a:endParaRPr>
          </a:p>
        </p:txBody>
      </p:sp>
      <p:sp>
        <p:nvSpPr>
          <p:cNvPr id="7" name="Rectangle 6"/>
          <p:cNvSpPr/>
          <p:nvPr/>
        </p:nvSpPr>
        <p:spPr>
          <a:xfrm>
            <a:off x="809765" y="3100592"/>
            <a:ext cx="7449403" cy="400110"/>
          </a:xfrm>
          <a:prstGeom prst="rect">
            <a:avLst/>
          </a:prstGeom>
        </p:spPr>
        <p:txBody>
          <a:bodyPr wrap="square">
            <a:spAutoFit/>
          </a:bodyPr>
          <a:lstStyle/>
          <a:p>
            <a:r>
              <a:rPr lang="en-US" sz="2000" dirty="0">
                <a:solidFill>
                  <a:srgbClr val="231F20"/>
                </a:solidFill>
                <a:latin typeface="Times New Roman" panose="02020603050405020304" pitchFamily="18" charset="0"/>
                <a:cs typeface="Times New Roman" panose="02020603050405020304" pitchFamily="18" charset="0"/>
              </a:rPr>
              <a:t>The thermal efficiency of a modern steam power station is about 30%.</a:t>
            </a:r>
            <a:endParaRPr lang="en-US" sz="20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1450997" y="4012600"/>
            <a:ext cx="6151944" cy="746266"/>
          </a:xfrm>
          <a:prstGeom prst="rect">
            <a:avLst/>
          </a:prstGeom>
        </p:spPr>
      </p:pic>
      <p:sp>
        <p:nvSpPr>
          <p:cNvPr id="9" name="Rectangle 8"/>
          <p:cNvSpPr/>
          <p:nvPr/>
        </p:nvSpPr>
        <p:spPr>
          <a:xfrm>
            <a:off x="457201" y="4980821"/>
            <a:ext cx="8020618" cy="1631216"/>
          </a:xfrm>
          <a:prstGeom prst="rect">
            <a:avLst/>
          </a:prstGeom>
        </p:spPr>
        <p:txBody>
          <a:bodyPr wrap="square">
            <a:spAutoFit/>
          </a:bodyPr>
          <a:lstStyle/>
          <a:p>
            <a:r>
              <a:rPr lang="en-US" sz="2000" dirty="0">
                <a:solidFill>
                  <a:srgbClr val="231F20"/>
                </a:solidFill>
                <a:latin typeface="Times New Roman" panose="02020603050405020304" pitchFamily="18" charset="0"/>
                <a:cs typeface="Times New Roman" panose="02020603050405020304" pitchFamily="18" charset="0"/>
              </a:rPr>
              <a:t>The overall efficiency of a steam power station is about 29%. It may be seen that overall </a:t>
            </a:r>
            <a:r>
              <a:rPr lang="en-US" sz="2000" dirty="0" smtClean="0">
                <a:solidFill>
                  <a:srgbClr val="231F20"/>
                </a:solidFill>
                <a:latin typeface="Times New Roman" panose="02020603050405020304" pitchFamily="18" charset="0"/>
                <a:cs typeface="Times New Roman" panose="02020603050405020304" pitchFamily="18" charset="0"/>
              </a:rPr>
              <a:t>efficiency is </a:t>
            </a:r>
            <a:r>
              <a:rPr lang="en-US" sz="2000" dirty="0">
                <a:solidFill>
                  <a:srgbClr val="231F20"/>
                </a:solidFill>
                <a:latin typeface="Times New Roman" panose="02020603050405020304" pitchFamily="18" charset="0"/>
                <a:cs typeface="Times New Roman" panose="02020603050405020304" pitchFamily="18" charset="0"/>
              </a:rPr>
              <a:t>less than the thermal efficiency. This is expected since some losses (about 1%) occur in </a:t>
            </a:r>
            <a:r>
              <a:rPr lang="en-US" sz="2000" dirty="0" smtClean="0">
                <a:solidFill>
                  <a:srgbClr val="231F20"/>
                </a:solidFill>
                <a:latin typeface="Times New Roman" panose="02020603050405020304" pitchFamily="18" charset="0"/>
                <a:cs typeface="Times New Roman" panose="02020603050405020304" pitchFamily="18" charset="0"/>
              </a:rPr>
              <a:t>the alternator</a:t>
            </a:r>
            <a:r>
              <a:rPr lang="en-US" sz="2000" dirty="0">
                <a:solidFill>
                  <a:srgbClr val="231F20"/>
                </a:solidFill>
                <a:latin typeface="Times New Roman" panose="02020603050405020304" pitchFamily="18" charset="0"/>
                <a:cs typeface="Times New Roman" panose="02020603050405020304" pitchFamily="18" charset="0"/>
              </a:rPr>
              <a:t>. The following relation exists among the various efficiencies.</a:t>
            </a:r>
          </a:p>
          <a:p>
            <a:r>
              <a:rPr lang="en-US" sz="2000" b="1" dirty="0">
                <a:solidFill>
                  <a:srgbClr val="231F20"/>
                </a:solidFill>
                <a:latin typeface="Times New Roman" panose="02020603050405020304" pitchFamily="18" charset="0"/>
                <a:cs typeface="Times New Roman" panose="02020603050405020304" pitchFamily="18" charset="0"/>
              </a:rPr>
              <a:t>Overall efficiency = Thermal </a:t>
            </a:r>
            <a:r>
              <a:rPr lang="en-US" sz="2000" b="1" dirty="0" smtClean="0">
                <a:solidFill>
                  <a:srgbClr val="231F20"/>
                </a:solidFill>
                <a:latin typeface="Times New Roman" panose="02020603050405020304" pitchFamily="18" charset="0"/>
                <a:cs typeface="Times New Roman" panose="02020603050405020304" pitchFamily="18" charset="0"/>
              </a:rPr>
              <a:t>efficiency X Electrical </a:t>
            </a:r>
            <a:r>
              <a:rPr lang="en-US" sz="2000" b="1" dirty="0">
                <a:solidFill>
                  <a:srgbClr val="231F20"/>
                </a:solidFill>
                <a:latin typeface="Times New Roman" panose="02020603050405020304" pitchFamily="18" charset="0"/>
                <a:cs typeface="Times New Roman" panose="02020603050405020304" pitchFamily="18" charset="0"/>
              </a:rPr>
              <a:t>efficiency</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622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828800"/>
          </a:xfrm>
        </p:spPr>
        <p:txBody>
          <a:bodyPr>
            <a:noAutofit/>
          </a:bodyPr>
          <a:lstStyle/>
          <a:p>
            <a:pPr algn="just"/>
            <a:r>
              <a:rPr lang="en-US" sz="2800" b="1" dirty="0">
                <a:latin typeface="Times New Roman" panose="02020603050405020304" pitchFamily="18" charset="0"/>
                <a:cs typeface="Times New Roman" panose="02020603050405020304" pitchFamily="18" charset="0"/>
              </a:rPr>
              <a:t>Example 2.1. </a:t>
            </a:r>
            <a:r>
              <a:rPr lang="en-US" sz="2800" dirty="0">
                <a:latin typeface="Times New Roman" panose="02020603050405020304" pitchFamily="18" charset="0"/>
                <a:cs typeface="Times New Roman" panose="02020603050405020304" pitchFamily="18" charset="0"/>
              </a:rPr>
              <a:t>A steam power station has an overall efficiency of 20% and 0·6 kg of coal is burnt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per kWh of electrical energy generated. Calculate the calorific value of fuel.</a:t>
            </a:r>
          </a:p>
        </p:txBody>
      </p:sp>
    </p:spTree>
    <p:extLst>
      <p:ext uri="{BB962C8B-B14F-4D97-AF65-F5344CB8AC3E}">
        <p14:creationId xmlns:p14="http://schemas.microsoft.com/office/powerpoint/2010/main" val="2451806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886700" cy="3505200"/>
          </a:xfrm>
        </p:spPr>
        <p:txBody>
          <a:bodyPr>
            <a:normAutofit fontScale="90000"/>
          </a:bodyPr>
          <a:lstStyle/>
          <a:p>
            <a:r>
              <a:rPr lang="en-US" sz="3100" b="1" dirty="0">
                <a:latin typeface="Times New Roman" panose="02020603050405020304" pitchFamily="18" charset="0"/>
                <a:cs typeface="Times New Roman" panose="02020603050405020304" pitchFamily="18" charset="0"/>
              </a:rPr>
              <a:t>Example 2.2. </a:t>
            </a:r>
            <a:r>
              <a:rPr lang="en-US" sz="3100" dirty="0">
                <a:latin typeface="Times New Roman" panose="02020603050405020304" pitchFamily="18" charset="0"/>
                <a:cs typeface="Times New Roman" panose="02020603050405020304" pitchFamily="18" charset="0"/>
              </a:rPr>
              <a:t>A thermal station has the following data :</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Max. demand = 20,000 kW ; Load factor = 40%</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Boiler efficiency = 85% ; Turbine efficiency = 90%</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Coal consumption = 0·9 kg/kWh ; </a:t>
            </a:r>
            <a:r>
              <a:rPr lang="en-US" sz="3100" dirty="0" smtClean="0">
                <a:latin typeface="Times New Roman" panose="02020603050405020304" pitchFamily="18" charset="0"/>
                <a:cs typeface="Times New Roman" panose="02020603050405020304" pitchFamily="18" charset="0"/>
              </a:rPr>
              <a:t/>
            </a:r>
            <a:br>
              <a:rPr lang="en-US" sz="3100" dirty="0" smtClean="0">
                <a:latin typeface="Times New Roman" panose="02020603050405020304" pitchFamily="18" charset="0"/>
                <a:cs typeface="Times New Roman" panose="02020603050405020304" pitchFamily="18" charset="0"/>
              </a:rPr>
            </a:br>
            <a:r>
              <a:rPr lang="en-US" sz="3100" dirty="0" smtClean="0">
                <a:latin typeface="Times New Roman" panose="02020603050405020304" pitchFamily="18" charset="0"/>
                <a:cs typeface="Times New Roman" panose="02020603050405020304" pitchFamily="18" charset="0"/>
              </a:rPr>
              <a:t>Cost </a:t>
            </a:r>
            <a:r>
              <a:rPr lang="en-US" sz="3100" dirty="0">
                <a:latin typeface="Times New Roman" panose="02020603050405020304" pitchFamily="18" charset="0"/>
                <a:cs typeface="Times New Roman" panose="02020603050405020304" pitchFamily="18" charset="0"/>
              </a:rPr>
              <a:t>of 1 ton of coal = </a:t>
            </a:r>
            <a:r>
              <a:rPr lang="en-US" sz="3100" dirty="0" err="1">
                <a:latin typeface="Times New Roman" panose="02020603050405020304" pitchFamily="18" charset="0"/>
                <a:cs typeface="Times New Roman" panose="02020603050405020304" pitchFamily="18" charset="0"/>
              </a:rPr>
              <a:t>Rs</a:t>
            </a:r>
            <a:r>
              <a:rPr lang="en-US" sz="3100" dirty="0">
                <a:latin typeface="Times New Roman" panose="02020603050405020304" pitchFamily="18" charset="0"/>
                <a:cs typeface="Times New Roman" panose="02020603050405020304" pitchFamily="18" charset="0"/>
              </a:rPr>
              <a:t>. 300</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Determine (</a:t>
            </a:r>
            <a:r>
              <a:rPr lang="en-US" sz="3100" dirty="0" err="1">
                <a:latin typeface="Times New Roman" panose="02020603050405020304" pitchFamily="18" charset="0"/>
                <a:cs typeface="Times New Roman" panose="02020603050405020304" pitchFamily="18" charset="0"/>
              </a:rPr>
              <a:t>i</a:t>
            </a:r>
            <a:r>
              <a:rPr lang="en-US" sz="3100" dirty="0">
                <a:latin typeface="Times New Roman" panose="02020603050405020304" pitchFamily="18" charset="0"/>
                <a:cs typeface="Times New Roman" panose="02020603050405020304" pitchFamily="18" charset="0"/>
              </a:rPr>
              <a:t>) thermal efficiency and (ii) coal bill per annum</a:t>
            </a:r>
            <a:r>
              <a:rPr lang="en-US" dirty="0"/>
              <a:t>.</a:t>
            </a:r>
          </a:p>
        </p:txBody>
      </p:sp>
    </p:spTree>
    <p:extLst>
      <p:ext uri="{BB962C8B-B14F-4D97-AF65-F5344CB8AC3E}">
        <p14:creationId xmlns:p14="http://schemas.microsoft.com/office/powerpoint/2010/main" val="566653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886700" cy="2590800"/>
          </a:xfrm>
        </p:spPr>
        <p:txBody>
          <a:bodyPr>
            <a:noAutofit/>
          </a:bodyPr>
          <a:lstStyle/>
          <a:p>
            <a:pPr algn="just"/>
            <a:r>
              <a:rPr lang="en-US" sz="2800" b="1" dirty="0" smtClean="0">
                <a:latin typeface="Times New Roman" panose="02020603050405020304" pitchFamily="18" charset="0"/>
                <a:cs typeface="Times New Roman" panose="02020603050405020304" pitchFamily="18" charset="0"/>
              </a:rPr>
              <a:t>Example </a:t>
            </a:r>
            <a:r>
              <a:rPr lang="en-US" sz="2800" b="1" dirty="0">
                <a:latin typeface="Times New Roman" panose="02020603050405020304" pitchFamily="18" charset="0"/>
                <a:cs typeface="Times New Roman" panose="02020603050405020304" pitchFamily="18" charset="0"/>
              </a:rPr>
              <a:t>2.3. </a:t>
            </a:r>
            <a:r>
              <a:rPr lang="en-US" sz="2800" dirty="0">
                <a:latin typeface="Times New Roman" panose="02020603050405020304" pitchFamily="18" charset="0"/>
                <a:cs typeface="Times New Roman" panose="02020603050405020304" pitchFamily="18" charset="0"/>
              </a:rPr>
              <a:t>A steam power station spends </a:t>
            </a:r>
            <a:r>
              <a:rPr lang="en-US" sz="2800" dirty="0" err="1">
                <a:latin typeface="Times New Roman" panose="02020603050405020304" pitchFamily="18" charset="0"/>
                <a:cs typeface="Times New Roman" panose="02020603050405020304" pitchFamily="18" charset="0"/>
              </a:rPr>
              <a:t>Rs</a:t>
            </a:r>
            <a:r>
              <a:rPr lang="en-US" sz="2800" dirty="0">
                <a:latin typeface="Times New Roman" panose="02020603050405020304" pitchFamily="18" charset="0"/>
                <a:cs typeface="Times New Roman" panose="02020603050405020304" pitchFamily="18" charset="0"/>
              </a:rPr>
              <a:t>. 30 lakhs per annum for coal used in the station.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The coal has a calorific value of 5000 kcal/kg and costs </a:t>
            </a:r>
            <a:r>
              <a:rPr lang="en-US" sz="2800" dirty="0" err="1">
                <a:latin typeface="Times New Roman" panose="02020603050405020304" pitchFamily="18" charset="0"/>
                <a:cs typeface="Times New Roman" panose="02020603050405020304" pitchFamily="18" charset="0"/>
              </a:rPr>
              <a:t>Rs</a:t>
            </a:r>
            <a:r>
              <a:rPr lang="en-US" sz="2800" dirty="0">
                <a:latin typeface="Times New Roman" panose="02020603050405020304" pitchFamily="18" charset="0"/>
                <a:cs typeface="Times New Roman" panose="02020603050405020304" pitchFamily="18" charset="0"/>
              </a:rPr>
              <a:t>. 300 per ton. If the station has thermal</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efficiency of 33% and electrical efficiency of 90%, find the average load on the station.</a:t>
            </a:r>
          </a:p>
        </p:txBody>
      </p:sp>
    </p:spTree>
    <p:extLst>
      <p:ext uri="{BB962C8B-B14F-4D97-AF65-F5344CB8AC3E}">
        <p14:creationId xmlns:p14="http://schemas.microsoft.com/office/powerpoint/2010/main" val="131765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740" y="228600"/>
            <a:ext cx="7498080" cy="715962"/>
          </a:xfrm>
          <a:ln>
            <a:solidFill>
              <a:schemeClr val="tx1"/>
            </a:solidFill>
          </a:ln>
        </p:spPr>
        <p:txBody>
          <a:bodyPr>
            <a:normAutofit/>
          </a:bodyPr>
          <a:lstStyle/>
          <a:p>
            <a:pPr algn="ctr"/>
            <a:r>
              <a:rPr lang="en-US" sz="3200" b="1" dirty="0" err="1" smtClean="0">
                <a:latin typeface="Times New Roman" pitchFamily="18" charset="0"/>
                <a:cs typeface="Times New Roman" pitchFamily="18" charset="0"/>
              </a:rPr>
              <a:t>Rankine</a:t>
            </a:r>
            <a:r>
              <a:rPr lang="en-US" sz="3200" b="1" dirty="0" smtClean="0">
                <a:latin typeface="Times New Roman" pitchFamily="18" charset="0"/>
                <a:cs typeface="Times New Roman" pitchFamily="18" charset="0"/>
              </a:rPr>
              <a:t> Cycle</a:t>
            </a:r>
            <a:endParaRPr lang="en-US" sz="3200" b="1"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1143000" y="1295400"/>
            <a:ext cx="6919560" cy="4901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5025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886700" cy="2286000"/>
          </a:xfrm>
        </p:spPr>
        <p:txBody>
          <a:bodyPr>
            <a:noAutofit/>
          </a:bodyPr>
          <a:lstStyle/>
          <a:p>
            <a:pPr algn="just"/>
            <a:r>
              <a:rPr lang="en-US" sz="2800" b="1" dirty="0">
                <a:latin typeface="Times New Roman" panose="02020603050405020304" pitchFamily="18" charset="0"/>
                <a:cs typeface="Times New Roman" panose="02020603050405020304" pitchFamily="18" charset="0"/>
              </a:rPr>
              <a:t>Example 2.5. </a:t>
            </a:r>
            <a:r>
              <a:rPr lang="en-US" sz="2800" dirty="0">
                <a:latin typeface="Times New Roman" panose="02020603050405020304" pitchFamily="18" charset="0"/>
                <a:cs typeface="Times New Roman" panose="02020603050405020304" pitchFamily="18" charset="0"/>
              </a:rPr>
              <a:t>A 100 MW steam station uses coal of calorific value 6400 kcal/kg. Thermal</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efficiency of the station is 30% and electrical efficiency is 92%. Calculate the coal consumption per</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hour when the station is delivering its full rated output.</a:t>
            </a:r>
          </a:p>
        </p:txBody>
      </p:sp>
    </p:spTree>
    <p:extLst>
      <p:ext uri="{BB962C8B-B14F-4D97-AF65-F5344CB8AC3E}">
        <p14:creationId xmlns:p14="http://schemas.microsoft.com/office/powerpoint/2010/main" val="3016271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3131" y="0"/>
            <a:ext cx="9187132" cy="6858000"/>
          </a:xfrm>
          <a:prstGeom prst="rect">
            <a:avLst/>
          </a:prstGeom>
          <a:noFill/>
          <a:ln w="9525">
            <a:noFill/>
            <a:miter lim="800000"/>
            <a:headEnd/>
            <a:tailEnd/>
          </a:ln>
          <a:effectLst/>
        </p:spPr>
      </p:pic>
    </p:spTree>
    <p:extLst>
      <p:ext uri="{BB962C8B-B14F-4D97-AF65-F5344CB8AC3E}">
        <p14:creationId xmlns:p14="http://schemas.microsoft.com/office/powerpoint/2010/main" val="3399840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853740" y="1066800"/>
            <a:ext cx="749808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853740" y="228600"/>
            <a:ext cx="7498080" cy="715962"/>
          </a:xfrm>
          <a:prstGeom prst="rect">
            <a:avLst/>
          </a:prstGeom>
          <a:ln>
            <a:solidFill>
              <a:schemeClr val="tx1"/>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smtClean="0">
                <a:latin typeface="Times New Roman" pitchFamily="18" charset="0"/>
                <a:cs typeface="Times New Roman" pitchFamily="18" charset="0"/>
              </a:rPr>
              <a:t>Rankine Cycle</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39939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433" y="381000"/>
            <a:ext cx="7498080" cy="5635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Advantages and Disadvantages</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762000" y="1143000"/>
            <a:ext cx="7498080" cy="5410200"/>
          </a:xfrm>
        </p:spPr>
        <p:txBody>
          <a:bodyPr>
            <a:normAutofit/>
          </a:bodyPr>
          <a:lstStyle/>
          <a:p>
            <a:pPr marL="82296" indent="0" algn="just">
              <a:buNone/>
            </a:pPr>
            <a:r>
              <a:rPr lang="en-US" sz="2800" b="1" dirty="0">
                <a:latin typeface="Times New Roman" pitchFamily="18" charset="0"/>
                <a:cs typeface="Times New Roman" pitchFamily="18" charset="0"/>
              </a:rPr>
              <a:t>Advantages</a:t>
            </a:r>
          </a:p>
          <a:p>
            <a:pPr marL="82296" indent="0" algn="just">
              <a:buNone/>
            </a:pPr>
            <a:r>
              <a:rPr lang="en-US" b="1" dirty="0">
                <a:latin typeface="Times New Roman"/>
              </a:rPr>
              <a:t>(</a:t>
            </a:r>
            <a:r>
              <a:rPr lang="en-US" b="1" i="1" dirty="0">
                <a:latin typeface="Times New Roman"/>
              </a:rPr>
              <a:t>i</a:t>
            </a:r>
            <a:r>
              <a:rPr lang="en-US" b="1" dirty="0">
                <a:latin typeface="Times New Roman"/>
              </a:rPr>
              <a:t>) </a:t>
            </a:r>
            <a:r>
              <a:rPr lang="en-US" dirty="0">
                <a:latin typeface="Times New Roman"/>
              </a:rPr>
              <a:t>The fuel (</a:t>
            </a:r>
            <a:r>
              <a:rPr lang="en-US" i="1" dirty="0">
                <a:latin typeface="Times New Roman"/>
              </a:rPr>
              <a:t>i.e., </a:t>
            </a:r>
            <a:r>
              <a:rPr lang="en-US" dirty="0">
                <a:latin typeface="Times New Roman"/>
              </a:rPr>
              <a:t>coal) used is quite cheap.</a:t>
            </a:r>
          </a:p>
          <a:p>
            <a:pPr marL="82296" indent="0" algn="just">
              <a:buNone/>
            </a:pPr>
            <a:r>
              <a:rPr lang="en-US" b="1" dirty="0">
                <a:latin typeface="Times New Roman"/>
              </a:rPr>
              <a:t>(</a:t>
            </a:r>
            <a:r>
              <a:rPr lang="en-US" b="1" i="1" dirty="0">
                <a:latin typeface="Times New Roman"/>
              </a:rPr>
              <a:t>ii</a:t>
            </a:r>
            <a:r>
              <a:rPr lang="en-US" b="1" dirty="0">
                <a:latin typeface="Times New Roman"/>
              </a:rPr>
              <a:t>) </a:t>
            </a:r>
            <a:r>
              <a:rPr lang="en-US" dirty="0">
                <a:latin typeface="Times New Roman"/>
              </a:rPr>
              <a:t>Less initial cost as compared to other generating stations.</a:t>
            </a:r>
          </a:p>
          <a:p>
            <a:pPr marL="82296" indent="0" algn="just">
              <a:buNone/>
            </a:pPr>
            <a:r>
              <a:rPr lang="en-US" b="1" dirty="0">
                <a:latin typeface="Times New Roman"/>
              </a:rPr>
              <a:t>(</a:t>
            </a:r>
            <a:r>
              <a:rPr lang="en-US" b="1" i="1" dirty="0">
                <a:latin typeface="Times New Roman"/>
              </a:rPr>
              <a:t>iii</a:t>
            </a:r>
            <a:r>
              <a:rPr lang="en-US" b="1" dirty="0">
                <a:latin typeface="Times New Roman"/>
              </a:rPr>
              <a:t>) </a:t>
            </a:r>
            <a:r>
              <a:rPr lang="en-US" dirty="0">
                <a:latin typeface="Times New Roman"/>
              </a:rPr>
              <a:t>It can be installed at any place irrespective of the existence of coal. The coal can be </a:t>
            </a:r>
            <a:r>
              <a:rPr lang="en-US" dirty="0" smtClean="0">
                <a:latin typeface="Times New Roman"/>
              </a:rPr>
              <a:t>transported to </a:t>
            </a:r>
            <a:r>
              <a:rPr lang="en-US" dirty="0">
                <a:latin typeface="Times New Roman"/>
              </a:rPr>
              <a:t>the site of the plant by rail or road.</a:t>
            </a:r>
          </a:p>
          <a:p>
            <a:pPr marL="82296" indent="0" algn="just">
              <a:buNone/>
            </a:pPr>
            <a:r>
              <a:rPr lang="en-US" b="1" dirty="0">
                <a:latin typeface="Times New Roman"/>
              </a:rPr>
              <a:t>(</a:t>
            </a:r>
            <a:r>
              <a:rPr lang="en-US" b="1" i="1" dirty="0">
                <a:latin typeface="Times New Roman"/>
              </a:rPr>
              <a:t>iv</a:t>
            </a:r>
            <a:r>
              <a:rPr lang="en-US" b="1" dirty="0">
                <a:latin typeface="Times New Roman"/>
              </a:rPr>
              <a:t>) </a:t>
            </a:r>
            <a:r>
              <a:rPr lang="en-US" dirty="0">
                <a:latin typeface="Times New Roman"/>
              </a:rPr>
              <a:t>It requires less space as compared to the hydroelectric power station.</a:t>
            </a:r>
          </a:p>
          <a:p>
            <a:pPr marL="82296" indent="0" algn="just">
              <a:buNone/>
            </a:pPr>
            <a:r>
              <a:rPr lang="en-US" b="1" dirty="0">
                <a:latin typeface="Times New Roman"/>
              </a:rPr>
              <a:t>(</a:t>
            </a:r>
            <a:r>
              <a:rPr lang="en-US" b="1" i="1" dirty="0">
                <a:latin typeface="Times New Roman"/>
              </a:rPr>
              <a:t>v</a:t>
            </a:r>
            <a:r>
              <a:rPr lang="en-US" b="1" dirty="0">
                <a:latin typeface="Times New Roman"/>
              </a:rPr>
              <a:t>) </a:t>
            </a:r>
            <a:r>
              <a:rPr lang="en-US" dirty="0">
                <a:latin typeface="Times New Roman"/>
              </a:rPr>
              <a:t>The cost of generation is lesser than that of the diesel power station.</a:t>
            </a:r>
          </a:p>
          <a:p>
            <a:pPr marL="82296" indent="0" algn="just">
              <a:buNone/>
            </a:pPr>
            <a:r>
              <a:rPr lang="en-US" sz="2800" b="1" dirty="0">
                <a:latin typeface="Times New Roman" pitchFamily="18" charset="0"/>
                <a:cs typeface="Times New Roman" pitchFamily="18" charset="0"/>
              </a:rPr>
              <a:t>Disadvantages</a:t>
            </a:r>
          </a:p>
          <a:p>
            <a:pPr marL="82296" indent="0" algn="just">
              <a:buNone/>
            </a:pPr>
            <a:r>
              <a:rPr lang="en-US" b="1" dirty="0">
                <a:latin typeface="Times New Roman"/>
              </a:rPr>
              <a:t>(</a:t>
            </a:r>
            <a:r>
              <a:rPr lang="en-US" b="1" i="1" dirty="0">
                <a:latin typeface="Times New Roman"/>
              </a:rPr>
              <a:t>i</a:t>
            </a:r>
            <a:r>
              <a:rPr lang="en-US" b="1" dirty="0">
                <a:latin typeface="Times New Roman"/>
              </a:rPr>
              <a:t>) </a:t>
            </a:r>
            <a:r>
              <a:rPr lang="en-US" dirty="0">
                <a:latin typeface="Times New Roman"/>
              </a:rPr>
              <a:t>It pollutes the atmosphere due to the production of large amount of smoke and fumes.</a:t>
            </a:r>
          </a:p>
          <a:p>
            <a:pPr marL="82296" indent="0" algn="just">
              <a:buNone/>
            </a:pPr>
            <a:r>
              <a:rPr lang="en-US" b="1" dirty="0">
                <a:latin typeface="Times New Roman"/>
              </a:rPr>
              <a:t>(</a:t>
            </a:r>
            <a:r>
              <a:rPr lang="en-US" b="1" i="1" dirty="0">
                <a:latin typeface="Times New Roman"/>
              </a:rPr>
              <a:t>ii</a:t>
            </a:r>
            <a:r>
              <a:rPr lang="en-US" b="1" dirty="0">
                <a:latin typeface="Times New Roman"/>
              </a:rPr>
              <a:t>) </a:t>
            </a:r>
            <a:r>
              <a:rPr lang="en-US" dirty="0">
                <a:latin typeface="Times New Roman"/>
              </a:rPr>
              <a:t>It is costlier </a:t>
            </a:r>
            <a:r>
              <a:rPr lang="en-US" dirty="0">
                <a:solidFill>
                  <a:srgbClr val="231F20"/>
                </a:solidFill>
                <a:latin typeface="Times New Roman"/>
              </a:rPr>
              <a:t>in running cost as compared to hydroelectric plant.</a:t>
            </a:r>
            <a:endParaRPr lang="en-US" dirty="0"/>
          </a:p>
        </p:txBody>
      </p:sp>
    </p:spTree>
    <p:extLst>
      <p:ext uri="{BB962C8B-B14F-4D97-AF65-F5344CB8AC3E}">
        <p14:creationId xmlns:p14="http://schemas.microsoft.com/office/powerpoint/2010/main" val="1346655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612" y="228600"/>
            <a:ext cx="7498080" cy="563562"/>
          </a:xfrm>
          <a:ln>
            <a:solidFill>
              <a:schemeClr val="tx1"/>
            </a:solidFill>
          </a:ln>
        </p:spPr>
        <p:txBody>
          <a:bodyPr>
            <a:normAutofit/>
          </a:bodyPr>
          <a:lstStyle/>
          <a:p>
            <a:pPr algn="ctr"/>
            <a:r>
              <a:rPr lang="en-US" sz="2400" b="1" dirty="0" smtClean="0">
                <a:latin typeface="Times New Roman" pitchFamily="18" charset="0"/>
                <a:cs typeface="Times New Roman" pitchFamily="18" charset="0"/>
              </a:rPr>
              <a:t>Layout of Steam Power Plant</a:t>
            </a:r>
            <a:endParaRPr lang="en-US" sz="24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543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139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325" y="381000"/>
            <a:ext cx="7498080" cy="7159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Layout of Steam Power Plant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295400"/>
            <a:ext cx="7498080" cy="5257800"/>
          </a:xfrm>
        </p:spPr>
        <p:txBody>
          <a:bodyPr>
            <a:normAutofit/>
          </a:bodyPr>
          <a:lstStyle/>
          <a:p>
            <a:pPr>
              <a:buNone/>
            </a:pPr>
            <a:r>
              <a:rPr lang="en-US" sz="2800" dirty="0" smtClean="0">
                <a:latin typeface="Times New Roman" pitchFamily="18" charset="0"/>
                <a:cs typeface="Times New Roman" pitchFamily="18" charset="0"/>
              </a:rPr>
              <a:t>The schematic arrangement of a modern steam power station can be divided into the following stages:</a:t>
            </a:r>
          </a:p>
          <a:p>
            <a:r>
              <a:rPr lang="en-US" sz="2800" dirty="0" smtClean="0">
                <a:latin typeface="Times New Roman" pitchFamily="18" charset="0"/>
                <a:cs typeface="Times New Roman" pitchFamily="18" charset="0"/>
              </a:rPr>
              <a:t>Coal and ash handling plant</a:t>
            </a:r>
          </a:p>
          <a:p>
            <a:r>
              <a:rPr lang="en-US" sz="2800" dirty="0" smtClean="0">
                <a:latin typeface="Times New Roman" pitchFamily="18" charset="0"/>
                <a:cs typeface="Times New Roman" pitchFamily="18" charset="0"/>
              </a:rPr>
              <a:t>Steam generating plant</a:t>
            </a:r>
          </a:p>
          <a:p>
            <a:r>
              <a:rPr lang="en-US" sz="2800" dirty="0" smtClean="0">
                <a:latin typeface="Times New Roman" pitchFamily="18" charset="0"/>
                <a:cs typeface="Times New Roman" pitchFamily="18" charset="0"/>
              </a:rPr>
              <a:t>Steam turbine</a:t>
            </a:r>
          </a:p>
          <a:p>
            <a:r>
              <a:rPr lang="en-US" sz="2800" dirty="0" smtClean="0">
                <a:latin typeface="Times New Roman" pitchFamily="18" charset="0"/>
                <a:cs typeface="Times New Roman" pitchFamily="18" charset="0"/>
              </a:rPr>
              <a:t>Alternator</a:t>
            </a:r>
          </a:p>
          <a:p>
            <a:r>
              <a:rPr lang="en-US" sz="2800" dirty="0" smtClean="0">
                <a:latin typeface="Times New Roman" pitchFamily="18" charset="0"/>
                <a:cs typeface="Times New Roman" pitchFamily="18" charset="0"/>
              </a:rPr>
              <a:t>Feed water</a:t>
            </a:r>
          </a:p>
          <a:p>
            <a:r>
              <a:rPr lang="en-US" sz="2800" dirty="0" smtClean="0">
                <a:latin typeface="Times New Roman" pitchFamily="18" charset="0"/>
                <a:cs typeface="Times New Roman" pitchFamily="18" charset="0"/>
              </a:rPr>
              <a:t>Cooling arrangement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251318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498080" cy="6397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Coal and Ash handling plant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143000"/>
            <a:ext cx="7498080" cy="5410200"/>
          </a:xfrm>
        </p:spPr>
        <p:txBody>
          <a:bodyPr>
            <a:normAutofit/>
          </a:bodyPr>
          <a:lstStyle/>
          <a:p>
            <a:pPr algn="just"/>
            <a:r>
              <a:rPr lang="en-US" sz="2800" dirty="0" smtClean="0">
                <a:latin typeface="Times New Roman" pitchFamily="18" charset="0"/>
                <a:cs typeface="Times New Roman" pitchFamily="18" charset="0"/>
              </a:rPr>
              <a:t>Coal is transported to power station by rail or road and stored in coal storage plant and then pulverized</a:t>
            </a:r>
          </a:p>
          <a:p>
            <a:pPr algn="just"/>
            <a:r>
              <a:rPr lang="en-US" sz="2800" dirty="0" smtClean="0">
                <a:latin typeface="Times New Roman" pitchFamily="18" charset="0"/>
                <a:cs typeface="Times New Roman" pitchFamily="18" charset="0"/>
              </a:rPr>
              <a:t>Pulverized coal is fed to the boiler by belt conveyers</a:t>
            </a:r>
          </a:p>
          <a:p>
            <a:pPr algn="just"/>
            <a:r>
              <a:rPr lang="en-US" sz="2800" dirty="0" smtClean="0">
                <a:latin typeface="Times New Roman" pitchFamily="18" charset="0"/>
                <a:cs typeface="Times New Roman" pitchFamily="18" charset="0"/>
              </a:rPr>
              <a:t>Coal gets burned in the boiler and ash produced is removed to the ash handling plant and then delivered to ash storage plant for disposal</a:t>
            </a:r>
          </a:p>
          <a:p>
            <a:pPr algn="just"/>
            <a:r>
              <a:rPr lang="en-US" sz="2800" dirty="0" smtClean="0">
                <a:latin typeface="Times New Roman" pitchFamily="18" charset="0"/>
                <a:cs typeface="Times New Roman" pitchFamily="18" charset="0"/>
              </a:rPr>
              <a:t>A 100MW station operating at 50% LF may burn about 20000tons of coal per month and produce 3000 tons of ash</a:t>
            </a:r>
          </a:p>
          <a:p>
            <a:pPr>
              <a:buNone/>
            </a:pPr>
            <a:endParaRPr lang="en-US" dirty="0"/>
          </a:p>
        </p:txBody>
      </p:sp>
    </p:spTree>
    <p:extLst>
      <p:ext uri="{BB962C8B-B14F-4D97-AF65-F5344CB8AC3E}">
        <p14:creationId xmlns:p14="http://schemas.microsoft.com/office/powerpoint/2010/main" val="1842240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1120</TotalTime>
  <Words>2017</Words>
  <Application>Microsoft Office PowerPoint</Application>
  <PresentationFormat>On-screen Show (4:3)</PresentationFormat>
  <Paragraphs>173</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   Power Plant Engineering</vt:lpstr>
      <vt:lpstr>PowerPoint Presentation</vt:lpstr>
      <vt:lpstr>Introduction</vt:lpstr>
      <vt:lpstr>Rankine Cycle</vt:lpstr>
      <vt:lpstr>PowerPoint Presentation</vt:lpstr>
      <vt:lpstr>Advantages and Disadvantages</vt:lpstr>
      <vt:lpstr>Layout of Steam Power Plant</vt:lpstr>
      <vt:lpstr>Layout of Steam Power Plant</vt:lpstr>
      <vt:lpstr>Coal and Ash handling plant</vt:lpstr>
      <vt:lpstr>Steam Generating Plant</vt:lpstr>
      <vt:lpstr>PowerPoint Presentation</vt:lpstr>
      <vt:lpstr>PowerPoint Presentation</vt:lpstr>
      <vt:lpstr>PowerPoint Presentation</vt:lpstr>
      <vt:lpstr>Steam Turbine</vt:lpstr>
      <vt:lpstr>Turbine – Full View</vt:lpstr>
      <vt:lpstr>Alternator</vt:lpstr>
      <vt:lpstr>Feed Water</vt:lpstr>
      <vt:lpstr>Cooling Arrangement</vt:lpstr>
      <vt:lpstr>Choice of Site for Steam Power Stations</vt:lpstr>
      <vt:lpstr>Equipment of Steam Power Station</vt:lpstr>
      <vt:lpstr>Steam Generating Equipment</vt:lpstr>
      <vt:lpstr>Boiler</vt:lpstr>
      <vt:lpstr>Fire Tube Boiler vs Water Tube Boiler</vt:lpstr>
      <vt:lpstr>Superheater</vt:lpstr>
      <vt:lpstr>PowerPoint Presentation</vt:lpstr>
      <vt:lpstr>PowerPoint Presentation</vt:lpstr>
      <vt:lpstr>Condenser</vt:lpstr>
      <vt:lpstr>Condenser</vt:lpstr>
      <vt:lpstr>Condenser</vt:lpstr>
      <vt:lpstr>PowerPoint Presentation</vt:lpstr>
      <vt:lpstr>Prime Mover</vt:lpstr>
      <vt:lpstr>Steam Turbine</vt:lpstr>
      <vt:lpstr>PowerPoint Presentation</vt:lpstr>
      <vt:lpstr>Water Treatment Plant</vt:lpstr>
      <vt:lpstr>Electrical Equipment</vt:lpstr>
      <vt:lpstr>Efficiency of Steam Power Station</vt:lpstr>
      <vt:lpstr>Example 2.1. A steam power station has an overall efficiency of 20% and 0·6 kg of coal is burnt per kWh of electrical energy generated. Calculate the calorific value of fuel.</vt:lpstr>
      <vt:lpstr>Example 2.2. A thermal station has the following data : Max. demand = 20,000 kW ; Load factor = 40% Boiler efficiency = 85% ; Turbine efficiency = 90% Coal consumption = 0·9 kg/kWh ;  Cost of 1 ton of coal = Rs. 300 Determine (i) thermal efficiency and (ii) coal bill per annum.</vt:lpstr>
      <vt:lpstr>Example 2.3. A steam power station spends Rs. 30 lakhs per annum for coal used in the station. The coal has a calorific value of 5000 kcal/kg and costs Rs. 300 per ton. If the station has thermal efficiency of 33% and electrical efficiency of 90%, find the average load on the station.</vt:lpstr>
      <vt:lpstr>Example 2.5. A 100 MW steam station uses coal of calorific value 6400 kcal/kg. Thermal efficiency of the station is 30% and electrical efficiency is 92%. Calculate the coal consumption per hour when the station is delivering its full rated output.</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Station</dc:title>
  <dc:creator>ismail - [2010]</dc:creator>
  <cp:lastModifiedBy>Asus</cp:lastModifiedBy>
  <cp:revision>71</cp:revision>
  <cp:lastPrinted>2019-05-16T06:20:57Z</cp:lastPrinted>
  <dcterms:created xsi:type="dcterms:W3CDTF">2015-01-04T15:38:11Z</dcterms:created>
  <dcterms:modified xsi:type="dcterms:W3CDTF">2020-06-09T13:08:47Z</dcterms:modified>
</cp:coreProperties>
</file>