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56" r:id="rId3"/>
    <p:sldId id="257" r:id="rId4"/>
    <p:sldId id="258" r:id="rId5"/>
    <p:sldId id="263" r:id="rId6"/>
    <p:sldId id="266" r:id="rId7"/>
    <p:sldId id="265" r:id="rId8"/>
    <p:sldId id="267" r:id="rId9"/>
    <p:sldId id="259" r:id="rId10"/>
    <p:sldId id="260" r:id="rId11"/>
    <p:sldId id="261" r:id="rId12"/>
    <p:sldId id="262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43354" y="1044016"/>
            <a:ext cx="5257291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1751" y="1497837"/>
            <a:ext cx="7740497" cy="433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02528" y="6609608"/>
            <a:ext cx="282511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88888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2903" y="1242057"/>
            <a:ext cx="8291703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600" dirty="0"/>
              <a:t>Examples of Research Problems</a:t>
            </a:r>
            <a:endParaRPr lang="en-US" dirty="0"/>
          </a:p>
        </p:txBody>
      </p:sp>
      <p:sp>
        <p:nvSpPr>
          <p:cNvPr id="7" name="object 7"/>
          <p:cNvSpPr txBox="1"/>
          <p:nvPr/>
        </p:nvSpPr>
        <p:spPr>
          <a:xfrm>
            <a:off x="1047089" y="3355975"/>
            <a:ext cx="12579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352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Problem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Ide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fi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16473" y="3218815"/>
            <a:ext cx="95059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Fieldwork </a:t>
            </a:r>
            <a:r>
              <a:rPr sz="1800" spc="-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ect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99503" y="3156965"/>
            <a:ext cx="125793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Analysis </a:t>
            </a:r>
            <a:r>
              <a:rPr sz="1800" spc="-3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Writing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Report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5535B9-79D1-F9AE-6D3D-19A5DECBA9EA}"/>
              </a:ext>
            </a:extLst>
          </p:cNvPr>
          <p:cNvSpPr txBox="1"/>
          <p:nvPr/>
        </p:nvSpPr>
        <p:spPr>
          <a:xfrm>
            <a:off x="513665" y="2090172"/>
            <a:ext cx="8291702" cy="3903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romanLcPeriod"/>
            </a:pPr>
            <a:r>
              <a:rPr lang="en-US" sz="2800" dirty="0"/>
              <a:t>Assessing the Impact of Online Education at Tertiary Level of Bangladesh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LcPeriod"/>
            </a:pPr>
            <a:r>
              <a:rPr lang="en-US" sz="2800" dirty="0"/>
              <a:t>Investigating the Efficacy of Green Infrastructure in Urban Sustainability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LcPeriod"/>
            </a:pPr>
            <a:r>
              <a:rPr lang="en-US" sz="2800" dirty="0"/>
              <a:t>Examining the Effects of Climate Change on Biodiversity in Tropical Rainforests</a:t>
            </a:r>
          </a:p>
        </p:txBody>
      </p:sp>
    </p:spTree>
    <p:extLst>
      <p:ext uri="{BB962C8B-B14F-4D97-AF65-F5344CB8AC3E}">
        <p14:creationId xmlns:p14="http://schemas.microsoft.com/office/powerpoint/2010/main" val="11523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35940" y="357327"/>
            <a:ext cx="8257540" cy="5361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2735" indent="-280670">
              <a:lnSpc>
                <a:spcPts val="2625"/>
              </a:lnSpc>
              <a:spcBef>
                <a:spcPts val="105"/>
              </a:spcBef>
              <a:buClr>
                <a:srgbClr val="C00000"/>
              </a:buClr>
              <a:buSzPct val="78260"/>
              <a:buFont typeface="Wingdings"/>
              <a:buChar char=""/>
              <a:tabLst>
                <a:tab pos="293370" algn="l"/>
              </a:tabLst>
            </a:pPr>
            <a:r>
              <a:rPr sz="2300" spc="40" dirty="0">
                <a:latin typeface="Times New Roman"/>
                <a:cs typeface="Times New Roman"/>
              </a:rPr>
              <a:t>Need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to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narrow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down </a:t>
            </a:r>
            <a:r>
              <a:rPr sz="2300" spc="35" dirty="0">
                <a:latin typeface="Times New Roman"/>
                <a:cs typeface="Times New Roman"/>
              </a:rPr>
              <a:t>or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45" dirty="0">
                <a:latin typeface="Times New Roman"/>
                <a:cs typeface="Times New Roman"/>
              </a:rPr>
              <a:t>focus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the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30" dirty="0">
                <a:latin typeface="Times New Roman"/>
                <a:cs typeface="Times New Roman"/>
              </a:rPr>
              <a:t>issue/topic</a:t>
            </a:r>
            <a:r>
              <a:rPr sz="2300" spc="-15" dirty="0">
                <a:latin typeface="Times New Roman"/>
                <a:cs typeface="Times New Roman"/>
              </a:rPr>
              <a:t> into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40" dirty="0">
                <a:latin typeface="Times New Roman"/>
                <a:cs typeface="Times New Roman"/>
              </a:rPr>
              <a:t>a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50" dirty="0">
                <a:latin typeface="Times New Roman"/>
                <a:cs typeface="Times New Roman"/>
              </a:rPr>
              <a:t>specific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research</a:t>
            </a:r>
            <a:endParaRPr sz="2300">
              <a:latin typeface="Times New Roman"/>
              <a:cs typeface="Times New Roman"/>
            </a:endParaRPr>
          </a:p>
          <a:p>
            <a:pPr marL="184785">
              <a:lnSpc>
                <a:spcPts val="2625"/>
              </a:lnSpc>
            </a:pPr>
            <a:r>
              <a:rPr sz="2300" spc="-15" dirty="0">
                <a:latin typeface="Times New Roman"/>
                <a:cs typeface="Times New Roman"/>
              </a:rPr>
              <a:t>question:</a:t>
            </a: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Times New Roman"/>
              <a:cs typeface="Times New Roman"/>
            </a:endParaRPr>
          </a:p>
          <a:p>
            <a:pPr marL="636270" lvl="1" indent="-281305">
              <a:lnSpc>
                <a:spcPct val="100000"/>
              </a:lnSpc>
              <a:buClr>
                <a:srgbClr val="C00000"/>
              </a:buClr>
              <a:buSzPct val="78260"/>
              <a:buFont typeface="Wingdings"/>
              <a:buChar char=""/>
              <a:tabLst>
                <a:tab pos="636905" algn="l"/>
              </a:tabLst>
            </a:pPr>
            <a:r>
              <a:rPr sz="2300" spc="80" dirty="0">
                <a:latin typeface="Times New Roman"/>
                <a:cs typeface="Times New Roman"/>
              </a:rPr>
              <a:t>Do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15" dirty="0">
                <a:latin typeface="Times New Roman"/>
                <a:cs typeface="Times New Roman"/>
              </a:rPr>
              <a:t>people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50" dirty="0">
                <a:latin typeface="Times New Roman"/>
                <a:cs typeface="Times New Roman"/>
              </a:rPr>
              <a:t>who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marry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35" dirty="0">
                <a:latin typeface="Times New Roman"/>
                <a:cs typeface="Times New Roman"/>
              </a:rPr>
              <a:t>younger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40" dirty="0">
                <a:latin typeface="Times New Roman"/>
                <a:cs typeface="Times New Roman"/>
              </a:rPr>
              <a:t>have</a:t>
            </a:r>
            <a:r>
              <a:rPr sz="2300" spc="-20" dirty="0">
                <a:latin typeface="Times New Roman"/>
                <a:cs typeface="Times New Roman"/>
              </a:rPr>
              <a:t> higher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30" dirty="0">
                <a:latin typeface="Times New Roman"/>
                <a:cs typeface="Times New Roman"/>
              </a:rPr>
              <a:t>divorce </a:t>
            </a:r>
            <a:r>
              <a:rPr sz="2300" spc="5" dirty="0">
                <a:latin typeface="Times New Roman"/>
                <a:cs typeface="Times New Roman"/>
              </a:rPr>
              <a:t>rate?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-70" dirty="0">
                <a:latin typeface="Times New Roman"/>
                <a:cs typeface="Times New Roman"/>
              </a:rPr>
              <a:t>(Family)</a:t>
            </a:r>
            <a:endParaRPr sz="2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C00000"/>
              </a:buClr>
              <a:buFont typeface="Wingdings"/>
              <a:buChar char=""/>
            </a:pPr>
            <a:endParaRPr sz="1800">
              <a:latin typeface="Times New Roman"/>
              <a:cs typeface="Times New Roman"/>
            </a:endParaRPr>
          </a:p>
          <a:p>
            <a:pPr marL="636270" lvl="1" indent="-281305"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SzPct val="78260"/>
              <a:buFont typeface="Wingdings"/>
              <a:buChar char=""/>
              <a:tabLst>
                <a:tab pos="636905" algn="l"/>
              </a:tabLst>
            </a:pPr>
            <a:r>
              <a:rPr sz="2300" spc="20" dirty="0">
                <a:latin typeface="Times New Roman"/>
                <a:cs typeface="Times New Roman"/>
              </a:rPr>
              <a:t>Does</a:t>
            </a:r>
            <a:r>
              <a:rPr sz="2300" spc="-10" dirty="0">
                <a:latin typeface="Times New Roman"/>
                <a:cs typeface="Times New Roman"/>
              </a:rPr>
              <a:t> microcredit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empower</a:t>
            </a:r>
            <a:r>
              <a:rPr sz="2300" spc="-4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women?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50" dirty="0">
                <a:latin typeface="Times New Roman"/>
                <a:cs typeface="Times New Roman"/>
              </a:rPr>
              <a:t>(Women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5" dirty="0">
                <a:latin typeface="Times New Roman"/>
                <a:cs typeface="Times New Roman"/>
              </a:rPr>
              <a:t>empowerment)</a:t>
            </a:r>
            <a:endParaRPr sz="2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Wingdings"/>
              <a:buChar char=""/>
            </a:pPr>
            <a:endParaRPr sz="2100">
              <a:latin typeface="Times New Roman"/>
              <a:cs typeface="Times New Roman"/>
            </a:endParaRPr>
          </a:p>
          <a:p>
            <a:pPr marL="527685" marR="557530" lvl="1" indent="-172720">
              <a:lnSpc>
                <a:spcPts val="2480"/>
              </a:lnSpc>
              <a:buClr>
                <a:srgbClr val="C00000"/>
              </a:buClr>
              <a:buSzPct val="78260"/>
              <a:buFont typeface="Wingdings"/>
              <a:buChar char=""/>
              <a:tabLst>
                <a:tab pos="636905" algn="l"/>
              </a:tabLst>
            </a:pPr>
            <a:r>
              <a:rPr sz="2300" spc="40" dirty="0">
                <a:latin typeface="Times New Roman"/>
                <a:cs typeface="Times New Roman"/>
              </a:rPr>
              <a:t>Why </a:t>
            </a:r>
            <a:r>
              <a:rPr sz="2300" spc="45" dirty="0">
                <a:latin typeface="Times New Roman"/>
                <a:cs typeface="Times New Roman"/>
              </a:rPr>
              <a:t>do </a:t>
            </a:r>
            <a:r>
              <a:rPr sz="2300" spc="-20" dirty="0">
                <a:latin typeface="Times New Roman"/>
                <a:cs typeface="Times New Roman"/>
              </a:rPr>
              <a:t>so </a:t>
            </a:r>
            <a:r>
              <a:rPr sz="2300" spc="-35" dirty="0">
                <a:latin typeface="Times New Roman"/>
                <a:cs typeface="Times New Roman"/>
              </a:rPr>
              <a:t>many </a:t>
            </a:r>
            <a:r>
              <a:rPr sz="2300" spc="15" dirty="0">
                <a:latin typeface="Times New Roman"/>
                <a:cs typeface="Times New Roman"/>
              </a:rPr>
              <a:t>people </a:t>
            </a:r>
            <a:r>
              <a:rPr sz="2300" spc="-10" dirty="0">
                <a:latin typeface="Times New Roman"/>
                <a:cs typeface="Times New Roman"/>
              </a:rPr>
              <a:t>seek </a:t>
            </a:r>
            <a:r>
              <a:rPr sz="2300" spc="-40" dirty="0">
                <a:latin typeface="Times New Roman"/>
                <a:cs typeface="Times New Roman"/>
              </a:rPr>
              <a:t>alternative </a:t>
            </a:r>
            <a:r>
              <a:rPr sz="2300" spc="-10" dirty="0">
                <a:latin typeface="Times New Roman"/>
                <a:cs typeface="Times New Roman"/>
              </a:rPr>
              <a:t>healthcare </a:t>
            </a:r>
            <a:r>
              <a:rPr sz="2300" spc="-45" dirty="0">
                <a:latin typeface="Times New Roman"/>
                <a:cs typeface="Times New Roman"/>
              </a:rPr>
              <a:t>services?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(Health)</a:t>
            </a:r>
            <a:endParaRPr sz="2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Wingdings"/>
              <a:buChar char=""/>
            </a:pPr>
            <a:endParaRPr sz="1800">
              <a:latin typeface="Times New Roman"/>
              <a:cs typeface="Times New Roman"/>
            </a:endParaRPr>
          </a:p>
          <a:p>
            <a:pPr marL="636270" lvl="1" indent="-281305">
              <a:lnSpc>
                <a:spcPct val="100000"/>
              </a:lnSpc>
              <a:buClr>
                <a:srgbClr val="C00000"/>
              </a:buClr>
              <a:buSzPct val="78260"/>
              <a:buFont typeface="Wingdings"/>
              <a:buChar char=""/>
              <a:tabLst>
                <a:tab pos="636905" algn="l"/>
              </a:tabLst>
            </a:pPr>
            <a:r>
              <a:rPr sz="2300" spc="20" dirty="0">
                <a:latin typeface="Times New Roman"/>
                <a:cs typeface="Times New Roman"/>
              </a:rPr>
              <a:t>Does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-45" dirty="0">
                <a:latin typeface="Times New Roman"/>
                <a:cs typeface="Times New Roman"/>
              </a:rPr>
              <a:t>strict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-125" dirty="0">
                <a:latin typeface="Times New Roman"/>
                <a:cs typeface="Times New Roman"/>
              </a:rPr>
              <a:t>law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prohibit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45" dirty="0">
                <a:latin typeface="Times New Roman"/>
                <a:cs typeface="Times New Roman"/>
              </a:rPr>
              <a:t>petty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-30" dirty="0">
                <a:latin typeface="Times New Roman"/>
                <a:cs typeface="Times New Roman"/>
              </a:rPr>
              <a:t>theft, </a:t>
            </a:r>
            <a:r>
              <a:rPr sz="2300" spc="-10" dirty="0">
                <a:latin typeface="Times New Roman"/>
                <a:cs typeface="Times New Roman"/>
              </a:rPr>
              <a:t>crime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35" dirty="0">
                <a:latin typeface="Times New Roman"/>
                <a:cs typeface="Times New Roman"/>
              </a:rPr>
              <a:t>or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terrorism?</a:t>
            </a:r>
            <a:r>
              <a:rPr sz="2300" spc="-25" dirty="0">
                <a:latin typeface="Times New Roman"/>
                <a:cs typeface="Times New Roman"/>
              </a:rPr>
              <a:t> (Crime)</a:t>
            </a:r>
            <a:endParaRPr sz="2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Wingdings"/>
              <a:buChar char=""/>
            </a:pPr>
            <a:endParaRPr sz="2100">
              <a:latin typeface="Times New Roman"/>
              <a:cs typeface="Times New Roman"/>
            </a:endParaRPr>
          </a:p>
          <a:p>
            <a:pPr marL="527685" marR="102870" lvl="1" indent="-172720">
              <a:lnSpc>
                <a:spcPts val="2480"/>
              </a:lnSpc>
              <a:buClr>
                <a:srgbClr val="C00000"/>
              </a:buClr>
              <a:buSzPct val="78260"/>
              <a:buFont typeface="Wingdings"/>
              <a:buChar char=""/>
              <a:tabLst>
                <a:tab pos="636905" algn="l"/>
              </a:tabLst>
            </a:pPr>
            <a:r>
              <a:rPr sz="2300" spc="-5" dirty="0">
                <a:latin typeface="Times New Roman"/>
                <a:cs typeface="Times New Roman"/>
              </a:rPr>
              <a:t>How </a:t>
            </a:r>
            <a:r>
              <a:rPr sz="2300" spc="5" dirty="0">
                <a:latin typeface="Times New Roman"/>
                <a:cs typeface="Times New Roman"/>
              </a:rPr>
              <a:t>does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environmental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pollution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in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the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50" dirty="0">
                <a:latin typeface="Times New Roman"/>
                <a:cs typeface="Times New Roman"/>
              </a:rPr>
              <a:t>coastal</a:t>
            </a:r>
            <a:r>
              <a:rPr sz="2300" spc="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areas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impact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45" dirty="0">
                <a:latin typeface="Times New Roman"/>
                <a:cs typeface="Times New Roman"/>
              </a:rPr>
              <a:t>on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-30" dirty="0">
                <a:latin typeface="Times New Roman"/>
                <a:cs typeface="Times New Roman"/>
              </a:rPr>
              <a:t>livelihood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spc="-40" dirty="0">
                <a:latin typeface="Times New Roman"/>
                <a:cs typeface="Times New Roman"/>
              </a:rPr>
              <a:t>changes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-40" dirty="0">
                <a:latin typeface="Times New Roman"/>
                <a:cs typeface="Times New Roman"/>
              </a:rPr>
              <a:t>of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the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population?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15" dirty="0">
                <a:latin typeface="Times New Roman"/>
                <a:cs typeface="Times New Roman"/>
              </a:rPr>
              <a:t>(Environment)</a:t>
            </a:r>
            <a:endParaRPr sz="2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C00000"/>
              </a:buClr>
              <a:buFont typeface="Wingdings"/>
              <a:buChar char=""/>
            </a:pPr>
            <a:endParaRPr sz="1800">
              <a:latin typeface="Times New Roman"/>
              <a:cs typeface="Times New Roman"/>
            </a:endParaRPr>
          </a:p>
          <a:p>
            <a:pPr marL="636270" lvl="1" indent="-281305">
              <a:lnSpc>
                <a:spcPts val="2625"/>
              </a:lnSpc>
              <a:spcBef>
                <a:spcPts val="5"/>
              </a:spcBef>
              <a:buClr>
                <a:srgbClr val="C00000"/>
              </a:buClr>
              <a:buSzPct val="78260"/>
              <a:buFont typeface="Wingdings"/>
              <a:buChar char=""/>
              <a:tabLst>
                <a:tab pos="636905" algn="l"/>
              </a:tabLst>
            </a:pPr>
            <a:r>
              <a:rPr sz="2300" spc="20" dirty="0">
                <a:latin typeface="Times New Roman"/>
                <a:cs typeface="Times New Roman"/>
              </a:rPr>
              <a:t>Does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labor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30" dirty="0">
                <a:latin typeface="Times New Roman"/>
                <a:cs typeface="Times New Roman"/>
              </a:rPr>
              <a:t>migration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abroad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20" dirty="0">
                <a:latin typeface="Times New Roman"/>
                <a:cs typeface="Times New Roman"/>
              </a:rPr>
              <a:t>promote/ensure</a:t>
            </a:r>
            <a:r>
              <a:rPr sz="2300" spc="-45" dirty="0">
                <a:latin typeface="Times New Roman"/>
                <a:cs typeface="Times New Roman"/>
              </a:rPr>
              <a:t> </a:t>
            </a:r>
            <a:r>
              <a:rPr sz="2300" spc="15" dirty="0">
                <a:latin typeface="Times New Roman"/>
                <a:cs typeface="Times New Roman"/>
              </a:rPr>
              <a:t>household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35" dirty="0">
                <a:latin typeface="Times New Roman"/>
                <a:cs typeface="Times New Roman"/>
              </a:rPr>
              <a:t>or</a:t>
            </a:r>
            <a:endParaRPr sz="2300">
              <a:latin typeface="Times New Roman"/>
              <a:cs typeface="Times New Roman"/>
            </a:endParaRPr>
          </a:p>
          <a:p>
            <a:pPr marL="527685">
              <a:lnSpc>
                <a:spcPts val="2625"/>
              </a:lnSpc>
            </a:pPr>
            <a:r>
              <a:rPr sz="2300" spc="-70" dirty="0">
                <a:latin typeface="Times New Roman"/>
                <a:cs typeface="Times New Roman"/>
              </a:rPr>
              <a:t>lifestyle</a:t>
            </a:r>
            <a:r>
              <a:rPr sz="2300" spc="-30" dirty="0">
                <a:latin typeface="Times New Roman"/>
                <a:cs typeface="Times New Roman"/>
              </a:rPr>
              <a:t> </a:t>
            </a:r>
            <a:r>
              <a:rPr sz="2300" spc="-40" dirty="0">
                <a:latin typeface="Times New Roman"/>
                <a:cs typeface="Times New Roman"/>
              </a:rPr>
              <a:t>changes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35" dirty="0">
                <a:latin typeface="Times New Roman"/>
                <a:cs typeface="Times New Roman"/>
              </a:rPr>
              <a:t>or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-40" dirty="0">
                <a:latin typeface="Times New Roman"/>
                <a:cs typeface="Times New Roman"/>
              </a:rPr>
              <a:t>long-term</a:t>
            </a:r>
            <a:r>
              <a:rPr sz="2300" spc="-2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development?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50" dirty="0">
                <a:latin typeface="Times New Roman"/>
                <a:cs typeface="Times New Roman"/>
              </a:rPr>
              <a:t>(Migration)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7062" y="806010"/>
            <a:ext cx="8436458" cy="44563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z="2800" spc="145" dirty="0">
                <a:solidFill>
                  <a:srgbClr val="FF0000"/>
                </a:solidFill>
              </a:rPr>
              <a:t>W</a:t>
            </a:r>
            <a:r>
              <a:rPr sz="2800" spc="-90" dirty="0">
                <a:solidFill>
                  <a:srgbClr val="FF0000"/>
                </a:solidFill>
              </a:rPr>
              <a:t>h</a:t>
            </a:r>
            <a:r>
              <a:rPr sz="2800" spc="20" dirty="0">
                <a:solidFill>
                  <a:srgbClr val="FF0000"/>
                </a:solidFill>
              </a:rPr>
              <a:t>e</a:t>
            </a:r>
            <a:r>
              <a:rPr sz="2800" spc="-105" dirty="0">
                <a:solidFill>
                  <a:srgbClr val="FF0000"/>
                </a:solidFill>
              </a:rPr>
              <a:t>n</a:t>
            </a:r>
            <a:r>
              <a:rPr sz="2800" spc="-35" dirty="0">
                <a:solidFill>
                  <a:srgbClr val="FF0000"/>
                </a:solidFill>
              </a:rPr>
              <a:t> </a:t>
            </a:r>
            <a:r>
              <a:rPr sz="2800" spc="-90" dirty="0">
                <a:solidFill>
                  <a:srgbClr val="FF0000"/>
                </a:solidFill>
              </a:rPr>
              <a:t>d</a:t>
            </a:r>
            <a:r>
              <a:rPr sz="2800" spc="45" dirty="0">
                <a:solidFill>
                  <a:srgbClr val="FF0000"/>
                </a:solidFill>
              </a:rPr>
              <a:t>o</a:t>
            </a:r>
            <a:r>
              <a:rPr sz="2800" spc="-20" dirty="0">
                <a:solidFill>
                  <a:srgbClr val="FF0000"/>
                </a:solidFill>
              </a:rPr>
              <a:t> </a:t>
            </a:r>
            <a:r>
              <a:rPr sz="2800" spc="-95" dirty="0">
                <a:solidFill>
                  <a:srgbClr val="FF0000"/>
                </a:solidFill>
              </a:rPr>
              <a:t>y</a:t>
            </a:r>
            <a:r>
              <a:rPr sz="2800" spc="-80" dirty="0">
                <a:solidFill>
                  <a:srgbClr val="FF0000"/>
                </a:solidFill>
              </a:rPr>
              <a:t>o</a:t>
            </a:r>
            <a:r>
              <a:rPr sz="2800" spc="-130" dirty="0">
                <a:solidFill>
                  <a:srgbClr val="FF0000"/>
                </a:solidFill>
              </a:rPr>
              <a:t>u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spc="-75" dirty="0">
                <a:solidFill>
                  <a:srgbClr val="FF0000"/>
                </a:solidFill>
              </a:rPr>
              <a:t>kn</a:t>
            </a:r>
            <a:r>
              <a:rPr sz="2800" spc="-55" dirty="0">
                <a:solidFill>
                  <a:srgbClr val="FF0000"/>
                </a:solidFill>
              </a:rPr>
              <a:t>o</a:t>
            </a:r>
            <a:r>
              <a:rPr sz="2800" spc="-305" dirty="0">
                <a:solidFill>
                  <a:srgbClr val="FF0000"/>
                </a:solidFill>
              </a:rPr>
              <a:t>w</a:t>
            </a:r>
            <a:r>
              <a:rPr sz="2800" spc="-25" dirty="0">
                <a:solidFill>
                  <a:srgbClr val="FF0000"/>
                </a:solidFill>
              </a:rPr>
              <a:t> </a:t>
            </a:r>
            <a:r>
              <a:rPr sz="2800" spc="-95" dirty="0">
                <a:solidFill>
                  <a:srgbClr val="FF0000"/>
                </a:solidFill>
              </a:rPr>
              <a:t>y</a:t>
            </a:r>
            <a:r>
              <a:rPr sz="2800" spc="-80" dirty="0">
                <a:solidFill>
                  <a:srgbClr val="FF0000"/>
                </a:solidFill>
              </a:rPr>
              <a:t>o</a:t>
            </a:r>
            <a:r>
              <a:rPr sz="2800" spc="-130" dirty="0">
                <a:solidFill>
                  <a:srgbClr val="FF0000"/>
                </a:solidFill>
              </a:rPr>
              <a:t>u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spc="-185" dirty="0">
                <a:solidFill>
                  <a:srgbClr val="FF0000"/>
                </a:solidFill>
              </a:rPr>
              <a:t>ha</a:t>
            </a:r>
            <a:r>
              <a:rPr sz="2800" spc="-170" dirty="0">
                <a:solidFill>
                  <a:srgbClr val="FF0000"/>
                </a:solidFill>
              </a:rPr>
              <a:t>v</a:t>
            </a:r>
            <a:r>
              <a:rPr sz="2800" spc="15" dirty="0">
                <a:solidFill>
                  <a:srgbClr val="FF0000"/>
                </a:solidFill>
              </a:rPr>
              <a:t>e</a:t>
            </a:r>
            <a:r>
              <a:rPr sz="2800" spc="-10" dirty="0">
                <a:solidFill>
                  <a:srgbClr val="FF0000"/>
                </a:solidFill>
              </a:rPr>
              <a:t> </a:t>
            </a:r>
            <a:r>
              <a:rPr sz="2800" spc="-210" dirty="0">
                <a:solidFill>
                  <a:srgbClr val="FF0000"/>
                </a:solidFill>
              </a:rPr>
              <a:t>a</a:t>
            </a:r>
            <a:r>
              <a:rPr sz="2800" dirty="0">
                <a:solidFill>
                  <a:srgbClr val="FF0000"/>
                </a:solidFill>
              </a:rPr>
              <a:t> </a:t>
            </a:r>
            <a:r>
              <a:rPr sz="2800" spc="-245" dirty="0">
                <a:solidFill>
                  <a:srgbClr val="FF0000"/>
                </a:solidFill>
              </a:rPr>
              <a:t>g</a:t>
            </a:r>
            <a:r>
              <a:rPr sz="2800" spc="55" dirty="0">
                <a:solidFill>
                  <a:srgbClr val="FF0000"/>
                </a:solidFill>
              </a:rPr>
              <a:t>o</a:t>
            </a:r>
            <a:r>
              <a:rPr sz="2800" spc="-25" dirty="0">
                <a:solidFill>
                  <a:srgbClr val="FF0000"/>
                </a:solidFill>
              </a:rPr>
              <a:t>od</a:t>
            </a:r>
            <a:r>
              <a:rPr sz="2800" spc="-30" dirty="0">
                <a:solidFill>
                  <a:srgbClr val="FF0000"/>
                </a:solidFill>
              </a:rPr>
              <a:t> </a:t>
            </a:r>
            <a:r>
              <a:rPr sz="2800" spc="-70" dirty="0">
                <a:solidFill>
                  <a:srgbClr val="FF0000"/>
                </a:solidFill>
              </a:rPr>
              <a:t>t</a:t>
            </a:r>
            <a:r>
              <a:rPr sz="2800" spc="-85" dirty="0">
                <a:solidFill>
                  <a:srgbClr val="FF0000"/>
                </a:solidFill>
              </a:rPr>
              <a:t>o</a:t>
            </a:r>
            <a:r>
              <a:rPr sz="2800" spc="-90" dirty="0">
                <a:solidFill>
                  <a:srgbClr val="FF0000"/>
                </a:solidFill>
              </a:rPr>
              <a:t>p</a:t>
            </a:r>
            <a:r>
              <a:rPr sz="2800" spc="-75" dirty="0">
                <a:solidFill>
                  <a:srgbClr val="FF0000"/>
                </a:solidFill>
              </a:rPr>
              <a:t>i</a:t>
            </a:r>
            <a:r>
              <a:rPr sz="2800" spc="-110" dirty="0">
                <a:solidFill>
                  <a:srgbClr val="FF0000"/>
                </a:solidFill>
              </a:rPr>
              <a:t>c</a:t>
            </a:r>
            <a:r>
              <a:rPr sz="2800" spc="-50" dirty="0">
                <a:solidFill>
                  <a:srgbClr val="FF0000"/>
                </a:solidFill>
              </a:rPr>
              <a:t> </a:t>
            </a:r>
            <a:r>
              <a:rPr sz="2800" spc="55" dirty="0">
                <a:solidFill>
                  <a:srgbClr val="FF0000"/>
                </a:solidFill>
              </a:rPr>
              <a:t>o</a:t>
            </a:r>
            <a:r>
              <a:rPr sz="2800" spc="-125" dirty="0">
                <a:solidFill>
                  <a:srgbClr val="FF0000"/>
                </a:solidFill>
              </a:rPr>
              <a:t>f  </a:t>
            </a:r>
            <a:r>
              <a:rPr sz="2800" spc="-120" dirty="0">
                <a:solidFill>
                  <a:srgbClr val="FF0000"/>
                </a:solidFill>
              </a:rPr>
              <a:t>research?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701751" y="1497837"/>
            <a:ext cx="7477125" cy="4331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-5" dirty="0">
                <a:latin typeface="Times New Roman"/>
                <a:cs typeface="Times New Roman"/>
              </a:rPr>
              <a:t>Should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be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able </a:t>
            </a:r>
            <a:r>
              <a:rPr sz="2500" spc="-10" dirty="0">
                <a:latin typeface="Times New Roman"/>
                <a:cs typeface="Times New Roman"/>
              </a:rPr>
              <a:t>to </a:t>
            </a:r>
            <a:r>
              <a:rPr sz="2500" spc="-45" dirty="0">
                <a:latin typeface="Times New Roman"/>
                <a:cs typeface="Times New Roman"/>
              </a:rPr>
              <a:t>state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the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problem</a:t>
            </a:r>
            <a:endParaRPr sz="250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2100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5" dirty="0">
                <a:latin typeface="Times New Roman"/>
                <a:cs typeface="Times New Roman"/>
              </a:rPr>
              <a:t>It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spc="-65" dirty="0">
                <a:latin typeface="Times New Roman"/>
                <a:cs typeface="Times New Roman"/>
              </a:rPr>
              <a:t>really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interests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you</a:t>
            </a:r>
            <a:endParaRPr sz="250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2100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85" dirty="0">
                <a:latin typeface="Times New Roman"/>
                <a:cs typeface="Times New Roman"/>
              </a:rPr>
              <a:t>The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problem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95" dirty="0">
                <a:latin typeface="Times New Roman"/>
                <a:cs typeface="Times New Roman"/>
              </a:rPr>
              <a:t>is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75" dirty="0">
                <a:latin typeface="Times New Roman"/>
                <a:cs typeface="Times New Roman"/>
              </a:rPr>
              <a:t>significant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(not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85" dirty="0">
                <a:latin typeface="Times New Roman"/>
                <a:cs typeface="Times New Roman"/>
              </a:rPr>
              <a:t>trivial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35" dirty="0">
                <a:latin typeface="Times New Roman"/>
                <a:cs typeface="Times New Roman"/>
              </a:rPr>
              <a:t>or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40" dirty="0">
                <a:latin typeface="Times New Roman"/>
                <a:cs typeface="Times New Roman"/>
              </a:rPr>
              <a:t>done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before)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Wingdings"/>
              <a:buChar char=""/>
            </a:pPr>
            <a:endParaRPr sz="2100">
              <a:latin typeface="Times New Roman"/>
              <a:cs typeface="Times New Roman"/>
            </a:endParaRPr>
          </a:p>
          <a:p>
            <a:pPr marL="184785" marR="5080" indent="-172720">
              <a:lnSpc>
                <a:spcPts val="2700"/>
              </a:lnSpc>
              <a:spcBef>
                <a:spcPts val="5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5" dirty="0">
                <a:latin typeface="Times New Roman"/>
                <a:cs typeface="Times New Roman"/>
              </a:rPr>
              <a:t>It</a:t>
            </a:r>
            <a:r>
              <a:rPr sz="2500" dirty="0">
                <a:latin typeface="Times New Roman"/>
                <a:cs typeface="Times New Roman"/>
              </a:rPr>
              <a:t> should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20" dirty="0">
                <a:latin typeface="Times New Roman"/>
                <a:cs typeface="Times New Roman"/>
              </a:rPr>
              <a:t>be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focused,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delineated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20" dirty="0">
                <a:latin typeface="Times New Roman"/>
                <a:cs typeface="Times New Roman"/>
              </a:rPr>
              <a:t>and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have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0" dirty="0">
                <a:latin typeface="Times New Roman"/>
                <a:cs typeface="Times New Roman"/>
              </a:rPr>
              <a:t>very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clear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spc="-45" dirty="0">
                <a:latin typeface="Times New Roman"/>
                <a:cs typeface="Times New Roman"/>
              </a:rPr>
              <a:t>aims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20" dirty="0">
                <a:latin typeface="Times New Roman"/>
                <a:cs typeface="Times New Roman"/>
              </a:rPr>
              <a:t>and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60" dirty="0">
                <a:latin typeface="Times New Roman"/>
                <a:cs typeface="Times New Roman"/>
              </a:rPr>
              <a:t>objectives</a:t>
            </a:r>
            <a:endParaRPr sz="250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2060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-5" dirty="0">
                <a:latin typeface="Times New Roman"/>
                <a:cs typeface="Times New Roman"/>
              </a:rPr>
              <a:t>Should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be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able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to </a:t>
            </a:r>
            <a:r>
              <a:rPr sz="2500" spc="-15" dirty="0">
                <a:latin typeface="Times New Roman"/>
                <a:cs typeface="Times New Roman"/>
              </a:rPr>
              <a:t>obtain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Times New Roman"/>
                <a:cs typeface="Times New Roman"/>
              </a:rPr>
              <a:t>required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information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Wingdings"/>
              <a:buChar char=""/>
            </a:pPr>
            <a:endParaRPr sz="2100">
              <a:latin typeface="Times New Roman"/>
              <a:cs typeface="Times New Roman"/>
            </a:endParaRPr>
          </a:p>
          <a:p>
            <a:pPr marL="184785" marR="12065" indent="-172720">
              <a:lnSpc>
                <a:spcPts val="2700"/>
              </a:lnSpc>
              <a:spcBef>
                <a:spcPts val="5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-5" dirty="0">
                <a:latin typeface="Times New Roman"/>
                <a:cs typeface="Times New Roman"/>
              </a:rPr>
              <a:t>Should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be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able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to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60" dirty="0">
                <a:latin typeface="Times New Roman"/>
                <a:cs typeface="Times New Roman"/>
              </a:rPr>
              <a:t>draw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neat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conclusion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(not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too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95" dirty="0">
                <a:latin typeface="Times New Roman"/>
                <a:cs typeface="Times New Roman"/>
              </a:rPr>
              <a:t>vague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35" dirty="0">
                <a:latin typeface="Times New Roman"/>
                <a:cs typeface="Times New Roman"/>
              </a:rPr>
              <a:t>or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broad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to</a:t>
            </a:r>
            <a:r>
              <a:rPr sz="2500" spc="10" dirty="0">
                <a:latin typeface="Times New Roman"/>
                <a:cs typeface="Times New Roman"/>
              </a:rPr>
              <a:t> come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35" dirty="0">
                <a:latin typeface="Times New Roman"/>
                <a:cs typeface="Times New Roman"/>
              </a:rPr>
              <a:t>up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90" dirty="0">
                <a:latin typeface="Times New Roman"/>
                <a:cs typeface="Times New Roman"/>
              </a:rPr>
              <a:t>with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45" dirty="0">
                <a:latin typeface="Times New Roman"/>
                <a:cs typeface="Times New Roman"/>
              </a:rPr>
              <a:t>a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conclusion)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381457"/>
            <a:ext cx="31311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0" dirty="0">
                <a:solidFill>
                  <a:srgbClr val="FF0000"/>
                </a:solidFill>
              </a:rPr>
              <a:t>How </a:t>
            </a:r>
            <a:r>
              <a:rPr sz="2800" spc="-130" dirty="0">
                <a:solidFill>
                  <a:srgbClr val="FF0000"/>
                </a:solidFill>
              </a:rPr>
              <a:t>can</a:t>
            </a:r>
            <a:r>
              <a:rPr sz="2800" spc="-10" dirty="0">
                <a:solidFill>
                  <a:srgbClr val="FF0000"/>
                </a:solidFill>
              </a:rPr>
              <a:t> </a:t>
            </a:r>
            <a:r>
              <a:rPr sz="2800" spc="-100" dirty="0">
                <a:solidFill>
                  <a:srgbClr val="FF0000"/>
                </a:solidFill>
              </a:rPr>
              <a:t>you</a:t>
            </a:r>
            <a:r>
              <a:rPr sz="2800" spc="-35" dirty="0">
                <a:solidFill>
                  <a:srgbClr val="FF0000"/>
                </a:solidFill>
              </a:rPr>
              <a:t> </a:t>
            </a:r>
            <a:r>
              <a:rPr sz="2800" spc="-20" dirty="0">
                <a:solidFill>
                  <a:srgbClr val="FF0000"/>
                </a:solidFill>
              </a:rPr>
              <a:t>do</a:t>
            </a:r>
            <a:r>
              <a:rPr sz="2800" spc="-15" dirty="0">
                <a:solidFill>
                  <a:srgbClr val="FF0000"/>
                </a:solidFill>
              </a:rPr>
              <a:t> </a:t>
            </a:r>
            <a:r>
              <a:rPr sz="2800" spc="-165" dirty="0">
                <a:solidFill>
                  <a:srgbClr val="FF0000"/>
                </a:solidFill>
              </a:rPr>
              <a:t>that?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07542" y="1090929"/>
            <a:ext cx="7592695" cy="5019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705" indent="-29464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SzPct val="79166"/>
              <a:buFont typeface="Wingdings"/>
              <a:buChar char=""/>
              <a:tabLst>
                <a:tab pos="307340" algn="l"/>
              </a:tabLst>
            </a:pPr>
            <a:r>
              <a:rPr sz="2400" spc="-15" dirty="0">
                <a:latin typeface="Times New Roman"/>
                <a:cs typeface="Times New Roman"/>
              </a:rPr>
              <a:t>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enquiring</a:t>
            </a:r>
            <a:r>
              <a:rPr sz="2400" spc="15" dirty="0">
                <a:latin typeface="Times New Roman"/>
                <a:cs typeface="Times New Roman"/>
              </a:rPr>
              <a:t> mind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Font typeface="Wingdings"/>
              <a:buChar char=""/>
            </a:pPr>
            <a:endParaRPr sz="2100">
              <a:latin typeface="Times New Roman"/>
              <a:cs typeface="Times New Roman"/>
            </a:endParaRPr>
          </a:p>
          <a:p>
            <a:pPr marL="306705" indent="-294640"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SzPct val="79166"/>
              <a:buFont typeface="Wingdings"/>
              <a:buChar char=""/>
              <a:tabLst>
                <a:tab pos="307340" algn="l"/>
              </a:tabLst>
            </a:pPr>
            <a:r>
              <a:rPr sz="2400" spc="-15" dirty="0">
                <a:latin typeface="Times New Roman"/>
                <a:cs typeface="Times New Roman"/>
              </a:rPr>
              <a:t>An </a:t>
            </a:r>
            <a:r>
              <a:rPr sz="2400" spc="-50" dirty="0">
                <a:latin typeface="Times New Roman"/>
                <a:cs typeface="Times New Roman"/>
              </a:rPr>
              <a:t>issue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that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strikes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you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Wingdings"/>
              <a:buChar char=""/>
            </a:pPr>
            <a:endParaRPr sz="2600">
              <a:latin typeface="Times New Roman"/>
              <a:cs typeface="Times New Roman"/>
            </a:endParaRPr>
          </a:p>
          <a:p>
            <a:pPr marL="184785" marR="731520" indent="-172720">
              <a:lnSpc>
                <a:spcPct val="80000"/>
              </a:lnSpc>
              <a:buClr>
                <a:srgbClr val="C00000"/>
              </a:buClr>
              <a:buSzPct val="79166"/>
              <a:buFont typeface="Wingdings"/>
              <a:buChar char=""/>
              <a:tabLst>
                <a:tab pos="307340" algn="l"/>
              </a:tabLst>
            </a:pPr>
            <a:r>
              <a:rPr sz="2400" spc="-15" dirty="0">
                <a:latin typeface="Times New Roman"/>
                <a:cs typeface="Times New Roman"/>
              </a:rPr>
              <a:t>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eye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inconsistencies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and </a:t>
            </a:r>
            <a:r>
              <a:rPr sz="2400" spc="-25" dirty="0">
                <a:latin typeface="Times New Roman"/>
                <a:cs typeface="Times New Roman"/>
              </a:rPr>
              <a:t>inadequacies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current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knowledge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Wingdings"/>
              <a:buChar char=""/>
            </a:pPr>
            <a:endParaRPr sz="2100">
              <a:latin typeface="Times New Roman"/>
              <a:cs typeface="Times New Roman"/>
            </a:endParaRPr>
          </a:p>
          <a:p>
            <a:pPr marL="306705" indent="-294640">
              <a:lnSpc>
                <a:spcPct val="100000"/>
              </a:lnSpc>
              <a:buClr>
                <a:srgbClr val="C00000"/>
              </a:buClr>
              <a:buSzPct val="79166"/>
              <a:buFont typeface="Wingdings"/>
              <a:buChar char=""/>
              <a:tabLst>
                <a:tab pos="307340" algn="l"/>
              </a:tabLst>
            </a:pPr>
            <a:r>
              <a:rPr sz="2400" spc="-10" dirty="0">
                <a:latin typeface="Times New Roman"/>
                <a:cs typeface="Times New Roman"/>
              </a:rPr>
              <a:t>Find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broad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subject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area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Wingdings"/>
              <a:buChar char=""/>
            </a:pPr>
            <a:endParaRPr sz="2100">
              <a:latin typeface="Times New Roman"/>
              <a:cs typeface="Times New Roman"/>
            </a:endParaRPr>
          </a:p>
          <a:p>
            <a:pPr marL="306705" indent="-294640">
              <a:lnSpc>
                <a:spcPct val="100000"/>
              </a:lnSpc>
              <a:buClr>
                <a:srgbClr val="C00000"/>
              </a:buClr>
              <a:buSzPct val="79166"/>
              <a:buFont typeface="Wingdings"/>
              <a:buChar char=""/>
              <a:tabLst>
                <a:tab pos="307340" algn="l"/>
              </a:tabLst>
            </a:pPr>
            <a:r>
              <a:rPr sz="2400" spc="-25" dirty="0">
                <a:latin typeface="Times New Roman"/>
                <a:cs typeface="Times New Roman"/>
              </a:rPr>
              <a:t>Narrow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it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down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plausible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topic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00000"/>
              </a:buClr>
              <a:buFont typeface="Wingdings"/>
              <a:buChar char=""/>
            </a:pPr>
            <a:endParaRPr sz="2550">
              <a:latin typeface="Times New Roman"/>
              <a:cs typeface="Times New Roman"/>
            </a:endParaRPr>
          </a:p>
          <a:p>
            <a:pPr marL="184785" marR="5080" indent="-172720">
              <a:lnSpc>
                <a:spcPts val="2300"/>
              </a:lnSpc>
              <a:spcBef>
                <a:spcPts val="5"/>
              </a:spcBef>
              <a:buClr>
                <a:srgbClr val="C00000"/>
              </a:buClr>
              <a:buSzPct val="79166"/>
              <a:buFont typeface="Wingdings"/>
              <a:buChar char=""/>
              <a:tabLst>
                <a:tab pos="307340" algn="l"/>
              </a:tabLst>
            </a:pPr>
            <a:r>
              <a:rPr sz="2400" spc="10" dirty="0">
                <a:latin typeface="Times New Roman"/>
                <a:cs typeface="Times New Roman"/>
              </a:rPr>
              <a:t>Question </a:t>
            </a:r>
            <a:r>
              <a:rPr sz="2400" spc="-70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from </a:t>
            </a:r>
            <a:r>
              <a:rPr sz="2400" spc="-25" dirty="0">
                <a:latin typeface="Times New Roman"/>
                <a:cs typeface="Times New Roman"/>
              </a:rPr>
              <a:t>different </a:t>
            </a:r>
            <a:r>
              <a:rPr sz="2400" dirty="0">
                <a:latin typeface="Times New Roman"/>
                <a:cs typeface="Times New Roman"/>
              </a:rPr>
              <a:t>point </a:t>
            </a:r>
            <a:r>
              <a:rPr sz="2400" spc="-45" dirty="0">
                <a:latin typeface="Times New Roman"/>
                <a:cs typeface="Times New Roman"/>
              </a:rPr>
              <a:t>of </a:t>
            </a:r>
            <a:r>
              <a:rPr sz="2400" spc="-140" dirty="0">
                <a:latin typeface="Times New Roman"/>
                <a:cs typeface="Times New Roman"/>
              </a:rPr>
              <a:t>view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(political, </a:t>
            </a:r>
            <a:r>
              <a:rPr sz="2400" spc="-5" dirty="0">
                <a:latin typeface="Times New Roman"/>
                <a:cs typeface="Times New Roman"/>
              </a:rPr>
              <a:t>economic,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cultural)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00000"/>
              </a:buClr>
              <a:buFont typeface="Wingdings"/>
              <a:buChar char=""/>
            </a:pPr>
            <a:endParaRPr sz="2100">
              <a:latin typeface="Times New Roman"/>
              <a:cs typeface="Times New Roman"/>
            </a:endParaRPr>
          </a:p>
          <a:p>
            <a:pPr marL="306705" indent="-294640">
              <a:lnSpc>
                <a:spcPct val="100000"/>
              </a:lnSpc>
              <a:buClr>
                <a:srgbClr val="C00000"/>
              </a:buClr>
              <a:buSzPct val="79166"/>
              <a:buFont typeface="Wingdings"/>
              <a:buChar char=""/>
              <a:tabLst>
                <a:tab pos="307340" algn="l"/>
              </a:tabLst>
            </a:pPr>
            <a:r>
              <a:rPr sz="2400" spc="-10" dirty="0">
                <a:latin typeface="Times New Roman"/>
                <a:cs typeface="Times New Roman"/>
              </a:rPr>
              <a:t>Define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the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rationale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(why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is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this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study</a:t>
            </a:r>
            <a:r>
              <a:rPr sz="2400" spc="-10" dirty="0">
                <a:latin typeface="Times New Roman"/>
                <a:cs typeface="Times New Roman"/>
              </a:rPr>
              <a:t> important?)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D56D1-F769-6B4F-D911-B651C2F0A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751" y="2514600"/>
            <a:ext cx="7740497" cy="1477328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Questions? </a:t>
            </a:r>
          </a:p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you develop your research work? </a:t>
            </a:r>
          </a:p>
        </p:txBody>
      </p:sp>
    </p:spTree>
    <p:extLst>
      <p:ext uri="{BB962C8B-B14F-4D97-AF65-F5344CB8AC3E}">
        <p14:creationId xmlns:p14="http://schemas.microsoft.com/office/powerpoint/2010/main" val="231044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3354" y="1815085"/>
            <a:ext cx="5257291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7005">
              <a:lnSpc>
                <a:spcPct val="100000"/>
              </a:lnSpc>
              <a:spcBef>
                <a:spcPts val="105"/>
              </a:spcBef>
            </a:pPr>
            <a:r>
              <a:rPr spc="-90" dirty="0"/>
              <a:t>I</a:t>
            </a:r>
            <a:r>
              <a:rPr spc="-95" dirty="0"/>
              <a:t>d</a:t>
            </a:r>
            <a:r>
              <a:rPr spc="-140" dirty="0"/>
              <a:t>entif</a:t>
            </a:r>
            <a:r>
              <a:rPr spc="-175" dirty="0"/>
              <a:t>y</a:t>
            </a:r>
            <a:r>
              <a:rPr spc="-80" dirty="0"/>
              <a:t>i</a:t>
            </a:r>
            <a:r>
              <a:rPr spc="-165" dirty="0"/>
              <a:t>n</a:t>
            </a:r>
            <a:r>
              <a:rPr spc="-285" dirty="0"/>
              <a:t>g</a:t>
            </a:r>
            <a:r>
              <a:rPr spc="-35" dirty="0"/>
              <a:t> </a:t>
            </a:r>
            <a:r>
              <a:rPr spc="-235" dirty="0"/>
              <a:t>a</a:t>
            </a:r>
            <a:r>
              <a:rPr spc="-15" dirty="0"/>
              <a:t> </a:t>
            </a:r>
            <a:r>
              <a:rPr spc="-229" dirty="0"/>
              <a:t>R</a:t>
            </a:r>
            <a:r>
              <a:rPr spc="-50" dirty="0"/>
              <a:t>e</a:t>
            </a:r>
            <a:r>
              <a:rPr spc="-40" dirty="0"/>
              <a:t>s</a:t>
            </a:r>
            <a:r>
              <a:rPr spc="-100" dirty="0"/>
              <a:t>ea</a:t>
            </a:r>
            <a:r>
              <a:rPr spc="-165" dirty="0"/>
              <a:t>rch</a:t>
            </a:r>
            <a:r>
              <a:rPr spc="-45" dirty="0"/>
              <a:t> </a:t>
            </a:r>
            <a:r>
              <a:rPr spc="-245" dirty="0"/>
              <a:t>P</a:t>
            </a:r>
            <a:r>
              <a:rPr spc="-160" dirty="0"/>
              <a:t>r</a:t>
            </a:r>
            <a:r>
              <a:rPr spc="-80" dirty="0"/>
              <a:t>ob</a:t>
            </a:r>
            <a:r>
              <a:rPr spc="-30" dirty="0"/>
              <a:t>l</a:t>
            </a:r>
            <a:r>
              <a:rPr spc="-40" dirty="0"/>
              <a:t>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1599" y="3012766"/>
            <a:ext cx="6400800" cy="151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" algn="ctr">
              <a:spcBef>
                <a:spcPts val="100"/>
              </a:spcBef>
            </a:pPr>
            <a:r>
              <a:rPr lang="en-US" sz="2400" b="1" spc="110" dirty="0">
                <a:solidFill>
                  <a:srgbClr val="0033CC"/>
                </a:solidFill>
                <a:latin typeface="Times New Roman"/>
                <a:cs typeface="Times New Roman"/>
              </a:rPr>
              <a:t>Md. Fouad Hossain </a:t>
            </a:r>
            <a:r>
              <a:rPr lang="en-US" sz="2400" b="1" spc="110" dirty="0" err="1">
                <a:solidFill>
                  <a:srgbClr val="0033CC"/>
                </a:solidFill>
                <a:latin typeface="Times New Roman"/>
                <a:cs typeface="Times New Roman"/>
              </a:rPr>
              <a:t>Sarker</a:t>
            </a:r>
            <a:endParaRPr sz="2400" dirty="0">
              <a:latin typeface="Times New Roman"/>
              <a:cs typeface="Times New Roman"/>
            </a:endParaRPr>
          </a:p>
          <a:p>
            <a:pPr algn="ctr"/>
            <a:r>
              <a:rPr lang="en-US" sz="2400" b="1" spc="-65" dirty="0">
                <a:solidFill>
                  <a:srgbClr val="0033CC"/>
                </a:solidFill>
                <a:latin typeface="Times New Roman"/>
                <a:cs typeface="Times New Roman"/>
              </a:rPr>
              <a:t>Associate Professor and Head </a:t>
            </a:r>
            <a:endParaRPr sz="2400" dirty="0">
              <a:latin typeface="Times New Roman"/>
              <a:cs typeface="Times New Roman"/>
            </a:endParaRPr>
          </a:p>
          <a:p>
            <a:pPr marL="866140" marR="854710" algn="ctr">
              <a:spcBef>
                <a:spcPts val="140"/>
              </a:spcBef>
            </a:pPr>
            <a:r>
              <a:rPr sz="2400" b="1" spc="-70" dirty="0">
                <a:solidFill>
                  <a:srgbClr val="0033CC"/>
                </a:solidFill>
                <a:latin typeface="Times New Roman"/>
                <a:cs typeface="Times New Roman"/>
              </a:rPr>
              <a:t>Department</a:t>
            </a:r>
            <a:r>
              <a:rPr sz="2400" b="1" spc="-45" dirty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0033CC"/>
                </a:solidFill>
                <a:latin typeface="Times New Roman"/>
                <a:cs typeface="Times New Roman"/>
              </a:rPr>
              <a:t>of</a:t>
            </a:r>
            <a:r>
              <a:rPr sz="2400" b="1" spc="-15" dirty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sz="2400" b="1" spc="-40" dirty="0">
                <a:solidFill>
                  <a:srgbClr val="0033CC"/>
                </a:solidFill>
                <a:latin typeface="Times New Roman"/>
                <a:cs typeface="Times New Roman"/>
              </a:rPr>
              <a:t>Development </a:t>
            </a:r>
            <a:r>
              <a:rPr sz="2400" b="1" spc="-70" dirty="0">
                <a:solidFill>
                  <a:srgbClr val="0033CC"/>
                </a:solidFill>
                <a:latin typeface="Times New Roman"/>
                <a:cs typeface="Times New Roman"/>
              </a:rPr>
              <a:t>Studies</a:t>
            </a:r>
            <a:endParaRPr lang="en-US" sz="2400" b="1" spc="-70" dirty="0">
              <a:solidFill>
                <a:srgbClr val="0033CC"/>
              </a:solidFill>
              <a:latin typeface="Times New Roman"/>
              <a:cs typeface="Times New Roman"/>
            </a:endParaRPr>
          </a:p>
          <a:p>
            <a:pPr marL="866140" marR="854710" algn="ctr">
              <a:spcBef>
                <a:spcPts val="140"/>
              </a:spcBef>
            </a:pPr>
            <a:r>
              <a:rPr lang="en-US" sz="2400" b="1" spc="-70" dirty="0">
                <a:solidFill>
                  <a:srgbClr val="0033CC"/>
                </a:solidFill>
                <a:latin typeface="Times New Roman"/>
                <a:cs typeface="Times New Roman"/>
              </a:rPr>
              <a:t>Daffodil International University 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9816" y="1219200"/>
            <a:ext cx="31165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30" dirty="0">
                <a:solidFill>
                  <a:srgbClr val="FF0000"/>
                </a:solidFill>
                <a:latin typeface="Times New Roman"/>
                <a:cs typeface="Times New Roman"/>
              </a:rPr>
              <a:t>Learning</a:t>
            </a:r>
            <a:r>
              <a:rPr b="0" spc="-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0" spc="-5" dirty="0">
                <a:solidFill>
                  <a:srgbClr val="FF0000"/>
                </a:solidFill>
                <a:latin typeface="Times New Roman"/>
                <a:cs typeface="Times New Roman"/>
              </a:rPr>
              <a:t>outcomes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9816" y="2167890"/>
            <a:ext cx="7189470" cy="2522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705" indent="-294640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SzPct val="79166"/>
              <a:buFont typeface="Wingdings"/>
              <a:buChar char=""/>
              <a:tabLst>
                <a:tab pos="307340" algn="l"/>
              </a:tabLst>
            </a:pPr>
            <a:r>
              <a:rPr sz="2400" spc="-30" dirty="0">
                <a:latin typeface="Times New Roman"/>
                <a:cs typeface="Times New Roman"/>
              </a:rPr>
              <a:t>You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expected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understand:</a:t>
            </a: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Wingdings"/>
              <a:buChar char=""/>
            </a:pPr>
            <a:endParaRPr sz="2350" dirty="0">
              <a:latin typeface="Times New Roman"/>
              <a:cs typeface="Times New Roman"/>
            </a:endParaRPr>
          </a:p>
          <a:p>
            <a:pPr marL="649605" lvl="1" indent="-294640">
              <a:lnSpc>
                <a:spcPct val="100000"/>
              </a:lnSpc>
              <a:buClr>
                <a:srgbClr val="C00000"/>
              </a:buClr>
              <a:buSzPct val="79166"/>
              <a:buFont typeface="Wingdings"/>
              <a:buChar char=""/>
              <a:tabLst>
                <a:tab pos="650240" algn="l"/>
              </a:tabLst>
            </a:pPr>
            <a:r>
              <a:rPr sz="2400" dirty="0">
                <a:latin typeface="Times New Roman"/>
                <a:cs typeface="Times New Roman"/>
              </a:rPr>
              <a:t>How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spc="-60" dirty="0">
                <a:latin typeface="Times New Roman"/>
                <a:cs typeface="Times New Roman"/>
              </a:rPr>
              <a:t>identify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theme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research</a:t>
            </a:r>
            <a:endParaRPr sz="240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Wingdings"/>
              <a:buChar char=""/>
            </a:pPr>
            <a:endParaRPr sz="2350" dirty="0">
              <a:latin typeface="Times New Roman"/>
              <a:cs typeface="Times New Roman"/>
            </a:endParaRPr>
          </a:p>
          <a:p>
            <a:pPr marL="649605" lvl="1" indent="-294640">
              <a:lnSpc>
                <a:spcPct val="100000"/>
              </a:lnSpc>
              <a:buClr>
                <a:srgbClr val="C00000"/>
              </a:buClr>
              <a:buSzPct val="79166"/>
              <a:buFont typeface="Wingdings"/>
              <a:buChar char=""/>
              <a:tabLst>
                <a:tab pos="650240" algn="l"/>
              </a:tabLst>
            </a:pPr>
            <a:r>
              <a:rPr sz="2400" dirty="0">
                <a:latin typeface="Times New Roman"/>
                <a:cs typeface="Times New Roman"/>
              </a:rPr>
              <a:t>How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narrow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down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research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theme </a:t>
            </a:r>
            <a:r>
              <a:rPr sz="2400" spc="-15" dirty="0">
                <a:latin typeface="Times New Roman"/>
                <a:cs typeface="Times New Roman"/>
              </a:rPr>
              <a:t>into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topic</a:t>
            </a:r>
            <a:endParaRPr sz="240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Wingdings"/>
              <a:buChar char=""/>
            </a:pPr>
            <a:endParaRPr sz="2350" dirty="0">
              <a:latin typeface="Times New Roman"/>
              <a:cs typeface="Times New Roman"/>
            </a:endParaRPr>
          </a:p>
          <a:p>
            <a:pPr marL="649605" lvl="1" indent="-294640">
              <a:lnSpc>
                <a:spcPct val="100000"/>
              </a:lnSpc>
              <a:buClr>
                <a:srgbClr val="C00000"/>
              </a:buClr>
              <a:buSzPct val="79166"/>
              <a:buFont typeface="Wingdings"/>
              <a:buChar char=""/>
              <a:tabLst>
                <a:tab pos="650240" algn="l"/>
              </a:tabLst>
            </a:pPr>
            <a:r>
              <a:rPr sz="2400" spc="-45" dirty="0">
                <a:latin typeface="Times New Roman"/>
                <a:cs typeface="Times New Roman"/>
              </a:rPr>
              <a:t>Exercise: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Identifying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your </a:t>
            </a:r>
            <a:r>
              <a:rPr sz="2400" spc="15" dirty="0">
                <a:latin typeface="Times New Roman"/>
                <a:cs typeface="Times New Roman"/>
              </a:rPr>
              <a:t>theme and </a:t>
            </a:r>
            <a:r>
              <a:rPr sz="2400" spc="-25" dirty="0">
                <a:latin typeface="Times New Roman"/>
                <a:cs typeface="Times New Roman"/>
              </a:rPr>
              <a:t>topic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research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19059"/>
            <a:ext cx="36112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60" dirty="0"/>
              <a:t> </a:t>
            </a:r>
            <a:r>
              <a:rPr spc="-125" dirty="0"/>
              <a:t>Research</a:t>
            </a:r>
            <a:r>
              <a:rPr spc="-65" dirty="0"/>
              <a:t> </a:t>
            </a:r>
            <a:r>
              <a:rPr spc="-90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6763"/>
            <a:ext cx="4458335" cy="91313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289560" indent="-27749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70000"/>
              <a:buFont typeface="Wingdings"/>
              <a:buChar char=""/>
              <a:tabLst>
                <a:tab pos="290195" algn="l"/>
              </a:tabLst>
            </a:pPr>
            <a:r>
              <a:rPr sz="2500" b="1" spc="-125" dirty="0">
                <a:latin typeface="Times New Roman"/>
                <a:cs typeface="Times New Roman"/>
              </a:rPr>
              <a:t>Any</a:t>
            </a:r>
            <a:r>
              <a:rPr sz="2500" b="1" spc="-10" dirty="0">
                <a:latin typeface="Times New Roman"/>
                <a:cs typeface="Times New Roman"/>
              </a:rPr>
              <a:t> </a:t>
            </a:r>
            <a:r>
              <a:rPr sz="2500" b="1" spc="-85" dirty="0">
                <a:latin typeface="Times New Roman"/>
                <a:cs typeface="Times New Roman"/>
              </a:rPr>
              <a:t>ideal</a:t>
            </a:r>
            <a:r>
              <a:rPr sz="2500" b="1" spc="-25" dirty="0">
                <a:latin typeface="Times New Roman"/>
                <a:cs typeface="Times New Roman"/>
              </a:rPr>
              <a:t> </a:t>
            </a:r>
            <a:r>
              <a:rPr sz="2500" b="1" spc="-110" dirty="0">
                <a:latin typeface="Times New Roman"/>
                <a:cs typeface="Times New Roman"/>
              </a:rPr>
              <a:t>research</a:t>
            </a:r>
            <a:r>
              <a:rPr sz="2500" b="1" spc="-35" dirty="0">
                <a:latin typeface="Times New Roman"/>
                <a:cs typeface="Times New Roman"/>
              </a:rPr>
              <a:t> </a:t>
            </a:r>
            <a:r>
              <a:rPr sz="2500" b="1" spc="-75" dirty="0">
                <a:latin typeface="Times New Roman"/>
                <a:cs typeface="Times New Roman"/>
              </a:rPr>
              <a:t>process?</a:t>
            </a:r>
            <a:endParaRPr sz="2500" dirty="0">
              <a:latin typeface="Times New Roman"/>
              <a:cs typeface="Times New Roman"/>
            </a:endParaRPr>
          </a:p>
          <a:p>
            <a:pPr marL="289560" indent="-277495">
              <a:lnSpc>
                <a:spcPct val="100000"/>
              </a:lnSpc>
              <a:spcBef>
                <a:spcPts val="495"/>
              </a:spcBef>
              <a:buClr>
                <a:srgbClr val="C00000"/>
              </a:buClr>
              <a:buSzPct val="70000"/>
              <a:buFont typeface="Wingdings"/>
              <a:buChar char=""/>
              <a:tabLst>
                <a:tab pos="290195" algn="l"/>
              </a:tabLst>
            </a:pPr>
            <a:r>
              <a:rPr sz="2500" b="1" spc="-100" dirty="0">
                <a:latin typeface="Times New Roman"/>
                <a:cs typeface="Times New Roman"/>
              </a:rPr>
              <a:t>Messy</a:t>
            </a:r>
            <a:r>
              <a:rPr sz="2500" b="1" spc="-25" dirty="0">
                <a:latin typeface="Times New Roman"/>
                <a:cs typeface="Times New Roman"/>
              </a:rPr>
              <a:t> </a:t>
            </a:r>
            <a:r>
              <a:rPr sz="2500" b="1" spc="-65" dirty="0">
                <a:latin typeface="Times New Roman"/>
                <a:cs typeface="Times New Roman"/>
              </a:rPr>
              <a:t>process,</a:t>
            </a:r>
            <a:r>
              <a:rPr sz="2500" b="1" spc="-40" dirty="0">
                <a:latin typeface="Times New Roman"/>
                <a:cs typeface="Times New Roman"/>
              </a:rPr>
              <a:t> </a:t>
            </a:r>
            <a:r>
              <a:rPr sz="2500" b="1" spc="-45" dirty="0">
                <a:latin typeface="Times New Roman"/>
                <a:cs typeface="Times New Roman"/>
              </a:rPr>
              <a:t>needs</a:t>
            </a:r>
            <a:r>
              <a:rPr sz="2500" b="1" spc="-35" dirty="0">
                <a:latin typeface="Times New Roman"/>
                <a:cs typeface="Times New Roman"/>
              </a:rPr>
              <a:t> </a:t>
            </a:r>
            <a:r>
              <a:rPr sz="2500" b="1" spc="-70" dirty="0">
                <a:latin typeface="Times New Roman"/>
                <a:cs typeface="Times New Roman"/>
              </a:rPr>
              <a:t>to</a:t>
            </a:r>
            <a:r>
              <a:rPr sz="2500" b="1" spc="-20" dirty="0">
                <a:latin typeface="Times New Roman"/>
                <a:cs typeface="Times New Roman"/>
              </a:rPr>
              <a:t> </a:t>
            </a:r>
            <a:r>
              <a:rPr sz="2500" b="1" spc="-85" dirty="0">
                <a:latin typeface="Times New Roman"/>
                <a:cs typeface="Times New Roman"/>
              </a:rPr>
              <a:t>clean</a:t>
            </a:r>
            <a:r>
              <a:rPr sz="2500" b="1" spc="-35" dirty="0">
                <a:latin typeface="Times New Roman"/>
                <a:cs typeface="Times New Roman"/>
              </a:rPr>
              <a:t> </a:t>
            </a:r>
            <a:r>
              <a:rPr sz="2500" b="1" spc="-100" dirty="0">
                <a:latin typeface="Times New Roman"/>
                <a:cs typeface="Times New Roman"/>
              </a:rPr>
              <a:t>up</a:t>
            </a:r>
            <a:endParaRPr sz="25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7089" y="3355975"/>
            <a:ext cx="12579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352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Problem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Ide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fi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41979" y="3081654"/>
            <a:ext cx="114173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Selecting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Ap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opr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Method of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Research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16473" y="3218815"/>
            <a:ext cx="95059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Fieldwork </a:t>
            </a:r>
            <a:r>
              <a:rPr sz="1800" spc="-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ect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99503" y="3156965"/>
            <a:ext cx="125793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Analysis </a:t>
            </a:r>
            <a:r>
              <a:rPr sz="1800" spc="-3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Writing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Report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553961" y="3631310"/>
            <a:ext cx="533400" cy="111760"/>
          </a:xfrm>
          <a:custGeom>
            <a:avLst/>
            <a:gdLst/>
            <a:ahLst/>
            <a:cxnLst/>
            <a:rect l="l" t="t" r="r" b="b"/>
            <a:pathLst>
              <a:path w="533400" h="111760">
                <a:moveTo>
                  <a:pt x="477146" y="65804"/>
                </a:moveTo>
                <a:lnTo>
                  <a:pt x="432435" y="91693"/>
                </a:lnTo>
                <a:lnTo>
                  <a:pt x="427736" y="94361"/>
                </a:lnTo>
                <a:lnTo>
                  <a:pt x="426085" y="100456"/>
                </a:lnTo>
                <a:lnTo>
                  <a:pt x="428879" y="105156"/>
                </a:lnTo>
                <a:lnTo>
                  <a:pt x="431673" y="109981"/>
                </a:lnTo>
                <a:lnTo>
                  <a:pt x="437642" y="111506"/>
                </a:lnTo>
                <a:lnTo>
                  <a:pt x="442468" y="108838"/>
                </a:lnTo>
                <a:lnTo>
                  <a:pt x="516350" y="65912"/>
                </a:lnTo>
                <a:lnTo>
                  <a:pt x="477146" y="65804"/>
                </a:lnTo>
                <a:close/>
              </a:path>
              <a:path w="533400" h="111760">
                <a:moveTo>
                  <a:pt x="494175" y="55944"/>
                </a:moveTo>
                <a:lnTo>
                  <a:pt x="477146" y="65804"/>
                </a:lnTo>
                <a:lnTo>
                  <a:pt x="513715" y="65912"/>
                </a:lnTo>
                <a:lnTo>
                  <a:pt x="513723" y="64515"/>
                </a:lnTo>
                <a:lnTo>
                  <a:pt x="508762" y="64515"/>
                </a:lnTo>
                <a:lnTo>
                  <a:pt x="494175" y="55944"/>
                </a:lnTo>
                <a:close/>
              </a:path>
              <a:path w="533400" h="111760">
                <a:moveTo>
                  <a:pt x="438023" y="0"/>
                </a:moveTo>
                <a:lnTo>
                  <a:pt x="431927" y="1650"/>
                </a:lnTo>
                <a:lnTo>
                  <a:pt x="429133" y="6350"/>
                </a:lnTo>
                <a:lnTo>
                  <a:pt x="426466" y="11049"/>
                </a:lnTo>
                <a:lnTo>
                  <a:pt x="427990" y="17144"/>
                </a:lnTo>
                <a:lnTo>
                  <a:pt x="432689" y="19812"/>
                </a:lnTo>
                <a:lnTo>
                  <a:pt x="477240" y="45992"/>
                </a:lnTo>
                <a:lnTo>
                  <a:pt x="513842" y="46100"/>
                </a:lnTo>
                <a:lnTo>
                  <a:pt x="513715" y="65912"/>
                </a:lnTo>
                <a:lnTo>
                  <a:pt x="516350" y="65912"/>
                </a:lnTo>
                <a:lnTo>
                  <a:pt x="533400" y="56006"/>
                </a:lnTo>
                <a:lnTo>
                  <a:pt x="438023" y="0"/>
                </a:lnTo>
                <a:close/>
              </a:path>
              <a:path w="533400" h="111760">
                <a:moveTo>
                  <a:pt x="0" y="44576"/>
                </a:moveTo>
                <a:lnTo>
                  <a:pt x="0" y="64388"/>
                </a:lnTo>
                <a:lnTo>
                  <a:pt x="477146" y="65804"/>
                </a:lnTo>
                <a:lnTo>
                  <a:pt x="494175" y="55944"/>
                </a:lnTo>
                <a:lnTo>
                  <a:pt x="477240" y="45992"/>
                </a:lnTo>
                <a:lnTo>
                  <a:pt x="0" y="44576"/>
                </a:lnTo>
                <a:close/>
              </a:path>
              <a:path w="533400" h="111760">
                <a:moveTo>
                  <a:pt x="508762" y="47497"/>
                </a:moveTo>
                <a:lnTo>
                  <a:pt x="494175" y="55944"/>
                </a:lnTo>
                <a:lnTo>
                  <a:pt x="508762" y="64515"/>
                </a:lnTo>
                <a:lnTo>
                  <a:pt x="508762" y="47497"/>
                </a:lnTo>
                <a:close/>
              </a:path>
              <a:path w="533400" h="111760">
                <a:moveTo>
                  <a:pt x="513833" y="47497"/>
                </a:moveTo>
                <a:lnTo>
                  <a:pt x="508762" y="47497"/>
                </a:lnTo>
                <a:lnTo>
                  <a:pt x="508762" y="64515"/>
                </a:lnTo>
                <a:lnTo>
                  <a:pt x="513723" y="64515"/>
                </a:lnTo>
                <a:lnTo>
                  <a:pt x="513833" y="47497"/>
                </a:lnTo>
                <a:close/>
              </a:path>
              <a:path w="533400" h="111760">
                <a:moveTo>
                  <a:pt x="477240" y="45992"/>
                </a:moveTo>
                <a:lnTo>
                  <a:pt x="494175" y="55944"/>
                </a:lnTo>
                <a:lnTo>
                  <a:pt x="508762" y="47497"/>
                </a:lnTo>
                <a:lnTo>
                  <a:pt x="513833" y="47497"/>
                </a:lnTo>
                <a:lnTo>
                  <a:pt x="513842" y="46100"/>
                </a:lnTo>
                <a:lnTo>
                  <a:pt x="477240" y="45992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2D220BC-6DF0-0069-4697-CDAC8D1B1336}"/>
              </a:ext>
            </a:extLst>
          </p:cNvPr>
          <p:cNvSpPr/>
          <p:nvPr/>
        </p:nvSpPr>
        <p:spPr>
          <a:xfrm>
            <a:off x="4590033" y="2937936"/>
            <a:ext cx="2497328" cy="913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Formulations of Hypotheses/Research Objectives &amp; Questions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ED559655-1CC1-A0E3-10D8-0A1A7CEFBA4F}"/>
              </a:ext>
            </a:extLst>
          </p:cNvPr>
          <p:cNvSpPr/>
          <p:nvPr/>
        </p:nvSpPr>
        <p:spPr>
          <a:xfrm>
            <a:off x="341185" y="2899410"/>
            <a:ext cx="1556384" cy="913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Problem Identification 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0B88174-0840-7F45-5E99-55A0550E96D7}"/>
              </a:ext>
            </a:extLst>
          </p:cNvPr>
          <p:cNvSpPr/>
          <p:nvPr/>
        </p:nvSpPr>
        <p:spPr>
          <a:xfrm>
            <a:off x="2454719" y="2924859"/>
            <a:ext cx="1692466" cy="91313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Formulation of Research Problem  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4552ABD-42AC-B2F4-E9E2-D208081DA1ED}"/>
              </a:ext>
            </a:extLst>
          </p:cNvPr>
          <p:cNvSpPr/>
          <p:nvPr/>
        </p:nvSpPr>
        <p:spPr>
          <a:xfrm>
            <a:off x="7436187" y="2899410"/>
            <a:ext cx="1556384" cy="91313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Fixing Variables  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CBF9F69-5F46-7DBE-2043-D0A9D59AE2CC}"/>
              </a:ext>
            </a:extLst>
          </p:cNvPr>
          <p:cNvSpPr/>
          <p:nvPr/>
        </p:nvSpPr>
        <p:spPr>
          <a:xfrm>
            <a:off x="7366014" y="4394653"/>
            <a:ext cx="1556384" cy="913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Choice of Research Method 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E6AB409D-C161-ADB3-85C6-4712E21D46E8}"/>
              </a:ext>
            </a:extLst>
          </p:cNvPr>
          <p:cNvSpPr/>
          <p:nvPr/>
        </p:nvSpPr>
        <p:spPr>
          <a:xfrm>
            <a:off x="5316473" y="4410355"/>
            <a:ext cx="1556384" cy="91313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Data Collection 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376CBB2-A343-3FB4-8256-D66BCC3B883C}"/>
              </a:ext>
            </a:extLst>
          </p:cNvPr>
          <p:cNvSpPr/>
          <p:nvPr/>
        </p:nvSpPr>
        <p:spPr>
          <a:xfrm>
            <a:off x="3096900" y="4456424"/>
            <a:ext cx="1684708" cy="913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 Analysis and Interpretation  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4207B60-01C3-6C54-F084-B08808EB33DD}"/>
              </a:ext>
            </a:extLst>
          </p:cNvPr>
          <p:cNvSpPr/>
          <p:nvPr/>
        </p:nvSpPr>
        <p:spPr>
          <a:xfrm>
            <a:off x="221602" y="4410355"/>
            <a:ext cx="2403043" cy="91313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8. Drawing Conclusion, Recommendation &amp; Implication 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584D9D1-7E87-FC40-A65B-49CC685E4012}"/>
              </a:ext>
            </a:extLst>
          </p:cNvPr>
          <p:cNvSpPr/>
          <p:nvPr/>
        </p:nvSpPr>
        <p:spPr>
          <a:xfrm>
            <a:off x="341185" y="5751965"/>
            <a:ext cx="2113534" cy="913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9. Reporting the Research Finding  </a:t>
            </a: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47D00E6C-349B-DC04-F612-0B4BFA4BF98E}"/>
              </a:ext>
            </a:extLst>
          </p:cNvPr>
          <p:cNvSpPr/>
          <p:nvPr/>
        </p:nvSpPr>
        <p:spPr>
          <a:xfrm>
            <a:off x="1897568" y="3355975"/>
            <a:ext cx="51959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6A9B494F-FA50-6FF2-8A8E-EE58FEAAFD8E}"/>
              </a:ext>
            </a:extLst>
          </p:cNvPr>
          <p:cNvSpPr/>
          <p:nvPr/>
        </p:nvSpPr>
        <p:spPr>
          <a:xfrm>
            <a:off x="4147185" y="3355975"/>
            <a:ext cx="40678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167D56A6-04A3-35F2-3C41-A1661B9052C2}"/>
              </a:ext>
            </a:extLst>
          </p:cNvPr>
          <p:cNvSpPr/>
          <p:nvPr/>
        </p:nvSpPr>
        <p:spPr>
          <a:xfrm>
            <a:off x="7087361" y="3401694"/>
            <a:ext cx="34882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603362CB-DF70-1C2C-A7BD-BF152042940D}"/>
              </a:ext>
            </a:extLst>
          </p:cNvPr>
          <p:cNvSpPr/>
          <p:nvPr/>
        </p:nvSpPr>
        <p:spPr>
          <a:xfrm>
            <a:off x="8153400" y="3812540"/>
            <a:ext cx="152400" cy="5978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Left 42">
            <a:extLst>
              <a:ext uri="{FF2B5EF4-FFF2-40B4-BE49-F238E27FC236}">
                <a16:creationId xmlns:a16="http://schemas.microsoft.com/office/drawing/2014/main" id="{0F375D41-C130-7DC7-5A99-E072E315D55D}"/>
              </a:ext>
            </a:extLst>
          </p:cNvPr>
          <p:cNvSpPr/>
          <p:nvPr/>
        </p:nvSpPr>
        <p:spPr>
          <a:xfrm>
            <a:off x="6872857" y="4851218"/>
            <a:ext cx="493157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Left 43">
            <a:extLst>
              <a:ext uri="{FF2B5EF4-FFF2-40B4-BE49-F238E27FC236}">
                <a16:creationId xmlns:a16="http://schemas.microsoft.com/office/drawing/2014/main" id="{4C15D548-B6DE-2C51-8493-86CB0A498F02}"/>
              </a:ext>
            </a:extLst>
          </p:cNvPr>
          <p:cNvSpPr/>
          <p:nvPr/>
        </p:nvSpPr>
        <p:spPr>
          <a:xfrm>
            <a:off x="4781608" y="4896937"/>
            <a:ext cx="472255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Left 44">
            <a:extLst>
              <a:ext uri="{FF2B5EF4-FFF2-40B4-BE49-F238E27FC236}">
                <a16:creationId xmlns:a16="http://schemas.microsoft.com/office/drawing/2014/main" id="{65F354FD-3693-AA13-0BC4-82F6FF6DCF3E}"/>
              </a:ext>
            </a:extLst>
          </p:cNvPr>
          <p:cNvSpPr/>
          <p:nvPr/>
        </p:nvSpPr>
        <p:spPr>
          <a:xfrm>
            <a:off x="2624645" y="4942656"/>
            <a:ext cx="472255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BB93D150-59FC-713F-272D-6842F061E42A}"/>
              </a:ext>
            </a:extLst>
          </p:cNvPr>
          <p:cNvSpPr/>
          <p:nvPr/>
        </p:nvSpPr>
        <p:spPr>
          <a:xfrm>
            <a:off x="1295400" y="5323485"/>
            <a:ext cx="76200" cy="399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39" y="475233"/>
            <a:ext cx="8291703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600" dirty="0"/>
              <a:t>Features</a:t>
            </a:r>
            <a:r>
              <a:rPr lang="en-US" dirty="0"/>
              <a:t> of a Good Research Problem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47089" y="3355975"/>
            <a:ext cx="12579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352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Problem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Ide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fi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16473" y="3218815"/>
            <a:ext cx="95059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Fieldwork </a:t>
            </a:r>
            <a:r>
              <a:rPr sz="1800" spc="-3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Data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ect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99503" y="3156965"/>
            <a:ext cx="125793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Data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Analysis </a:t>
            </a:r>
            <a:r>
              <a:rPr sz="1800" spc="-3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Writing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Report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8CE7A0-8720-96AC-06CB-22938B0CC1FC}"/>
              </a:ext>
            </a:extLst>
          </p:cNvPr>
          <p:cNvSpPr txBox="1"/>
          <p:nvPr/>
        </p:nvSpPr>
        <p:spPr>
          <a:xfrm>
            <a:off x="686562" y="1180975"/>
            <a:ext cx="7770876" cy="1975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Clear and concise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Relevant to the Field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Feasible and manageable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Novel and Significant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D41E10-3822-DC6E-D4C0-61E62146F30A}"/>
              </a:ext>
            </a:extLst>
          </p:cNvPr>
          <p:cNvSpPr txBox="1"/>
          <p:nvPr/>
        </p:nvSpPr>
        <p:spPr>
          <a:xfrm>
            <a:off x="572281" y="3341687"/>
            <a:ext cx="84556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Strategies for Identifying a Research Problem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74ED34-1E2C-4088-3226-2B58EFE2980C}"/>
              </a:ext>
            </a:extLst>
          </p:cNvPr>
          <p:cNvSpPr txBox="1"/>
          <p:nvPr/>
        </p:nvSpPr>
        <p:spPr>
          <a:xfrm>
            <a:off x="651116" y="4111184"/>
            <a:ext cx="4572000" cy="2345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and Experience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Discussions with Peers and Experts</a:t>
            </a:r>
            <a:endParaRPr lang="en-US" sz="2000" b="1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 Issues and Trends</a:t>
            </a:r>
          </a:p>
          <a:p>
            <a:pPr>
              <a:lnSpc>
                <a:spcPct val="150000"/>
              </a:lnSpc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124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E5F7-A8FA-16C0-DD26-6B7D2405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582" y="782606"/>
            <a:ext cx="5257291" cy="492443"/>
          </a:xfrm>
        </p:spPr>
        <p:txBody>
          <a:bodyPr/>
          <a:lstStyle/>
          <a:p>
            <a:r>
              <a:rPr lang="en-US" dirty="0"/>
              <a:t>Understanding Hypothesis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C9E83-639C-6CFB-89F6-906F67BB4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583" y="1497836"/>
            <a:ext cx="8172618" cy="1477328"/>
          </a:xfrm>
        </p:spPr>
        <p:txBody>
          <a:bodyPr/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hypothesis is an assumption, an idea that is proposed for the sake of argument so that it can be tested and gives a possible reasons for a phenomenon or a possible link between two variables or to see if it might be true.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0BE661-5296-580B-FDCD-55C50A69F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866" y="3197951"/>
            <a:ext cx="5704551" cy="332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214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E5F7-A8FA-16C0-DD26-6B7D2405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582" y="782606"/>
            <a:ext cx="7775666" cy="492443"/>
          </a:xfrm>
        </p:spPr>
        <p:txBody>
          <a:bodyPr/>
          <a:lstStyle/>
          <a:p>
            <a:r>
              <a:rPr lang="en-US" dirty="0"/>
              <a:t>Attributes of a Hypothesis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C9E83-639C-6CFB-89F6-906F67BB4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751" y="1497837"/>
            <a:ext cx="7740497" cy="50553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35C682-E180-80E1-C052-732B003A1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751" y="1497837"/>
            <a:ext cx="7633252" cy="439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43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E5F7-A8FA-16C0-DD26-6B7D2405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582" y="782606"/>
            <a:ext cx="7775666" cy="492443"/>
          </a:xfrm>
        </p:spPr>
        <p:txBody>
          <a:bodyPr/>
          <a:lstStyle/>
          <a:p>
            <a:r>
              <a:rPr lang="en-US" dirty="0"/>
              <a:t>Types of Hypothesis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C9E83-639C-6CFB-89F6-906F67BB4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751" y="1497836"/>
            <a:ext cx="7740497" cy="4801314"/>
          </a:xfrm>
        </p:spPr>
        <p:txBody>
          <a:bodyPr/>
          <a:lstStyle/>
          <a:p>
            <a:pPr algn="just"/>
            <a:r>
              <a:rPr lang="en-US" sz="24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Null Hypothesis </a:t>
            </a:r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a statement that suggests no significant relationship between of effect variables. </a:t>
            </a:r>
          </a:p>
          <a:p>
            <a:pPr algn="just"/>
            <a:endParaRPr lang="en-US" sz="24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i="0" baseline="-250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is no difference in the salary of factory workers based on gender</a:t>
            </a:r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i="0" baseline="-250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There is no relationship between height and shoe size.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Alternative Hypothesis </a:t>
            </a:r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proposes a specific relationship between variables, challenges the null hypothesis. </a:t>
            </a:r>
          </a:p>
          <a:p>
            <a:pPr algn="just"/>
            <a:endParaRPr lang="en-US" sz="240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i="0" baseline="-250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Male factory workers have a higher salary than female factory workers. </a:t>
            </a:r>
          </a:p>
          <a:p>
            <a:pPr algn="just"/>
            <a:endParaRPr lang="en-US" sz="2400" b="1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43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Dr.</a:t>
            </a:r>
            <a:r>
              <a:rPr dirty="0"/>
              <a:t> </a:t>
            </a:r>
            <a:r>
              <a:rPr spc="-5" dirty="0"/>
              <a:t>M.</a:t>
            </a:r>
            <a:r>
              <a:rPr spc="20" dirty="0"/>
              <a:t> </a:t>
            </a:r>
            <a:r>
              <a:rPr spc="-5" dirty="0"/>
              <a:t>Saiful</a:t>
            </a:r>
            <a:r>
              <a:rPr dirty="0"/>
              <a:t> Islam,</a:t>
            </a:r>
            <a:r>
              <a:rPr spc="-20" dirty="0"/>
              <a:t> </a:t>
            </a:r>
            <a:r>
              <a:rPr spc="-5" dirty="0"/>
              <a:t>Development</a:t>
            </a:r>
            <a:r>
              <a:rPr spc="30" dirty="0"/>
              <a:t> </a:t>
            </a:r>
            <a:r>
              <a:rPr dirty="0"/>
              <a:t>Studies,</a:t>
            </a:r>
            <a:r>
              <a:rPr spc="5" dirty="0"/>
              <a:t> </a:t>
            </a:r>
            <a:r>
              <a:rPr spc="-5" dirty="0"/>
              <a:t>University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Dhaka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558" y="533400"/>
            <a:ext cx="728804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Identifying</a:t>
            </a:r>
            <a:r>
              <a:rPr spc="-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pc="-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esearch</a:t>
            </a:r>
            <a:r>
              <a:rPr spc="-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95400"/>
            <a:ext cx="8291703" cy="4899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-75" dirty="0">
                <a:latin typeface="Times New Roman"/>
                <a:cs typeface="Times New Roman"/>
              </a:rPr>
              <a:t>A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matter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45" dirty="0">
                <a:latin typeface="Times New Roman"/>
                <a:cs typeface="Times New Roman"/>
              </a:rPr>
              <a:t>of</a:t>
            </a:r>
            <a:r>
              <a:rPr sz="2500" spc="5" dirty="0">
                <a:latin typeface="Times New Roman"/>
                <a:cs typeface="Times New Roman"/>
              </a:rPr>
              <a:t> concern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80" dirty="0">
                <a:latin typeface="Times New Roman"/>
                <a:cs typeface="Times New Roman"/>
              </a:rPr>
              <a:t>what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to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research</a:t>
            </a:r>
            <a:endParaRPr sz="2500" dirty="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2100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60" dirty="0">
                <a:latin typeface="Times New Roman"/>
                <a:cs typeface="Times New Roman"/>
              </a:rPr>
              <a:t>Three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50" dirty="0">
                <a:latin typeface="Times New Roman"/>
                <a:cs typeface="Times New Roman"/>
              </a:rPr>
              <a:t>factors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35" dirty="0">
                <a:latin typeface="Times New Roman"/>
                <a:cs typeface="Times New Roman"/>
              </a:rPr>
              <a:t>need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to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25" dirty="0">
                <a:latin typeface="Times New Roman"/>
                <a:cs typeface="Times New Roman"/>
              </a:rPr>
              <a:t>be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considered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to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45" dirty="0">
                <a:latin typeface="Times New Roman"/>
                <a:cs typeface="Times New Roman"/>
              </a:rPr>
              <a:t>select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45" dirty="0">
                <a:latin typeface="Times New Roman"/>
                <a:cs typeface="Times New Roman"/>
              </a:rPr>
              <a:t>a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40" dirty="0">
                <a:latin typeface="Times New Roman"/>
                <a:cs typeface="Times New Roman"/>
              </a:rPr>
              <a:t>topic:</a:t>
            </a:r>
            <a:endParaRPr sz="2500" dirty="0">
              <a:latin typeface="Times New Roman"/>
              <a:cs typeface="Times New Roman"/>
            </a:endParaRPr>
          </a:p>
          <a:p>
            <a:pPr marL="992505" lvl="1" indent="-294640">
              <a:lnSpc>
                <a:spcPct val="100000"/>
              </a:lnSpc>
              <a:spcBef>
                <a:spcPts val="2120"/>
              </a:spcBef>
              <a:buClr>
                <a:srgbClr val="C00000"/>
              </a:buClr>
              <a:buSzPct val="79166"/>
              <a:buFont typeface="Wingdings"/>
              <a:buChar char=""/>
              <a:tabLst>
                <a:tab pos="993140" algn="l"/>
              </a:tabLst>
            </a:pPr>
            <a:r>
              <a:rPr sz="2400" spc="-25" dirty="0">
                <a:latin typeface="Times New Roman"/>
                <a:cs typeface="Times New Roman"/>
              </a:rPr>
              <a:t>your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interest;</a:t>
            </a:r>
            <a:endParaRPr sz="2400" dirty="0">
              <a:latin typeface="Times New Roman"/>
              <a:cs typeface="Times New Roman"/>
            </a:endParaRPr>
          </a:p>
          <a:p>
            <a:pPr marL="992505" lvl="1" indent="-294640">
              <a:lnSpc>
                <a:spcPct val="100000"/>
              </a:lnSpc>
              <a:spcBef>
                <a:spcPts val="2110"/>
              </a:spcBef>
              <a:buClr>
                <a:srgbClr val="C00000"/>
              </a:buClr>
              <a:buSzPct val="79166"/>
              <a:buFont typeface="Wingdings"/>
              <a:buChar char=""/>
              <a:tabLst>
                <a:tab pos="993140" algn="l"/>
              </a:tabLst>
            </a:pPr>
            <a:r>
              <a:rPr sz="2400" spc="-25" dirty="0">
                <a:latin typeface="Times New Roman"/>
                <a:cs typeface="Times New Roman"/>
              </a:rPr>
              <a:t>your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competence;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and</a:t>
            </a:r>
            <a:endParaRPr sz="2400" dirty="0">
              <a:latin typeface="Times New Roman"/>
              <a:cs typeface="Times New Roman"/>
            </a:endParaRPr>
          </a:p>
          <a:p>
            <a:pPr marL="992505" lvl="1" indent="-294640">
              <a:lnSpc>
                <a:spcPct val="100000"/>
              </a:lnSpc>
              <a:spcBef>
                <a:spcPts val="2115"/>
              </a:spcBef>
              <a:buClr>
                <a:srgbClr val="C00000"/>
              </a:buClr>
              <a:buSzPct val="79166"/>
              <a:buFont typeface="Wingdings"/>
              <a:buChar char=""/>
              <a:tabLst>
                <a:tab pos="993140" algn="l"/>
              </a:tabLst>
            </a:pPr>
            <a:r>
              <a:rPr sz="2400" spc="5" dirty="0">
                <a:latin typeface="Times New Roman"/>
                <a:cs typeface="Times New Roman"/>
              </a:rPr>
              <a:t>the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relevance</a:t>
            </a:r>
            <a:r>
              <a:rPr sz="2400" spc="35" dirty="0">
                <a:latin typeface="Times New Roman"/>
                <a:cs typeface="Times New Roman"/>
              </a:rPr>
              <a:t> or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usefulness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of</a:t>
            </a:r>
            <a:r>
              <a:rPr sz="2400" spc="5" dirty="0">
                <a:latin typeface="Times New Roman"/>
                <a:cs typeface="Times New Roman"/>
              </a:rPr>
              <a:t> the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topic</a:t>
            </a:r>
            <a:endParaRPr sz="2400" dirty="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2095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40" dirty="0">
                <a:latin typeface="Times New Roman"/>
                <a:cs typeface="Times New Roman"/>
              </a:rPr>
              <a:t>Need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to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65" dirty="0">
                <a:latin typeface="Times New Roman"/>
                <a:cs typeface="Times New Roman"/>
              </a:rPr>
              <a:t>identify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45" dirty="0">
                <a:latin typeface="Times New Roman"/>
                <a:cs typeface="Times New Roman"/>
              </a:rPr>
              <a:t>a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general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area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45" dirty="0">
                <a:latin typeface="Times New Roman"/>
                <a:cs typeface="Times New Roman"/>
              </a:rPr>
              <a:t>of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5" dirty="0">
                <a:latin typeface="Times New Roman"/>
                <a:cs typeface="Times New Roman"/>
              </a:rPr>
              <a:t>study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35" dirty="0">
                <a:latin typeface="Times New Roman"/>
                <a:cs typeface="Times New Roman"/>
              </a:rPr>
              <a:t>or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60" dirty="0">
                <a:latin typeface="Times New Roman"/>
                <a:cs typeface="Times New Roman"/>
              </a:rPr>
              <a:t>issue:</a:t>
            </a:r>
            <a:endParaRPr sz="2500" dirty="0">
              <a:latin typeface="Times New Roman"/>
              <a:cs typeface="Times New Roman"/>
            </a:endParaRPr>
          </a:p>
          <a:p>
            <a:pPr marL="661670" lvl="1" indent="-306705">
              <a:lnSpc>
                <a:spcPct val="100000"/>
              </a:lnSpc>
              <a:spcBef>
                <a:spcPts val="2100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662305" algn="l"/>
              </a:tabLst>
            </a:pPr>
            <a:r>
              <a:rPr sz="2500" spc="-10" dirty="0">
                <a:latin typeface="Times New Roman"/>
                <a:cs typeface="Times New Roman"/>
              </a:rPr>
              <a:t>Environment,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Health,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Development,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Divorce,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Crime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etc.</a:t>
            </a:r>
            <a:endParaRPr sz="2500" dirty="0">
              <a:latin typeface="Times New Roman"/>
              <a:cs typeface="Times New Roman"/>
            </a:endParaRPr>
          </a:p>
          <a:p>
            <a:pPr marL="318770" indent="-306705">
              <a:lnSpc>
                <a:spcPct val="100000"/>
              </a:lnSpc>
              <a:spcBef>
                <a:spcPts val="2105"/>
              </a:spcBef>
              <a:buClr>
                <a:srgbClr val="C00000"/>
              </a:buClr>
              <a:buSzPct val="80000"/>
              <a:buFont typeface="Wingdings"/>
              <a:buChar char=""/>
              <a:tabLst>
                <a:tab pos="319405" algn="l"/>
              </a:tabLst>
            </a:pPr>
            <a:r>
              <a:rPr sz="2500" spc="-25" dirty="0">
                <a:latin typeface="Times New Roman"/>
                <a:cs typeface="Times New Roman"/>
              </a:rPr>
              <a:t>Most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people</a:t>
            </a:r>
            <a:r>
              <a:rPr sz="2500" dirty="0">
                <a:latin typeface="Times New Roman"/>
                <a:cs typeface="Times New Roman"/>
              </a:rPr>
              <a:t> are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15" dirty="0">
                <a:latin typeface="Times New Roman"/>
                <a:cs typeface="Times New Roman"/>
              </a:rPr>
              <a:t>trapped </a:t>
            </a:r>
            <a:r>
              <a:rPr sz="2500" spc="30" dirty="0">
                <a:latin typeface="Times New Roman"/>
                <a:cs typeface="Times New Roman"/>
              </a:rPr>
              <a:t>here</a:t>
            </a:r>
            <a:endParaRPr sz="25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779</Words>
  <Application>Microsoft Office PowerPoint</Application>
  <PresentationFormat>On-screen Show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MT</vt:lpstr>
      <vt:lpstr>Calibri</vt:lpstr>
      <vt:lpstr>Times New Roman</vt:lpstr>
      <vt:lpstr>Wingdings</vt:lpstr>
      <vt:lpstr>Office Theme</vt:lpstr>
      <vt:lpstr>Examples of Research Problems</vt:lpstr>
      <vt:lpstr>Identifying a Research Problem</vt:lpstr>
      <vt:lpstr>Learning outcomes</vt:lpstr>
      <vt:lpstr>The Research Process</vt:lpstr>
      <vt:lpstr>Features of a Good Research Problem</vt:lpstr>
      <vt:lpstr>Understanding Hypothesis</vt:lpstr>
      <vt:lpstr>Attributes of a Hypothesis</vt:lpstr>
      <vt:lpstr>Types of Hypothesis </vt:lpstr>
      <vt:lpstr>Identifying a Research Topic</vt:lpstr>
      <vt:lpstr>PowerPoint Presentation</vt:lpstr>
      <vt:lpstr>When do you know you have a good topic of  research?</vt:lpstr>
      <vt:lpstr>How can you do that?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Research Proposal</dc:title>
  <dc:creator>Saif</dc:creator>
  <cp:lastModifiedBy>FHS</cp:lastModifiedBy>
  <cp:revision>4</cp:revision>
  <dcterms:created xsi:type="dcterms:W3CDTF">2024-02-17T06:16:07Z</dcterms:created>
  <dcterms:modified xsi:type="dcterms:W3CDTF">2024-02-17T07:42:24Z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2024-02-17T00:00:00Z</vt:filetime>
  </property>
</Properties>
</file>