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74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D57E-84ED-40A8-8252-78AA2FECA1E6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3B17-F420-4124-9EDA-23FB1A2B4C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D57E-84ED-40A8-8252-78AA2FECA1E6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3B17-F420-4124-9EDA-23FB1A2B4C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D57E-84ED-40A8-8252-78AA2FECA1E6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3B17-F420-4124-9EDA-23FB1A2B4C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D57E-84ED-40A8-8252-78AA2FECA1E6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3B17-F420-4124-9EDA-23FB1A2B4C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D57E-84ED-40A8-8252-78AA2FECA1E6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3B17-F420-4124-9EDA-23FB1A2B4C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D57E-84ED-40A8-8252-78AA2FECA1E6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3B17-F420-4124-9EDA-23FB1A2B4C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D57E-84ED-40A8-8252-78AA2FECA1E6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3B17-F420-4124-9EDA-23FB1A2B4C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D57E-84ED-40A8-8252-78AA2FECA1E6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3B17-F420-4124-9EDA-23FB1A2B4C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D57E-84ED-40A8-8252-78AA2FECA1E6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3B17-F420-4124-9EDA-23FB1A2B4C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D57E-84ED-40A8-8252-78AA2FECA1E6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3B17-F420-4124-9EDA-23FB1A2B4C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D57E-84ED-40A8-8252-78AA2FECA1E6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3B17-F420-4124-9EDA-23FB1A2B4C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BD57E-84ED-40A8-8252-78AA2FECA1E6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B3B17-F420-4124-9EDA-23FB1A2B4C0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Join Operation in Database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Saif</a:t>
            </a:r>
            <a:r>
              <a:rPr lang="en-US" dirty="0" smtClean="0"/>
              <a:t> Mahmud </a:t>
            </a:r>
            <a:r>
              <a:rPr lang="en-US" dirty="0" err="1" smtClean="0"/>
              <a:t>parvez</a:t>
            </a:r>
            <a:endParaRPr lang="en-US" dirty="0" smtClean="0"/>
          </a:p>
          <a:p>
            <a:r>
              <a:rPr lang="en-US" dirty="0" smtClean="0"/>
              <a:t>Lecturer, CSE</a:t>
            </a:r>
          </a:p>
          <a:p>
            <a:r>
              <a:rPr lang="en-US" dirty="0" smtClean="0"/>
              <a:t>DIU, PC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SQL syntax for </a:t>
            </a:r>
            <a:r>
              <a:rPr lang="en-US" dirty="0" err="1" smtClean="0"/>
              <a:t>fullouter</a:t>
            </a:r>
            <a:r>
              <a:rPr lang="en-US" dirty="0" smtClean="0"/>
              <a:t>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loan </a:t>
            </a:r>
            <a:r>
              <a:rPr lang="en-US" b="1" i="1" dirty="0"/>
              <a:t>full outer join borrower using (loan-number</a:t>
            </a:r>
            <a:r>
              <a:rPr lang="en-US" b="1" i="1" dirty="0" smtClean="0"/>
              <a:t>)</a:t>
            </a:r>
          </a:p>
          <a:p>
            <a:endParaRPr lang="en-US" dirty="0"/>
          </a:p>
        </p:txBody>
      </p:sp>
      <p:pic>
        <p:nvPicPr>
          <p:cNvPr id="4" name="Picture 3" descr="im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352800"/>
            <a:ext cx="7254371" cy="222421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Customers and Orders Relation</a:t>
            </a:r>
            <a:endParaRPr lang="en-US" dirty="0"/>
          </a:p>
        </p:txBody>
      </p:sp>
      <p:pic>
        <p:nvPicPr>
          <p:cNvPr id="4" name="Content Placeholder 3" descr="image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48202"/>
            <a:ext cx="8404300" cy="4523998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SQL INNER JOIN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</a:t>
            </a:r>
            <a:r>
              <a:rPr lang="en-US" i="1" dirty="0" err="1" smtClean="0"/>
              <a:t>column_name</a:t>
            </a:r>
            <a:r>
              <a:rPr lang="en-US" i="1" dirty="0" smtClean="0"/>
              <a:t>(s)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 </a:t>
            </a:r>
            <a:r>
              <a:rPr lang="en-US" i="1" dirty="0" smtClean="0"/>
              <a:t>table1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INNER JOIN </a:t>
            </a:r>
            <a:r>
              <a:rPr lang="en-US" i="1" dirty="0" smtClean="0"/>
              <a:t>table2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 </a:t>
            </a:r>
            <a:r>
              <a:rPr lang="en-US" i="1" dirty="0" smtClean="0"/>
              <a:t>table1.column_name</a:t>
            </a:r>
            <a:r>
              <a:rPr lang="en-US" dirty="0" smtClean="0"/>
              <a:t>=</a:t>
            </a:r>
            <a:r>
              <a:rPr lang="en-US" i="1" dirty="0" smtClean="0"/>
              <a:t>table2.column_name</a:t>
            </a:r>
            <a:r>
              <a:rPr lang="en-US" dirty="0" smtClean="0"/>
              <a:t>;</a:t>
            </a:r>
          </a:p>
          <a:p>
            <a:endParaRPr lang="en-US" dirty="0"/>
          </a:p>
        </p:txBody>
      </p:sp>
      <p:pic>
        <p:nvPicPr>
          <p:cNvPr id="4" name="Picture 3" descr="im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4233977"/>
            <a:ext cx="3200400" cy="1949033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SQL INNER JOIN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</a:t>
            </a:r>
            <a:r>
              <a:rPr lang="en-US" dirty="0" err="1" smtClean="0"/>
              <a:t>Customers.CustomerName</a:t>
            </a:r>
            <a:r>
              <a:rPr lang="en-US" dirty="0" smtClean="0"/>
              <a:t>, </a:t>
            </a:r>
            <a:r>
              <a:rPr lang="en-US" dirty="0" err="1" smtClean="0"/>
              <a:t>Orders.OrderID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 Customers</a:t>
            </a:r>
            <a:br>
              <a:rPr lang="en-US" dirty="0" smtClean="0"/>
            </a:br>
            <a:r>
              <a:rPr lang="en-US" dirty="0" smtClean="0"/>
              <a:t>INNER JOIN Orders</a:t>
            </a:r>
            <a:br>
              <a:rPr lang="en-US" dirty="0" smtClean="0"/>
            </a:br>
            <a:r>
              <a:rPr lang="en-US" dirty="0" smtClean="0"/>
              <a:t>ON </a:t>
            </a:r>
            <a:r>
              <a:rPr lang="en-US" dirty="0" err="1" smtClean="0"/>
              <a:t>Customers.CustomerID</a:t>
            </a:r>
            <a:r>
              <a:rPr lang="en-US" dirty="0" smtClean="0"/>
              <a:t>=</a:t>
            </a:r>
            <a:r>
              <a:rPr lang="en-US" dirty="0" err="1" smtClean="0"/>
              <a:t>Orders.CustomerID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ORDER BY </a:t>
            </a:r>
            <a:r>
              <a:rPr lang="en-US" dirty="0" err="1" smtClean="0"/>
              <a:t>Customers.CustomerName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SQL LEFT JOIN Keyword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</a:t>
            </a:r>
            <a:r>
              <a:rPr lang="en-US" i="1" dirty="0" err="1" smtClean="0"/>
              <a:t>column_name</a:t>
            </a:r>
            <a:r>
              <a:rPr lang="en-US" i="1" dirty="0" smtClean="0"/>
              <a:t>(s)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 </a:t>
            </a:r>
            <a:r>
              <a:rPr lang="en-US" i="1" dirty="0" smtClean="0"/>
              <a:t>table1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LEFT OUTER JOIN </a:t>
            </a:r>
            <a:r>
              <a:rPr lang="en-US" i="1" dirty="0" smtClean="0"/>
              <a:t>table2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 </a:t>
            </a:r>
            <a:r>
              <a:rPr lang="en-US" i="1" dirty="0" smtClean="0"/>
              <a:t>table1.column_name</a:t>
            </a:r>
            <a:r>
              <a:rPr lang="en-US" dirty="0" smtClean="0"/>
              <a:t>=</a:t>
            </a:r>
            <a:r>
              <a:rPr lang="en-US" i="1" dirty="0" smtClean="0"/>
              <a:t>table2.column_name</a:t>
            </a:r>
            <a:r>
              <a:rPr lang="en-US" dirty="0" smtClean="0"/>
              <a:t>;</a:t>
            </a:r>
          </a:p>
          <a:p>
            <a:endParaRPr lang="en-US" dirty="0"/>
          </a:p>
        </p:txBody>
      </p:sp>
      <p:pic>
        <p:nvPicPr>
          <p:cNvPr id="4" name="Picture 3" descr="im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4267200"/>
            <a:ext cx="3403894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SQL LEFT JOIN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</a:t>
            </a:r>
            <a:r>
              <a:rPr lang="en-US" dirty="0" err="1" smtClean="0"/>
              <a:t>Customers.CustomerName</a:t>
            </a:r>
            <a:r>
              <a:rPr lang="en-US" dirty="0" smtClean="0"/>
              <a:t>, </a:t>
            </a:r>
            <a:r>
              <a:rPr lang="en-US" dirty="0" err="1" smtClean="0"/>
              <a:t>Orders.OrderID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 Customers</a:t>
            </a:r>
            <a:br>
              <a:rPr lang="en-US" dirty="0" smtClean="0"/>
            </a:br>
            <a:r>
              <a:rPr lang="en-US" dirty="0" smtClean="0"/>
              <a:t>LEFT JOIN Orders</a:t>
            </a:r>
            <a:br>
              <a:rPr lang="en-US" dirty="0" smtClean="0"/>
            </a:br>
            <a:r>
              <a:rPr lang="en-US" dirty="0" smtClean="0"/>
              <a:t>ON </a:t>
            </a:r>
            <a:r>
              <a:rPr lang="en-US" dirty="0" err="1" smtClean="0"/>
              <a:t>Customers.CustomerID</a:t>
            </a:r>
            <a:r>
              <a:rPr lang="en-US" dirty="0" smtClean="0"/>
              <a:t>=</a:t>
            </a:r>
            <a:r>
              <a:rPr lang="en-US" dirty="0" err="1" smtClean="0"/>
              <a:t>Orders.CustomerID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ORDER BY </a:t>
            </a:r>
            <a:r>
              <a:rPr lang="en-US" dirty="0" err="1" smtClean="0"/>
              <a:t>Customers.CustomerName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SQL RIGHT JOIN Keyword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</a:t>
            </a:r>
            <a:r>
              <a:rPr lang="en-US" i="1" dirty="0" err="1" smtClean="0"/>
              <a:t>column_name</a:t>
            </a:r>
            <a:r>
              <a:rPr lang="en-US" i="1" dirty="0" smtClean="0"/>
              <a:t>(s)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 </a:t>
            </a:r>
            <a:r>
              <a:rPr lang="en-US" i="1" dirty="0" smtClean="0"/>
              <a:t>table1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RIGHT OUTER JOIN </a:t>
            </a:r>
            <a:r>
              <a:rPr lang="en-US" i="1" dirty="0" smtClean="0"/>
              <a:t>table2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 </a:t>
            </a:r>
            <a:r>
              <a:rPr lang="en-US" i="1" dirty="0" smtClean="0"/>
              <a:t>table1.column_name</a:t>
            </a:r>
            <a:r>
              <a:rPr lang="en-US" dirty="0" smtClean="0"/>
              <a:t>=</a:t>
            </a:r>
            <a:r>
              <a:rPr lang="en-US" i="1" dirty="0" smtClean="0"/>
              <a:t>table2.column_name</a:t>
            </a:r>
            <a:r>
              <a:rPr lang="en-US" dirty="0" smtClean="0"/>
              <a:t>;</a:t>
            </a:r>
          </a:p>
          <a:p>
            <a:endParaRPr lang="en-US" dirty="0"/>
          </a:p>
        </p:txBody>
      </p:sp>
      <p:pic>
        <p:nvPicPr>
          <p:cNvPr id="4" name="Picture 3" descr="im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4343400"/>
            <a:ext cx="3064441" cy="190988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SQL RIGHT JOIN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</a:t>
            </a:r>
            <a:r>
              <a:rPr lang="en-US" dirty="0" err="1" smtClean="0"/>
              <a:t>Orders.OrderID</a:t>
            </a:r>
            <a:r>
              <a:rPr lang="en-US" dirty="0" smtClean="0"/>
              <a:t>, </a:t>
            </a:r>
            <a:r>
              <a:rPr lang="en-US" dirty="0" err="1" smtClean="0"/>
              <a:t>Employees.FirstName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 Orders</a:t>
            </a:r>
            <a:br>
              <a:rPr lang="en-US" dirty="0" smtClean="0"/>
            </a:br>
            <a:r>
              <a:rPr lang="en-US" dirty="0" smtClean="0"/>
              <a:t>RIGHT JOIN Employees</a:t>
            </a:r>
            <a:br>
              <a:rPr lang="en-US" dirty="0" smtClean="0"/>
            </a:br>
            <a:r>
              <a:rPr lang="en-US" dirty="0" smtClean="0"/>
              <a:t>ON </a:t>
            </a:r>
            <a:r>
              <a:rPr lang="en-US" dirty="0" err="1" smtClean="0"/>
              <a:t>Orders.EmployeeID</a:t>
            </a:r>
            <a:r>
              <a:rPr lang="en-US" dirty="0" smtClean="0"/>
              <a:t>=</a:t>
            </a:r>
            <a:r>
              <a:rPr lang="en-US" dirty="0" err="1" smtClean="0"/>
              <a:t>Employees.EmployeeID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ORDER BY </a:t>
            </a:r>
            <a:r>
              <a:rPr lang="en-US" dirty="0" err="1" smtClean="0"/>
              <a:t>Orders.OrderID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SQL FULL OUTER JOIN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</a:t>
            </a:r>
            <a:r>
              <a:rPr lang="en-US" i="1" dirty="0" err="1" smtClean="0"/>
              <a:t>column_name</a:t>
            </a:r>
            <a:r>
              <a:rPr lang="en-US" i="1" dirty="0" smtClean="0"/>
              <a:t>(s)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 </a:t>
            </a:r>
            <a:r>
              <a:rPr lang="en-US" i="1" dirty="0" smtClean="0"/>
              <a:t>table1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FULL OUTER JOIN </a:t>
            </a:r>
            <a:r>
              <a:rPr lang="en-US" i="1" dirty="0" smtClean="0"/>
              <a:t>table2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 </a:t>
            </a:r>
            <a:r>
              <a:rPr lang="en-US" i="1" dirty="0" smtClean="0"/>
              <a:t>table1.column_name</a:t>
            </a:r>
            <a:r>
              <a:rPr lang="en-US" dirty="0" smtClean="0"/>
              <a:t>=</a:t>
            </a:r>
            <a:r>
              <a:rPr lang="en-US" i="1" dirty="0" smtClean="0"/>
              <a:t>table2.column_name</a:t>
            </a:r>
            <a:r>
              <a:rPr lang="en-US" dirty="0" smtClean="0"/>
              <a:t>;</a:t>
            </a:r>
          </a:p>
          <a:p>
            <a:endParaRPr lang="en-US" dirty="0"/>
          </a:p>
        </p:txBody>
      </p:sp>
      <p:pic>
        <p:nvPicPr>
          <p:cNvPr id="4" name="Picture 3" descr="im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4191000"/>
            <a:ext cx="3159984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SQL FULL OUTER JOIN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</a:t>
            </a:r>
            <a:r>
              <a:rPr lang="en-US" dirty="0" err="1" smtClean="0"/>
              <a:t>Customers.CustomerName</a:t>
            </a:r>
            <a:r>
              <a:rPr lang="en-US" dirty="0" smtClean="0"/>
              <a:t>, </a:t>
            </a:r>
            <a:r>
              <a:rPr lang="en-US" dirty="0" err="1" smtClean="0"/>
              <a:t>Orders.OrderID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 Customers</a:t>
            </a:r>
            <a:br>
              <a:rPr lang="en-US" dirty="0" smtClean="0"/>
            </a:br>
            <a:r>
              <a:rPr lang="en-US" dirty="0" smtClean="0"/>
              <a:t>FULL OUTER JOIN Orders</a:t>
            </a:r>
            <a:br>
              <a:rPr lang="en-US" dirty="0" smtClean="0"/>
            </a:br>
            <a:r>
              <a:rPr lang="en-US" dirty="0" smtClean="0"/>
              <a:t>ON </a:t>
            </a:r>
            <a:r>
              <a:rPr lang="en-US" dirty="0" err="1" smtClean="0"/>
              <a:t>Customers.CustomerID</a:t>
            </a:r>
            <a:r>
              <a:rPr lang="en-US" dirty="0" smtClean="0"/>
              <a:t>=</a:t>
            </a:r>
            <a:r>
              <a:rPr lang="en-US" dirty="0" err="1" smtClean="0"/>
              <a:t>Orders.CustomerID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ORDER BY </a:t>
            </a:r>
            <a:r>
              <a:rPr lang="en-US" dirty="0" err="1" smtClean="0"/>
              <a:t>Customers.CustomerName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Join Operation??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Join </a:t>
            </a:r>
            <a:r>
              <a:rPr lang="en-US" dirty="0" smtClean="0"/>
              <a:t>operations take </a:t>
            </a:r>
            <a:r>
              <a:rPr lang="en-US" dirty="0"/>
              <a:t>two relations and return another relation as the result</a:t>
            </a:r>
            <a:r>
              <a:rPr lang="en-US" dirty="0" smtClean="0"/>
              <a:t>.</a:t>
            </a:r>
          </a:p>
          <a:p>
            <a:r>
              <a:rPr lang="en-US" dirty="0"/>
              <a:t>Each of the variants of the join operations in SQL consists of a </a:t>
            </a:r>
            <a:r>
              <a:rPr lang="en-US" i="1" dirty="0"/>
              <a:t>join type and a </a:t>
            </a:r>
            <a:r>
              <a:rPr lang="en-US" i="1" dirty="0" smtClean="0"/>
              <a:t>join condition</a:t>
            </a:r>
            <a:r>
              <a:rPr lang="en-US" i="1" dirty="0"/>
              <a:t>. The join condition defines which </a:t>
            </a:r>
            <a:r>
              <a:rPr lang="en-US" i="1" dirty="0" err="1"/>
              <a:t>tuples</a:t>
            </a:r>
            <a:r>
              <a:rPr lang="en-US" i="1" dirty="0"/>
              <a:t> in the two relations match and </a:t>
            </a:r>
            <a:r>
              <a:rPr lang="en-US" i="1" dirty="0" smtClean="0"/>
              <a:t>what </a:t>
            </a:r>
            <a:r>
              <a:rPr lang="en-US" dirty="0" smtClean="0"/>
              <a:t>attributes </a:t>
            </a:r>
            <a:r>
              <a:rPr lang="en-US" dirty="0"/>
              <a:t>are present in the result of the join.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Domain Types in 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dirty="0"/>
              <a:t>char(</a:t>
            </a:r>
            <a:r>
              <a:rPr lang="en-US" sz="2000" b="1" i="1" dirty="0"/>
              <a:t>n): A fixed-length character string with user-specified length n. The </a:t>
            </a:r>
            <a:r>
              <a:rPr lang="en-US" sz="2000" b="1" i="1" dirty="0" smtClean="0"/>
              <a:t>full </a:t>
            </a:r>
            <a:r>
              <a:rPr lang="en-US" sz="2000" dirty="0" smtClean="0"/>
              <a:t>form</a:t>
            </a:r>
            <a:r>
              <a:rPr lang="en-US" sz="2000" dirty="0"/>
              <a:t>, </a:t>
            </a:r>
            <a:r>
              <a:rPr lang="en-US" sz="2000" b="1" dirty="0"/>
              <a:t>character, can be used instead.</a:t>
            </a:r>
          </a:p>
          <a:p>
            <a:r>
              <a:rPr lang="en-US" sz="2000" i="1" dirty="0" smtClean="0"/>
              <a:t> </a:t>
            </a:r>
            <a:r>
              <a:rPr lang="en-US" sz="2000" b="1" i="1" dirty="0" err="1"/>
              <a:t>varchar</a:t>
            </a:r>
            <a:r>
              <a:rPr lang="en-US" sz="2000" b="1" i="1" dirty="0"/>
              <a:t>(n): A variable-length character string with user-specified </a:t>
            </a:r>
            <a:r>
              <a:rPr lang="en-US" sz="2000" b="1" i="1" dirty="0" smtClean="0"/>
              <a:t>maximum </a:t>
            </a:r>
            <a:r>
              <a:rPr lang="en-US" sz="2000" dirty="0" smtClean="0"/>
              <a:t>length </a:t>
            </a:r>
            <a:r>
              <a:rPr lang="en-US" sz="2000" i="1" dirty="0"/>
              <a:t>n. The full form, </a:t>
            </a:r>
            <a:r>
              <a:rPr lang="en-US" sz="2000" b="1" i="1" dirty="0"/>
              <a:t>character varying, is equivalent.</a:t>
            </a:r>
          </a:p>
          <a:p>
            <a:r>
              <a:rPr lang="en-US" sz="2000" i="1" dirty="0" smtClean="0"/>
              <a:t> </a:t>
            </a:r>
            <a:r>
              <a:rPr lang="en-US" sz="2000" b="1" i="1" dirty="0" err="1"/>
              <a:t>int</a:t>
            </a:r>
            <a:r>
              <a:rPr lang="en-US" sz="2000" b="1" i="1" dirty="0"/>
              <a:t>: An integer (a finite subset of the integers that is machine dependent). </a:t>
            </a:r>
            <a:r>
              <a:rPr lang="en-US" sz="2000" b="1" i="1" dirty="0" smtClean="0"/>
              <a:t>The </a:t>
            </a:r>
            <a:r>
              <a:rPr lang="en-US" sz="2000" dirty="0" smtClean="0"/>
              <a:t>full </a:t>
            </a:r>
            <a:r>
              <a:rPr lang="en-US" sz="2000" dirty="0"/>
              <a:t>form, </a:t>
            </a:r>
            <a:r>
              <a:rPr lang="en-US" sz="2000" b="1" dirty="0"/>
              <a:t>integer, is equivalent.</a:t>
            </a:r>
          </a:p>
          <a:p>
            <a:r>
              <a:rPr lang="en-US" sz="2000" b="1" i="1" dirty="0" err="1" smtClean="0"/>
              <a:t>smallint</a:t>
            </a:r>
            <a:r>
              <a:rPr lang="en-US" sz="2000" b="1" i="1" dirty="0"/>
              <a:t>: A small integer (a machine-dependent subset of the integer </a:t>
            </a:r>
            <a:r>
              <a:rPr lang="en-US" sz="2000" b="1" i="1" dirty="0" smtClean="0"/>
              <a:t>domain </a:t>
            </a:r>
            <a:r>
              <a:rPr lang="en-US" sz="2000" dirty="0" smtClean="0"/>
              <a:t>type).</a:t>
            </a:r>
          </a:p>
          <a:p>
            <a:r>
              <a:rPr lang="en-US" sz="2000" b="1" dirty="0"/>
              <a:t>real, double precision: Floating-point and double-precision </a:t>
            </a:r>
            <a:r>
              <a:rPr lang="en-US" sz="2000" b="1" dirty="0" smtClean="0"/>
              <a:t>floating-point </a:t>
            </a:r>
            <a:r>
              <a:rPr lang="en-US" sz="2000" dirty="0" smtClean="0"/>
              <a:t>numbers </a:t>
            </a:r>
            <a:r>
              <a:rPr lang="en-US" sz="2000" dirty="0"/>
              <a:t>with machine-dependent precision.</a:t>
            </a:r>
          </a:p>
          <a:p>
            <a:r>
              <a:rPr lang="en-US" sz="2000" i="1" dirty="0" smtClean="0"/>
              <a:t> </a:t>
            </a:r>
            <a:r>
              <a:rPr lang="en-US" sz="2000" b="1" i="1" dirty="0"/>
              <a:t>float(n): A floating-point number, with precision of at least n digits</a:t>
            </a:r>
            <a:r>
              <a:rPr lang="en-US" sz="2000" b="1" i="1" dirty="0" smtClean="0"/>
              <a:t>.</a:t>
            </a:r>
            <a:endParaRPr lang="en-US" sz="2000" b="1" i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Domain Types in 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i="1" dirty="0" smtClean="0"/>
              <a:t>date: A calendar date containing a (four-digit) year, month, and day of the </a:t>
            </a:r>
            <a:r>
              <a:rPr lang="en-US" sz="2000" dirty="0" smtClean="0"/>
              <a:t>month.</a:t>
            </a:r>
          </a:p>
          <a:p>
            <a:r>
              <a:rPr lang="en-US" sz="2000" b="1" dirty="0" smtClean="0"/>
              <a:t>time: The time of day, in hours, minutes, and seconds. A variant, time(</a:t>
            </a:r>
            <a:r>
              <a:rPr lang="en-US" sz="2000" b="1" i="1" dirty="0" smtClean="0"/>
              <a:t>p), can </a:t>
            </a:r>
            <a:r>
              <a:rPr lang="en-US" sz="2000" dirty="0" smtClean="0"/>
              <a:t>be used to specify the number of fractional digits for seconds (the default being 0). It is also possible to store time zone information along with the time.</a:t>
            </a:r>
          </a:p>
          <a:p>
            <a:r>
              <a:rPr lang="en-US" sz="2000" b="1" i="1" dirty="0" smtClean="0"/>
              <a:t>timestamp: A combination of date and time. A variant, timestamp(p), can be </a:t>
            </a:r>
            <a:r>
              <a:rPr lang="en-US" sz="2000" dirty="0" smtClean="0"/>
              <a:t>used to specify the number of fractional digits for seconds (the default here being 6).</a:t>
            </a:r>
          </a:p>
          <a:p>
            <a:r>
              <a:rPr lang="en-US" sz="2000" dirty="0"/>
              <a:t>Date and time values can be specified like this:</a:t>
            </a:r>
          </a:p>
          <a:p>
            <a:pPr>
              <a:buNone/>
            </a:pPr>
            <a:r>
              <a:rPr lang="en-US" sz="2000" b="1" dirty="0" smtClean="0"/>
              <a:t>				date </a:t>
            </a:r>
            <a:r>
              <a:rPr lang="en-US" sz="2000" b="1" dirty="0"/>
              <a:t>’2001-04-25’</a:t>
            </a:r>
          </a:p>
          <a:p>
            <a:pPr>
              <a:buNone/>
            </a:pPr>
            <a:r>
              <a:rPr lang="en-US" sz="2000" b="1" dirty="0" smtClean="0"/>
              <a:t>				time </a:t>
            </a:r>
            <a:r>
              <a:rPr lang="en-US" sz="2000" b="1" dirty="0"/>
              <a:t>’09:30:00’</a:t>
            </a:r>
          </a:p>
          <a:p>
            <a:pPr>
              <a:buNone/>
            </a:pPr>
            <a:r>
              <a:rPr lang="en-US" sz="2000" b="1" dirty="0" smtClean="0"/>
              <a:t>				timestamp </a:t>
            </a:r>
            <a:r>
              <a:rPr lang="en-US" sz="2000" b="1" dirty="0"/>
              <a:t>’2001-04-25 10:29:01.45’</a:t>
            </a: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Thanks to All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Difference between inner and outer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LEFT </a:t>
            </a:r>
            <a:r>
              <a:rPr lang="en-US" b="1" dirty="0" smtClean="0"/>
              <a:t>OUTER JOIN</a:t>
            </a:r>
            <a:r>
              <a:rPr lang="en-US" dirty="0" smtClean="0"/>
              <a:t> returns all the rows from the first table, even if there are no matches in the second table. RIGHT </a:t>
            </a:r>
            <a:r>
              <a:rPr lang="en-US" b="1" dirty="0" smtClean="0"/>
              <a:t>OUTER JOIN</a:t>
            </a:r>
            <a:r>
              <a:rPr lang="en-US" dirty="0" smtClean="0"/>
              <a:t> returns all the rows from the second table, even if there are no matches in the first table. </a:t>
            </a:r>
            <a:r>
              <a:rPr lang="en-US" b="1" dirty="0" smtClean="0"/>
              <a:t>INNER JOIN</a:t>
            </a:r>
            <a:r>
              <a:rPr lang="en-US" dirty="0" smtClean="0"/>
              <a:t> requires there is at least a match in comparing the two tables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 Types</a:t>
            </a:r>
            <a:endParaRPr lang="en-US" dirty="0"/>
          </a:p>
        </p:txBody>
      </p:sp>
      <p:pic>
        <p:nvPicPr>
          <p:cNvPr id="5" name="Content Placeholder 4" descr="image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3505200"/>
            <a:ext cx="6010656" cy="2590800"/>
          </a:xfr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1"/>
            <a:ext cx="82296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b="1" dirty="0" smtClean="0"/>
              <a:t>INNER JOIN</a:t>
            </a:r>
            <a:r>
              <a:rPr lang="en-US" sz="2000" dirty="0" smtClean="0"/>
              <a:t>: Returns all rows when there is at least one match in BOTH tables</a:t>
            </a:r>
          </a:p>
          <a:p>
            <a:r>
              <a:rPr lang="en-US" sz="2000" b="1" dirty="0" smtClean="0"/>
              <a:t>LEFT JOIN</a:t>
            </a:r>
            <a:r>
              <a:rPr lang="en-US" sz="2000" dirty="0" smtClean="0"/>
              <a:t>: Return all rows from the left table, and the matched rows from the right table</a:t>
            </a:r>
          </a:p>
          <a:p>
            <a:r>
              <a:rPr lang="en-US" sz="2000" b="1" dirty="0" smtClean="0"/>
              <a:t>RIGHT JOIN</a:t>
            </a:r>
            <a:r>
              <a:rPr lang="en-US" sz="2000" dirty="0" smtClean="0"/>
              <a:t>: Return all rows from the right table, and the matched rows from the left table</a:t>
            </a:r>
          </a:p>
          <a:p>
            <a:r>
              <a:rPr lang="en-US" sz="2000" b="1" dirty="0" smtClean="0"/>
              <a:t>FULL JOIN</a:t>
            </a:r>
            <a:r>
              <a:rPr lang="en-US" sz="2000" dirty="0" smtClean="0"/>
              <a:t>: Return all rows when there is a match in ONE of the tables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Loan and Borrower Relation</a:t>
            </a:r>
            <a:endParaRPr lang="en-US" dirty="0"/>
          </a:p>
        </p:txBody>
      </p:sp>
      <p:pic>
        <p:nvPicPr>
          <p:cNvPr id="4" name="Content Placeholder 3" descr="image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3767" y="2743200"/>
            <a:ext cx="7915884" cy="2286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syntax for inner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loan </a:t>
            </a:r>
            <a:r>
              <a:rPr lang="en-US" b="1" i="1" dirty="0"/>
              <a:t>inner join borrower on </a:t>
            </a:r>
            <a:r>
              <a:rPr lang="en-US" b="1" i="1" dirty="0" err="1"/>
              <a:t>loan.loan</a:t>
            </a:r>
            <a:r>
              <a:rPr lang="en-US" b="1" i="1" dirty="0"/>
              <a:t>-number = borrower .</a:t>
            </a:r>
            <a:r>
              <a:rPr lang="en-US" b="1" i="1" dirty="0" smtClean="0"/>
              <a:t>loan-number</a:t>
            </a:r>
          </a:p>
          <a:p>
            <a:endParaRPr lang="en-US" dirty="0"/>
          </a:p>
        </p:txBody>
      </p:sp>
      <p:pic>
        <p:nvPicPr>
          <p:cNvPr id="4" name="Picture 3" descr="im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200400"/>
            <a:ext cx="7025834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syntax for left outer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loan </a:t>
            </a:r>
            <a:r>
              <a:rPr lang="en-US" b="1" i="1" dirty="0"/>
              <a:t>left outer join borrower on </a:t>
            </a:r>
            <a:r>
              <a:rPr lang="en-US" b="1" i="1" dirty="0" err="1"/>
              <a:t>loan.loan</a:t>
            </a:r>
            <a:r>
              <a:rPr lang="en-US" b="1" i="1" dirty="0"/>
              <a:t>-number </a:t>
            </a:r>
            <a:r>
              <a:rPr lang="en-US" b="1" i="1" dirty="0" smtClean="0"/>
              <a:t>= </a:t>
            </a:r>
            <a:r>
              <a:rPr lang="en-US" b="1" i="1" dirty="0" err="1" smtClean="0"/>
              <a:t>borrower.loan</a:t>
            </a:r>
            <a:r>
              <a:rPr lang="en-US" b="1" i="1" dirty="0" smtClean="0"/>
              <a:t>-number</a:t>
            </a:r>
          </a:p>
          <a:p>
            <a:endParaRPr lang="en-US" dirty="0"/>
          </a:p>
        </p:txBody>
      </p:sp>
      <p:pic>
        <p:nvPicPr>
          <p:cNvPr id="4" name="Picture 3" descr="im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3048000"/>
            <a:ext cx="7071832" cy="210526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syntax for natural inner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loan </a:t>
            </a:r>
            <a:r>
              <a:rPr lang="en-US" b="1" i="1" dirty="0"/>
              <a:t>natural inner join </a:t>
            </a:r>
            <a:r>
              <a:rPr lang="en-US" b="1" i="1" dirty="0" smtClean="0"/>
              <a:t>borrower</a:t>
            </a:r>
          </a:p>
          <a:p>
            <a:endParaRPr lang="en-US" dirty="0"/>
          </a:p>
        </p:txBody>
      </p:sp>
      <p:pic>
        <p:nvPicPr>
          <p:cNvPr id="5" name="Picture 4" descr="im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2819400"/>
            <a:ext cx="6429556" cy="194796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SQL syntax for natural right outer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loan </a:t>
            </a:r>
            <a:r>
              <a:rPr lang="en-US" b="1" i="1" dirty="0" smtClean="0"/>
              <a:t>natural </a:t>
            </a:r>
            <a:r>
              <a:rPr lang="en-US" b="1" i="1" dirty="0"/>
              <a:t>right outer join </a:t>
            </a:r>
            <a:r>
              <a:rPr lang="en-US" b="1" i="1" dirty="0" smtClean="0"/>
              <a:t>borrower</a:t>
            </a:r>
          </a:p>
          <a:p>
            <a:endParaRPr lang="en-US" dirty="0"/>
          </a:p>
        </p:txBody>
      </p:sp>
      <p:pic>
        <p:nvPicPr>
          <p:cNvPr id="4" name="Picture 3" descr="im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895600"/>
            <a:ext cx="6849148" cy="212895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591</Words>
  <Application>Microsoft Office PowerPoint</Application>
  <PresentationFormat>On-screen Show (4:3)</PresentationFormat>
  <Paragraphs>61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Join Operation in Database</vt:lpstr>
      <vt:lpstr>What is Join Operation??</vt:lpstr>
      <vt:lpstr>Difference between inner and outer join</vt:lpstr>
      <vt:lpstr>Join Types</vt:lpstr>
      <vt:lpstr>Loan and Borrower Relation</vt:lpstr>
      <vt:lpstr>SQL syntax for inner join</vt:lpstr>
      <vt:lpstr>SQL syntax for left outer join</vt:lpstr>
      <vt:lpstr>SQL syntax for natural inner join</vt:lpstr>
      <vt:lpstr>SQL syntax for natural right outer join</vt:lpstr>
      <vt:lpstr>SQL syntax for fullouter join</vt:lpstr>
      <vt:lpstr>Customers and Orders Relation</vt:lpstr>
      <vt:lpstr>SQL INNER JOIN Syntax</vt:lpstr>
      <vt:lpstr>SQL INNER JOIN Example</vt:lpstr>
      <vt:lpstr>SQL LEFT JOIN Keyword</vt:lpstr>
      <vt:lpstr>SQL LEFT JOIN Example</vt:lpstr>
      <vt:lpstr>SQL RIGHT JOIN Keyword</vt:lpstr>
      <vt:lpstr>SQL RIGHT JOIN Example</vt:lpstr>
      <vt:lpstr>SQL FULL OUTER JOIN Syntax</vt:lpstr>
      <vt:lpstr>SQL FULL OUTER JOIN Example</vt:lpstr>
      <vt:lpstr>Domain Types in SQL</vt:lpstr>
      <vt:lpstr>Domain Types in SQL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DIU</dc:creator>
  <cp:lastModifiedBy>Windows User</cp:lastModifiedBy>
  <cp:revision>25</cp:revision>
  <dcterms:created xsi:type="dcterms:W3CDTF">2015-11-25T10:10:43Z</dcterms:created>
  <dcterms:modified xsi:type="dcterms:W3CDTF">2019-03-21T05:37:19Z</dcterms:modified>
</cp:coreProperties>
</file>