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 r:id="rId52" id="302"/>
    <p:sldId r:id="rId53" id="303"/>
    <p:sldId r:id="rId54" id="304"/>
    <p:sldId r:id="rId55" id="305"/>
    <p:sldId r:id="rId56" id="306"/>
    <p:sldId r:id="rId57" id="307"/>
    <p:sldId r:id="rId58" id="308"/>
    <p:sldId r:id="rId59" id="309"/>
    <p:sldId r:id="rId60" id="310"/>
    <p:sldId r:id="rId61" id="311"/>
  </p:sldIdLst>
  <p:sldSz cx="12192000" cy="6858000"/>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horzBarState="maximized">
    <p:restoredLeft autoAdjust="0" sz="18959"/>
    <p:restoredTop sz="94660"/>
  </p:normalViewPr>
  <p:slideViewPr>
    <p:cSldViewPr snapToGrid="0">
      <p:cViewPr varScale="1">
        <p:scale xmlns:c="http://schemas.openxmlformats.org/drawingml/2006/chart" xmlns:pic="http://schemas.openxmlformats.org/drawingml/2006/picture" xmlns:dgm="http://schemas.openxmlformats.org/drawingml/2006/diagram">
          <a:sx d="100" n="61"/>
          <a:sy d="100" n="61"/>
        </p:scale>
        <p:origin xmlns:c="http://schemas.openxmlformats.org/drawingml/2006/chart" xmlns:pic="http://schemas.openxmlformats.org/drawingml/2006/picture" xmlns:dgm="http://schemas.openxmlformats.org/drawingml/2006/diagram" x="66" y="342"/>
      </p:cViewPr>
    </p:cSldViewPr>
  </p:slideViewPr>
  <p:notesTextViewPr>
    <p:cViewPr>
      <p:scale xmlns:c="http://schemas.openxmlformats.org/drawingml/2006/chart" xmlns:pic="http://schemas.openxmlformats.org/drawingml/2006/picture" xmlns:dgm="http://schemas.openxmlformats.org/drawingml/2006/diagram">
        <a:sx d="1" n="1"/>
        <a:sy d="1" n="1"/>
      </p:scale>
      <p:origin xmlns:c="http://schemas.openxmlformats.org/drawingml/2006/chart" xmlns:pic="http://schemas.openxmlformats.org/drawingml/2006/picture" xmlns:dgm="http://schemas.openxmlformats.org/drawingml/2006/diagram" x="0" y="0"/>
    </p:cViewPr>
  </p:notesTextViewPr>
  <p:sorterViewPr>
    <p:cViewPr>
      <p:scale xmlns:c="http://schemas.openxmlformats.org/drawingml/2006/chart" xmlns:pic="http://schemas.openxmlformats.org/drawingml/2006/picture" xmlns:dgm="http://schemas.openxmlformats.org/drawingml/2006/diagram">
        <a:sx d="100" n="100"/>
        <a:sy d="100" n="100"/>
      </p:scale>
      <p:origin xmlns:c="http://schemas.openxmlformats.org/drawingml/2006/chart" xmlns:pic="http://schemas.openxmlformats.org/drawingml/2006/picture" xmlns:dgm="http://schemas.openxmlformats.org/drawingml/2006/diagram" x="0" y="0"/>
    </p:cViewPr>
  </p:sorterViewPr>
  <p:gridSpacing xmlns:c="http://schemas.openxmlformats.org/drawingml/2006/chart" xmlns:pic="http://schemas.openxmlformats.org/drawingml/2006/picture" xmlns:dgm="http://schemas.openxmlformats.org/drawingml/2006/diagram"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slides/slide35.xml" Type="http://schemas.openxmlformats.org/officeDocument/2006/relationships/slide"></Relationship><Relationship Id="rId41" Target="slides/slide36.xml" Type="http://schemas.openxmlformats.org/officeDocument/2006/relationships/slide"></Relationship><Relationship Id="rId42" Target="slides/slide37.xml" Type="http://schemas.openxmlformats.org/officeDocument/2006/relationships/slide"></Relationship><Relationship Id="rId43" Target="slides/slide38.xml" Type="http://schemas.openxmlformats.org/officeDocument/2006/relationships/slide"></Relationship><Relationship Id="rId44" Target="slides/slide39.xml" Type="http://schemas.openxmlformats.org/officeDocument/2006/relationships/slide"></Relationship><Relationship Id="rId45" Target="slides/slide40.xml" Type="http://schemas.openxmlformats.org/officeDocument/2006/relationships/slide"></Relationship><Relationship Id="rId46" Target="slides/slide41.xml" Type="http://schemas.openxmlformats.org/officeDocument/2006/relationships/slide"></Relationship><Relationship Id="rId47" Target="slides/slide42.xml" Type="http://schemas.openxmlformats.org/officeDocument/2006/relationships/slide"></Relationship><Relationship Id="rId48" Target="slides/slide43.xml" Type="http://schemas.openxmlformats.org/officeDocument/2006/relationships/slide"></Relationship><Relationship Id="rId49" Target="slides/slide44.xml" Type="http://schemas.openxmlformats.org/officeDocument/2006/relationships/slide"></Relationship><Relationship Id="rId50" Target="slides/slide45.xml" Type="http://schemas.openxmlformats.org/officeDocument/2006/relationships/slide"></Relationship><Relationship Id="rId51" Target="slides/slide46.xml" Type="http://schemas.openxmlformats.org/officeDocument/2006/relationships/slide"></Relationship><Relationship Id="rId52" Target="slides/slide47.xml" Type="http://schemas.openxmlformats.org/officeDocument/2006/relationships/slide"></Relationship><Relationship Id="rId53" Target="slides/slide48.xml" Type="http://schemas.openxmlformats.org/officeDocument/2006/relationships/slide"></Relationship><Relationship Id="rId54" Target="slides/slide49.xml" Type="http://schemas.openxmlformats.org/officeDocument/2006/relationships/slide"></Relationship><Relationship Id="rId55" Target="slides/slide50.xml" Type="http://schemas.openxmlformats.org/officeDocument/2006/relationships/slide"></Relationship><Relationship Id="rId56" Target="slides/slide51.xml" Type="http://schemas.openxmlformats.org/officeDocument/2006/relationships/slide"></Relationship><Relationship Id="rId57" Target="slides/slide52.xml" Type="http://schemas.openxmlformats.org/officeDocument/2006/relationships/slide"></Relationship><Relationship Id="rId58" Target="slides/slide53.xml" Type="http://schemas.openxmlformats.org/officeDocument/2006/relationships/slide"></Relationship><Relationship Id="rId59" Target="slides/slide54.xml" Type="http://schemas.openxmlformats.org/officeDocument/2006/relationships/slide"></Relationship><Relationship Id="rId60" Target="slides/slide55.xml" Type="http://schemas.openxmlformats.org/officeDocument/2006/relationships/slide"></Relationship><Relationship Id="rId61" Target="slides/slide56.xml" Type="http://schemas.openxmlformats.org/officeDocument/2006/relationships/slide"></Relationship><Relationship Id="rId62"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pic="http://schemas.openxmlformats.org/drawingml/2006/picture" xmlns:dgm="http://schemas.openxmlformats.org/drawingml/2006/diagram" idx="1001">
        <a:schemeClr val="bg1"/>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Header Placeholder 1"/>
          <p:cNvSpPr xmlns:c="http://schemas.openxmlformats.org/drawingml/2006/chart" xmlns:pic="http://schemas.openxmlformats.org/drawingml/2006/picture" xmlns:dgm="http://schemas.openxmlformats.org/drawingml/2006/diagram">
            <a:spLocks noGrp="1"/>
          </p:cNvSpPr>
          <p:nvPr>
            <p:ph sz="quarter" type="hdr"/>
          </p:nvPr>
        </p:nvSpPr>
        <p:spPr xmlns:c="http://schemas.openxmlformats.org/drawingml/2006/chart" xmlns:pic="http://schemas.openxmlformats.org/drawingml/2006/picture" xmlns:dgm="http://schemas.openxmlformats.org/drawingml/2006/diagram">
          <a:xfrm>
            <a:off x="0" y="0"/>
            <a:ext cx="2971800" cy="458788"/>
          </a:xfrm>
          <a:prstGeom prst="rect">
            <a:avLst/>
          </a:prstGeom>
        </p:spPr>
        <p:txBody xmlns:c="http://schemas.openxmlformats.org/drawingml/2006/chart" xmlns:pic="http://schemas.openxmlformats.org/drawingml/2006/picture" xmlns:dgm="http://schemas.openxmlformats.org/drawingml/2006/diagram">
          <a:bodyPr bIns="45720" lIns="91440" rIns="91440" rtlCol="0" tIns="45720" vert="horz"/>
          <a:lstStyle>
            <a:lvl1pPr algn="l">
              <a:defRPr sz="1200">
                <a:uFillTx/>
              </a:defRPr>
            </a:lvl1pPr>
          </a:lstStyle>
          <a:p>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 type="dt"/>
          </p:nvPr>
        </p:nvSpPr>
        <p:spPr xmlns:c="http://schemas.openxmlformats.org/drawingml/2006/chart" xmlns:pic="http://schemas.openxmlformats.org/drawingml/2006/picture" xmlns:dgm="http://schemas.openxmlformats.org/drawingml/2006/diagram">
          <a:xfrm>
            <a:off x="3884613" y="0"/>
            <a:ext cx="2971800" cy="458788"/>
          </a:xfrm>
          <a:prstGeom prst="rect">
            <a:avLst/>
          </a:prstGeom>
        </p:spPr>
        <p:txBody xmlns:c="http://schemas.openxmlformats.org/drawingml/2006/chart" xmlns:pic="http://schemas.openxmlformats.org/drawingml/2006/picture" xmlns:dgm="http://schemas.openxmlformats.org/drawingml/2006/diagram">
          <a:bodyPr bIns="45720" lIns="91440" rIns="91440" rtlCol="0" tIns="45720" vert="horz"/>
          <a:lstStyle>
            <a:lvl1pPr algn="r">
              <a:defRPr sz="1200">
                <a:uFillTx/>
              </a:defRPr>
            </a:lvl1pPr>
          </a:lstStyle>
          <a:p>
            <a:fld id="{DC87ECB4-80F5-4352-B08A-5B9BBE69B494}" type="datetimeFigureOut">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Slide Image Placeholder 3"/>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685800" y="1143000"/>
            <a:ext cx="5486400" cy="3086100"/>
          </a:xfrm>
          <a:prstGeom prst="rect">
            <a:avLst/>
          </a:prstGeom>
          <a:noFill/>
          <a:ln w="12700">
            <a:solidFill>
              <a:srgbClr val="000000"/>
            </a:solidFill>
          </a:ln>
        </p:spPr>
        <p:txBody xmlns:c="http://schemas.openxmlformats.org/drawingml/2006/chart" xmlns:pic="http://schemas.openxmlformats.org/drawingml/2006/picture" xmlns:dgm="http://schemas.openxmlformats.org/drawingml/2006/diagram">
          <a:bodyPr anchor="ctr" bIns="45720" lIns="91440" rIns="91440" rtlCol="0" tIns="45720" vert="horz"/>
          <a:lstStyle/>
          <a:p>
            <a:endParaRPr lang="en-US">
              <a:uFillTx/>
            </a:endParaRPr>
          </a:p>
        </p:txBody>
      </p:sp>
      <p:sp>
        <p:nvSpPr>
          <p:cNvPr xmlns:c="http://schemas.openxmlformats.org/drawingml/2006/chart" xmlns:pic="http://schemas.openxmlformats.org/drawingml/2006/picture" xmlns:dgm="http://schemas.openxmlformats.org/drawingml/2006/diagram" id="5" name="Notes Placeholder 4"/>
          <p:cNvSpPr xmlns:c="http://schemas.openxmlformats.org/drawingml/2006/chart" xmlns:pic="http://schemas.openxmlformats.org/drawingml/2006/picture" xmlns:dgm="http://schemas.openxmlformats.org/drawingml/2006/diagram">
            <a:spLocks noGrp="1"/>
          </p:cNvSpPr>
          <p:nvPr>
            <p:ph idx="3" sz="quarter" type="body"/>
          </p:nvPr>
        </p:nvSpPr>
        <p:spPr xmlns:c="http://schemas.openxmlformats.org/drawingml/2006/chart" xmlns:pic="http://schemas.openxmlformats.org/drawingml/2006/picture" xmlns:dgm="http://schemas.openxmlformats.org/drawingml/2006/diagram">
          <a:xfrm>
            <a:off x="685800" y="4400550"/>
            <a:ext cx="5486400" cy="3600450"/>
          </a:xfrm>
          <a:prstGeom prst="rect">
            <a:avLst/>
          </a:prstGeom>
        </p:spPr>
        <p:txBody xmlns:c="http://schemas.openxmlformats.org/drawingml/2006/chart" xmlns:pic="http://schemas.openxmlformats.org/drawingml/2006/picture" xmlns:dgm="http://schemas.openxmlformats.org/drawingml/2006/diagram">
          <a:bodyPr bIns="45720" lIns="91440" rIns="91440" rtlCol="0" tIns="45720" vert="horz"/>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4" sz="quarter" type="ftr"/>
          </p:nvPr>
        </p:nvSpPr>
        <p:spPr xmlns:c="http://schemas.openxmlformats.org/drawingml/2006/chart" xmlns:pic="http://schemas.openxmlformats.org/drawingml/2006/picture" xmlns:dgm="http://schemas.openxmlformats.org/drawingml/2006/diagram">
          <a:xfrm>
            <a:off x="0" y="8685213"/>
            <a:ext cx="2971800" cy="458787"/>
          </a:xfrm>
          <a:prstGeom prst="rect">
            <a:avLst/>
          </a:prstGeom>
        </p:spPr>
        <p:txBody xmlns:c="http://schemas.openxmlformats.org/drawingml/2006/chart" xmlns:pic="http://schemas.openxmlformats.org/drawingml/2006/picture" xmlns:dgm="http://schemas.openxmlformats.org/drawingml/2006/diagram">
          <a:bodyPr anchor="b" bIns="45720" lIns="91440" rIns="91440" rtlCol="0" tIns="45720" vert="horz"/>
          <a:lstStyle>
            <a:lvl1pPr algn="l">
              <a:defRPr sz="1200">
                <a:uFillTx/>
              </a:defRPr>
            </a:lvl1pPr>
          </a:lstStyle>
          <a:p>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5" sz="quarter" type="sldNum"/>
          </p:nvPr>
        </p:nvSpPr>
        <p:spPr xmlns:c="http://schemas.openxmlformats.org/drawingml/2006/chart" xmlns:pic="http://schemas.openxmlformats.org/drawingml/2006/picture" xmlns:dgm="http://schemas.openxmlformats.org/drawingml/2006/diagram">
          <a:xfrm>
            <a:off x="3884613" y="8685213"/>
            <a:ext cx="2971800" cy="458787"/>
          </a:xfrm>
          <a:prstGeom prst="rect">
            <a:avLst/>
          </a:prstGeom>
        </p:spPr>
        <p:txBody xmlns:c="http://schemas.openxmlformats.org/drawingml/2006/chart" xmlns:pic="http://schemas.openxmlformats.org/drawingml/2006/picture" xmlns:dgm="http://schemas.openxmlformats.org/drawingml/2006/diagram">
          <a:bodyPr anchor="b" bIns="45720" lIns="91440" rIns="91440" rtlCol="0" tIns="45720" vert="horz"/>
          <a:lstStyle>
            <a:lvl1pPr algn="r">
              <a:defRPr sz="1200">
                <a:uFillTx/>
              </a:defRPr>
            </a:lvl1pPr>
          </a:lstStyle>
          <a:p>
            <a:fld id="{ECD01575-6702-4676-AA4F-84B9E6CCC053}" type="slidenum">
              <a:rPr lang="en-US" smtClean="0">
                <a:uFillTx/>
              </a:rPr>
              <a:t>‹#›</a:t>
            </a:fld>
            <a:endParaRPr lang="en-US">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notesStyle xmlns:c="http://schemas.openxmlformats.org/drawingml/2006/chart" xmlns:pic="http://schemas.openxmlformats.org/drawingml/2006/picture" xmlns:dgm="http://schemas.openxmlformats.org/drawingml/2006/diagram">
    <a:lvl1pPr algn="l" defTabSz="914400" eaLnBrk="1" hangingPunct="1" latinLnBrk="0" marL="0" rtl="0">
      <a:defRPr kern="1200" sz="1200">
        <a:solidFill>
          <a:schemeClr val="tx1"/>
        </a:solidFill>
        <a:uFillTx/>
        <a:latin typeface="+mn-lt"/>
        <a:ea typeface="+mn-ea"/>
        <a:cs typeface="+mn-cs"/>
      </a:defRPr>
    </a:lvl1pPr>
    <a:lvl2pPr algn="l" defTabSz="914400" eaLnBrk="1" hangingPunct="1" latinLnBrk="0" marL="457200" rtl="0">
      <a:defRPr kern="1200" sz="1200">
        <a:solidFill>
          <a:schemeClr val="tx1"/>
        </a:solidFill>
        <a:uFillTx/>
        <a:latin typeface="+mn-lt"/>
        <a:ea typeface="+mn-ea"/>
        <a:cs typeface="+mn-cs"/>
      </a:defRPr>
    </a:lvl2pPr>
    <a:lvl3pPr algn="l" defTabSz="914400" eaLnBrk="1" hangingPunct="1" latinLnBrk="0" marL="914400" rtl="0">
      <a:defRPr kern="1200" sz="1200">
        <a:solidFill>
          <a:schemeClr val="tx1"/>
        </a:solidFill>
        <a:uFillTx/>
        <a:latin typeface="+mn-lt"/>
        <a:ea typeface="+mn-ea"/>
        <a:cs typeface="+mn-cs"/>
      </a:defRPr>
    </a:lvl3pPr>
    <a:lvl4pPr algn="l" defTabSz="914400" eaLnBrk="1" hangingPunct="1" latinLnBrk="0" marL="1371600" rtl="0">
      <a:defRPr kern="1200" sz="1200">
        <a:solidFill>
          <a:schemeClr val="tx1"/>
        </a:solidFill>
        <a:uFillTx/>
        <a:latin typeface="+mn-lt"/>
        <a:ea typeface="+mn-ea"/>
        <a:cs typeface="+mn-cs"/>
      </a:defRPr>
    </a:lvl4pPr>
    <a:lvl5pPr algn="l" defTabSz="914400" eaLnBrk="1" hangingPunct="1" latinLnBrk="0" marL="1828800" rtl="0">
      <a:defRPr kern="1200" sz="1200">
        <a:solidFill>
          <a:schemeClr val="tx1"/>
        </a:solidFill>
        <a:uFillTx/>
        <a:latin typeface="+mn-lt"/>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56.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0"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CD01575-6702-4676-AA4F-84B9E6CCC053}" type="slidenum">
              <a:rPr lang="en-US" smtClean="0">
                <a:uFillTx/>
              </a:rPr>
              <a:t>56</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1524000" y="1122363"/>
            <a:ext cx="9144000" cy="2387600"/>
          </a:xfrm>
        </p:spPr>
        <p:txBody xmlns:c="http://schemas.openxmlformats.org/drawingml/2006/chart" xmlns:pic="http://schemas.openxmlformats.org/drawingml/2006/picture" xmlns:dgm="http://schemas.openxmlformats.org/drawingml/2006/diagram">
          <a:bodyPr anchor="b"/>
          <a:lstStyle>
            <a:lvl1pPr algn="ctr">
              <a:defRPr sz="6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Subtitle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524000" y="3602038"/>
            <a:ext cx="9144000" cy="1655762"/>
          </a:xfrm>
        </p:spPr>
        <p:txBody xmlns:c="http://schemas.openxmlformats.org/drawingml/2006/chart" xmlns:pic="http://schemas.openxmlformats.org/drawingml/2006/picture" xmlns:dgm="http://schemas.openxmlformats.org/drawingml/2006/diagram">
          <a:bodyPr/>
          <a:lstStyle>
            <a:lvl1pPr algn="ctr" indent="0" marL="0">
              <a:buNone/>
              <a:defRPr sz="2400">
                <a:uFillTx/>
              </a:defRPr>
            </a:lvl1pPr>
            <a:lvl2pPr algn="ctr" indent="0" marL="457200">
              <a:buNone/>
              <a:defRPr sz="2000">
                <a:uFillTx/>
              </a:defRPr>
            </a:lvl2pPr>
            <a:lvl3pPr algn="ctr" indent="0" marL="914400">
              <a:buNone/>
              <a:defRPr sz="1800">
                <a:uFillTx/>
              </a:defRPr>
            </a:lvl3pPr>
            <a:lvl4pPr algn="ctr" indent="0" marL="1371600">
              <a:buNone/>
              <a:defRPr sz="1600">
                <a:uFillTx/>
              </a:defRPr>
            </a:lvl4pPr>
            <a:lvl5pPr algn="ctr" indent="0" marL="1828800">
              <a:buNone/>
              <a:defRPr sz="1600">
                <a:uFillTx/>
              </a:defRPr>
            </a:lvl5pPr>
            <a:lvl6pPr algn="ctr" indent="0" marL="2286000">
              <a:buNone/>
              <a:defRPr sz="1600">
                <a:uFillTx/>
              </a:defRPr>
            </a:lvl6pPr>
            <a:lvl7pPr algn="ctr" indent="0" marL="2743200">
              <a:buNone/>
              <a:defRPr sz="1600">
                <a:uFillTx/>
              </a:defRPr>
            </a:lvl7pPr>
            <a:lvl8pPr algn="ctr" indent="0" marL="3200400">
              <a:buNone/>
              <a:defRPr sz="1600">
                <a:uFillTx/>
              </a:defRPr>
            </a:lvl8pPr>
            <a:lvl9pPr algn="ctr" indent="0" marL="3657600">
              <a:buNone/>
              <a:defRPr sz="1600">
                <a:uFillTx/>
              </a:defRPr>
            </a:lvl9pPr>
          </a:lstStyle>
          <a:p>
            <a:r>
              <a:rPr lang="en-US" smtClean="0">
                <a:uFillTx/>
              </a:rPr>
              <a:t>Click to edit Master subtitle style</a:t>
            </a:r>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649CEF2C-130D-4BD3-9D12-2F4E2473444E}"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0C4318C-6D09-4E1A-9D3A-D986FFDC8E04}"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Vertical Title 1"/>
          <p:cNvSpPr xmlns:c="http://schemas.openxmlformats.org/drawingml/2006/chart" xmlns:pic="http://schemas.openxmlformats.org/drawingml/2006/picture" xmlns:dgm="http://schemas.openxmlformats.org/drawingml/2006/diagram">
            <a:spLocks noGrp="1"/>
          </p:cNvSpPr>
          <p:nvPr>
            <p:ph orient="vert" type="title"/>
          </p:nvPr>
        </p:nvSpPr>
        <p:spPr xmlns:c="http://schemas.openxmlformats.org/drawingml/2006/chart" xmlns:pic="http://schemas.openxmlformats.org/drawingml/2006/picture" xmlns:dgm="http://schemas.openxmlformats.org/drawingml/2006/diagram">
          <a:xfrm>
            <a:off x="8724900" y="365125"/>
            <a:ext cx="2628900" cy="5811838"/>
          </a:xfrm>
        </p:spPr>
        <p:txBody xmlns:c="http://schemas.openxmlformats.org/drawingml/2006/chart" xmlns:pic="http://schemas.openxmlformats.org/drawingml/2006/picture" xmlns:dgm="http://schemas.openxmlformats.org/drawingml/2006/diagram">
          <a:bodyPr vert="eaVert"/>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838200" y="365125"/>
            <a:ext cx="7734300" cy="5811838"/>
          </a:xfrm>
        </p:spPr>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27F1F1CE-4414-49A3-93CF-6C5B50F1DFAA}"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25696C3E-9832-48C9-AEB0-46855F9FB2D2}"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1850" y="1709738"/>
            <a:ext cx="10515600" cy="2852737"/>
          </a:xfrm>
        </p:spPr>
        <p:txBody xmlns:c="http://schemas.openxmlformats.org/drawingml/2006/chart" xmlns:pic="http://schemas.openxmlformats.org/drawingml/2006/picture" xmlns:dgm="http://schemas.openxmlformats.org/drawingml/2006/diagram">
          <a:bodyPr anchor="b"/>
          <a:lstStyle>
            <a:lvl1pPr>
              <a:defRPr sz="6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831850" y="4589463"/>
            <a:ext cx="10515600" cy="1500187"/>
          </a:xfrm>
        </p:spPr>
        <p:txBody xmlns:c="http://schemas.openxmlformats.org/drawingml/2006/chart" xmlns:pic="http://schemas.openxmlformats.org/drawingml/2006/picture" xmlns:dgm="http://schemas.openxmlformats.org/drawingml/2006/diagram">
          <a:bodyPr/>
          <a:lstStyle>
            <a:lvl1pPr indent="0" marL="0">
              <a:buNone/>
              <a:defRPr sz="2400">
                <a:solidFill>
                  <a:schemeClr val="tx1">
                    <a:tint val="75000"/>
                  </a:schemeClr>
                </a:solidFill>
                <a:uFillTx/>
              </a:defRPr>
            </a:lvl1pPr>
            <a:lvl2pPr indent="0" marL="457200">
              <a:buNone/>
              <a:defRPr sz="2000">
                <a:solidFill>
                  <a:schemeClr val="tx1">
                    <a:tint val="75000"/>
                  </a:schemeClr>
                </a:solidFill>
                <a:uFillTx/>
              </a:defRPr>
            </a:lvl2pPr>
            <a:lvl3pPr indent="0" marL="914400">
              <a:buNone/>
              <a:defRPr sz="1800">
                <a:solidFill>
                  <a:schemeClr val="tx1">
                    <a:tint val="75000"/>
                  </a:schemeClr>
                </a:solidFill>
                <a:uFillTx/>
              </a:defRPr>
            </a:lvl3pPr>
            <a:lvl4pPr indent="0" marL="1371600">
              <a:buNone/>
              <a:defRPr sz="1600">
                <a:solidFill>
                  <a:schemeClr val="tx1">
                    <a:tint val="75000"/>
                  </a:schemeClr>
                </a:solidFill>
                <a:uFillTx/>
              </a:defRPr>
            </a:lvl4pPr>
            <a:lvl5pPr indent="0" marL="1828800">
              <a:buNone/>
              <a:defRPr sz="1600">
                <a:solidFill>
                  <a:schemeClr val="tx1">
                    <a:tint val="75000"/>
                  </a:schemeClr>
                </a:solidFill>
                <a:uFillTx/>
              </a:defRPr>
            </a:lvl5pPr>
            <a:lvl6pPr indent="0" marL="2286000">
              <a:buNone/>
              <a:defRPr sz="1600">
                <a:solidFill>
                  <a:schemeClr val="tx1">
                    <a:tint val="75000"/>
                  </a:schemeClr>
                </a:solidFill>
                <a:uFillTx/>
              </a:defRPr>
            </a:lvl6pPr>
            <a:lvl7pPr indent="0" marL="2743200">
              <a:buNone/>
              <a:defRPr sz="1600">
                <a:solidFill>
                  <a:schemeClr val="tx1">
                    <a:tint val="75000"/>
                  </a:schemeClr>
                </a:solidFill>
                <a:uFillTx/>
              </a:defRPr>
            </a:lvl7pPr>
            <a:lvl8pPr indent="0" marL="3200400">
              <a:buNone/>
              <a:defRPr sz="1600">
                <a:solidFill>
                  <a:schemeClr val="tx1">
                    <a:tint val="75000"/>
                  </a:schemeClr>
                </a:solidFill>
                <a:uFillTx/>
              </a:defRPr>
            </a:lvl8pPr>
            <a:lvl9pPr indent="0" marL="3657600">
              <a:buNone/>
              <a:defRPr sz="16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BFE4322-FD63-44B0-BD1D-66EFA00478C6}"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838200" y="1825625"/>
            <a:ext cx="5181600" cy="4351338"/>
          </a:xfrm>
        </p:spPr>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6172200" y="1825625"/>
            <a:ext cx="5181600" cy="4351338"/>
          </a:xfrm>
        </p:spPr>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228A1121-E23D-443F-AAA5-67B6E708511C}"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9788" y="365125"/>
            <a:ext cx="10515600" cy="1325563"/>
          </a:xfr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839788" y="1681163"/>
            <a:ext cx="5157787" cy="823912"/>
          </a:xfr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839788" y="2505075"/>
            <a:ext cx="5157787" cy="3684588"/>
          </a:xfrm>
        </p:spPr>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Text Placeholder 4"/>
          <p:cNvSpPr xmlns:c="http://schemas.openxmlformats.org/drawingml/2006/chart" xmlns:pic="http://schemas.openxmlformats.org/drawingml/2006/picture" xmlns:dgm="http://schemas.openxmlformats.org/drawingml/2006/diagram">
            <a:spLocks noGrp="1"/>
          </p:cNvSpPr>
          <p:nvPr>
            <p:ph idx="3" sz="quarter" type="body"/>
          </p:nvPr>
        </p:nvSpPr>
        <p:spPr xmlns:c="http://schemas.openxmlformats.org/drawingml/2006/chart" xmlns:pic="http://schemas.openxmlformats.org/drawingml/2006/picture" xmlns:dgm="http://schemas.openxmlformats.org/drawingml/2006/diagram">
          <a:xfrm>
            <a:off x="6172200" y="1681163"/>
            <a:ext cx="5183188" cy="823912"/>
          </a:xfr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6" name="Content Placeholder 5"/>
          <p:cNvSpPr xmlns:c="http://schemas.openxmlformats.org/drawingml/2006/chart" xmlns:pic="http://schemas.openxmlformats.org/drawingml/2006/picture" xmlns:dgm="http://schemas.openxmlformats.org/drawingml/2006/diagram">
            <a:spLocks noGrp="1"/>
          </p:cNvSpPr>
          <p:nvPr>
            <p:ph idx="4" sz="quarter"/>
          </p:nvPr>
        </p:nvSpPr>
        <p:spPr xmlns:c="http://schemas.openxmlformats.org/drawingml/2006/chart" xmlns:pic="http://schemas.openxmlformats.org/drawingml/2006/picture" xmlns:dgm="http://schemas.openxmlformats.org/drawingml/2006/diagram">
          <a:xfrm>
            <a:off x="6172200" y="2505075"/>
            <a:ext cx="5183188" cy="3684588"/>
          </a:xfrm>
        </p:spPr>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7" name="Date Placeholder 6"/>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C84BEC7-5958-4BA1-975C-8227F1EE9370}"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8" name="Footer Placeholder 7"/>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9" name="Slide Number Placeholder 8"/>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6F9AC23-CD56-4546-BCA4-0B85221FCDC1}"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6BDDDB0A-3C97-4BC6-9C7D-D18A8F71B200}"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9788" y="457200"/>
            <a:ext cx="3932237" cy="1600200"/>
          </a:xfrm>
        </p:spPr>
        <p:txBody xmlns:c="http://schemas.openxmlformats.org/drawingml/2006/chart" xmlns:pic="http://schemas.openxmlformats.org/drawingml/2006/picture" xmlns:dgm="http://schemas.openxmlformats.org/drawingml/2006/diagram">
          <a:bodyPr anchor="b"/>
          <a:lstStyle>
            <a:lvl1pPr>
              <a:defRPr sz="32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183188" y="987425"/>
            <a:ext cx="6172200" cy="4873625"/>
          </a:xfrm>
        </p:spPr>
        <p:txBody xmlns:c="http://schemas.openxmlformats.org/drawingml/2006/chart" xmlns:pic="http://schemas.openxmlformats.org/drawingml/2006/picture" xmlns:dgm="http://schemas.openxmlformats.org/drawingml/2006/diagram">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839788" y="2057400"/>
            <a:ext cx="3932237" cy="3811588"/>
          </a:xfrm>
        </p:spPr>
        <p:txBody xmlns:c="http://schemas.openxmlformats.org/drawingml/2006/chart" xmlns:pic="http://schemas.openxmlformats.org/drawingml/2006/picture" xmlns:dgm="http://schemas.openxmlformats.org/drawingml/2006/diagram">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467E963F-BAF3-4AA7-BF59-7892B5573D1E}"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9788" y="457200"/>
            <a:ext cx="3932237" cy="1600200"/>
          </a:xfrm>
        </p:spPr>
        <p:txBody xmlns:c="http://schemas.openxmlformats.org/drawingml/2006/chart" xmlns:pic="http://schemas.openxmlformats.org/drawingml/2006/picture" xmlns:dgm="http://schemas.openxmlformats.org/drawingml/2006/diagram">
          <a:bodyPr anchor="b"/>
          <a:lstStyle>
            <a:lvl1pPr>
              <a:defRPr sz="32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Picture Placeholder 2"/>
          <p:cNvSpPr xmlns:c="http://schemas.openxmlformats.org/drawingml/2006/chart" xmlns:pic="http://schemas.openxmlformats.org/drawingml/2006/picture" xmlns:dgm="http://schemas.openxmlformats.org/drawingml/2006/diagram">
            <a:spLocks noGrp="1"/>
          </p:cNvSpPr>
          <p:nvPr>
            <p:ph idx="1" type="pic"/>
          </p:nvPr>
        </p:nvSpPr>
        <p:spPr xmlns:c="http://schemas.openxmlformats.org/drawingml/2006/chart" xmlns:pic="http://schemas.openxmlformats.org/drawingml/2006/picture" xmlns:dgm="http://schemas.openxmlformats.org/drawingml/2006/diagram">
          <a:xfrm>
            <a:off x="5183188" y="987425"/>
            <a:ext cx="6172200" cy="4873625"/>
          </a:xfrm>
        </p:spPr>
        <p:txBody xmlns:c="http://schemas.openxmlformats.org/drawingml/2006/chart" xmlns:pic="http://schemas.openxmlformats.org/drawingml/2006/picture" xmlns:dgm="http://schemas.openxmlformats.org/drawingml/2006/diagram">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endParaRPr lang="en-US">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839788" y="2057400"/>
            <a:ext cx="3932237" cy="3811588"/>
          </a:xfrm>
        </p:spPr>
        <p:txBody xmlns:c="http://schemas.openxmlformats.org/drawingml/2006/chart" xmlns:pic="http://schemas.openxmlformats.org/drawingml/2006/picture" xmlns:dgm="http://schemas.openxmlformats.org/drawingml/2006/diagram">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B0343D16-417B-4285-BC39-6E08FA67EE19}"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Placeholder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365125"/>
            <a:ext cx="10515600" cy="1325563"/>
          </a:xfrm>
          <a:prstGeom prst="rect">
            <a:avLst/>
          </a:prstGeom>
        </p:spPr>
        <p:txBody xmlns:c="http://schemas.openxmlformats.org/drawingml/2006/chart" xmlns:pic="http://schemas.openxmlformats.org/drawingml/2006/picture" xmlns:dgm="http://schemas.openxmlformats.org/drawingml/2006/diagram">
          <a:bodyPr anchor="ctr" bIns="45720" lIns="91440" rIns="91440" rtlCol="0" tIns="45720" vert="horz">
            <a:normAutofit/>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838200" y="1825625"/>
            <a:ext cx="10515600" cy="4351338"/>
          </a:xfrm>
          <a:prstGeom prst="rect">
            <a:avLst/>
          </a:prstGeom>
        </p:spPr>
        <p:txBody xmlns:c="http://schemas.openxmlformats.org/drawingml/2006/chart" xmlns:pic="http://schemas.openxmlformats.org/drawingml/2006/picture" xmlns:dgm="http://schemas.openxmlformats.org/drawingml/2006/diagram">
          <a:bodyPr bIns="45720" lIns="91440" rIns="91440" rtlCol="0" tIns="45720" vert="horz">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2" sz="half" type="dt"/>
          </p:nvPr>
        </p:nvSpPr>
        <p:spPr xmlns:c="http://schemas.openxmlformats.org/drawingml/2006/chart" xmlns:pic="http://schemas.openxmlformats.org/drawingml/2006/picture" xmlns:dgm="http://schemas.openxmlformats.org/drawingml/2006/diagram">
          <a:xfrm>
            <a:off x="838200" y="6356350"/>
            <a:ext cx="2743200" cy="365125"/>
          </a:xfrm>
          <a:prstGeom prst="rect">
            <a:avLst/>
          </a:prstGeom>
        </p:spPr>
        <p:txBody xmlns:c="http://schemas.openxmlformats.org/drawingml/2006/chart" xmlns:pic="http://schemas.openxmlformats.org/drawingml/2006/picture" xmlns:dgm="http://schemas.openxmlformats.org/drawingml/2006/diagram">
          <a:bodyPr anchor="ctr" bIns="45720" lIns="91440" rIns="91440" rtlCol="0" tIns="45720" vert="horz"/>
          <a:lstStyle>
            <a:lvl1pPr algn="l">
              <a:defRPr sz="1200">
                <a:solidFill>
                  <a:schemeClr val="tx1">
                    <a:tint val="75000"/>
                  </a:schemeClr>
                </a:solidFill>
                <a:uFillTx/>
              </a:defRPr>
            </a:lvl1pPr>
          </a:lstStyle>
          <a:p>
            <a:fld id="{F691764A-2A02-44D8-B3B7-FF1D9546C103}"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3" sz="quarter" type="ftr"/>
          </p:nvPr>
        </p:nvSpPr>
        <p:spPr xmlns:c="http://schemas.openxmlformats.org/drawingml/2006/chart" xmlns:pic="http://schemas.openxmlformats.org/drawingml/2006/picture" xmlns:dgm="http://schemas.openxmlformats.org/drawingml/2006/diagram">
          <a:xfrm>
            <a:off x="4038600" y="6356350"/>
            <a:ext cx="4114800" cy="365125"/>
          </a:xfrm>
          <a:prstGeom prst="rect">
            <a:avLst/>
          </a:prstGeom>
        </p:spPr>
        <p:txBody xmlns:c="http://schemas.openxmlformats.org/drawingml/2006/chart" xmlns:pic="http://schemas.openxmlformats.org/drawingml/2006/picture" xmlns:dgm="http://schemas.openxmlformats.org/drawingml/2006/diagram">
          <a:bodyPr anchor="ctr" bIns="45720" lIns="91440" rIns="91440" rtlCol="0" tIns="45720" vert="horz"/>
          <a:lstStyle>
            <a:lvl1pPr algn="ctr">
              <a:defRPr sz="1200">
                <a:solidFill>
                  <a:schemeClr val="tx1">
                    <a:tint val="75000"/>
                  </a:schemeClr>
                </a:solidFill>
                <a:uFillTx/>
              </a:defRPr>
            </a:lvl1p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4" sz="quarter" type="sldNum"/>
          </p:nvPr>
        </p:nvSpPr>
        <p:spPr xmlns:c="http://schemas.openxmlformats.org/drawingml/2006/chart" xmlns:pic="http://schemas.openxmlformats.org/drawingml/2006/picture" xmlns:dgm="http://schemas.openxmlformats.org/drawingml/2006/diagram">
          <a:xfrm>
            <a:off x="8610600" y="6356350"/>
            <a:ext cx="2743200" cy="365125"/>
          </a:xfrm>
          <a:prstGeom prst="rect">
            <a:avLst/>
          </a:prstGeom>
        </p:spPr>
        <p:txBody xmlns:c="http://schemas.openxmlformats.org/drawingml/2006/chart" xmlns:pic="http://schemas.openxmlformats.org/drawingml/2006/picture" xmlns:dgm="http://schemas.openxmlformats.org/drawingml/2006/diagram">
          <a:bodyPr anchor="ctr" bIns="45720" lIns="91440" rIns="91440" rtlCol="0" tIns="45720" vert="horz"/>
          <a:lstStyle>
            <a:lvl1pPr algn="r">
              <a:defRPr sz="1200">
                <a:solidFill>
                  <a:schemeClr val="tx1">
                    <a:tint val="75000"/>
                  </a:schemeClr>
                </a:solidFill>
                <a:uFillTx/>
              </a:defRPr>
            </a:lvl1pPr>
          </a:lstStyle>
          <a:p>
            <a:fld id="{9BA74E66-B883-44B8-B068-FB7FE1BABC47}" type="slidenum">
              <a:rPr lang="en-US" smtClean="0">
                <a:uFillTx/>
              </a:rPr>
              <a:t>‹#›</a:t>
            </a:fld>
            <a:endParaRPr lang="en-US">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hf hdr="0"/>
  <p:txStyles>
    <p:titleStyle xmlns:c="http://schemas.openxmlformats.org/drawingml/2006/chart" xmlns:pic="http://schemas.openxmlformats.org/drawingml/2006/picture" xmlns:dgm="http://schemas.openxmlformats.org/drawingml/2006/diagram">
      <a:lvl1pPr algn="l" defTabSz="914400" eaLnBrk="1" hangingPunct="1" latinLnBrk="0" rtl="0">
        <a:lnSpc>
          <a:spcPct val="90000"/>
        </a:lnSpc>
        <a:spcBef>
          <a:spcPct val="0"/>
        </a:spcBef>
        <a:buNone/>
        <a:defRPr kern="1200" sz="4400">
          <a:solidFill>
            <a:schemeClr val="tx1"/>
          </a:solidFill>
          <a:uFillTx/>
          <a:latin typeface="+mj-lt"/>
          <a:ea typeface="+mj-ea"/>
          <a:cs typeface="+mj-cs"/>
        </a:defRPr>
      </a:lvl1pPr>
    </p:titleStyle>
    <p:bodyStyle xmlns:c="http://schemas.openxmlformats.org/drawingml/2006/chart" xmlns:pic="http://schemas.openxmlformats.org/drawingml/2006/picture" xmlns:dgm="http://schemas.openxmlformats.org/drawingml/2006/diagram">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uFillTx/>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uFillTx/>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uFillTx/>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9pPr>
    </p:bodyStyle>
    <p:other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8.pn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9.pn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0.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1.pn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2.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2.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3.pn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4.png" Type="http://schemas.openxmlformats.org/officeDocument/2006/relationships/image"></Relationship></Relationships>
</file>

<file path=ppt/slides/_rels/slide2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5.pn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6.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7.pn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8.pn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0.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4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9.png" Type="http://schemas.openxmlformats.org/officeDocument/2006/relationships/image"></Relationship></Relationships>
</file>

<file path=ppt/slides/_rels/slide4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0.png" Type="http://schemas.openxmlformats.org/officeDocument/2006/relationships/image"></Relationship></Relationships>
</file>

<file path=ppt/slides/_rels/slide43.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1.png" Type="http://schemas.openxmlformats.org/officeDocument/2006/relationships/image"></Relationship></Relationships>
</file>

<file path=ppt/slides/_rels/slide4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2.png" Type="http://schemas.openxmlformats.org/officeDocument/2006/relationships/image"></Relationship></Relationships>
</file>

<file path=ppt/slides/_rels/slide4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3.png" Type="http://schemas.openxmlformats.org/officeDocument/2006/relationships/image"></Relationship></Relationships>
</file>

<file path=ppt/slides/_rels/slide4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4.jpeg" Type="http://schemas.openxmlformats.org/officeDocument/2006/relationships/image"></Relationship><Relationship Id="rId3" Target="../media/image25.png" Type="http://schemas.openxmlformats.org/officeDocument/2006/relationships/image"></Relationship><Relationship Id="rId4" Target="../media/image26.png" Type="http://schemas.openxmlformats.org/officeDocument/2006/relationships/image"></Relationship></Relationships>
</file>

<file path=ppt/slides/_rels/slide4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7.png" Type="http://schemas.openxmlformats.org/officeDocument/2006/relationships/image"></Relationship><Relationship Id="rId3" Target="../media/image28.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png" Type="http://schemas.openxmlformats.org/officeDocument/2006/relationships/image"></Relationship></Relationships>
</file>

<file path=ppt/slides/_rels/slide5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9.png" Type="http://schemas.openxmlformats.org/officeDocument/2006/relationships/image"></Relationship></Relationships>
</file>

<file path=ppt/slides/_rels/slide5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3.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0.png" Type="http://schemas.openxmlformats.org/officeDocument/2006/relationships/image"></Relationship></Relationships>
</file>

<file path=ppt/slides/_rels/slide5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1.png" Type="http://schemas.openxmlformats.org/officeDocument/2006/relationships/image"></Relationship></Relationships>
</file>

<file path=ppt/slides/_rels/slide5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2.png" Type="http://schemas.openxmlformats.org/officeDocument/2006/relationships/image"></Relationship></Relationships>
</file>

<file path=ppt/slides/_rels/slide56.xml.rels><?xml version="1.0" standalone="yes" ?><Relationships xmlns="http://schemas.openxmlformats.org/package/2006/relationships"><Relationship Id="rId1" Target="../slideLayouts/slideLayout6.xml" Type="http://schemas.openxmlformats.org/officeDocument/2006/relationships/slideLayout"></Relationship><Relationship Id="rId2" Target="../notesSlides/notesSlide1.xml" Type="http://schemas.openxmlformats.org/officeDocument/2006/relationships/notesSlide"></Relationship><Relationship Id="rId3" Target="../media/image33.jp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5.png" Type="http://schemas.openxmlformats.org/officeDocument/2006/relationships/image"></Relationship><Relationship Id="rId3" Target="../media/image6.png" Type="http://schemas.openxmlformats.org/officeDocument/2006/relationships/image"></Relationship><Relationship Id="rId4" Target="../media/image7.png"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23521"/>
            <a:ext cx="10515600" cy="1325563"/>
          </a:xfrm>
        </p:spPr>
        <p:txBody xmlns:c="http://schemas.openxmlformats.org/drawingml/2006/chart" xmlns:pic="http://schemas.openxmlformats.org/drawingml/2006/picture" xmlns:dgm="http://schemas.openxmlformats.org/drawingml/2006/diagram">
          <a:bodyPr>
            <a:normAutofit/>
          </a:bodyPr>
          <a:lstStyle/>
          <a:p>
            <a:pPr algn="ctr"/>
            <a:r>
              <a:rPr b="1" dirty="0" i="1" lang="en-US" smtClean="0" sz="6600">
                <a:uFillTx/>
              </a:rPr>
              <a:t>Today’s Topics</a:t>
            </a:r>
            <a:endParaRPr b="1" dirty="0" i="1" lang="en-US" sz="6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a:t>
            </a:fld>
            <a:endParaRPr lang="en-US">
              <a:uFillTx/>
            </a:endParaRPr>
          </a:p>
        </p:txBody>
      </p:sp>
      <p:pic>
        <p:nvPicPr>
          <p:cNvPr xmlns:c="http://schemas.openxmlformats.org/drawingml/2006/chart" xmlns:pic="http://schemas.openxmlformats.org/drawingml/2006/picture" xmlns:dgm="http://schemas.openxmlformats.org/drawingml/2006/diagram" id="205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732331" y="1116251"/>
            <a:ext cx="6142495" cy="5372391"/>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D9663D31-7D4E-49EF-9751-54F41AEB146D}"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2050"/>
                                        </p:tgtEl>
                                        <p:attrNameLst>
                                          <p:attrName>style.visibility</p:attrName>
                                        </p:attrNameLst>
                                      </p:cBhvr>
                                      <p:to>
                                        <p:strVal val="visible"/>
                                      </p:to>
                                    </p:set>
                                    <p:anim calcmode="lin" valueType="num">
                                      <p:cBhvr additive="base">
                                        <p:cTn dur="500" fill="hold" id="12"/>
                                        <p:tgtEl>
                                          <p:spTgt spid="2050"/>
                                        </p:tgtEl>
                                        <p:attrNameLst>
                                          <p:attrName>ppt_x</p:attrName>
                                        </p:attrNameLst>
                                      </p:cBhvr>
                                      <p:tavLst>
                                        <p:tav tm="0">
                                          <p:val>
                                            <p:strVal val="#ppt_x"/>
                                          </p:val>
                                        </p:tav>
                                        <p:tav tm="100000">
                                          <p:val>
                                            <p:strVal val="#ppt_x"/>
                                          </p:val>
                                        </p:tav>
                                      </p:tavLst>
                                    </p:anim>
                                    <p:anim calcmode="lin" valueType="num">
                                      <p:cBhvr additive="base">
                                        <p:cTn dur="500" fill="hold" id="13"/>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b="1" dirty="0" i="1" lang="en-US" smtClean="0">
                <a:uFillTx/>
              </a:rPr>
              <a:t>Big Data life cycle management</a:t>
            </a:r>
            <a:endParaRPr b="1" dirty="0" i="1" lang="en-US">
              <a:uFillTx/>
            </a:endParaRPr>
          </a:p>
        </p:txBody>
      </p:sp>
      <p:pic>
        <p:nvPicPr>
          <p:cNvPr xmlns:c="http://schemas.openxmlformats.org/drawingml/2006/chart" xmlns:pic="http://schemas.openxmlformats.org/drawingml/2006/picture" xmlns:dgm="http://schemas.openxmlformats.org/drawingml/2006/diagram" id="5734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2930383" y="1371600"/>
            <a:ext cx="5711582" cy="5105400"/>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10</a:t>
            </a:fld>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3C2249F6-872D-4AB9-98B8-6F08F5AA6486}"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57346"/>
                                        </p:tgtEl>
                                        <p:attrNameLst>
                                          <p:attrName>style.visibility</p:attrName>
                                        </p:attrNameLst>
                                      </p:cBhvr>
                                      <p:to>
                                        <p:strVal val="visible"/>
                                      </p:to>
                                    </p:set>
                                    <p:anim calcmode="lin" valueType="num">
                                      <p:cBhvr additive="base">
                                        <p:cTn dur="500" fill="hold" id="13"/>
                                        <p:tgtEl>
                                          <p:spTgt spid="57346"/>
                                        </p:tgtEl>
                                        <p:attrNameLst>
                                          <p:attrName>ppt_x</p:attrName>
                                        </p:attrNameLst>
                                      </p:cBhvr>
                                      <p:tavLst>
                                        <p:tav tm="0">
                                          <p:val>
                                            <p:strVal val="#ppt_x"/>
                                          </p:val>
                                        </p:tav>
                                        <p:tav tm="100000">
                                          <p:val>
                                            <p:strVal val="#ppt_x"/>
                                          </p:val>
                                        </p:tav>
                                      </p:tavLst>
                                    </p:anim>
                                    <p:anim calcmode="lin" valueType="num">
                                      <p:cBhvr additive="base">
                                        <p:cTn dur="500" fill="hold" id="14"/>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r>
              <a:rPr b="1" dirty="0" i="1" lang="en-US">
                <a:uFillTx/>
              </a:rPr>
              <a:t>Big Data </a:t>
            </a:r>
            <a:r>
              <a:rPr b="1" dirty="0" i="1" lang="en-US" smtClean="0">
                <a:uFillTx/>
              </a:rPr>
              <a:t>Technologies</a:t>
            </a:r>
            <a:endParaRPr b="1" dirty="0" i="1"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617995" y="1599071"/>
            <a:ext cx="10956010" cy="4351338"/>
          </a:xfrm>
        </p:spPr>
        <p:txBody xmlns:c="http://schemas.openxmlformats.org/drawingml/2006/chart" xmlns:pic="http://schemas.openxmlformats.org/drawingml/2006/picture" xmlns:dgm="http://schemas.openxmlformats.org/drawingml/2006/diagram">
          <a:bodyPr>
            <a:normAutofit/>
          </a:bodyPr>
          <a:lstStyle/>
          <a:p>
            <a:pPr algn="just"/>
            <a:r>
              <a:rPr dirty="0" lang="en-US" sz="2600">
                <a:uFillTx/>
              </a:rPr>
              <a:t>To harness the power of big data, </a:t>
            </a:r>
            <a:r>
              <a:rPr dirty="0" lang="en-US" sz="2600">
                <a:uFillTx/>
              </a:rPr>
              <a:t>we </a:t>
            </a:r>
            <a:r>
              <a:rPr dirty="0" lang="en-US" sz="2600">
                <a:uFillTx/>
              </a:rPr>
              <a:t>would require an infrastructure that can </a:t>
            </a:r>
            <a:r>
              <a:rPr dirty="0" lang="en-US" sz="2600">
                <a:solidFill>
                  <a:srgbClr val="0033CC"/>
                </a:solidFill>
                <a:uFillTx/>
              </a:rPr>
              <a:t>manage and process huge volumes of structured and unstructured data in </a:t>
            </a:r>
            <a:r>
              <a:rPr dirty="0" lang="en-US" sz="2600">
                <a:solidFill>
                  <a:srgbClr val="0033CC"/>
                </a:solidFill>
                <a:uFillTx/>
              </a:rPr>
              <a:t>real time </a:t>
            </a:r>
            <a:r>
              <a:rPr dirty="0" lang="en-US" sz="2600">
                <a:solidFill>
                  <a:srgbClr val="0033CC"/>
                </a:solidFill>
                <a:uFillTx/>
              </a:rPr>
              <a:t>and can protect data privacy and security</a:t>
            </a:r>
            <a:r>
              <a:rPr dirty="0" lang="en-US" sz="2600">
                <a:uFillTx/>
              </a:rPr>
              <a:t>.</a:t>
            </a:r>
          </a:p>
          <a:p>
            <a:pPr algn="just"/>
            <a:endParaRPr dirty="0" lang="en-US" sz="2600">
              <a:uFillTx/>
            </a:endParaRPr>
          </a:p>
          <a:p>
            <a:pPr algn="just"/>
            <a:r>
              <a:rPr dirty="0" lang="en-US" sz="2600">
                <a:uFillTx/>
              </a:rPr>
              <a:t>There are various technologies in the market from different vendors including Amazon, IBM, Microsoft, etc., to handle big data. While looking into the technologies that handle big data, we examine the </a:t>
            </a:r>
            <a:r>
              <a:rPr dirty="0" lang="en-US" sz="2600">
                <a:solidFill>
                  <a:srgbClr val="0070C0"/>
                </a:solidFill>
                <a:uFillTx/>
              </a:rPr>
              <a:t>following two classes of technology</a:t>
            </a:r>
            <a:r>
              <a:rPr dirty="0" lang="en-US" sz="2600">
                <a:uFillTx/>
              </a:rPr>
              <a:t>:</a:t>
            </a: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11</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8894301-A05B-45EF-90A6-0AA5C799C7D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r>
              <a:rPr dirty="0" lang="en-US" sz="2600">
                <a:uFillTx/>
              </a:rPr>
              <a:t>Operational Big Data</a:t>
            </a:r>
          </a:p>
          <a:p>
            <a:pPr algn="just">
              <a:buNone/>
            </a:pPr>
            <a:r>
              <a:rPr dirty="0" lang="en-US" sz="2600">
                <a:uFillTx/>
              </a:rPr>
              <a:t>	This </a:t>
            </a:r>
            <a:r>
              <a:rPr dirty="0" lang="en-US" sz="2600">
                <a:uFillTx/>
              </a:rPr>
              <a:t>include systems like </a:t>
            </a:r>
            <a:r>
              <a:rPr b="1" dirty="0" err="1" lang="en-US" sz="2600">
                <a:uFillTx/>
              </a:rPr>
              <a:t>MongoDB</a:t>
            </a:r>
            <a:r>
              <a:rPr dirty="0" lang="en-US" sz="2600">
                <a:uFillTx/>
              </a:rPr>
              <a:t> that provide operational capabilities for real-time, interactive workloads where data is primarily captured and stored</a:t>
            </a:r>
            <a:r>
              <a:rPr dirty="0" lang="en-US" sz="2600">
                <a:uFillTx/>
              </a:rPr>
              <a:t>.</a:t>
            </a:r>
          </a:p>
          <a:p>
            <a:pPr algn="just">
              <a:buNone/>
            </a:pPr>
            <a:endParaRPr dirty="0" lang="en-US" sz="2600">
              <a:uFillTx/>
            </a:endParaRPr>
          </a:p>
          <a:p>
            <a:pPr algn="just"/>
            <a:r>
              <a:rPr dirty="0" lang="en-US" sz="2600">
                <a:uFillTx/>
              </a:rPr>
              <a:t>Analytical Big Data</a:t>
            </a:r>
          </a:p>
          <a:p>
            <a:pPr algn="just">
              <a:buNone/>
            </a:pPr>
            <a:r>
              <a:rPr dirty="0" lang="en-US" sz="2600">
                <a:uFillTx/>
              </a:rPr>
              <a:t>	This </a:t>
            </a:r>
            <a:r>
              <a:rPr dirty="0" lang="en-US" sz="2600">
                <a:uFillTx/>
              </a:rPr>
              <a:t>includes systems like Massively Parallel Processing (MPP) database systems and </a:t>
            </a:r>
            <a:r>
              <a:rPr b="1" dirty="0" err="1" lang="en-US" sz="2600">
                <a:uFillTx/>
              </a:rPr>
              <a:t>MapReduce</a:t>
            </a:r>
            <a:r>
              <a:rPr dirty="0" lang="en-US" sz="2600">
                <a:uFillTx/>
              </a:rPr>
              <a:t> that provide analytical capabilities for retrospective and complex analysis that may touch most or all of the data</a:t>
            </a:r>
            <a:r>
              <a:rPr dirty="0" lang="en-US" sz="2600">
                <a:uFillTx/>
              </a:rPr>
              <a:t>.</a:t>
            </a:r>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12</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28420" y="274638"/>
            <a:ext cx="9482380" cy="1143000"/>
          </a:xfrm>
        </p:spPr>
        <p:txBody xmlns:c="http://schemas.openxmlformats.org/drawingml/2006/chart" xmlns:pic="http://schemas.openxmlformats.org/drawingml/2006/picture" xmlns:dgm="http://schemas.openxmlformats.org/drawingml/2006/diagram">
          <a:bodyPr>
            <a:normAutofit/>
          </a:bodyPr>
          <a:lstStyle/>
          <a:p>
            <a:r>
              <a:rPr b="1" dirty="0" i="1" lang="en-US">
                <a:uFillTx/>
              </a:rPr>
              <a:t>Big Data </a:t>
            </a:r>
            <a:r>
              <a:rPr b="1" dirty="0" i="1" lang="en-US" smtClean="0">
                <a:uFillTx/>
              </a:rPr>
              <a:t>Technologies</a:t>
            </a:r>
            <a:endParaRPr b="1" dirty="0" i="1"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5BA91E3D-EE97-46BF-BB29-9990B889BCC8}"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836908" y="1600201"/>
            <a:ext cx="9526292" cy="4525963"/>
          </a:xfrm>
        </p:spPr>
        <p:txBody xmlns:c="http://schemas.openxmlformats.org/drawingml/2006/chart" xmlns:pic="http://schemas.openxmlformats.org/drawingml/2006/picture" xmlns:dgm="http://schemas.openxmlformats.org/drawingml/2006/diagram">
          <a:bodyPr>
            <a:normAutofit/>
          </a:bodyPr>
          <a:lstStyle/>
          <a:p>
            <a:r>
              <a:rPr dirty="0" lang="en-US" sz="2600">
                <a:uFillTx/>
              </a:rPr>
              <a:t>Different Big Data and Cloud Platforms Solutions available in the current market:</a:t>
            </a:r>
          </a:p>
          <a:p>
            <a:pPr>
              <a:buFont charset="2" pitchFamily="2" typeface="Wingdings"/>
              <a:buChar char="q"/>
            </a:pPr>
            <a:r>
              <a:rPr dirty="0" lang="en-US" sz="2600">
                <a:uFillTx/>
              </a:rPr>
              <a:t>	</a:t>
            </a:r>
            <a:r>
              <a:rPr dirty="0" lang="en-US" sz="2600">
                <a:solidFill>
                  <a:srgbClr val="FF0000"/>
                </a:solidFill>
                <a:uFillTx/>
              </a:rPr>
              <a:t>Amazon Web Services (AWS), </a:t>
            </a:r>
          </a:p>
          <a:p>
            <a:pPr>
              <a:buFont charset="2" pitchFamily="2" typeface="Wingdings"/>
              <a:buChar char="q"/>
            </a:pPr>
            <a:r>
              <a:rPr dirty="0" lang="en-US" sz="2600">
                <a:solidFill>
                  <a:srgbClr val="FF0000"/>
                </a:solidFill>
                <a:uFillTx/>
              </a:rPr>
              <a:t>	Google Cloud Platform, </a:t>
            </a:r>
          </a:p>
          <a:p>
            <a:pPr>
              <a:buFont charset="2" pitchFamily="2" typeface="Wingdings"/>
              <a:buChar char="q"/>
            </a:pPr>
            <a:r>
              <a:rPr dirty="0" lang="en-US" sz="2600">
                <a:solidFill>
                  <a:srgbClr val="FF0000"/>
                </a:solidFill>
                <a:uFillTx/>
              </a:rPr>
              <a:t>	Microsoft Azure, </a:t>
            </a:r>
          </a:p>
          <a:p>
            <a:pPr>
              <a:buFont charset="2" pitchFamily="2" typeface="Wingdings"/>
              <a:buChar char="q"/>
            </a:pPr>
            <a:r>
              <a:rPr dirty="0" lang="en-US" sz="2600">
                <a:solidFill>
                  <a:srgbClr val="FF0000"/>
                </a:solidFill>
                <a:uFillTx/>
              </a:rPr>
              <a:t>	IBM </a:t>
            </a:r>
            <a:r>
              <a:rPr dirty="0" err="1" lang="en-US" sz="2600">
                <a:solidFill>
                  <a:srgbClr val="FF0000"/>
                </a:solidFill>
                <a:uFillTx/>
              </a:rPr>
              <a:t>Bluemix</a:t>
            </a:r>
            <a:r>
              <a:rPr dirty="0" lang="en-US" sz="2600">
                <a:solidFill>
                  <a:srgbClr val="FF0000"/>
                </a:solidFill>
                <a:uFillTx/>
              </a:rPr>
              <a:t>, </a:t>
            </a:r>
          </a:p>
          <a:p>
            <a:pPr>
              <a:buFont charset="2" pitchFamily="2" typeface="Wingdings"/>
              <a:buChar char="q"/>
            </a:pPr>
            <a:r>
              <a:rPr dirty="0" lang="en-US" sz="2600">
                <a:solidFill>
                  <a:srgbClr val="FF0000"/>
                </a:solidFill>
                <a:uFillTx/>
              </a:rPr>
              <a:t>	Pivotal Cloud Foundry, </a:t>
            </a:r>
          </a:p>
          <a:p>
            <a:pPr>
              <a:buFont charset="2" pitchFamily="2" typeface="Wingdings"/>
              <a:buChar char="q"/>
            </a:pPr>
            <a:r>
              <a:rPr dirty="0" lang="en-US" sz="2600">
                <a:solidFill>
                  <a:srgbClr val="FF0000"/>
                </a:solidFill>
                <a:uFillTx/>
              </a:rPr>
              <a:t>	Yahoo Cloud Platform etc.</a:t>
            </a:r>
            <a:endParaRPr dirty="0" lang="en-US" sz="2600">
              <a:solidFill>
                <a:srgbClr val="FF0000"/>
              </a:solidFill>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13</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11444" y="274638"/>
            <a:ext cx="11050292" cy="1143000"/>
          </a:xfrm>
        </p:spPr>
        <p:txBody xmlns:c="http://schemas.openxmlformats.org/drawingml/2006/chart" xmlns:pic="http://schemas.openxmlformats.org/drawingml/2006/picture" xmlns:dgm="http://schemas.openxmlformats.org/drawingml/2006/diagram">
          <a:bodyPr>
            <a:normAutofit/>
          </a:bodyPr>
          <a:lstStyle/>
          <a:p>
            <a:r>
              <a:rPr b="1" dirty="0" i="1" lang="en-US">
                <a:uFillTx/>
              </a:rPr>
              <a:t>Big Data </a:t>
            </a:r>
            <a:r>
              <a:rPr b="1" dirty="0" i="1" lang="en-US" smtClean="0">
                <a:uFillTx/>
              </a:rPr>
              <a:t>Technologies</a:t>
            </a:r>
            <a:endParaRPr b="1" dirty="0" i="1"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B4491CAD-B7F4-494A-A5B7-29DBB9627D9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4" st="4"/>
                                            </p:txEl>
                                          </p:spTgt>
                                        </p:tgtEl>
                                        <p:attrNameLst>
                                          <p:attrName>style.visibility</p:attrName>
                                        </p:attrNameLst>
                                      </p:cBhvr>
                                      <p:to>
                                        <p:strVal val="visible"/>
                                      </p:to>
                                    </p:set>
                                    <p:anim calcmode="lin" valueType="num">
                                      <p:cBhvr additive="base">
                                        <p:cTn dur="500" fill="hold" id="37"/>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5" st="5"/>
                                            </p:txEl>
                                          </p:spTgt>
                                        </p:tgtEl>
                                        <p:attrNameLst>
                                          <p:attrName>style.visibility</p:attrName>
                                        </p:attrNameLst>
                                      </p:cBhvr>
                                      <p:to>
                                        <p:strVal val="visible"/>
                                      </p:to>
                                    </p:set>
                                    <p:anim calcmode="lin" valueType="num">
                                      <p:cBhvr additive="base">
                                        <p:cTn dur="500" fill="hold" id="43"/>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3">
                                            <p:txEl>
                                              <p:pRg end="6" st="6"/>
                                            </p:txEl>
                                          </p:spTgt>
                                        </p:tgtEl>
                                        <p:attrNameLst>
                                          <p:attrName>style.visibility</p:attrName>
                                        </p:attrNameLst>
                                      </p:cBhvr>
                                      <p:to>
                                        <p:strVal val="visible"/>
                                      </p:to>
                                    </p:set>
                                    <p:anim calcmode="lin" valueType="num">
                                      <p:cBhvr additive="base">
                                        <p:cTn dur="500" fill="hold" id="49"/>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88936" y="82914"/>
            <a:ext cx="9621864" cy="563562"/>
          </a:xfrm>
        </p:spPr>
        <p:txBody xmlns:c="http://schemas.openxmlformats.org/drawingml/2006/chart" xmlns:pic="http://schemas.openxmlformats.org/drawingml/2006/picture" xmlns:dgm="http://schemas.openxmlformats.org/drawingml/2006/diagram">
          <a:bodyPr>
            <a:normAutofit fontScale="90000"/>
          </a:bodyPr>
          <a:lstStyle/>
          <a:p>
            <a:r>
              <a:rPr b="1" dirty="0" i="1" lang="en-US" smtClean="0">
                <a:uFillTx/>
              </a:rPr>
              <a:t>Big Data Challenges</a:t>
            </a:r>
            <a:endParaRPr b="1" dirty="0" i="1" lang="en-US">
              <a:uFillTx/>
            </a:endParaRPr>
          </a:p>
        </p:txBody>
      </p:sp>
      <p:pic>
        <p:nvPicPr>
          <p:cNvPr xmlns:c="http://schemas.openxmlformats.org/drawingml/2006/chart" xmlns:pic="http://schemas.openxmlformats.org/drawingml/2006/picture" xmlns:dgm="http://schemas.openxmlformats.org/drawingml/2006/diagram" id="6758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18454" y="685801"/>
            <a:ext cx="11344760" cy="6181257"/>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14</a:t>
            </a:fld>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FE942FED-F232-4A38-8C40-E98401FB9C8A}"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67586"/>
                                        </p:tgtEl>
                                        <p:attrNameLst>
                                          <p:attrName>style.visibility</p:attrName>
                                        </p:attrNameLst>
                                      </p:cBhvr>
                                      <p:to>
                                        <p:strVal val="visible"/>
                                      </p:to>
                                    </p:set>
                                    <p:anim calcmode="lin" valueType="num">
                                      <p:cBhvr additive="base">
                                        <p:cTn dur="500" fill="hold" id="13"/>
                                        <p:tgtEl>
                                          <p:spTgt spid="67586"/>
                                        </p:tgtEl>
                                        <p:attrNameLst>
                                          <p:attrName>ppt_x</p:attrName>
                                        </p:attrNameLst>
                                      </p:cBhvr>
                                      <p:tavLst>
                                        <p:tav tm="0">
                                          <p:val>
                                            <p:strVal val="#ppt_x"/>
                                          </p:val>
                                        </p:tav>
                                        <p:tav tm="100000">
                                          <p:val>
                                            <p:strVal val="#ppt_x"/>
                                          </p:val>
                                        </p:tav>
                                      </p:tavLst>
                                    </p:anim>
                                    <p:anim calcmode="lin" valueType="num">
                                      <p:cBhvr additive="base">
                                        <p:cTn dur="500" fill="hold" id="14"/>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838200" y="1456841"/>
            <a:ext cx="10515600" cy="4720122"/>
          </a:xfrm>
        </p:spPr>
        <p:txBody xmlns:c="http://schemas.openxmlformats.org/drawingml/2006/chart" xmlns:pic="http://schemas.openxmlformats.org/drawingml/2006/picture" xmlns:dgm="http://schemas.openxmlformats.org/drawingml/2006/diagram">
          <a:bodyPr>
            <a:noAutofit/>
          </a:bodyPr>
          <a:lstStyle/>
          <a:p>
            <a:r>
              <a:rPr b="1" dirty="0" lang="en-US" sz="2600">
                <a:uFillTx/>
              </a:rPr>
              <a:t>Big Data Challenges</a:t>
            </a:r>
          </a:p>
          <a:p>
            <a:pPr algn="just">
              <a:buNone/>
            </a:pPr>
            <a:r>
              <a:rPr dirty="0" lang="en-US" sz="2600">
                <a:uFillTx/>
              </a:rPr>
              <a:t>	The </a:t>
            </a:r>
            <a:r>
              <a:rPr dirty="0" lang="en-US" sz="2600">
                <a:uFillTx/>
              </a:rPr>
              <a:t>major challenges associated with big data are as follows:</a:t>
            </a:r>
          </a:p>
          <a:p>
            <a:pPr lvl="1"/>
            <a:r>
              <a:rPr dirty="0" lang="en-US" sz="2200">
                <a:uFillTx/>
              </a:rPr>
              <a:t>Capturing data</a:t>
            </a:r>
          </a:p>
          <a:p>
            <a:pPr lvl="1"/>
            <a:r>
              <a:rPr dirty="0" err="1" lang="en-US" sz="2200">
                <a:uFillTx/>
              </a:rPr>
              <a:t>Curation</a:t>
            </a:r>
            <a:endParaRPr dirty="0" lang="en-US" sz="2200">
              <a:uFillTx/>
            </a:endParaRPr>
          </a:p>
          <a:p>
            <a:pPr lvl="1"/>
            <a:r>
              <a:rPr dirty="0" lang="en-US" sz="2200">
                <a:uFillTx/>
              </a:rPr>
              <a:t>Storage</a:t>
            </a:r>
          </a:p>
          <a:p>
            <a:pPr lvl="1"/>
            <a:r>
              <a:rPr dirty="0" lang="en-US" sz="2200">
                <a:uFillTx/>
              </a:rPr>
              <a:t>Searching</a:t>
            </a:r>
          </a:p>
          <a:p>
            <a:pPr lvl="1"/>
            <a:r>
              <a:rPr dirty="0" lang="en-US" sz="2200">
                <a:uFillTx/>
              </a:rPr>
              <a:t>Sharing</a:t>
            </a:r>
          </a:p>
          <a:p>
            <a:pPr lvl="1"/>
            <a:r>
              <a:rPr dirty="0" lang="en-US" sz="2200">
                <a:uFillTx/>
              </a:rPr>
              <a:t>Transfer</a:t>
            </a:r>
          </a:p>
          <a:p>
            <a:pPr lvl="1"/>
            <a:r>
              <a:rPr dirty="0" lang="en-US" sz="2200">
                <a:uFillTx/>
              </a:rPr>
              <a:t>Analysis</a:t>
            </a:r>
          </a:p>
          <a:p>
            <a:pPr lvl="1"/>
            <a:r>
              <a:rPr dirty="0" lang="en-US" sz="2200">
                <a:uFillTx/>
              </a:rPr>
              <a:t>Presentation</a:t>
            </a:r>
            <a:endParaRPr dirty="0" lang="en-US" sz="22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15</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666427" y="318882"/>
            <a:ext cx="10538848" cy="755286"/>
          </a:xfrm>
        </p:spPr>
        <p:txBody xmlns:c="http://schemas.openxmlformats.org/drawingml/2006/chart" xmlns:pic="http://schemas.openxmlformats.org/drawingml/2006/picture" xmlns:dgm="http://schemas.openxmlformats.org/drawingml/2006/diagram">
          <a:bodyPr>
            <a:normAutofit/>
          </a:bodyPr>
          <a:lstStyle/>
          <a:p>
            <a:r>
              <a:rPr b="1" dirty="0" i="1" lang="en-US" smtClean="0">
                <a:uFillTx/>
              </a:rPr>
              <a:t>Big Data Challenges</a:t>
            </a:r>
            <a:endParaRPr b="1" dirty="0" i="1"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F3DD83CA-59A6-419D-8DF7-780E1DB5D55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
                                            <p:txEl>
                                              <p:pRg end="2" st="2"/>
                                            </p:txEl>
                                          </p:spTgt>
                                        </p:tgtEl>
                                        <p:attrNameLst>
                                          <p:attrName>style.visibility</p:attrName>
                                        </p:attrNameLst>
                                      </p:cBhvr>
                                      <p:to>
                                        <p:strVal val="visible"/>
                                      </p:to>
                                    </p:set>
                                    <p:anim calcmode="lin" valueType="num">
                                      <p:cBhvr additive="base">
                                        <p:cTn dur="500" fill="hold" id="23"/>
                                        <p:tgtEl>
                                          <p:spTgt spid="3">
                                            <p:txEl>
                                              <p:pRg end="2" st="2"/>
                                            </p:txEl>
                                          </p:spTgt>
                                        </p:tgtEl>
                                        <p:attrNameLst>
                                          <p:attrName>ppt_x</p:attrName>
                                        </p:attrNameLst>
                                      </p:cBhvr>
                                      <p:tavLst>
                                        <p:tav tm="0">
                                          <p:val>
                                            <p:strVal val="0-#ppt_w/2"/>
                                          </p:val>
                                        </p:tav>
                                        <p:tav tm="100000">
                                          <p:val>
                                            <p:strVal val="#ppt_x"/>
                                          </p:val>
                                        </p:tav>
                                      </p:tavLst>
                                    </p:anim>
                                    <p:anim calcmode="lin" valueType="num">
                                      <p:cBhvr additive="base">
                                        <p:cTn dur="500" fill="hold" id="24"/>
                                        <p:tgtEl>
                                          <p:spTgt spid="3">
                                            <p:txEl>
                                              <p:pRg end="2" st="2"/>
                                            </p:txEl>
                                          </p:spTgt>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3">
                                            <p:txEl>
                                              <p:pRg end="3" st="3"/>
                                            </p:txEl>
                                          </p:spTgt>
                                        </p:tgtEl>
                                        <p:attrNameLst>
                                          <p:attrName>style.visibility</p:attrName>
                                        </p:attrNameLst>
                                      </p:cBhvr>
                                      <p:to>
                                        <p:strVal val="visible"/>
                                      </p:to>
                                    </p:set>
                                    <p:anim calcmode="lin" valueType="num">
                                      <p:cBhvr additive="base">
                                        <p:cTn dur="500" fill="hold" id="27"/>
                                        <p:tgtEl>
                                          <p:spTgt spid="3">
                                            <p:txEl>
                                              <p:pRg end="3" st="3"/>
                                            </p:txEl>
                                          </p:spTgt>
                                        </p:tgtEl>
                                        <p:attrNameLst>
                                          <p:attrName>ppt_x</p:attrName>
                                        </p:attrNameLst>
                                      </p:cBhvr>
                                      <p:tavLst>
                                        <p:tav tm="0">
                                          <p:val>
                                            <p:strVal val="0-#ppt_w/2"/>
                                          </p:val>
                                        </p:tav>
                                        <p:tav tm="100000">
                                          <p:val>
                                            <p:strVal val="#ppt_x"/>
                                          </p:val>
                                        </p:tav>
                                      </p:tavLst>
                                    </p:anim>
                                    <p:anim calcmode="lin" valueType="num">
                                      <p:cBhvr additive="base">
                                        <p:cTn dur="500" fill="hold" id="28"/>
                                        <p:tgtEl>
                                          <p:spTgt spid="3">
                                            <p:txEl>
                                              <p:pRg end="3" st="3"/>
                                            </p:txEl>
                                          </p:spTgt>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0-#ppt_w/2"/>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3">
                                            <p:txEl>
                                              <p:pRg end="5" st="5"/>
                                            </p:txEl>
                                          </p:spTgt>
                                        </p:tgtEl>
                                        <p:attrNameLst>
                                          <p:attrName>style.visibility</p:attrName>
                                        </p:attrNameLst>
                                      </p:cBhvr>
                                      <p:to>
                                        <p:strVal val="visible"/>
                                      </p:to>
                                    </p:set>
                                    <p:anim calcmode="lin" valueType="num">
                                      <p:cBhvr additive="base">
                                        <p:cTn dur="500" fill="hold" id="35"/>
                                        <p:tgtEl>
                                          <p:spTgt spid="3">
                                            <p:txEl>
                                              <p:pRg end="5" st="5"/>
                                            </p:txEl>
                                          </p:spTgt>
                                        </p:tgtEl>
                                        <p:attrNameLst>
                                          <p:attrName>ppt_x</p:attrName>
                                        </p:attrNameLst>
                                      </p:cBhvr>
                                      <p:tavLst>
                                        <p:tav tm="0">
                                          <p:val>
                                            <p:strVal val="0-#ppt_w/2"/>
                                          </p:val>
                                        </p:tav>
                                        <p:tav tm="100000">
                                          <p:val>
                                            <p:strVal val="#ppt_x"/>
                                          </p:val>
                                        </p:tav>
                                      </p:tavLst>
                                    </p:anim>
                                    <p:anim calcmode="lin" valueType="num">
                                      <p:cBhvr additive="base">
                                        <p:cTn dur="500" fill="hold" id="36"/>
                                        <p:tgtEl>
                                          <p:spTgt spid="3">
                                            <p:txEl>
                                              <p:pRg end="5" st="5"/>
                                            </p:txEl>
                                          </p:spTgt>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3">
                                            <p:txEl>
                                              <p:pRg end="6" st="6"/>
                                            </p:txEl>
                                          </p:spTgt>
                                        </p:tgtEl>
                                        <p:attrNameLst>
                                          <p:attrName>style.visibility</p:attrName>
                                        </p:attrNameLst>
                                      </p:cBhvr>
                                      <p:to>
                                        <p:strVal val="visible"/>
                                      </p:to>
                                    </p:set>
                                    <p:anim calcmode="lin" valueType="num">
                                      <p:cBhvr additive="base">
                                        <p:cTn dur="500" fill="hold" id="39"/>
                                        <p:tgtEl>
                                          <p:spTgt spid="3">
                                            <p:txEl>
                                              <p:pRg end="6" st="6"/>
                                            </p:txEl>
                                          </p:spTgt>
                                        </p:tgtEl>
                                        <p:attrNameLst>
                                          <p:attrName>ppt_x</p:attrName>
                                        </p:attrNameLst>
                                      </p:cBhvr>
                                      <p:tavLst>
                                        <p:tav tm="0">
                                          <p:val>
                                            <p:strVal val="0-#ppt_w/2"/>
                                          </p:val>
                                        </p:tav>
                                        <p:tav tm="100000">
                                          <p:val>
                                            <p:strVal val="#ppt_x"/>
                                          </p:val>
                                        </p:tav>
                                      </p:tavLst>
                                    </p:anim>
                                    <p:anim calcmode="lin" valueType="num">
                                      <p:cBhvr additive="base">
                                        <p:cTn dur="500" fill="hold" id="40"/>
                                        <p:tgtEl>
                                          <p:spTgt spid="3">
                                            <p:txEl>
                                              <p:pRg end="6" st="6"/>
                                            </p:txEl>
                                          </p:spTgt>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3">
                                            <p:txEl>
                                              <p:pRg end="7" st="7"/>
                                            </p:txEl>
                                          </p:spTgt>
                                        </p:tgtEl>
                                        <p:attrNameLst>
                                          <p:attrName>style.visibility</p:attrName>
                                        </p:attrNameLst>
                                      </p:cBhvr>
                                      <p:to>
                                        <p:strVal val="visible"/>
                                      </p:to>
                                    </p:set>
                                    <p:anim calcmode="lin" valueType="num">
                                      <p:cBhvr additive="base">
                                        <p:cTn dur="500" fill="hold" id="43"/>
                                        <p:tgtEl>
                                          <p:spTgt spid="3">
                                            <p:txEl>
                                              <p:pRg end="7" st="7"/>
                                            </p:txEl>
                                          </p:spTgt>
                                        </p:tgtEl>
                                        <p:attrNameLst>
                                          <p:attrName>ppt_x</p:attrName>
                                        </p:attrNameLst>
                                      </p:cBhvr>
                                      <p:tavLst>
                                        <p:tav tm="0">
                                          <p:val>
                                            <p:strVal val="0-#ppt_w/2"/>
                                          </p:val>
                                        </p:tav>
                                        <p:tav tm="100000">
                                          <p:val>
                                            <p:strVal val="#ppt_x"/>
                                          </p:val>
                                        </p:tav>
                                      </p:tavLst>
                                    </p:anim>
                                    <p:anim calcmode="lin" valueType="num">
                                      <p:cBhvr additive="base">
                                        <p:cTn dur="500" fill="hold" id="44"/>
                                        <p:tgtEl>
                                          <p:spTgt spid="3">
                                            <p:txEl>
                                              <p:pRg end="7" st="7"/>
                                            </p:txEl>
                                          </p:spTgt>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3">
                                            <p:txEl>
                                              <p:pRg end="8" st="8"/>
                                            </p:txEl>
                                          </p:spTgt>
                                        </p:tgtEl>
                                        <p:attrNameLst>
                                          <p:attrName>style.visibility</p:attrName>
                                        </p:attrNameLst>
                                      </p:cBhvr>
                                      <p:to>
                                        <p:strVal val="visible"/>
                                      </p:to>
                                    </p:set>
                                    <p:anim calcmode="lin" valueType="num">
                                      <p:cBhvr additive="base">
                                        <p:cTn dur="500" fill="hold" id="47"/>
                                        <p:tgtEl>
                                          <p:spTgt spid="3">
                                            <p:txEl>
                                              <p:pRg end="8" st="8"/>
                                            </p:txEl>
                                          </p:spTgt>
                                        </p:tgtEl>
                                        <p:attrNameLst>
                                          <p:attrName>ppt_x</p:attrName>
                                        </p:attrNameLst>
                                      </p:cBhvr>
                                      <p:tavLst>
                                        <p:tav tm="0">
                                          <p:val>
                                            <p:strVal val="0-#ppt_w/2"/>
                                          </p:val>
                                        </p:tav>
                                        <p:tav tm="100000">
                                          <p:val>
                                            <p:strVal val="#ppt_x"/>
                                          </p:val>
                                        </p:tav>
                                      </p:tavLst>
                                    </p:anim>
                                    <p:anim calcmode="lin" valueType="num">
                                      <p:cBhvr additive="base">
                                        <p:cTn dur="500" fill="hold" id="48"/>
                                        <p:tgtEl>
                                          <p:spTgt spid="3">
                                            <p:txEl>
                                              <p:pRg end="8" st="8"/>
                                            </p:txEl>
                                          </p:spTgt>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3">
                                            <p:txEl>
                                              <p:pRg end="9" st="9"/>
                                            </p:txEl>
                                          </p:spTgt>
                                        </p:tgtEl>
                                        <p:attrNameLst>
                                          <p:attrName>style.visibility</p:attrName>
                                        </p:attrNameLst>
                                      </p:cBhvr>
                                      <p:to>
                                        <p:strVal val="visible"/>
                                      </p:to>
                                    </p:set>
                                    <p:anim calcmode="lin" valueType="num">
                                      <p:cBhvr additive="base">
                                        <p:cTn dur="500" fill="hold" id="51"/>
                                        <p:tgtEl>
                                          <p:spTgt spid="3">
                                            <p:txEl>
                                              <p:pRg end="9" st="9"/>
                                            </p:txEl>
                                          </p:spTgt>
                                        </p:tgtEl>
                                        <p:attrNameLst>
                                          <p:attrName>ppt_x</p:attrName>
                                        </p:attrNameLst>
                                      </p:cBhvr>
                                      <p:tavLst>
                                        <p:tav tm="0">
                                          <p:val>
                                            <p:strVal val="0-#ppt_w/2"/>
                                          </p:val>
                                        </p:tav>
                                        <p:tav tm="100000">
                                          <p:val>
                                            <p:strVal val="#ppt_x"/>
                                          </p:val>
                                        </p:tav>
                                      </p:tavLst>
                                    </p:anim>
                                    <p:anim calcmode="lin" valueType="num">
                                      <p:cBhvr additive="base">
                                        <p:cTn dur="500" fill="hold" id="52"/>
                                        <p:tgtEl>
                                          <p:spTgt spid="3">
                                            <p:txEl>
                                              <p:pRg end="9" st="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77864" y="1437388"/>
            <a:ext cx="11236271" cy="5101524"/>
          </a:xfrm>
        </p:spPr>
        <p:txBody xmlns:c="http://schemas.openxmlformats.org/drawingml/2006/chart" xmlns:pic="http://schemas.openxmlformats.org/drawingml/2006/picture" xmlns:dgm="http://schemas.openxmlformats.org/drawingml/2006/diagram">
          <a:bodyPr>
            <a:normAutofit/>
          </a:bodyPr>
          <a:lstStyle/>
          <a:p>
            <a:pPr algn="just"/>
            <a:r>
              <a:rPr dirty="0" lang="en-US" sz="2500">
                <a:uFillTx/>
              </a:rPr>
              <a:t>In </a:t>
            </a:r>
            <a:r>
              <a:rPr dirty="0" lang="en-US" sz="2500">
                <a:uFillTx/>
              </a:rPr>
              <a:t>this approach, an enterprise will have a computer to store and process big data. Here data will be stored in an RDBMS like Oracle Database, MS SQL Server or DB2 and sophisticated </a:t>
            </a:r>
            <a:r>
              <a:rPr dirty="0" lang="en-US" sz="2500">
                <a:uFillTx/>
              </a:rPr>
              <a:t>software </a:t>
            </a:r>
            <a:r>
              <a:rPr dirty="0" lang="en-US" sz="2500">
                <a:uFillTx/>
              </a:rPr>
              <a:t>can be written to interact with the database, process the required data and present it to the users for analysis purpose</a:t>
            </a:r>
            <a:r>
              <a:rPr dirty="0" lang="en-US" sz="2500">
                <a:uFillTx/>
              </a:rPr>
              <a:t>.</a:t>
            </a:r>
            <a:endParaRPr dirty="0" lang="en-US" sz="2500">
              <a:uFillTx/>
            </a:endParaRPr>
          </a:p>
        </p:txBody>
      </p:sp>
      <p:pic>
        <p:nvPicPr>
          <p:cNvPr xmlns:c="http://schemas.openxmlformats.org/drawingml/2006/chart" xmlns:pic="http://schemas.openxmlformats.org/drawingml/2006/picture" xmlns:dgm="http://schemas.openxmlformats.org/drawingml/2006/diagram"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2971800" y="3810001"/>
            <a:ext cx="5715000" cy="1741823"/>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16</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666427" y="228599"/>
            <a:ext cx="11047708" cy="1026225"/>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Traditional Approach</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AA41529-A92F-440E-97CB-2B105B2A0B0A}"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1026"/>
                                        </p:tgtEl>
                                        <p:attrNameLst>
                                          <p:attrName>style.visibility</p:attrName>
                                        </p:attrNameLst>
                                      </p:cBhvr>
                                      <p:to>
                                        <p:strVal val="visible"/>
                                      </p:to>
                                    </p:set>
                                    <p:anim calcmode="lin" valueType="num">
                                      <p:cBhvr additive="base">
                                        <p:cTn dur="500" fill="hold" id="19"/>
                                        <p:tgtEl>
                                          <p:spTgt spid="1026"/>
                                        </p:tgtEl>
                                        <p:attrNameLst>
                                          <p:attrName>ppt_x</p:attrName>
                                        </p:attrNameLst>
                                      </p:cBhvr>
                                      <p:tavLst>
                                        <p:tav tm="0">
                                          <p:val>
                                            <p:strVal val="#ppt_x"/>
                                          </p:val>
                                        </p:tav>
                                        <p:tav tm="100000">
                                          <p:val>
                                            <p:strVal val="#ppt_x"/>
                                          </p:val>
                                        </p:tav>
                                      </p:tavLst>
                                    </p:anim>
                                    <p:anim calcmode="lin" valueType="num">
                                      <p:cBhvr additive="base">
                                        <p:cTn dur="500" fill="hold" id="20"/>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buNone/>
            </a:pPr>
            <a:r>
              <a:rPr dirty="0" lang="en-US" sz="2600">
                <a:uFillTx/>
              </a:rPr>
              <a:t>Limitation:</a:t>
            </a:r>
            <a:endParaRPr dirty="0" lang="en-US" sz="2600">
              <a:uFillTx/>
            </a:endParaRPr>
          </a:p>
          <a:p>
            <a:pPr algn="just"/>
            <a:r>
              <a:rPr dirty="0" lang="en-US" sz="2600">
                <a:uFillTx/>
              </a:rPr>
              <a:t>Traditional </a:t>
            </a:r>
            <a:r>
              <a:rPr dirty="0" lang="en-US" sz="2600">
                <a:uFillTx/>
              </a:rPr>
              <a:t>approach works well </a:t>
            </a:r>
            <a:r>
              <a:rPr dirty="0" lang="en-US" sz="2600">
                <a:solidFill>
                  <a:srgbClr val="FF0000"/>
                </a:solidFill>
                <a:uFillTx/>
              </a:rPr>
              <a:t>where we have less volume of data </a:t>
            </a:r>
            <a:r>
              <a:rPr dirty="0" lang="en-US" sz="2600">
                <a:uFillTx/>
              </a:rPr>
              <a:t>that can be accommodated by standard database servers, or up to the </a:t>
            </a:r>
            <a:r>
              <a:rPr dirty="0" lang="en-US" sz="2600">
                <a:solidFill>
                  <a:srgbClr val="FF0000"/>
                </a:solidFill>
                <a:uFillTx/>
              </a:rPr>
              <a:t>limit of the processor which is processing the data</a:t>
            </a:r>
            <a:r>
              <a:rPr dirty="0" lang="en-US" sz="2600">
                <a:uFillTx/>
              </a:rPr>
              <a:t>. </a:t>
            </a:r>
            <a:endParaRPr dirty="0" lang="en-US" sz="2600">
              <a:uFillTx/>
            </a:endParaRPr>
          </a:p>
          <a:p>
            <a:pPr algn="just"/>
            <a:endParaRPr dirty="0" lang="en-US" sz="2600">
              <a:uFillTx/>
            </a:endParaRPr>
          </a:p>
          <a:p>
            <a:pPr algn="just"/>
            <a:r>
              <a:rPr dirty="0" lang="en-US" sz="2600">
                <a:uFillTx/>
              </a:rPr>
              <a:t>But </a:t>
            </a:r>
            <a:r>
              <a:rPr dirty="0" lang="en-US" sz="2600">
                <a:uFillTx/>
              </a:rPr>
              <a:t>when it comes to dealing with huge amounts of data, it is really a tedious task to process such data through a traditional database server.</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17</a:t>
            </a:fld>
            <a:endParaRPr lang="en-US">
              <a:uFillTx/>
            </a:endParaRPr>
          </a:p>
        </p:txBody>
      </p:sp>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228599"/>
            <a:ext cx="9372600" cy="949271"/>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Traditional Approach</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539C5EC-64E2-4C34-B391-40B0CB96FDA9}"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6"/>
    </p:bld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18454" y="274638"/>
            <a:ext cx="9792346" cy="792162"/>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MapReduce</a:t>
            </a:r>
            <a:r>
              <a:rPr b="1" dirty="0" i="1" lang="en-US" sz="3600">
                <a:uFillTx/>
              </a:rPr>
              <a:t> Algorithm </a:t>
            </a:r>
            <a:endParaRPr b="1" dirty="0" i="1" lang="en-US" sz="3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18</a:t>
            </a:fld>
            <a:endParaRPr lang="en-US">
              <a:uFillTx/>
            </a:endParaRPr>
          </a:p>
        </p:txBody>
      </p:sp>
      <p:pic>
        <p:nvPicPr>
          <p:cNvPr xmlns:c="http://schemas.openxmlformats.org/drawingml/2006/chart" xmlns:pic="http://schemas.openxmlformats.org/drawingml/2006/picture" xmlns:dgm="http://schemas.openxmlformats.org/drawingml/2006/diagram" id="4099"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604290" y="2186178"/>
            <a:ext cx="6605587" cy="4352734"/>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18453" y="1143001"/>
            <a:ext cx="11205275" cy="907941"/>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algn="just">
              <a:buNone/>
            </a:pPr>
            <a:r>
              <a:rPr dirty="0" lang="en-US" sz="2800">
                <a:uFillTx/>
              </a:rPr>
              <a:t>Google’s Solution</a:t>
            </a:r>
            <a:r>
              <a:rPr dirty="0" lang="en-US" sz="2600">
                <a:uFillTx/>
              </a:rPr>
              <a:t>:</a:t>
            </a:r>
          </a:p>
          <a:p>
            <a:pPr algn="just">
              <a:buNone/>
            </a:pPr>
            <a:r>
              <a:rPr dirty="0" lang="en-US" smtClean="0" sz="2500">
                <a:uFillTx/>
              </a:rPr>
              <a:t>	Google </a:t>
            </a:r>
            <a:r>
              <a:rPr dirty="0" lang="en-US" sz="2500">
                <a:uFillTx/>
              </a:rPr>
              <a:t>solved this problem using an algorithm called </a:t>
            </a:r>
            <a:r>
              <a:rPr dirty="0" lang="en-US" sz="2500">
                <a:solidFill>
                  <a:srgbClr val="FF0000"/>
                </a:solidFill>
                <a:uFillTx/>
              </a:rPr>
              <a:t>MapReduce</a:t>
            </a:r>
            <a:r>
              <a:rPr dirty="0" lang="en-US" sz="2500">
                <a:uFillTx/>
              </a:rPr>
              <a:t>.</a:t>
            </a:r>
            <a:endParaRPr dirty="0" lang="en-US" sz="2500">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66E1E32C-5D3B-42B1-8C32-12CF14BA6FFD}"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4099"/>
                                        </p:tgtEl>
                                        <p:attrNameLst>
                                          <p:attrName>style.visibility</p:attrName>
                                        </p:attrNameLst>
                                      </p:cBhvr>
                                      <p:to>
                                        <p:strVal val="visible"/>
                                      </p:to>
                                    </p:set>
                                    <p:anim calcmode="lin" valueType="num">
                                      <p:cBhvr additive="base">
                                        <p:cTn dur="500" fill="hold" id="13"/>
                                        <p:tgtEl>
                                          <p:spTgt spid="4099"/>
                                        </p:tgtEl>
                                        <p:attrNameLst>
                                          <p:attrName>ppt_x</p:attrName>
                                        </p:attrNameLst>
                                      </p:cBhvr>
                                      <p:tavLst>
                                        <p:tav tm="0">
                                          <p:val>
                                            <p:strVal val="#ppt_x"/>
                                          </p:val>
                                        </p:tav>
                                        <p:tav tm="100000">
                                          <p:val>
                                            <p:strVal val="#ppt_x"/>
                                          </p:val>
                                        </p:tav>
                                      </p:tavLst>
                                    </p:anim>
                                    <p:anim calcmode="lin" valueType="num">
                                      <p:cBhvr additive="base">
                                        <p:cTn dur="500" fill="hold" id="14"/>
                                        <p:tgtEl>
                                          <p:spTgt spid="4099"/>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grpId="0" spid="7"/>
    </p:bld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712922" y="990600"/>
            <a:ext cx="10972800" cy="5715000"/>
          </a:xfrm>
        </p:spPr>
        <p:txBody xmlns:c="http://schemas.openxmlformats.org/drawingml/2006/chart" xmlns:pic="http://schemas.openxmlformats.org/drawingml/2006/picture" xmlns:dgm="http://schemas.openxmlformats.org/drawingml/2006/diagram">
          <a:bodyPr>
            <a:noAutofit/>
          </a:bodyPr>
          <a:lstStyle/>
          <a:p>
            <a:pPr algn="just">
              <a:buNone/>
            </a:pPr>
            <a:r>
              <a:rPr dirty="0" lang="en-US" sz="2200">
                <a:uFillTx/>
              </a:rPr>
              <a:t>Google’s Solution</a:t>
            </a:r>
          </a:p>
          <a:p>
            <a:pPr algn="just"/>
            <a:r>
              <a:rPr dirty="0" lang="en-US" sz="2200">
                <a:uFillTx/>
              </a:rPr>
              <a:t>This </a:t>
            </a:r>
            <a:r>
              <a:rPr dirty="0" lang="en-US" sz="2200">
                <a:uFillTx/>
              </a:rPr>
              <a:t>algorithm divides the task into small parts and assigns those parts to many computers connected over the network, and collects the results to form the final result dataset</a:t>
            </a:r>
            <a:r>
              <a:rPr dirty="0" lang="en-US" sz="2200">
                <a:uFillTx/>
              </a:rPr>
              <a:t>.</a:t>
            </a:r>
          </a:p>
          <a:p>
            <a:pPr algn="just"/>
            <a:endParaRPr dirty="0" lang="en-US" sz="2200">
              <a:uFillTx/>
            </a:endParaRPr>
          </a:p>
          <a:p>
            <a:pPr algn="just"/>
            <a:endParaRPr dirty="0" lang="en-US" sz="2200">
              <a:uFillTx/>
            </a:endParaRPr>
          </a:p>
          <a:p>
            <a:pPr algn="just"/>
            <a:endParaRPr dirty="0" lang="en-US" sz="2200">
              <a:uFillTx/>
            </a:endParaRPr>
          </a:p>
          <a:p>
            <a:pPr algn="just"/>
            <a:endParaRPr dirty="0" lang="en-US" sz="2200">
              <a:uFillTx/>
            </a:endParaRPr>
          </a:p>
          <a:p>
            <a:pPr algn="just"/>
            <a:endParaRPr dirty="0" lang="en-US" sz="2200">
              <a:uFillTx/>
            </a:endParaRPr>
          </a:p>
          <a:p>
            <a:pPr algn="just"/>
            <a:endParaRPr dirty="0" lang="en-US" sz="2200">
              <a:uFillTx/>
            </a:endParaRPr>
          </a:p>
          <a:p>
            <a:pPr algn="just"/>
            <a:endParaRPr dirty="0" lang="en-US" sz="2200">
              <a:uFillTx/>
            </a:endParaRPr>
          </a:p>
          <a:p>
            <a:pPr algn="just">
              <a:buNone/>
            </a:pPr>
            <a:endParaRPr dirty="0" lang="en-US" smtClean="0" sz="2200">
              <a:uFillTx/>
            </a:endParaRPr>
          </a:p>
          <a:p>
            <a:pPr algn="just">
              <a:buNone/>
            </a:pPr>
            <a:endParaRPr dirty="0" lang="en-US" sz="2200">
              <a:uFillTx/>
            </a:endParaRPr>
          </a:p>
          <a:p>
            <a:pPr algn="just"/>
            <a:r>
              <a:rPr dirty="0" lang="en-US" sz="2200">
                <a:uFillTx/>
              </a:rPr>
              <a:t>Above diagram shows various commodity </a:t>
            </a:r>
            <a:r>
              <a:rPr dirty="0" err="1" lang="en-US" sz="2200">
                <a:uFillTx/>
              </a:rPr>
              <a:t>hardwares</a:t>
            </a:r>
            <a:r>
              <a:rPr dirty="0" lang="en-US" sz="2200">
                <a:uFillTx/>
              </a:rPr>
              <a:t> which could be single CPU machines or servers with higher capacity.</a:t>
            </a:r>
          </a:p>
        </p:txBody>
      </p:sp>
      <p:pic>
        <p:nvPicPr>
          <p:cNvPr xmlns:c="http://schemas.openxmlformats.org/drawingml/2006/chart" xmlns:pic="http://schemas.openxmlformats.org/drawingml/2006/picture" xmlns:dgm="http://schemas.openxmlformats.org/drawingml/2006/diagram" id="205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5186766" y="2278251"/>
            <a:ext cx="5662048" cy="3487118"/>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19</a:t>
            </a:fld>
            <a:endParaRPr lang="en-US">
              <a:uFillTx/>
            </a:endParaRPr>
          </a:p>
        </p:txBody>
      </p:sp>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12922" y="274638"/>
            <a:ext cx="10972800" cy="715962"/>
          </a:xfrm>
        </p:spPr>
        <p:txBody xmlns:c="http://schemas.openxmlformats.org/drawingml/2006/chart" xmlns:pic="http://schemas.openxmlformats.org/drawingml/2006/picture" xmlns:dgm="http://schemas.openxmlformats.org/drawingml/2006/diagram">
          <a:bodyPr>
            <a:normAutofit/>
          </a:bodyPr>
          <a:lstStyle/>
          <a:p>
            <a:r>
              <a:rPr b="1" dirty="0" err="1" i="1" lang="en-US" smtClean="0">
                <a:uFillTx/>
              </a:rPr>
              <a:t>MapReduce</a:t>
            </a:r>
            <a:r>
              <a:rPr b="1" dirty="0" i="1" lang="en-US" smtClean="0">
                <a:uFillTx/>
              </a:rPr>
              <a:t> Algorithm </a:t>
            </a:r>
            <a:endParaRPr b="1" dirty="0" i="1"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357A4FA-1374-4511-80F4-EBE852764A7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50"/>
                                        </p:tgtEl>
                                        <p:attrNameLst>
                                          <p:attrName>style.visibility</p:attrName>
                                        </p:attrNameLst>
                                      </p:cBhvr>
                                      <p:to>
                                        <p:strVal val="visible"/>
                                      </p:to>
                                    </p:set>
                                    <p:anim calcmode="lin" valueType="num">
                                      <p:cBhvr additive="base">
                                        <p:cTn dur="500" fill="hold" id="13"/>
                                        <p:tgtEl>
                                          <p:spTgt spid="2050"/>
                                        </p:tgtEl>
                                        <p:attrNameLst>
                                          <p:attrName>ppt_x</p:attrName>
                                        </p:attrNameLst>
                                      </p:cBhvr>
                                      <p:tavLst>
                                        <p:tav tm="0">
                                          <p:val>
                                            <p:strVal val="#ppt_x"/>
                                          </p:val>
                                        </p:tav>
                                        <p:tav tm="100000">
                                          <p:val>
                                            <p:strVal val="#ppt_x"/>
                                          </p:val>
                                        </p:tav>
                                      </p:tavLst>
                                    </p:anim>
                                    <p:anim calcmode="lin" valueType="num">
                                      <p:cBhvr additive="base">
                                        <p:cTn dur="500" fill="hold" id="14"/>
                                        <p:tgtEl>
                                          <p:spTgt spid="2050"/>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0" st="0"/>
                                            </p:txEl>
                                          </p:spTgt>
                                        </p:tgtEl>
                                        <p:attrNameLst>
                                          <p:attrName>style.visibility</p:attrName>
                                        </p:attrNameLst>
                                      </p:cBhvr>
                                      <p:to>
                                        <p:strVal val="visible"/>
                                      </p:to>
                                    </p:set>
                                    <p:anim calcmode="lin" valueType="num">
                                      <p:cBhvr additive="base">
                                        <p:cTn dur="500" fill="hold" id="19"/>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1" st="1"/>
                                            </p:txEl>
                                          </p:spTgt>
                                        </p:tgtEl>
                                        <p:attrNameLst>
                                          <p:attrName>style.visibility</p:attrName>
                                        </p:attrNameLst>
                                      </p:cBhvr>
                                      <p:to>
                                        <p:strVal val="visible"/>
                                      </p:to>
                                    </p:set>
                                    <p:anim calcmode="lin" valueType="num">
                                      <p:cBhvr additive="base">
                                        <p:cTn dur="500" fill="hold" id="25"/>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11" st="11"/>
                                            </p:txEl>
                                          </p:spTgt>
                                        </p:tgtEl>
                                        <p:attrNameLst>
                                          <p:attrName>style.visibility</p:attrName>
                                        </p:attrNameLst>
                                      </p:cBhvr>
                                      <p:to>
                                        <p:strVal val="visible"/>
                                      </p:to>
                                    </p:set>
                                    <p:anim calcmode="lin" valueType="num">
                                      <p:cBhvr additive="base">
                                        <p:cTn dur="500" fill="hold" id="31"/>
                                        <p:tgtEl>
                                          <p:spTgt spid="3">
                                            <p:txEl>
                                              <p:pRg end="11" st="11"/>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11" st="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6"/>
    </p:bld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2226590" y="701298"/>
            <a:ext cx="7614834" cy="5195343"/>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FCD47D6D-980D-4E96-8F87-FD5CBD157D3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2</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365125"/>
            <a:ext cx="10515600" cy="1076217"/>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MapReduce</a:t>
            </a:r>
            <a:endParaRPr b="1"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buNone/>
            </a:pPr>
            <a:r>
              <a:rPr b="1" dirty="0" err="1" lang="en-US" sz="2600">
                <a:uFillTx/>
              </a:rPr>
              <a:t>MapReduce</a:t>
            </a:r>
            <a:endParaRPr b="1" dirty="0" lang="en-US" sz="2600">
              <a:uFillTx/>
            </a:endParaRPr>
          </a:p>
          <a:p>
            <a:pPr algn="just"/>
            <a:endParaRPr dirty="0" lang="en-US" sz="2600">
              <a:uFillTx/>
            </a:endParaRPr>
          </a:p>
          <a:p>
            <a:pPr algn="just"/>
            <a:r>
              <a:rPr dirty="0" lang="en-US" sz="2600">
                <a:uFillTx/>
              </a:rPr>
              <a:t>While processing large set of data, we should definitely address scalability and efficiency in the application code that is processing the large amount of data.</a:t>
            </a:r>
          </a:p>
          <a:p>
            <a:pPr algn="just"/>
            <a:r>
              <a:rPr dirty="0" lang="en-US" sz="2600">
                <a:uFillTx/>
              </a:rPr>
              <a:t>Map reduce algorithm (or flow) is highly effective in handling big data.</a:t>
            </a:r>
          </a:p>
          <a:p>
            <a:pPr algn="just">
              <a:buNone/>
            </a:pPr>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20</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3FF248BC-EE1C-4CFB-8B6F-8A49BD07EAD9}"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25464" y="1219201"/>
            <a:ext cx="11866536" cy="5137149"/>
          </a:xfrm>
        </p:spPr>
        <p:txBody xmlns:c="http://schemas.openxmlformats.org/drawingml/2006/chart" xmlns:pic="http://schemas.openxmlformats.org/drawingml/2006/picture" xmlns:dgm="http://schemas.openxmlformats.org/drawingml/2006/diagram">
          <a:bodyPr>
            <a:noAutofit/>
          </a:bodyPr>
          <a:lstStyle/>
          <a:p>
            <a:pPr algn="just">
              <a:buNone/>
            </a:pPr>
            <a:endParaRPr dirty="0" lang="en-US" sz="2400">
              <a:uFillTx/>
            </a:endParaRPr>
          </a:p>
          <a:p>
            <a:pPr algn="just"/>
            <a:r>
              <a:rPr dirty="0" err="1" lang="en-US" sz="2400">
                <a:uFillTx/>
              </a:rPr>
              <a:t>Hadoop</a:t>
            </a:r>
            <a:r>
              <a:rPr dirty="0" lang="en-US" sz="2400">
                <a:uFillTx/>
              </a:rPr>
              <a:t> </a:t>
            </a:r>
            <a:r>
              <a:rPr b="1" dirty="0" err="1" lang="en-US" sz="2400">
                <a:uFillTx/>
              </a:rPr>
              <a:t>MapReduce</a:t>
            </a:r>
            <a:r>
              <a:rPr dirty="0" lang="en-US" sz="2400">
                <a:uFillTx/>
              </a:rPr>
              <a:t> is a software framework for easily writing applications which process big amounts of data in-parallel on large clusters (thousands of nodes) of commodity hardware in a reliable, fault-tolerant manner.</a:t>
            </a:r>
          </a:p>
          <a:p>
            <a:pPr algn="just"/>
            <a:r>
              <a:rPr dirty="0" lang="en-US" sz="2400">
                <a:uFillTx/>
              </a:rPr>
              <a:t>The term </a:t>
            </a:r>
            <a:r>
              <a:rPr dirty="0" err="1" lang="en-US" sz="2400">
                <a:uFillTx/>
              </a:rPr>
              <a:t>MapReduce</a:t>
            </a:r>
            <a:r>
              <a:rPr dirty="0" lang="en-US" sz="2400">
                <a:uFillTx/>
              </a:rPr>
              <a:t> actually refers to the following two different tasks that </a:t>
            </a:r>
            <a:r>
              <a:rPr dirty="0" err="1" lang="en-US" sz="2400">
                <a:uFillTx/>
              </a:rPr>
              <a:t>Hadoop</a:t>
            </a:r>
            <a:r>
              <a:rPr dirty="0" lang="en-US" sz="2400">
                <a:uFillTx/>
              </a:rPr>
              <a:t> programs perform:</a:t>
            </a:r>
          </a:p>
          <a:p>
            <a:pPr algn="just"/>
            <a:r>
              <a:rPr b="1" dirty="0" lang="en-US" sz="2400">
                <a:uFillTx/>
              </a:rPr>
              <a:t>The Map Task:</a:t>
            </a:r>
            <a:r>
              <a:rPr dirty="0" lang="en-US" sz="2400">
                <a:uFillTx/>
              </a:rPr>
              <a:t> This is the first task, which takes input data and converts it into a set of data, where individual elements are broken down into </a:t>
            </a:r>
            <a:r>
              <a:rPr dirty="0" err="1" lang="en-US" sz="2400">
                <a:uFillTx/>
              </a:rPr>
              <a:t>tuples</a:t>
            </a:r>
            <a:r>
              <a:rPr dirty="0" lang="en-US" sz="2400">
                <a:uFillTx/>
              </a:rPr>
              <a:t> (key/value pairs).</a:t>
            </a:r>
          </a:p>
          <a:p>
            <a:pPr algn="just"/>
            <a:r>
              <a:rPr b="1" dirty="0" lang="en-US" sz="2400">
                <a:uFillTx/>
              </a:rPr>
              <a:t>The Reduce Task:</a:t>
            </a:r>
            <a:r>
              <a:rPr dirty="0" lang="en-US" sz="2400">
                <a:uFillTx/>
              </a:rPr>
              <a:t> This task takes the output from a map task as input and combines those data </a:t>
            </a:r>
            <a:r>
              <a:rPr dirty="0" err="1" lang="en-US" sz="2400">
                <a:uFillTx/>
              </a:rPr>
              <a:t>tuples</a:t>
            </a:r>
            <a:r>
              <a:rPr dirty="0" lang="en-US" sz="2400">
                <a:uFillTx/>
              </a:rPr>
              <a:t> into a smaller set of </a:t>
            </a:r>
            <a:r>
              <a:rPr dirty="0" err="1" lang="en-US" sz="2400">
                <a:uFillTx/>
              </a:rPr>
              <a:t>tuples</a:t>
            </a:r>
            <a:r>
              <a:rPr dirty="0" lang="en-US" sz="2400">
                <a:uFillTx/>
              </a:rPr>
              <a:t>. The reduce task is always performed after the map task</a:t>
            </a:r>
            <a:r>
              <a:rPr dirty="0" lang="en-US" sz="2400">
                <a:uFillTx/>
              </a:rPr>
              <a:t>.</a:t>
            </a:r>
            <a:endParaRPr dirty="0" lang="en-US" sz="24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21</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42441" y="274638"/>
            <a:ext cx="9668359" cy="1143000"/>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Illustration of </a:t>
            </a:r>
            <a:r>
              <a:rPr b="1" dirty="0" err="1" i="1" lang="en-US" sz="3600">
                <a:uFillTx/>
              </a:rPr>
              <a:t>MapReduce</a:t>
            </a:r>
            <a:r>
              <a:rPr b="1" dirty="0" i="1" lang="en-US" sz="3600">
                <a:uFillTx/>
              </a:rPr>
              <a:t> </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99FA34D-B875-4D21-A7DE-84F55FBFCC08}"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97237" y="256637"/>
            <a:ext cx="10515600" cy="1076217"/>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Illustration of </a:t>
            </a:r>
            <a:r>
              <a:rPr b="1" dirty="0" err="1" i="1" lang="en-US" sz="3600">
                <a:uFillTx/>
              </a:rPr>
              <a:t>MapReduce</a:t>
            </a:r>
            <a:r>
              <a:rPr b="1" dirty="0" i="1" lang="en-US" sz="3600">
                <a:uFillTx/>
              </a:rPr>
              <a:t> </a:t>
            </a:r>
            <a:endParaRPr b="1" dirty="0" i="1" lang="en-US" sz="3600">
              <a:uFillTx/>
            </a:endParaRPr>
          </a:p>
        </p:txBody>
      </p:sp>
      <p:pic>
        <p:nvPicPr>
          <p:cNvPr xmlns:c="http://schemas.openxmlformats.org/drawingml/2006/chart" xmlns:pic="http://schemas.openxmlformats.org/drawingml/2006/picture" xmlns:dgm="http://schemas.openxmlformats.org/drawingml/2006/diagram" id="69634"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022680" y="1582200"/>
            <a:ext cx="9826134" cy="4343400"/>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22</a:t>
            </a:fld>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5FF12873-2DE8-4F94-B0E4-0FFB0D8C5EB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69634"/>
                                        </p:tgtEl>
                                        <p:attrNameLst>
                                          <p:attrName>style.visibility</p:attrName>
                                        </p:attrNameLst>
                                      </p:cBhvr>
                                      <p:to>
                                        <p:strVal val="visible"/>
                                      </p:to>
                                    </p:set>
                                    <p:anim calcmode="lin" valueType="num">
                                      <p:cBhvr additive="base">
                                        <p:cTn dur="500" fill="hold" id="13"/>
                                        <p:tgtEl>
                                          <p:spTgt spid="69634"/>
                                        </p:tgtEl>
                                        <p:attrNameLst>
                                          <p:attrName>ppt_x</p:attrName>
                                        </p:attrNameLst>
                                      </p:cBhvr>
                                      <p:tavLst>
                                        <p:tav tm="0">
                                          <p:val>
                                            <p:strVal val="#ppt_x"/>
                                          </p:val>
                                        </p:tav>
                                        <p:tav tm="100000">
                                          <p:val>
                                            <p:strVal val="#ppt_x"/>
                                          </p:val>
                                        </p:tav>
                                      </p:tavLst>
                                    </p:anim>
                                    <p:anim calcmode="lin" valueType="num">
                                      <p:cBhvr additive="base">
                                        <p:cTn dur="500" fill="hold" id="14"/>
                                        <p:tgtEl>
                                          <p:spTgt spid="69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80448" y="1192079"/>
            <a:ext cx="11298264" cy="4697277"/>
          </a:xfrm>
        </p:spPr>
        <p:txBody xmlns:c="http://schemas.openxmlformats.org/drawingml/2006/chart" xmlns:pic="http://schemas.openxmlformats.org/drawingml/2006/picture" xmlns:dgm="http://schemas.openxmlformats.org/drawingml/2006/diagram">
          <a:bodyPr>
            <a:normAutofit/>
          </a:bodyPr>
          <a:lstStyle/>
          <a:p>
            <a:pPr algn="just"/>
            <a:r>
              <a:rPr dirty="0" lang="en-US" sz="2600">
                <a:uFillTx/>
              </a:rPr>
              <a:t>The </a:t>
            </a:r>
            <a:r>
              <a:rPr dirty="0" err="1" lang="en-US" sz="2600">
                <a:uFillTx/>
              </a:rPr>
              <a:t>MapReduce</a:t>
            </a:r>
            <a:r>
              <a:rPr dirty="0" lang="en-US" sz="2600">
                <a:uFillTx/>
              </a:rPr>
              <a:t> algorithm contains two important tasks, namely Map and Reduce.</a:t>
            </a:r>
          </a:p>
          <a:p>
            <a:pPr algn="just">
              <a:buNone/>
            </a:pPr>
            <a:r>
              <a:rPr dirty="0" lang="en-US" sz="2600">
                <a:uFillTx/>
              </a:rPr>
              <a:t>	1)The map task is done by means of </a:t>
            </a:r>
            <a:r>
              <a:rPr dirty="0" err="1" lang="en-US" sz="2600">
                <a:uFillTx/>
              </a:rPr>
              <a:t>Mapper</a:t>
            </a:r>
            <a:r>
              <a:rPr dirty="0" lang="en-US" sz="2600">
                <a:uFillTx/>
              </a:rPr>
              <a:t> Class.</a:t>
            </a:r>
          </a:p>
          <a:p>
            <a:pPr algn="just">
              <a:buNone/>
            </a:pPr>
            <a:r>
              <a:rPr dirty="0" lang="en-US" sz="2600">
                <a:uFillTx/>
              </a:rPr>
              <a:t>	2) The reduce task is done by means of Reducer Class.</a:t>
            </a:r>
          </a:p>
          <a:p>
            <a:pPr algn="just"/>
            <a:r>
              <a:rPr dirty="0" err="1" lang="en-US" sz="2600">
                <a:uFillTx/>
              </a:rPr>
              <a:t>Mapper</a:t>
            </a:r>
            <a:r>
              <a:rPr dirty="0" lang="en-US" sz="2600">
                <a:uFillTx/>
              </a:rPr>
              <a:t> class takes the input, tokenizes it, maps and sorts it. The output of </a:t>
            </a:r>
            <a:r>
              <a:rPr dirty="0" err="1" lang="en-US" sz="2600">
                <a:uFillTx/>
              </a:rPr>
              <a:t>Mapper</a:t>
            </a:r>
            <a:r>
              <a:rPr dirty="0" lang="en-US" sz="2600">
                <a:uFillTx/>
              </a:rPr>
              <a:t> class is used as input by Reducer class, which in turn searches matching pairs and reduces them.</a:t>
            </a:r>
          </a:p>
        </p:txBody>
      </p:sp>
      <p:pic>
        <p:nvPicPr>
          <p:cNvPr xmlns:c="http://schemas.openxmlformats.org/drawingml/2006/chart" xmlns:pic="http://schemas.openxmlformats.org/drawingml/2006/picture" xmlns:dgm="http://schemas.openxmlformats.org/drawingml/2006/diagram"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800600" y="3879579"/>
            <a:ext cx="6373678" cy="2335241"/>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23</a:t>
            </a:fld>
            <a:endParaRPr lang="en-US">
              <a:uFillTx/>
            </a:endParaRPr>
          </a:p>
        </p:txBody>
      </p:sp>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929898" y="198437"/>
            <a:ext cx="9280902" cy="852111"/>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Illustration of </a:t>
            </a:r>
            <a:r>
              <a:rPr b="1" dirty="0" err="1" i="1" lang="en-US" sz="3600">
                <a:uFillTx/>
              </a:rPr>
              <a:t>MapReduce</a:t>
            </a:r>
            <a:r>
              <a:rPr b="1" dirty="0" i="1" lang="en-US" sz="3600">
                <a:uFillTx/>
              </a:rPr>
              <a:t> </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CC72B83F-3B6D-40DF-9848-565DDE85DE04}"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1026"/>
                                        </p:tgtEl>
                                        <p:attrNameLst>
                                          <p:attrName>style.visibility</p:attrName>
                                        </p:attrNameLst>
                                      </p:cBhvr>
                                      <p:to>
                                        <p:strVal val="visible"/>
                                      </p:to>
                                    </p:set>
                                    <p:anim calcmode="lin" valueType="num">
                                      <p:cBhvr additive="base">
                                        <p:cTn dur="500" fill="hold" id="37"/>
                                        <p:tgtEl>
                                          <p:spTgt spid="1026"/>
                                        </p:tgtEl>
                                        <p:attrNameLst>
                                          <p:attrName>ppt_x</p:attrName>
                                        </p:attrNameLst>
                                      </p:cBhvr>
                                      <p:tavLst>
                                        <p:tav tm="0">
                                          <p:val>
                                            <p:strVal val="#ppt_x"/>
                                          </p:val>
                                        </p:tav>
                                        <p:tav tm="100000">
                                          <p:val>
                                            <p:strVal val="#ppt_x"/>
                                          </p:val>
                                        </p:tav>
                                      </p:tavLst>
                                    </p:anim>
                                    <p:anim calcmode="lin" valueType="num">
                                      <p:cBhvr additive="base">
                                        <p:cTn dur="500" fill="hold" id="38"/>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6"/>
    </p:bld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r>
              <a:rPr b="1" dirty="0" err="1" i="1" lang="en-US" sz="3600">
                <a:uFillTx/>
              </a:rPr>
              <a:t>MapReduce</a:t>
            </a:r>
            <a:r>
              <a:rPr b="1" dirty="0" i="1" lang="en-US" sz="3600">
                <a:uFillTx/>
              </a:rPr>
              <a:t> Algorithm Steps</a:t>
            </a:r>
            <a:endParaRPr b="1"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fontAlgn="base"/>
            <a:r>
              <a:rPr dirty="0" err="1" lang="en-US" sz="2600">
                <a:uFillTx/>
              </a:rPr>
              <a:t>MapReduce</a:t>
            </a:r>
            <a:r>
              <a:rPr dirty="0" lang="en-US" sz="2600">
                <a:uFillTx/>
              </a:rPr>
              <a:t> Algorithm uses the following three main steps:</a:t>
            </a:r>
          </a:p>
          <a:p>
            <a:pPr fontAlgn="base">
              <a:buNone/>
            </a:pPr>
            <a:r>
              <a:rPr dirty="0" lang="en-US" sz="2600">
                <a:uFillTx/>
              </a:rPr>
              <a:t>	1) Map Function</a:t>
            </a:r>
          </a:p>
          <a:p>
            <a:pPr fontAlgn="base">
              <a:buNone/>
            </a:pPr>
            <a:r>
              <a:rPr dirty="0" lang="en-US" sz="2600">
                <a:uFillTx/>
              </a:rPr>
              <a:t>	2) Shuffle Function</a:t>
            </a:r>
          </a:p>
          <a:p>
            <a:pPr fontAlgn="base">
              <a:buNone/>
            </a:pPr>
            <a:r>
              <a:rPr dirty="0" lang="en-US" sz="2600">
                <a:uFillTx/>
              </a:rPr>
              <a:t>	3) Reduce Function</a:t>
            </a:r>
          </a:p>
          <a:p>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24</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296585C6-216B-475D-B806-F2CE0D1B8CB4}"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fontAlgn="base"/>
            <a:r>
              <a:rPr b="1" dirty="0" lang="en-US" sz="2600">
                <a:uFillTx/>
              </a:rPr>
              <a:t>Map Function</a:t>
            </a:r>
          </a:p>
          <a:p>
            <a:pPr fontAlgn="base">
              <a:buNone/>
            </a:pPr>
            <a:r>
              <a:rPr dirty="0" lang="en-US" sz="2600">
                <a:uFillTx/>
              </a:rPr>
              <a:t/>
            </a:r>
            <a:br>
              <a:rPr dirty="0" lang="en-US" sz="2600">
                <a:uFillTx/>
              </a:rPr>
            </a:br>
            <a:r>
              <a:rPr dirty="0" lang="en-US" sz="2600">
                <a:uFillTx/>
              </a:rPr>
              <a:t>Map Function is the first step in </a:t>
            </a:r>
            <a:r>
              <a:rPr dirty="0" err="1" lang="en-US" sz="2600">
                <a:uFillTx/>
              </a:rPr>
              <a:t>MapReduce</a:t>
            </a:r>
            <a:r>
              <a:rPr dirty="0" lang="en-US" sz="2600">
                <a:uFillTx/>
              </a:rPr>
              <a:t> Algorithm. It takes input tasks and divides them into smaller sub-tasks. Then perform required computation on each sub-task in parallel.</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25</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7939" y="274638"/>
            <a:ext cx="9652861" cy="1143000"/>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MapReduce</a:t>
            </a:r>
            <a:r>
              <a:rPr b="1" dirty="0" i="1" lang="en-US" sz="3600">
                <a:uFillTx/>
              </a:rPr>
              <a:t> Algorithm Steps</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F16B6952-FDB6-45F3-A6D2-A8EB9F27E3AF}"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fontAlgn="base"/>
            <a:r>
              <a:rPr dirty="0" lang="en-US" sz="2600">
                <a:uFillTx/>
              </a:rPr>
              <a:t>Map function step performs the following two sub-steps:</a:t>
            </a:r>
          </a:p>
          <a:p>
            <a:pPr algn="just" fontAlgn="base">
              <a:buNone/>
            </a:pPr>
            <a:r>
              <a:rPr dirty="0" lang="en-US" sz="2600">
                <a:uFillTx/>
              </a:rPr>
              <a:t>			Splitting</a:t>
            </a:r>
          </a:p>
          <a:p>
            <a:pPr algn="just" fontAlgn="base">
              <a:buNone/>
            </a:pPr>
            <a:r>
              <a:rPr dirty="0" lang="en-US" sz="2600">
                <a:uFillTx/>
              </a:rPr>
              <a:t>			Mapping</a:t>
            </a:r>
          </a:p>
          <a:p>
            <a:pPr algn="just" fontAlgn="base"/>
            <a:r>
              <a:rPr dirty="0" lang="en-US" sz="2600">
                <a:uFillTx/>
              </a:rPr>
              <a:t>Splitting step takes input </a:t>
            </a:r>
            <a:r>
              <a:rPr dirty="0" err="1" lang="en-US" sz="2600">
                <a:uFillTx/>
              </a:rPr>
              <a:t>DataSet</a:t>
            </a:r>
            <a:r>
              <a:rPr dirty="0" lang="en-US" sz="2600">
                <a:uFillTx/>
              </a:rPr>
              <a:t> from Source and divide into smaller Sub-</a:t>
            </a:r>
            <a:r>
              <a:rPr dirty="0" err="1" lang="en-US" sz="2600">
                <a:uFillTx/>
              </a:rPr>
              <a:t>DataSets</a:t>
            </a:r>
            <a:r>
              <a:rPr dirty="0" lang="en-US" sz="2600">
                <a:uFillTx/>
              </a:rPr>
              <a:t>.</a:t>
            </a:r>
          </a:p>
          <a:p>
            <a:pPr algn="just" fontAlgn="base"/>
            <a:r>
              <a:rPr dirty="0" lang="en-US" sz="2600">
                <a:uFillTx/>
              </a:rPr>
              <a:t>Mapping step takes those smaller Sub-</a:t>
            </a:r>
            <a:r>
              <a:rPr dirty="0" err="1" lang="en-US" sz="2600">
                <a:uFillTx/>
              </a:rPr>
              <a:t>DataSets</a:t>
            </a:r>
            <a:r>
              <a:rPr dirty="0" lang="en-US" sz="2600">
                <a:uFillTx/>
              </a:rPr>
              <a:t> and perform required action or computation on each Sub-</a:t>
            </a:r>
            <a:r>
              <a:rPr dirty="0" err="1" lang="en-US" sz="2600">
                <a:uFillTx/>
              </a:rPr>
              <a:t>DataSet</a:t>
            </a:r>
            <a:r>
              <a:rPr dirty="0" lang="en-US" sz="2600">
                <a:uFillTx/>
              </a:rPr>
              <a:t>.</a:t>
            </a:r>
          </a:p>
          <a:p>
            <a:pPr algn="just" fontAlgn="base"/>
            <a:r>
              <a:rPr dirty="0" lang="en-US" sz="2600">
                <a:uFillTx/>
              </a:rPr>
              <a:t>The output of this Map Function is a set of key and value pairs as </a:t>
            </a:r>
            <a:r>
              <a:rPr dirty="0" lang="en-US" sz="2600">
                <a:solidFill>
                  <a:srgbClr val="FF0000"/>
                </a:solidFill>
                <a:uFillTx/>
              </a:rPr>
              <a:t>&lt;Key, Value&gt; </a:t>
            </a:r>
            <a:r>
              <a:rPr dirty="0" lang="en-US" sz="2600">
                <a:uFillTx/>
              </a:rPr>
              <a:t>as shown in the below diagram.</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26</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697424" y="274638"/>
            <a:ext cx="9513376" cy="1143000"/>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MapReduce</a:t>
            </a:r>
            <a:r>
              <a:rPr b="1" dirty="0" i="1" lang="en-US" sz="3600">
                <a:uFillTx/>
              </a:rPr>
              <a:t> Algorithm Steps</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A7D9F01-31AC-4B26-BBEE-CD4D967954BD}"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4" st="4"/>
                                            </p:txEl>
                                          </p:spTgt>
                                        </p:tgtEl>
                                        <p:attrNameLst>
                                          <p:attrName>style.visibility</p:attrName>
                                        </p:attrNameLst>
                                      </p:cBhvr>
                                      <p:to>
                                        <p:strVal val="visible"/>
                                      </p:to>
                                    </p:set>
                                    <p:anim calcmode="lin" valueType="num">
                                      <p:cBhvr additive="base">
                                        <p:cTn dur="500" fill="hold" id="37"/>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5" st="5"/>
                                            </p:txEl>
                                          </p:spTgt>
                                        </p:tgtEl>
                                        <p:attrNameLst>
                                          <p:attrName>style.visibility</p:attrName>
                                        </p:attrNameLst>
                                      </p:cBhvr>
                                      <p:to>
                                        <p:strVal val="visible"/>
                                      </p:to>
                                    </p:set>
                                    <p:anim calcmode="lin" valueType="num">
                                      <p:cBhvr additive="base">
                                        <p:cTn dur="500" fill="hold" id="43"/>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512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2133601" y="203960"/>
            <a:ext cx="7443787" cy="6654040"/>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27</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F850C94-2E1F-4452-9943-84079175177F}"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09967" y="641350"/>
            <a:ext cx="11654725" cy="5715000"/>
          </a:xfrm>
        </p:spPr>
        <p:txBody xmlns:c="http://schemas.openxmlformats.org/drawingml/2006/chart" xmlns:pic="http://schemas.openxmlformats.org/drawingml/2006/picture" xmlns:dgm="http://schemas.openxmlformats.org/drawingml/2006/diagram">
          <a:bodyPr>
            <a:noAutofit/>
          </a:bodyPr>
          <a:lstStyle/>
          <a:p>
            <a:pPr fontAlgn="base"/>
            <a:r>
              <a:rPr b="1" dirty="0" lang="en-US" sz="2400">
                <a:uFillTx/>
              </a:rPr>
              <a:t>Shuffle Function</a:t>
            </a:r>
            <a:r>
              <a:rPr dirty="0" lang="en-US" sz="2400">
                <a:uFillTx/>
              </a:rPr>
              <a:t/>
            </a:r>
            <a:br>
              <a:rPr dirty="0" lang="en-US" sz="2400">
                <a:uFillTx/>
              </a:rPr>
            </a:br>
            <a:r>
              <a:rPr dirty="0" lang="en-US" sz="2400">
                <a:uFillTx/>
              </a:rPr>
              <a:t>Second step in </a:t>
            </a:r>
            <a:r>
              <a:rPr dirty="0" err="1" lang="en-US" sz="2400">
                <a:uFillTx/>
              </a:rPr>
              <a:t>MapReduce</a:t>
            </a:r>
            <a:r>
              <a:rPr dirty="0" lang="en-US" sz="2400">
                <a:uFillTx/>
              </a:rPr>
              <a:t> Algorithm. Shuffle Function is also know as “Combine Function”.</a:t>
            </a:r>
          </a:p>
          <a:p>
            <a:pPr fontAlgn="base"/>
            <a:r>
              <a:rPr dirty="0" lang="en-US" sz="2400">
                <a:uFillTx/>
              </a:rPr>
              <a:t>It performs the following two sub-steps:</a:t>
            </a:r>
          </a:p>
          <a:p>
            <a:pPr fontAlgn="base">
              <a:buNone/>
            </a:pPr>
            <a:r>
              <a:rPr dirty="0" lang="en-US" sz="2400">
                <a:uFillTx/>
              </a:rPr>
              <a:t>			Merging</a:t>
            </a:r>
          </a:p>
          <a:p>
            <a:pPr fontAlgn="base">
              <a:buNone/>
            </a:pPr>
            <a:r>
              <a:rPr dirty="0" lang="en-US" sz="2400">
                <a:uFillTx/>
              </a:rPr>
              <a:t>			Sorting</a:t>
            </a:r>
          </a:p>
          <a:p>
            <a:pPr fontAlgn="base"/>
            <a:r>
              <a:rPr dirty="0" lang="en-US" sz="2400">
                <a:uFillTx/>
              </a:rPr>
              <a:t>It takes a list of outputs coming from “Map Function” and perform these two sub-steps on each and every key-value pair.</a:t>
            </a:r>
          </a:p>
          <a:p>
            <a:pPr fontAlgn="base"/>
            <a:r>
              <a:rPr dirty="0" lang="en-US" sz="2400">
                <a:uFillTx/>
              </a:rPr>
              <a:t>Merging step combines all key-value pairs which have same keys (that is grouping key-value pairs by comparing “Key”). This step returns &lt;Key, List&lt;Value&gt;&gt;.</a:t>
            </a:r>
          </a:p>
          <a:p>
            <a:pPr fontAlgn="base"/>
            <a:r>
              <a:rPr dirty="0" lang="en-US" sz="2400">
                <a:uFillTx/>
              </a:rPr>
              <a:t>Sorting step takes input from Merging step and sort all key-value pairs by using Keys. This step also returns &lt;Key, List&lt;Value&gt;&gt; output but with sorted key-value pairs.</a:t>
            </a:r>
          </a:p>
          <a:p>
            <a:pPr fontAlgn="base"/>
            <a:r>
              <a:rPr dirty="0" lang="en-US" sz="2400">
                <a:uFillTx/>
              </a:rPr>
              <a:t>Finally, Shuffle Function returns a list of &lt;Key, List&lt;Value&gt;&gt; sorted pairs to next step.</a:t>
            </a:r>
          </a:p>
          <a:p>
            <a:endParaRPr dirty="0" lang="en-US" sz="24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28</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70878D0E-AF02-4F11-B4B7-CE822DFB7896}"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5" st="5"/>
                                            </p:txEl>
                                          </p:spTgt>
                                        </p:tgtEl>
                                        <p:attrNameLst>
                                          <p:attrName>style.visibility</p:attrName>
                                        </p:attrNameLst>
                                      </p:cBhvr>
                                      <p:to>
                                        <p:strVal val="visible"/>
                                      </p:to>
                                    </p:set>
                                    <p:anim calcmode="lin" valueType="num">
                                      <p:cBhvr additive="base">
                                        <p:cTn dur="500" fill="hold" id="37"/>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6" st="6"/>
                                            </p:txEl>
                                          </p:spTgt>
                                        </p:tgtEl>
                                        <p:attrNameLst>
                                          <p:attrName>style.visibility</p:attrName>
                                        </p:attrNameLst>
                                      </p:cBhvr>
                                      <p:to>
                                        <p:strVal val="visible"/>
                                      </p:to>
                                    </p:set>
                                    <p:anim calcmode="lin" valueType="num">
                                      <p:cBhvr additive="base">
                                        <p:cTn dur="500" fill="hold" id="43"/>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3">
                                            <p:txEl>
                                              <p:pRg end="7" st="7"/>
                                            </p:txEl>
                                          </p:spTgt>
                                        </p:tgtEl>
                                        <p:attrNameLst>
                                          <p:attrName>style.visibility</p:attrName>
                                        </p:attrNameLst>
                                      </p:cBhvr>
                                      <p:to>
                                        <p:strVal val="visible"/>
                                      </p:to>
                                    </p:set>
                                    <p:anim calcmode="lin" valueType="num">
                                      <p:cBhvr additive="base">
                                        <p:cTn dur="500" fill="hold" id="49"/>
                                        <p:tgtEl>
                                          <p:spTgt spid="3">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3">
                                            <p:txEl>
                                              <p:pRg end="7" st="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Lst>
  </p:timing>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lang="en-US">
              <a:uFillTx/>
            </a:endParaRPr>
          </a:p>
        </p:txBody>
      </p:sp>
      <p:pic>
        <p:nvPicPr>
          <p:cNvPr xmlns:c="http://schemas.openxmlformats.org/drawingml/2006/chart" xmlns:pic="http://schemas.openxmlformats.org/drawingml/2006/picture" xmlns:dgm="http://schemas.openxmlformats.org/drawingml/2006/diagram" id="614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981201" y="990601"/>
            <a:ext cx="8296275" cy="5653043"/>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29</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60468CC-CCDF-4913-9F28-DE733161C704}"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652220" y="272137"/>
            <a:ext cx="10515600" cy="1029722"/>
          </a:xfrm>
        </p:spPr>
        <p:txBody xmlns:c="http://schemas.openxmlformats.org/drawingml/2006/chart" xmlns:pic="http://schemas.openxmlformats.org/drawingml/2006/picture" xmlns:dgm="http://schemas.openxmlformats.org/drawingml/2006/diagram">
          <a:bodyPr/>
          <a:lstStyle/>
          <a:p>
            <a:r>
              <a:rPr b="1" dirty="0" i="1" lang="en-US">
                <a:uFillTx/>
              </a:rPr>
              <a:t>What does Raw Data mean</a:t>
            </a:r>
            <a:r>
              <a:rPr b="1" dirty="0" i="1" lang="en-US" smtClean="0">
                <a:uFillTx/>
              </a:rPr>
              <a:t>?</a:t>
            </a:r>
            <a:endParaRPr dirty="0" i="1"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26942" y="1301859"/>
            <a:ext cx="10826858" cy="4875104"/>
          </a:xfrm>
        </p:spPr>
        <p:txBody xmlns:c="http://schemas.openxmlformats.org/drawingml/2006/chart" xmlns:pic="http://schemas.openxmlformats.org/drawingml/2006/picture" xmlns:dgm="http://schemas.openxmlformats.org/drawingml/2006/diagram">
          <a:bodyPr/>
          <a:lstStyle/>
          <a:p>
            <a:pPr algn="just" indent="0" marL="0">
              <a:buNone/>
            </a:pPr>
            <a:endParaRPr dirty="0" lang="en-US" smtClean="0">
              <a:uFillTx/>
            </a:endParaRPr>
          </a:p>
          <a:p>
            <a:pPr algn="just" indent="0" marL="0">
              <a:buNone/>
            </a:pPr>
            <a:r>
              <a:rPr dirty="0" lang="en-US" smtClean="0">
                <a:uFillTx/>
              </a:rPr>
              <a:t>Raw </a:t>
            </a:r>
            <a:r>
              <a:rPr dirty="0" lang="en-US">
                <a:uFillTx/>
              </a:rPr>
              <a:t>data refers to any data object that hasn’t undergone thorough processing, either manually or through automated computer software. Raw data may be gathered from various processes and IT resources.</a:t>
            </a:r>
          </a:p>
          <a:p>
            <a:pPr algn="just" indent="0" marL="0">
              <a:buNone/>
            </a:pPr>
            <a:r>
              <a:rPr dirty="0" lang="en-US">
                <a:uFillTx/>
              </a:rPr>
              <a:t>Raw data is also known as source data, primary data or atomic data.</a:t>
            </a:r>
          </a:p>
          <a:p>
            <a:pPr algn="just" indent="0" marL="0">
              <a:buNone/>
            </a:pPr>
            <a:endParaRPr dirty="0"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23837CC-2FF3-4266-A9D8-9B06F43A0D8C}"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3</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3">
                                            <p:txEl>
                                              <p:pRg end="2" st="2"/>
                                            </p:txEl>
                                          </p:spTgt>
                                        </p:tgtEl>
                                        <p:attrNameLst>
                                          <p:attrName>style.visibility</p:attrName>
                                        </p:attrNameLst>
                                      </p:cBhvr>
                                      <p:to>
                                        <p:strVal val="visible"/>
                                      </p:to>
                                    </p:set>
                                    <p:anim calcmode="lin" valueType="num">
                                      <p:cBhvr additive="base">
                                        <p:cTn dur="500" fill="hold" id="17"/>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33953" y="355778"/>
            <a:ext cx="10919847" cy="5821363"/>
          </a:xfrm>
        </p:spPr>
        <p:txBody xmlns:c="http://schemas.openxmlformats.org/drawingml/2006/chart" xmlns:pic="http://schemas.openxmlformats.org/drawingml/2006/picture" xmlns:dgm="http://schemas.openxmlformats.org/drawingml/2006/diagram">
          <a:bodyPr>
            <a:normAutofit/>
          </a:bodyPr>
          <a:lstStyle/>
          <a:p>
            <a:pPr algn="just" fontAlgn="base">
              <a:buNone/>
            </a:pPr>
            <a:r>
              <a:rPr b="1" dirty="0" lang="en-US" sz="2500">
                <a:uFillTx/>
              </a:rPr>
              <a:t>Reduce Function</a:t>
            </a:r>
          </a:p>
          <a:p>
            <a:pPr algn="just" fontAlgn="base"/>
            <a:r>
              <a:rPr dirty="0" lang="en-US" sz="2500">
                <a:uFillTx/>
              </a:rPr>
              <a:t>It is the final step in </a:t>
            </a:r>
            <a:r>
              <a:rPr dirty="0" err="1" lang="en-US" sz="2500">
                <a:uFillTx/>
              </a:rPr>
              <a:t>MapReduce</a:t>
            </a:r>
            <a:r>
              <a:rPr dirty="0" lang="en-US" sz="2500">
                <a:uFillTx/>
              </a:rPr>
              <a:t> Algorithm. It performs only one step : Reduce step. </a:t>
            </a:r>
          </a:p>
          <a:p>
            <a:pPr algn="just" fontAlgn="base"/>
            <a:r>
              <a:rPr dirty="0" lang="en-US" sz="2500">
                <a:uFillTx/>
              </a:rPr>
              <a:t>It takes list of &lt;Key, List&lt;Value&gt;&gt; sorted pairs from Shuffle Function and perform reduce operation as shown below.</a:t>
            </a:r>
          </a:p>
          <a:p>
            <a:pPr algn="just"/>
            <a:endParaRPr dirty="0" lang="en-US" sz="2500">
              <a:uFillTx/>
            </a:endParaRPr>
          </a:p>
        </p:txBody>
      </p:sp>
      <p:pic>
        <p:nvPicPr>
          <p:cNvPr xmlns:c="http://schemas.openxmlformats.org/drawingml/2006/chart" xmlns:pic="http://schemas.openxmlformats.org/drawingml/2006/picture" xmlns:dgm="http://schemas.openxmlformats.org/drawingml/2006/diagram" id="717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433162" y="2335392"/>
            <a:ext cx="7128574" cy="4386083"/>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30</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85EB5A3-B366-4F81-84F0-3D277FA796F2}"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7170"/>
                                        </p:tgtEl>
                                        <p:attrNameLst>
                                          <p:attrName>style.visibility</p:attrName>
                                        </p:attrNameLst>
                                      </p:cBhvr>
                                      <p:to>
                                        <p:strVal val="visible"/>
                                      </p:to>
                                    </p:set>
                                    <p:anim calcmode="lin" valueType="num">
                                      <p:cBhvr additive="base">
                                        <p:cTn dur="500" fill="hold" id="25"/>
                                        <p:tgtEl>
                                          <p:spTgt spid="7170"/>
                                        </p:tgtEl>
                                        <p:attrNameLst>
                                          <p:attrName>ppt_x</p:attrName>
                                        </p:attrNameLst>
                                      </p:cBhvr>
                                      <p:tavLst>
                                        <p:tav tm="0">
                                          <p:val>
                                            <p:strVal val="#ppt_x"/>
                                          </p:val>
                                        </p:tav>
                                        <p:tav tm="100000">
                                          <p:val>
                                            <p:strVal val="#ppt_x"/>
                                          </p:val>
                                        </p:tav>
                                      </p:tavLst>
                                    </p:anim>
                                    <p:anim calcmode="lin" valueType="num">
                                      <p:cBhvr additive="base">
                                        <p:cTn dur="500" fill="hold" id="26"/>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Lst>
  </p:timing>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376524" y="390687"/>
            <a:ext cx="9906242" cy="6289082"/>
          </a:xfrm>
          <a:prstGeom prst="rect">
            <a:avLst/>
          </a:prstGeom>
          <a:noFill/>
          <a:ln>
            <a:noFill/>
          </a:ln>
        </p:spPr>
      </p:pic>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732244D5-DD5C-4DFF-BD2D-84AA78E32FE7}"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31</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95946" y="348391"/>
            <a:ext cx="9590868" cy="868362"/>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Flow of Map Reduce Algorithm</a:t>
            </a:r>
            <a:endParaRPr b="1"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95946" y="1216753"/>
            <a:ext cx="11375756" cy="5139597"/>
          </a:xfrm>
        </p:spPr>
        <p:txBody xmlns:c="http://schemas.openxmlformats.org/drawingml/2006/chart" xmlns:pic="http://schemas.openxmlformats.org/drawingml/2006/picture" xmlns:dgm="http://schemas.openxmlformats.org/drawingml/2006/diagram">
          <a:bodyPr>
            <a:noAutofit/>
          </a:bodyPr>
          <a:lstStyle/>
          <a:p>
            <a:pPr algn="just" indent="0" marL="0">
              <a:buNone/>
            </a:pPr>
            <a:r>
              <a:rPr b="1" dirty="0" lang="en-US" sz="2400" u="sng">
                <a:uFillTx/>
              </a:rPr>
              <a:t>In the above map reduce flow</a:t>
            </a:r>
            <a:r>
              <a:rPr b="1" dirty="0" lang="en-US" smtClean="0" sz="2400" u="sng">
                <a:uFillTx/>
              </a:rPr>
              <a:t>:</a:t>
            </a:r>
          </a:p>
          <a:p>
            <a:pPr algn="just" indent="0" marL="0">
              <a:buNone/>
            </a:pPr>
            <a:endParaRPr b="1" dirty="0" lang="en-US" sz="2400" u="sng">
              <a:uFillTx/>
            </a:endParaRPr>
          </a:p>
          <a:p>
            <a:pPr algn="just"/>
            <a:r>
              <a:rPr dirty="0" lang="en-US" sz="2400">
                <a:uFillTx/>
              </a:rPr>
              <a:t>The input data can be divided into </a:t>
            </a:r>
            <a:r>
              <a:rPr b="1" dirty="0" lang="en-US" sz="2400">
                <a:uFillTx/>
              </a:rPr>
              <a:t>n</a:t>
            </a:r>
            <a:r>
              <a:rPr dirty="0" lang="en-US" sz="2400">
                <a:uFillTx/>
              </a:rPr>
              <a:t> number of chunks depending upon the amount of data and processing capacity of individual unit.</a:t>
            </a:r>
          </a:p>
          <a:p>
            <a:pPr algn="just"/>
            <a:r>
              <a:rPr dirty="0" lang="en-US" sz="2400">
                <a:uFillTx/>
              </a:rPr>
              <a:t>Next, it is passed to the </a:t>
            </a:r>
            <a:r>
              <a:rPr dirty="0" err="1" lang="en-US" sz="2400">
                <a:uFillTx/>
              </a:rPr>
              <a:t>mapper</a:t>
            </a:r>
            <a:r>
              <a:rPr dirty="0" lang="en-US" sz="2400">
                <a:uFillTx/>
              </a:rPr>
              <a:t> functions. Please note that all the chunks are processed simultaneously at the same time, which embraces the parallel processing of data.</a:t>
            </a:r>
          </a:p>
          <a:p>
            <a:pPr algn="just"/>
            <a:r>
              <a:rPr dirty="0" lang="en-US" sz="2400">
                <a:uFillTx/>
              </a:rPr>
              <a:t>After that, shuffling happens which leads to aggregation of similar patterns.</a:t>
            </a:r>
          </a:p>
          <a:p>
            <a:pPr algn="just"/>
            <a:r>
              <a:rPr dirty="0" lang="en-US" sz="2400">
                <a:uFillTx/>
              </a:rPr>
              <a:t>Finally, reducers combine them all to get a consolidated output as per the logic.</a:t>
            </a:r>
          </a:p>
          <a:p>
            <a:pPr algn="just"/>
            <a:r>
              <a:rPr dirty="0" lang="en-US" sz="2400">
                <a:uFillTx/>
              </a:rPr>
              <a:t>This algorithm embraces scalability as depending on the size of the input data, we can keep increasing the number of the parallel processing units.</a:t>
            </a:r>
          </a:p>
          <a:p>
            <a:pPr algn="just"/>
            <a:endParaRPr dirty="0" lang="en-US" sz="24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32</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B922A16A-2908-4C5F-B832-59358CDA4A5C}"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5" st="5"/>
                                            </p:txEl>
                                          </p:spTgt>
                                        </p:tgtEl>
                                        <p:attrNameLst>
                                          <p:attrName>style.visibility</p:attrName>
                                        </p:attrNameLst>
                                      </p:cBhvr>
                                      <p:to>
                                        <p:strVal val="visible"/>
                                      </p:to>
                                    </p:set>
                                    <p:anim calcmode="lin" valueType="num">
                                      <p:cBhvr additive="base">
                                        <p:cTn dur="500" fill="hold" id="37"/>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6" st="6"/>
                                            </p:txEl>
                                          </p:spTgt>
                                        </p:tgtEl>
                                        <p:attrNameLst>
                                          <p:attrName>style.visibility</p:attrName>
                                        </p:attrNameLst>
                                      </p:cBhvr>
                                      <p:to>
                                        <p:strVal val="visible"/>
                                      </p:to>
                                    </p:set>
                                    <p:anim calcmode="lin" valueType="num">
                                      <p:cBhvr additive="base">
                                        <p:cTn dur="500" fill="hold" id="43"/>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r>
              <a:rPr b="1" dirty="0" i="1" lang="en-US" sz="3600">
                <a:uFillTx/>
              </a:rPr>
              <a:t>Algorithms for </a:t>
            </a:r>
            <a:r>
              <a:rPr b="1" dirty="0" err="1" i="1" lang="en-US" sz="3600">
                <a:uFillTx/>
              </a:rPr>
              <a:t>MapReduce</a:t>
            </a:r>
            <a:endParaRPr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buNone/>
            </a:pPr>
            <a:r>
              <a:rPr b="1" dirty="0" lang="en-US">
                <a:uFillTx/>
              </a:rPr>
              <a:t>Algorithms for </a:t>
            </a:r>
            <a:r>
              <a:rPr b="1" dirty="0" err="1" lang="en-US">
                <a:uFillTx/>
              </a:rPr>
              <a:t>MapReduce</a:t>
            </a:r>
            <a:endParaRPr b="1" dirty="0" lang="en-US">
              <a:uFillTx/>
            </a:endParaRPr>
          </a:p>
          <a:p>
            <a:pPr algn="just"/>
            <a:r>
              <a:rPr dirty="0" err="1" lang="en-US" sz="2600">
                <a:uFillTx/>
              </a:rPr>
              <a:t>MapReduce</a:t>
            </a:r>
            <a:r>
              <a:rPr dirty="0" lang="en-US" sz="2600">
                <a:uFillTx/>
              </a:rPr>
              <a:t> implements various mathematical algorithms to divide a task into small parts and assign them to multiple systems. </a:t>
            </a:r>
          </a:p>
          <a:p>
            <a:pPr algn="just"/>
            <a:endParaRPr dirty="0" lang="en-US" sz="2600">
              <a:uFillTx/>
            </a:endParaRPr>
          </a:p>
          <a:p>
            <a:pPr algn="just"/>
            <a:r>
              <a:rPr dirty="0" lang="en-US" sz="2600">
                <a:uFillTx/>
              </a:rPr>
              <a:t>These mathematical algorithms may include the following −</a:t>
            </a:r>
          </a:p>
          <a:p>
            <a:pPr algn="just">
              <a:buNone/>
            </a:pPr>
            <a:r>
              <a:rPr dirty="0" lang="en-US" sz="2600">
                <a:uFillTx/>
              </a:rPr>
              <a:t>		</a:t>
            </a:r>
            <a:r>
              <a:rPr dirty="0" lang="en-US" sz="2600">
                <a:solidFill>
                  <a:srgbClr val="FF0000"/>
                </a:solidFill>
                <a:uFillTx/>
              </a:rPr>
              <a:t>Sorting</a:t>
            </a:r>
          </a:p>
          <a:p>
            <a:pPr algn="just">
              <a:buNone/>
            </a:pPr>
            <a:r>
              <a:rPr dirty="0" lang="en-US" sz="2600">
                <a:solidFill>
                  <a:srgbClr val="FF0000"/>
                </a:solidFill>
                <a:uFillTx/>
              </a:rPr>
              <a:t>		Searching</a:t>
            </a:r>
          </a:p>
          <a:p>
            <a:pPr algn="just">
              <a:buNone/>
            </a:pPr>
            <a:r>
              <a:rPr dirty="0" lang="en-US" sz="2600">
                <a:solidFill>
                  <a:srgbClr val="FF0000"/>
                </a:solidFill>
                <a:uFillTx/>
              </a:rPr>
              <a:t>		Indexing</a:t>
            </a:r>
          </a:p>
          <a:p>
            <a:pPr algn="just">
              <a:buNone/>
            </a:pPr>
            <a:r>
              <a:rPr dirty="0" lang="en-US" sz="2600">
                <a:solidFill>
                  <a:srgbClr val="FF0000"/>
                </a:solidFill>
                <a:uFillTx/>
              </a:rPr>
              <a:t>		TF-IDF</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33</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B5F218DD-1DE3-4A82-9A7B-67CE23881E41}"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5" st="5"/>
                                            </p:txEl>
                                          </p:spTgt>
                                        </p:tgtEl>
                                        <p:attrNameLst>
                                          <p:attrName>style.visibility</p:attrName>
                                        </p:attrNameLst>
                                      </p:cBhvr>
                                      <p:to>
                                        <p:strVal val="visible"/>
                                      </p:to>
                                    </p:set>
                                    <p:anim calcmode="lin" valueType="num">
                                      <p:cBhvr additive="base">
                                        <p:cTn dur="500" fill="hold" id="37"/>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6" st="6"/>
                                            </p:txEl>
                                          </p:spTgt>
                                        </p:tgtEl>
                                        <p:attrNameLst>
                                          <p:attrName>style.visibility</p:attrName>
                                        </p:attrNameLst>
                                      </p:cBhvr>
                                      <p:to>
                                        <p:strVal val="visible"/>
                                      </p:to>
                                    </p:set>
                                    <p:anim calcmode="lin" valueType="num">
                                      <p:cBhvr additive="base">
                                        <p:cTn dur="500" fill="hold" id="43"/>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3">
                                            <p:txEl>
                                              <p:pRg end="7" st="7"/>
                                            </p:txEl>
                                          </p:spTgt>
                                        </p:tgtEl>
                                        <p:attrNameLst>
                                          <p:attrName>style.visibility</p:attrName>
                                        </p:attrNameLst>
                                      </p:cBhvr>
                                      <p:to>
                                        <p:strVal val="visible"/>
                                      </p:to>
                                    </p:set>
                                    <p:anim calcmode="lin" valueType="num">
                                      <p:cBhvr additive="base">
                                        <p:cTn dur="500" fill="hold" id="49"/>
                                        <p:tgtEl>
                                          <p:spTgt spid="3">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3">
                                            <p:txEl>
                                              <p:pRg end="7" st="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365125"/>
            <a:ext cx="10515600" cy="874739"/>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Algorithms for </a:t>
            </a:r>
            <a:r>
              <a:rPr b="1" dirty="0" err="1" i="1" lang="en-US" sz="3600">
                <a:uFillTx/>
              </a:rPr>
              <a:t>MapReduce</a:t>
            </a:r>
            <a:endParaRPr b="1"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buNone/>
            </a:pPr>
            <a:r>
              <a:rPr b="1" dirty="0" lang="en-US" sz="2600" u="sng">
                <a:uFillTx/>
              </a:rPr>
              <a:t>Sorting</a:t>
            </a:r>
          </a:p>
          <a:p>
            <a:pPr algn="just"/>
            <a:r>
              <a:rPr dirty="0" lang="en-US" sz="2600">
                <a:uFillTx/>
              </a:rPr>
              <a:t>Sorting is one of the basic </a:t>
            </a:r>
            <a:r>
              <a:rPr dirty="0" err="1" lang="en-US" sz="2600">
                <a:uFillTx/>
              </a:rPr>
              <a:t>MapReduce</a:t>
            </a:r>
            <a:r>
              <a:rPr dirty="0" lang="en-US" sz="2600">
                <a:uFillTx/>
              </a:rPr>
              <a:t> algorithms to process and analyze data. </a:t>
            </a:r>
            <a:r>
              <a:rPr dirty="0" err="1" lang="en-US" sz="2600">
                <a:uFillTx/>
              </a:rPr>
              <a:t>MapReduce</a:t>
            </a:r>
            <a:r>
              <a:rPr dirty="0" lang="en-US" sz="2600">
                <a:uFillTx/>
              </a:rPr>
              <a:t> implements sorting algorithm to automatically sort the output key-value pairs from the </a:t>
            </a:r>
            <a:r>
              <a:rPr dirty="0" err="1" lang="en-US" sz="2600">
                <a:uFillTx/>
              </a:rPr>
              <a:t>mapper</a:t>
            </a:r>
            <a:r>
              <a:rPr dirty="0" lang="en-US" sz="2600">
                <a:uFillTx/>
              </a:rPr>
              <a:t> by their keys.</a:t>
            </a:r>
          </a:p>
          <a:p>
            <a:pPr algn="just"/>
            <a:endParaRPr dirty="0" lang="en-US" sz="2600">
              <a:uFillTx/>
            </a:endParaRPr>
          </a:p>
          <a:p>
            <a:pPr algn="just"/>
            <a:r>
              <a:rPr dirty="0" lang="en-US" sz="2600">
                <a:uFillTx/>
              </a:rPr>
              <a:t>The set of intermediate key-value pairs for a given Reducer is automatically sorted by </a:t>
            </a:r>
            <a:r>
              <a:rPr dirty="0" err="1" lang="en-US" sz="2600">
                <a:uFillTx/>
              </a:rPr>
              <a:t>Hadoop</a:t>
            </a:r>
            <a:r>
              <a:rPr dirty="0" lang="en-US" sz="2600">
                <a:uFillTx/>
              </a:rPr>
              <a:t> to form key-values (K2, {V2, V2, …}) before they are presented to the Reducer.</a:t>
            </a:r>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34</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CEF0D08-2A5F-4538-8F23-E15553948215}"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buNone/>
            </a:pPr>
            <a:r>
              <a:rPr b="1" dirty="0" lang="en-US" sz="2600" u="sng">
                <a:uFillTx/>
              </a:rPr>
              <a:t>Searching</a:t>
            </a:r>
          </a:p>
          <a:p>
            <a:pPr algn="just"/>
            <a:r>
              <a:rPr dirty="0" lang="en-US" sz="2600">
                <a:uFillTx/>
              </a:rPr>
              <a:t>Searching plays an important role in </a:t>
            </a:r>
            <a:r>
              <a:rPr dirty="0" err="1" lang="en-US" sz="2600">
                <a:uFillTx/>
              </a:rPr>
              <a:t>MapReduce</a:t>
            </a:r>
            <a:r>
              <a:rPr dirty="0" lang="en-US" sz="2600">
                <a:uFillTx/>
              </a:rPr>
              <a:t> algorithm.</a:t>
            </a:r>
          </a:p>
          <a:p>
            <a:pPr algn="just">
              <a:buNone/>
            </a:pPr>
            <a:r>
              <a:rPr dirty="0" lang="en-US" sz="2600">
                <a:uFillTx/>
              </a:rPr>
              <a:t>	Example:</a:t>
            </a:r>
          </a:p>
          <a:p>
            <a:pPr algn="just">
              <a:buNone/>
            </a:pPr>
            <a:r>
              <a:rPr dirty="0" lang="en-US" sz="2600">
                <a:uFillTx/>
              </a:rPr>
              <a:t>	The following example shows how </a:t>
            </a:r>
            <a:r>
              <a:rPr dirty="0" err="1" lang="en-US" sz="2600">
                <a:uFillTx/>
              </a:rPr>
              <a:t>MapReduce</a:t>
            </a:r>
            <a:r>
              <a:rPr dirty="0" lang="en-US" sz="2600">
                <a:uFillTx/>
              </a:rPr>
              <a:t> employs Searching algorithm to find out the details of the employee who draws the highest salary in a given employee dataset.</a:t>
            </a:r>
          </a:p>
          <a:p>
            <a:pPr algn="just"/>
            <a:endParaRPr dirty="0" lang="en-US" sz="2600">
              <a:uFillTx/>
            </a:endParaRP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35</a:t>
            </a:fld>
            <a:endParaRPr lang="en-US">
              <a:uFillTx/>
            </a:endParaRPr>
          </a:p>
        </p:txBody>
      </p:sp>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7939" y="274638"/>
            <a:ext cx="9652861" cy="1143000"/>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Algorithms for </a:t>
            </a:r>
            <a:r>
              <a:rPr b="1" dirty="0" err="1" i="1" lang="en-US" sz="3600">
                <a:uFillTx/>
              </a:rPr>
              <a:t>MapReduce</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F72561FF-1AB8-40B0-960A-1C56C17A6B2D}"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6"/>
    </p:bldLst>
  </p:timing>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rmAutofit/>
          </a:bodyPr>
          <a:lstStyle/>
          <a:p>
            <a:pPr algn="just">
              <a:buNone/>
            </a:pPr>
            <a:r>
              <a:rPr dirty="0" lang="en-US" sz="2600">
                <a:uFillTx/>
              </a:rPr>
              <a:t>Indexing</a:t>
            </a:r>
          </a:p>
          <a:p>
            <a:pPr algn="just"/>
            <a:r>
              <a:rPr dirty="0" lang="en-US" sz="2600">
                <a:uFillTx/>
              </a:rPr>
              <a:t>Normally indexing is used to point to a particular data and its address. It performs batch indexing on the input files for a particular </a:t>
            </a:r>
            <a:r>
              <a:rPr dirty="0" err="1" lang="en-US" sz="2600">
                <a:uFillTx/>
              </a:rPr>
              <a:t>Mapper</a:t>
            </a:r>
            <a:r>
              <a:rPr dirty="0" lang="en-US" sz="2600">
                <a:uFillTx/>
              </a:rPr>
              <a:t>.</a:t>
            </a:r>
          </a:p>
          <a:p>
            <a:pPr algn="just"/>
            <a:endParaRPr dirty="0" lang="en-US" sz="2600">
              <a:uFillTx/>
            </a:endParaRPr>
          </a:p>
          <a:p>
            <a:pPr algn="just"/>
            <a:r>
              <a:rPr dirty="0" lang="en-US" sz="2600">
                <a:uFillTx/>
              </a:rPr>
              <a:t>The indexing technique that is normally used in </a:t>
            </a:r>
            <a:r>
              <a:rPr dirty="0" err="1" lang="en-US" sz="2600">
                <a:uFillTx/>
              </a:rPr>
              <a:t>MapReduce</a:t>
            </a:r>
            <a:r>
              <a:rPr dirty="0" lang="en-US" sz="2600">
                <a:uFillTx/>
              </a:rPr>
              <a:t> is known as </a:t>
            </a:r>
            <a:r>
              <a:rPr b="1" dirty="0" lang="en-US" sz="2600">
                <a:uFillTx/>
              </a:rPr>
              <a:t>inverted index.</a:t>
            </a:r>
            <a:r>
              <a:rPr dirty="0" lang="en-US" sz="2600">
                <a:uFillTx/>
              </a:rPr>
              <a:t> Search engines like Google and Bing use inverted indexing technique. </a:t>
            </a:r>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36</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95946" y="274638"/>
            <a:ext cx="9714854" cy="1143000"/>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Algorithms for </a:t>
            </a:r>
            <a:r>
              <a:rPr b="1" dirty="0" err="1" i="1" lang="en-US" sz="3600">
                <a:uFillTx/>
              </a:rPr>
              <a:t>MapReduce</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445F5A6-EE0A-4D99-9297-4970015A3250}"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49451" y="1066800"/>
            <a:ext cx="11453247" cy="5334000"/>
          </a:xfrm>
        </p:spPr>
        <p:txBody xmlns:c="http://schemas.openxmlformats.org/drawingml/2006/chart" xmlns:pic="http://schemas.openxmlformats.org/drawingml/2006/picture" xmlns:dgm="http://schemas.openxmlformats.org/drawingml/2006/diagram">
          <a:bodyPr>
            <a:normAutofit/>
          </a:bodyPr>
          <a:lstStyle/>
          <a:p>
            <a:pPr algn="just">
              <a:buNone/>
            </a:pPr>
            <a:r>
              <a:rPr dirty="0" lang="en-US" sz="2600">
                <a:uFillTx/>
              </a:rPr>
              <a:t>Inverse Document Frequency (IDF)</a:t>
            </a:r>
          </a:p>
          <a:p>
            <a:pPr algn="just"/>
            <a:r>
              <a:rPr dirty="0" lang="en-US" sz="2600">
                <a:uFillTx/>
              </a:rPr>
              <a:t>It measures the importance of a term. It is calculated by the number of documents in the text database divided by the number of documents where a specific term appears.</a:t>
            </a:r>
          </a:p>
          <a:p>
            <a:pPr algn="just"/>
            <a:endParaRPr dirty="0" lang="en-US" sz="2600">
              <a:uFillTx/>
            </a:endParaRPr>
          </a:p>
          <a:p>
            <a:pPr algn="just"/>
            <a:r>
              <a:rPr dirty="0" lang="en-US" sz="2600">
                <a:uFillTx/>
              </a:rPr>
              <a:t>While computing TF, all the terms are considered equally important. That means, TF counts the term frequency for normal words like “is”, “a”, “what”, etc. Thus we need to know the frequent terms while scaling up the rare ones, by computing the following −</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61441" name="Rectangle 1"/>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1524001" y="5742802"/>
            <a:ext cx="9102941" cy="276999"/>
          </a:xfrm>
          <a:prstGeom prst="rect">
            <a:avLst/>
          </a:prstGeom>
          <a:solidFill>
            <a:srgbClr val="F1F1F1"/>
          </a:solidFill>
          <a:ln w="9525">
            <a:noFill/>
            <a:miter lim="800000"/>
          </a:ln>
          <a:effectLst/>
        </p:spPr>
        <p:txBody xmlns:c="http://schemas.openxmlformats.org/drawingml/2006/chart" xmlns:pic="http://schemas.openxmlformats.org/drawingml/2006/picture" xmlns:dgm="http://schemas.openxmlformats.org/drawingml/2006/diagram">
          <a:bodyPr anchor="ctr" anchorCtr="0" bIns="0" compatLnSpc="1" lIns="0" numCol="1" rIns="0" tIns="0" vert="horz" wrap="none">
            <a:prstTxWarp prst="textNoShape">
              <a:avLst/>
            </a:prstTxWarp>
            <a:spAutoFit/>
          </a:bodyPr>
          <a:lstStyle/>
          <a:p>
            <a:pPr fontAlgn="base">
              <a:spcBef>
                <a:spcPct val="0"/>
              </a:spcBef>
              <a:spcAft>
                <a:spcPct val="0"/>
              </a:spcAft>
            </a:pPr>
            <a:r>
              <a:rPr dirty="0" lang="en-US">
                <a:solidFill>
                  <a:srgbClr val="313131"/>
                </a:solidFill>
                <a:uFillTx/>
                <a:latin typeface="Menlo"/>
                <a:cs charset="0" pitchFamily="34" typeface="Arial"/>
              </a:rPr>
              <a:t>IDF(the) = </a:t>
            </a:r>
            <a:r>
              <a:rPr dirty="0" err="1" lang="en-US">
                <a:solidFill>
                  <a:srgbClr val="313131"/>
                </a:solidFill>
                <a:uFillTx/>
                <a:latin typeface="Menlo"/>
                <a:cs charset="0" pitchFamily="34" typeface="Arial"/>
              </a:rPr>
              <a:t>log_e</a:t>
            </a:r>
            <a:r>
              <a:rPr dirty="0" lang="en-US">
                <a:solidFill>
                  <a:srgbClr val="313131"/>
                </a:solidFill>
                <a:uFillTx/>
                <a:latin typeface="Menlo"/>
                <a:cs charset="0" pitchFamily="34" typeface="Arial"/>
              </a:rPr>
              <a:t>(Total number of documents / Number of documents with term ‘the’ in it).</a:t>
            </a:r>
            <a:r>
              <a:rPr dirty="0" lang="en-US">
                <a:uFillTx/>
                <a:latin charset="0" pitchFamily="34" typeface="Arial"/>
                <a:cs charset="0" pitchFamily="34" typeface="Arial"/>
              </a:rPr>
              <a:t> </a:t>
            </a:r>
          </a:p>
        </p:txBody>
      </p:sp>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37</a:t>
            </a:fld>
            <a:endParaRPr lang="en-US">
              <a:uFillTx/>
            </a:endParaRPr>
          </a:p>
        </p:txBody>
      </p:sp>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49451" y="274638"/>
            <a:ext cx="9761349" cy="792162"/>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Algorithms for </a:t>
            </a:r>
            <a:r>
              <a:rPr b="1" dirty="0" err="1" i="1" lang="en-US" sz="3600">
                <a:uFillTx/>
              </a:rPr>
              <a:t>MapReduce</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4CD5ABC7-3A09-424F-A773-E653A0241E5F}"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61441"/>
                                        </p:tgtEl>
                                        <p:attrNameLst>
                                          <p:attrName>style.visibility</p:attrName>
                                        </p:attrNameLst>
                                      </p:cBhvr>
                                      <p:to>
                                        <p:strVal val="visible"/>
                                      </p:to>
                                    </p:set>
                                    <p:anim calcmode="lin" valueType="num">
                                      <p:cBhvr additive="base">
                                        <p:cTn dur="500" fill="hold" id="31"/>
                                        <p:tgtEl>
                                          <p:spTgt spid="61441"/>
                                        </p:tgtEl>
                                        <p:attrNameLst>
                                          <p:attrName>ppt_x</p:attrName>
                                        </p:attrNameLst>
                                      </p:cBhvr>
                                      <p:tavLst>
                                        <p:tav tm="0">
                                          <p:val>
                                            <p:strVal val="#ppt_x"/>
                                          </p:val>
                                        </p:tav>
                                        <p:tav tm="100000">
                                          <p:val>
                                            <p:strVal val="#ppt_x"/>
                                          </p:val>
                                        </p:tav>
                                      </p:tavLst>
                                    </p:anim>
                                    <p:anim calcmode="lin" valueType="num">
                                      <p:cBhvr additive="base">
                                        <p:cTn dur="500" fill="hold" id="32"/>
                                        <p:tgtEl>
                                          <p:spTgt spid="61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animBg="1" grpId="0" spid="61441"/>
      <p:bldP advAuto="4294967295" grpId="0" spid="6"/>
    </p:bldLst>
  </p:timing>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87458" y="619932"/>
            <a:ext cx="10966342" cy="5557031"/>
          </a:xfrm>
        </p:spPr>
        <p:txBody xmlns:c="http://schemas.openxmlformats.org/drawingml/2006/chart" xmlns:pic="http://schemas.openxmlformats.org/drawingml/2006/picture" xmlns:dgm="http://schemas.openxmlformats.org/drawingml/2006/diagram">
          <a:bodyPr>
            <a:normAutofit/>
          </a:bodyPr>
          <a:lstStyle/>
          <a:p>
            <a:pPr algn="just">
              <a:buNone/>
            </a:pPr>
            <a:r>
              <a:rPr b="1" dirty="0" lang="en-US" sz="2600">
                <a:uFillTx/>
              </a:rPr>
              <a:t>Example</a:t>
            </a:r>
          </a:p>
          <a:p>
            <a:pPr algn="just"/>
            <a:r>
              <a:rPr dirty="0" lang="en-US" sz="2600">
                <a:uFillTx/>
              </a:rPr>
              <a:t>Consider a document containing 1000 words, wherein the word </a:t>
            </a:r>
            <a:r>
              <a:rPr b="1" dirty="0" lang="en-US" sz="2600">
                <a:uFillTx/>
              </a:rPr>
              <a:t>hive</a:t>
            </a:r>
            <a:r>
              <a:rPr dirty="0" lang="en-US" sz="2600">
                <a:uFillTx/>
              </a:rPr>
              <a:t> appears 50 times. The TF for </a:t>
            </a:r>
            <a:r>
              <a:rPr b="1" dirty="0" lang="en-US" sz="2600">
                <a:uFillTx/>
              </a:rPr>
              <a:t>hive</a:t>
            </a:r>
            <a:r>
              <a:rPr dirty="0" lang="en-US" sz="2600">
                <a:uFillTx/>
              </a:rPr>
              <a:t> is then (50 / 1000) = 0.05.</a:t>
            </a:r>
          </a:p>
          <a:p>
            <a:pPr algn="just"/>
            <a:endParaRPr dirty="0" lang="en-US" sz="2600">
              <a:uFillTx/>
            </a:endParaRPr>
          </a:p>
          <a:p>
            <a:pPr algn="just"/>
            <a:r>
              <a:rPr dirty="0" lang="en-US" sz="2600">
                <a:uFillTx/>
              </a:rPr>
              <a:t>Now, assume we have 10 million documents and the word </a:t>
            </a:r>
            <a:r>
              <a:rPr b="1" dirty="0" lang="en-US" sz="2600">
                <a:uFillTx/>
              </a:rPr>
              <a:t>hive </a:t>
            </a:r>
            <a:r>
              <a:rPr dirty="0" lang="en-US" sz="2600">
                <a:uFillTx/>
              </a:rPr>
              <a:t>appears in 1000 of these. Then, the IDF is calculated as log(10,000,000 / 1,000) = 4.</a:t>
            </a:r>
          </a:p>
          <a:p>
            <a:pPr algn="just"/>
            <a:endParaRPr dirty="0" lang="en-US" sz="2600">
              <a:uFillTx/>
            </a:endParaRPr>
          </a:p>
          <a:p>
            <a:pPr algn="just"/>
            <a:r>
              <a:rPr dirty="0" lang="en-US" sz="2600">
                <a:uFillTx/>
              </a:rPr>
              <a:t>The TF-IDF weight is the product of these quantities − 0.05 × 4 = 0.20.</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38</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81EE0F1-E213-490F-8CF9-BF457FB19ABD}"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3" st="3"/>
                                            </p:txEl>
                                          </p:spTgt>
                                        </p:tgtEl>
                                        <p:attrNameLst>
                                          <p:attrName>style.visibility</p:attrName>
                                        </p:attrNameLst>
                                      </p:cBhvr>
                                      <p:to>
                                        <p:strVal val="visible"/>
                                      </p:to>
                                    </p:set>
                                    <p:anim calcmode="lin" valueType="num">
                                      <p:cBhvr additive="base">
                                        <p:cTn dur="500" fill="hold" id="19"/>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5" st="5"/>
                                            </p:txEl>
                                          </p:spTgt>
                                        </p:tgtEl>
                                        <p:attrNameLst>
                                          <p:attrName>style.visibility</p:attrName>
                                        </p:attrNameLst>
                                      </p:cBhvr>
                                      <p:to>
                                        <p:strVal val="visible"/>
                                      </p:to>
                                    </p:set>
                                    <p:anim calcmode="lin" valueType="num">
                                      <p:cBhvr additive="base">
                                        <p:cTn dur="500" fill="hold" id="25"/>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Lst>
  </p:timing>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26943" y="1295023"/>
            <a:ext cx="10957301" cy="2347079"/>
          </a:xfrm>
        </p:spPr>
        <p:txBody xmlns:c="http://schemas.openxmlformats.org/drawingml/2006/chart" xmlns:pic="http://schemas.openxmlformats.org/drawingml/2006/picture" xmlns:dgm="http://schemas.openxmlformats.org/drawingml/2006/diagram">
          <a:bodyPr>
            <a:noAutofit/>
          </a:bodyPr>
          <a:lstStyle/>
          <a:p>
            <a:pPr algn="ctr"/>
            <a:r>
              <a:rPr b="1" dirty="0" i="1" lang="en-US" smtClean="0" sz="4800" u="sng">
                <a:uFillTx/>
              </a:rPr>
              <a:t>Example of MapReduce Problem Statement:</a:t>
            </a:r>
            <a:r>
              <a:rPr b="1" dirty="0" i="1" lang="en-US" smtClean="0" sz="4800">
                <a:uFillTx/>
              </a:rPr>
              <a:t/>
            </a:r>
            <a:br>
              <a:rPr b="1" dirty="0" i="1" lang="en-US" smtClean="0" sz="4800">
                <a:uFillTx/>
              </a:rPr>
            </a:br>
            <a:r>
              <a:rPr b="1" dirty="0" i="1" lang="en-US" smtClean="0" sz="4800">
                <a:uFillTx/>
              </a:rPr>
              <a:t>Count the number of occurrences of each word available in a DataSet.</a:t>
            </a:r>
            <a:endParaRPr dirty="0" lang="en-US" sz="4800">
              <a:uFillTx/>
            </a:endParaRPr>
          </a:p>
        </p:txBody>
      </p:sp>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39</a:t>
            </a:fld>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E06F43B-88B0-4273-A136-8088351DA92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xit" presetID="42" presetSubtype="0">
                                  <p:stCondLst>
                                    <p:cond delay="0"/>
                                  </p:stCondLst>
                                  <p:childTnLst>
                                    <p:animEffect filter="fade" transition="out">
                                      <p:cBhvr>
                                        <p:cTn dur="1000" id="6"/>
                                        <p:tgtEl>
                                          <p:spTgt spid="2"/>
                                        </p:tgtEl>
                                      </p:cBhvr>
                                    </p:animEffect>
                                    <p:anim calcmode="lin" valueType="num">
                                      <p:cBhvr>
                                        <p:cTn dur="1000" id="7"/>
                                        <p:tgtEl>
                                          <p:spTgt spid="2"/>
                                        </p:tgtEl>
                                        <p:attrNameLst>
                                          <p:attrName>ppt_x</p:attrName>
                                        </p:attrNameLst>
                                      </p:cBhvr>
                                      <p:tavLst>
                                        <p:tav tm="0">
                                          <p:val>
                                            <p:strVal val="ppt_x"/>
                                          </p:val>
                                        </p:tav>
                                        <p:tav tm="100000">
                                          <p:val>
                                            <p:strVal val="ppt_x"/>
                                          </p:val>
                                        </p:tav>
                                      </p:tavLst>
                                    </p:anim>
                                    <p:anim calcmode="lin" valueType="num">
                                      <p:cBhvr>
                                        <p:cTn dur="1000" id="8"/>
                                        <p:tgtEl>
                                          <p:spTgt spid="2"/>
                                        </p:tgtEl>
                                        <p:attrNameLst>
                                          <p:attrName>ppt_y</p:attrName>
                                        </p:attrNameLst>
                                      </p:cBhvr>
                                      <p:tavLst>
                                        <p:tav tm="0">
                                          <p:val>
                                            <p:strVal val="ppt_y"/>
                                          </p:val>
                                        </p:tav>
                                        <p:tav tm="100000">
                                          <p:val>
                                            <p:strVal val="ppt_y+.1"/>
                                          </p:val>
                                        </p:tav>
                                      </p:tavLst>
                                    </p:anim>
                                    <p:set>
                                      <p:cBhvr>
                                        <p:cTn dur="1" fill="hold" id="9">
                                          <p:stCondLst>
                                            <p:cond delay="999"/>
                                          </p:stCondLst>
                                        </p:cTn>
                                        <p:tgtEl>
                                          <p:spTgt spid="2"/>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365125"/>
            <a:ext cx="10515600" cy="952231"/>
          </a:xfrm>
        </p:spPr>
        <p:txBody xmlns:c="http://schemas.openxmlformats.org/drawingml/2006/chart" xmlns:pic="http://schemas.openxmlformats.org/drawingml/2006/picture" xmlns:dgm="http://schemas.openxmlformats.org/drawingml/2006/diagram">
          <a:bodyPr/>
          <a:lstStyle/>
          <a:p>
            <a:r>
              <a:rPr b="1" dirty="0" i="1" lang="en-US" smtClean="0">
                <a:uFillTx/>
              </a:rPr>
              <a:t>What do You mean by Data? </a:t>
            </a:r>
            <a:endParaRPr b="1" dirty="0" i="1"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838200" y="1441342"/>
            <a:ext cx="10515600" cy="4735621"/>
          </a:xfrm>
        </p:spPr>
        <p:txBody xmlns:c="http://schemas.openxmlformats.org/drawingml/2006/chart" xmlns:pic="http://schemas.openxmlformats.org/drawingml/2006/picture" xmlns:dgm="http://schemas.openxmlformats.org/drawingml/2006/diagram">
          <a:bodyPr>
            <a:normAutofit fontScale="85000" lnSpcReduction="10000"/>
          </a:bodyPr>
          <a:lstStyle/>
          <a:p>
            <a:pPr algn="just"/>
            <a:r>
              <a:rPr dirty="0" lang="en-US">
                <a:uFillTx/>
              </a:rPr>
              <a:t>In computing, data is information that has been translated into a form that is efficient for movement or processing. Relative to today's computers and transmission media, data is information converted into binary digital form. It is acceptable for data to be used as a singular subject or a plural subject. Raw data is a term used to describe data in its most basic digital format.</a:t>
            </a:r>
          </a:p>
          <a:p>
            <a:pPr algn="just"/>
            <a:endParaRPr dirty="0" lang="en-US">
              <a:uFillTx/>
            </a:endParaRPr>
          </a:p>
          <a:p>
            <a:pPr algn="just"/>
            <a:r>
              <a:rPr dirty="0" lang="en-US">
                <a:uFillTx/>
              </a:rPr>
              <a:t>Data is distinct pieces of information, usually formatted in a special way. All software is divided into two general categories: data and programs. Programs are collections of instructions for manipulating data.</a:t>
            </a:r>
          </a:p>
          <a:p>
            <a:pPr algn="just" indent="0" marL="0">
              <a:buNone/>
            </a:pPr>
            <a:endParaRPr dirty="0" lang="en-US">
              <a:uFillTx/>
            </a:endParaRPr>
          </a:p>
          <a:p>
            <a:pPr algn="just"/>
            <a:r>
              <a:rPr dirty="0" lang="en-US">
                <a:uFillTx/>
              </a:rPr>
              <a:t>Data can exist in a variety of forms as numbers or text on pieces of paper, as bits and bytes stored in electronic memory, or as facts stored in a person's mind. Since the mid-1900s, people have used the word data to mean computer information that is transmitted or stored.</a:t>
            </a:r>
          </a:p>
          <a:p>
            <a:pPr algn="just"/>
            <a:endParaRPr dirty="0"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6F0E954-0A9C-47B8-AA9F-0AA7B77EED66}"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4</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3">
                                            <p:txEl>
                                              <p:pRg end="4" st="4"/>
                                            </p:txEl>
                                          </p:spTgt>
                                        </p:tgtEl>
                                        <p:attrNameLst>
                                          <p:attrName>style.visibility</p:attrName>
                                        </p:attrNameLst>
                                      </p:cBhvr>
                                      <p:to>
                                        <p:strVal val="visible"/>
                                      </p:to>
                                    </p:set>
                                    <p:anim calcmode="lin" valueType="num">
                                      <p:cBhvr additive="base">
                                        <p:cTn dur="500" fill="hold" id="25"/>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ctangle 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39478" y="2743193"/>
            <a:ext cx="1644779" cy="2355743"/>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Deer Bear River</a:t>
            </a:r>
          </a:p>
          <a:p>
            <a:pPr algn="ctr"/>
            <a:r>
              <a:rPr dirty="0" lang="en-US" smtClean="0">
                <a:uFillTx/>
              </a:rPr>
              <a:t>Car </a:t>
            </a:r>
            <a:r>
              <a:rPr dirty="0" err="1" lang="en-US" smtClean="0">
                <a:uFillTx/>
              </a:rPr>
              <a:t>Car</a:t>
            </a:r>
            <a:r>
              <a:rPr dirty="0" lang="en-US" smtClean="0">
                <a:uFillTx/>
              </a:rPr>
              <a:t> River</a:t>
            </a:r>
          </a:p>
          <a:p>
            <a:pPr algn="ctr"/>
            <a:r>
              <a:rPr dirty="0" lang="en-US" smtClean="0">
                <a:uFillTx/>
              </a:rPr>
              <a:t>Deer Car Bear</a:t>
            </a:r>
            <a:endParaRPr dirty="0" lang="en-US">
              <a:uFillTx/>
            </a:endParaRPr>
          </a:p>
        </p:txBody>
      </p:sp>
      <p:sp>
        <p:nvSpPr>
          <p:cNvPr xmlns:c="http://schemas.openxmlformats.org/drawingml/2006/chart" xmlns:pic="http://schemas.openxmlformats.org/drawingml/2006/picture" xmlns:dgm="http://schemas.openxmlformats.org/drawingml/2006/diagram" id="3" name="Rectangle 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71235" y="1549828"/>
            <a:ext cx="2557221" cy="666427"/>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Deer Bear River</a:t>
            </a:r>
          </a:p>
        </p:txBody>
      </p:sp>
      <p:sp>
        <p:nvSpPr>
          <p:cNvPr xmlns:c="http://schemas.openxmlformats.org/drawingml/2006/chart" xmlns:pic="http://schemas.openxmlformats.org/drawingml/2006/picture" xmlns:dgm="http://schemas.openxmlformats.org/drawingml/2006/diagram" id="4" name="Rectangle 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87111" y="3432871"/>
            <a:ext cx="2557221" cy="666427"/>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Car </a:t>
            </a:r>
            <a:r>
              <a:rPr dirty="0" err="1" lang="en-US" smtClean="0">
                <a:uFillTx/>
              </a:rPr>
              <a:t>Car</a:t>
            </a:r>
            <a:r>
              <a:rPr dirty="0" lang="en-US" smtClean="0">
                <a:uFillTx/>
              </a:rPr>
              <a:t> River</a:t>
            </a: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71235" y="5315914"/>
            <a:ext cx="2557221" cy="666427"/>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Deer Car Bear</a:t>
            </a:r>
          </a:p>
        </p:txBody>
      </p:sp>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974220" y="1100378"/>
            <a:ext cx="1131378" cy="666428"/>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Bear, 1</a:t>
            </a:r>
          </a:p>
          <a:p>
            <a:pPr algn="ctr"/>
            <a:r>
              <a:rPr dirty="0" lang="en-US" smtClean="0">
                <a:uFillTx/>
              </a:rPr>
              <a:t>Bear, 1</a:t>
            </a:r>
            <a:endParaRPr dirty="0" lang="en-US">
              <a:uFillTx/>
            </a:endParaRPr>
          </a:p>
        </p:txBody>
      </p:sp>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104006" y="5780863"/>
            <a:ext cx="1131378" cy="991893"/>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River, 1</a:t>
            </a:r>
          </a:p>
          <a:p>
            <a:pPr algn="ctr"/>
            <a:r>
              <a:rPr dirty="0" lang="en-US" smtClean="0">
                <a:uFillTx/>
              </a:rPr>
              <a:t>River, 1</a:t>
            </a:r>
            <a:endParaRPr dirty="0" lang="en-US">
              <a:uFillTx/>
            </a:endParaRPr>
          </a:p>
        </p:txBody>
      </p:sp>
      <p:sp>
        <p:nvSpPr>
          <p:cNvPr xmlns:c="http://schemas.openxmlformats.org/drawingml/2006/chart" xmlns:pic="http://schemas.openxmlformats.org/drawingml/2006/picture" xmlns:dgm="http://schemas.openxmlformats.org/drawingml/2006/diagram" id="8" name="Rectangle 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059465" y="2541722"/>
            <a:ext cx="1131378" cy="1270858"/>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Car, 1</a:t>
            </a:r>
          </a:p>
          <a:p>
            <a:pPr algn="ctr"/>
            <a:r>
              <a:rPr dirty="0" lang="en-US" smtClean="0">
                <a:uFillTx/>
              </a:rPr>
              <a:t>Car, 1</a:t>
            </a:r>
          </a:p>
          <a:p>
            <a:pPr algn="ctr"/>
            <a:r>
              <a:rPr dirty="0" lang="en-US" smtClean="0">
                <a:uFillTx/>
              </a:rPr>
              <a:t>Car, 1</a:t>
            </a:r>
            <a:endParaRPr dirty="0" lang="en-US">
              <a:uFillTx/>
            </a:endParaRPr>
          </a:p>
        </p:txBody>
      </p:sp>
      <p:sp>
        <p:nvSpPr>
          <p:cNvPr xmlns:c="http://schemas.openxmlformats.org/drawingml/2006/chart" xmlns:pic="http://schemas.openxmlformats.org/drawingml/2006/picture" xmlns:dgm="http://schemas.openxmlformats.org/drawingml/2006/diagram" id="9" name="Rectangle 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85649" y="929896"/>
            <a:ext cx="1131378" cy="1286359"/>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Deer, 1</a:t>
            </a:r>
          </a:p>
          <a:p>
            <a:pPr algn="ctr"/>
            <a:r>
              <a:rPr dirty="0" lang="en-US" smtClean="0">
                <a:uFillTx/>
              </a:rPr>
              <a:t>Bear, 1</a:t>
            </a:r>
          </a:p>
          <a:p>
            <a:pPr algn="ctr"/>
            <a:r>
              <a:rPr dirty="0" lang="en-US" smtClean="0">
                <a:uFillTx/>
              </a:rPr>
              <a:t>River, 1</a:t>
            </a:r>
            <a:endParaRPr dirty="0" lang="en-US">
              <a:uFillTx/>
            </a:endParaRPr>
          </a:p>
        </p:txBody>
      </p:sp>
      <p:sp>
        <p:nvSpPr>
          <p:cNvPr xmlns:c="http://schemas.openxmlformats.org/drawingml/2006/chart" xmlns:pic="http://schemas.openxmlformats.org/drawingml/2006/picture" xmlns:dgm="http://schemas.openxmlformats.org/drawingml/2006/diagram" id="10" name="Rectangle 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85649" y="5098936"/>
            <a:ext cx="1131378" cy="1348356"/>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dirty="0" lang="en-US" smtClean="0">
              <a:uFillTx/>
            </a:endParaRPr>
          </a:p>
          <a:p>
            <a:pPr algn="ctr"/>
            <a:endParaRPr dirty="0" lang="en-US" smtClean="0">
              <a:uFillTx/>
            </a:endParaRPr>
          </a:p>
          <a:p>
            <a:pPr algn="ctr"/>
            <a:r>
              <a:rPr dirty="0" lang="en-US" smtClean="0">
                <a:uFillTx/>
              </a:rPr>
              <a:t>Deer, 1</a:t>
            </a:r>
          </a:p>
          <a:p>
            <a:pPr algn="ctr"/>
            <a:r>
              <a:rPr dirty="0" lang="en-US" smtClean="0">
                <a:uFillTx/>
              </a:rPr>
              <a:t>Car, 1</a:t>
            </a:r>
            <a:endParaRPr dirty="0" lang="en-US" smtClean="0">
              <a:uFillTx/>
            </a:endParaRPr>
          </a:p>
          <a:p>
            <a:pPr algn="ctr"/>
            <a:r>
              <a:rPr dirty="0" lang="en-US" smtClean="0">
                <a:uFillTx/>
              </a:rPr>
              <a:t>Bear, 1</a:t>
            </a:r>
          </a:p>
          <a:p>
            <a:pPr algn="ctr"/>
            <a:endParaRPr dirty="0" lang="en-US" smtClean="0">
              <a:uFillTx/>
            </a:endParaRPr>
          </a:p>
          <a:p>
            <a:pPr algn="ctr"/>
            <a:endParaRPr dirty="0" lang="en-US">
              <a:uFillTx/>
            </a:endParaRPr>
          </a:p>
        </p:txBody>
      </p:sp>
      <p:sp>
        <p:nvSpPr>
          <p:cNvPr xmlns:c="http://schemas.openxmlformats.org/drawingml/2006/chart" xmlns:pic="http://schemas.openxmlformats.org/drawingml/2006/picture" xmlns:dgm="http://schemas.openxmlformats.org/drawingml/2006/diagram" id="11" name="Rectangle 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77904" y="3157777"/>
            <a:ext cx="1131378" cy="1305731"/>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dirty="0" lang="en-US" smtClean="0">
              <a:uFillTx/>
            </a:endParaRPr>
          </a:p>
          <a:p>
            <a:pPr algn="ctr"/>
            <a:r>
              <a:rPr dirty="0" lang="en-US" smtClean="0">
                <a:uFillTx/>
              </a:rPr>
              <a:t>Car, 1</a:t>
            </a:r>
          </a:p>
          <a:p>
            <a:pPr algn="ctr"/>
            <a:r>
              <a:rPr dirty="0" lang="en-US" smtClean="0">
                <a:uFillTx/>
              </a:rPr>
              <a:t>Car, 1</a:t>
            </a:r>
          </a:p>
          <a:p>
            <a:pPr algn="ctr"/>
            <a:r>
              <a:rPr dirty="0" lang="en-US" smtClean="0">
                <a:uFillTx/>
              </a:rPr>
              <a:t>River, 1</a:t>
            </a:r>
          </a:p>
          <a:p>
            <a:pPr algn="ctr"/>
            <a:endParaRPr dirty="0" lang="en-US">
              <a:uFillTx/>
            </a:endParaRPr>
          </a:p>
        </p:txBody>
      </p:sp>
      <p:sp>
        <p:nvSpPr>
          <p:cNvPr xmlns:c="http://schemas.openxmlformats.org/drawingml/2006/chart" xmlns:pic="http://schemas.openxmlformats.org/drawingml/2006/picture" xmlns:dgm="http://schemas.openxmlformats.org/drawingml/2006/diagram" id="19" name="Rectangle 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0321852" y="2789688"/>
            <a:ext cx="1766807" cy="2355743"/>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Bear, 2</a:t>
            </a:r>
          </a:p>
          <a:p>
            <a:pPr algn="ctr"/>
            <a:r>
              <a:rPr dirty="0" lang="en-US" smtClean="0">
                <a:uFillTx/>
              </a:rPr>
              <a:t>Car, 3</a:t>
            </a:r>
          </a:p>
          <a:p>
            <a:pPr algn="ctr"/>
            <a:r>
              <a:rPr dirty="0" lang="en-US" smtClean="0">
                <a:uFillTx/>
              </a:rPr>
              <a:t>Deer, 2</a:t>
            </a:r>
          </a:p>
          <a:p>
            <a:pPr algn="ctr"/>
            <a:r>
              <a:rPr dirty="0" lang="en-US" smtClean="0">
                <a:uFillTx/>
              </a:rPr>
              <a:t>River, 2</a:t>
            </a:r>
            <a:endParaRPr dirty="0" lang="en-US">
              <a:uFillTx/>
            </a:endParaRPr>
          </a:p>
        </p:txBody>
      </p:sp>
      <p:sp>
        <p:nvSpPr>
          <p:cNvPr xmlns:c="http://schemas.openxmlformats.org/drawingml/2006/chart" xmlns:pic="http://schemas.openxmlformats.org/drawingml/2006/picture" xmlns:dgm="http://schemas.openxmlformats.org/drawingml/2006/diagram" id="22" name="Rectangle 2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104006" y="4339519"/>
            <a:ext cx="1131378" cy="976393"/>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Deer, 1</a:t>
            </a:r>
          </a:p>
          <a:p>
            <a:pPr algn="ctr"/>
            <a:r>
              <a:rPr dirty="0" lang="en-US" smtClean="0">
                <a:uFillTx/>
              </a:rPr>
              <a:t>Deer, 1</a:t>
            </a:r>
          </a:p>
        </p:txBody>
      </p:sp>
      <p:sp>
        <p:nvSpPr>
          <p:cNvPr xmlns:c="http://schemas.openxmlformats.org/drawingml/2006/chart" xmlns:pic="http://schemas.openxmlformats.org/drawingml/2006/picture" xmlns:dgm="http://schemas.openxmlformats.org/drawingml/2006/diagram" id="27" name="Rectangle 2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611248" y="1100378"/>
            <a:ext cx="1131378" cy="666428"/>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Bear, 2</a:t>
            </a:r>
          </a:p>
        </p:txBody>
      </p:sp>
      <p:sp>
        <p:nvSpPr>
          <p:cNvPr xmlns:c="http://schemas.openxmlformats.org/drawingml/2006/chart" xmlns:pic="http://schemas.openxmlformats.org/drawingml/2006/picture" xmlns:dgm="http://schemas.openxmlformats.org/drawingml/2006/diagram" id="28" name="Rectangle 2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725536" y="5780863"/>
            <a:ext cx="1131378" cy="991893"/>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River, 2</a:t>
            </a:r>
          </a:p>
        </p:txBody>
      </p:sp>
      <p:sp>
        <p:nvSpPr>
          <p:cNvPr xmlns:c="http://schemas.openxmlformats.org/drawingml/2006/chart" xmlns:pic="http://schemas.openxmlformats.org/drawingml/2006/picture" xmlns:dgm="http://schemas.openxmlformats.org/drawingml/2006/diagram" id="29" name="Rectangle 2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680995" y="2541722"/>
            <a:ext cx="1299906" cy="891149"/>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Car, 3</a:t>
            </a:r>
          </a:p>
        </p:txBody>
      </p:sp>
      <p:sp>
        <p:nvSpPr>
          <p:cNvPr xmlns:c="http://schemas.openxmlformats.org/drawingml/2006/chart" xmlns:pic="http://schemas.openxmlformats.org/drawingml/2006/picture" xmlns:dgm="http://schemas.openxmlformats.org/drawingml/2006/diagram" id="30" name="Rectangle 2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725536" y="4339519"/>
            <a:ext cx="1131378" cy="976393"/>
          </a:xfrm>
          <a:prstGeom prst="rect">
            <a:avLst/>
          </a:prstGeom>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Deer, 2</a:t>
            </a:r>
          </a:p>
        </p:txBody>
      </p:sp>
      <p:cxnSp>
        <p:nvCxnSpPr>
          <p:cNvPr xmlns:c="http://schemas.openxmlformats.org/drawingml/2006/chart" xmlns:pic="http://schemas.openxmlformats.org/drawingml/2006/picture" xmlns:dgm="http://schemas.openxmlformats.org/drawingml/2006/diagram" id="36" name="Straight Arrow Connector 35"/>
          <p:cNvCxnSpPr xmlns:c="http://schemas.openxmlformats.org/drawingml/2006/chart" xmlns:pic="http://schemas.openxmlformats.org/drawingml/2006/picture" xmlns:dgm="http://schemas.openxmlformats.org/drawingml/2006/diagram">
            <a:stCxn id="2" idx="3"/>
            <a:endCxn id="4" idx="1"/>
          </p:cNvCxnSpPr>
          <p:nvPr/>
        </p:nvCxnSpPr>
        <p:spPr xmlns:c="http://schemas.openxmlformats.org/drawingml/2006/chart" xmlns:pic="http://schemas.openxmlformats.org/drawingml/2006/picture" xmlns:dgm="http://schemas.openxmlformats.org/drawingml/2006/diagram">
          <a:xfrm flipV="1">
            <a:off x="1784257" y="3766085"/>
            <a:ext cx="586979" cy="154980"/>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38" name="Straight Arrow Connector 37"/>
          <p:cNvCxnSpPr xmlns:c="http://schemas.openxmlformats.org/drawingml/2006/chart" xmlns:pic="http://schemas.openxmlformats.org/drawingml/2006/picture" xmlns:dgm="http://schemas.openxmlformats.org/drawingml/2006/diagram">
            <a:stCxn id="2" idx="2"/>
            <a:endCxn id="5" idx="1"/>
          </p:cNvCxnSpPr>
          <p:nvPr/>
        </p:nvCxnSpPr>
        <p:spPr xmlns:c="http://schemas.openxmlformats.org/drawingml/2006/chart" xmlns:pic="http://schemas.openxmlformats.org/drawingml/2006/picture" xmlns:dgm="http://schemas.openxmlformats.org/drawingml/2006/diagram">
          <a:xfrm>
            <a:off x="961868" y="5098936"/>
            <a:ext cx="1409367" cy="550192"/>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40" name="Straight Arrow Connector 39"/>
          <p:cNvCxnSpPr xmlns:c="http://schemas.openxmlformats.org/drawingml/2006/chart" xmlns:pic="http://schemas.openxmlformats.org/drawingml/2006/picture" xmlns:dgm="http://schemas.openxmlformats.org/drawingml/2006/diagram">
            <a:stCxn id="3" idx="3"/>
            <a:endCxn id="9" idx="1"/>
          </p:cNvCxnSpPr>
          <p:nvPr/>
        </p:nvCxnSpPr>
        <p:spPr xmlns:c="http://schemas.openxmlformats.org/drawingml/2006/chart" xmlns:pic="http://schemas.openxmlformats.org/drawingml/2006/picture" xmlns:dgm="http://schemas.openxmlformats.org/drawingml/2006/diagram">
          <a:xfrm flipV="1">
            <a:off x="4928456" y="1573076"/>
            <a:ext cx="457193" cy="309966"/>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43" name="Straight Arrow Connector 42"/>
          <p:cNvCxnSpPr xmlns:c="http://schemas.openxmlformats.org/drawingml/2006/chart" xmlns:pic="http://schemas.openxmlformats.org/drawingml/2006/picture" xmlns:dgm="http://schemas.openxmlformats.org/drawingml/2006/diagram">
            <a:stCxn id="4" idx="3"/>
            <a:endCxn id="11" idx="1"/>
          </p:cNvCxnSpPr>
          <p:nvPr/>
        </p:nvCxnSpPr>
        <p:spPr xmlns:c="http://schemas.openxmlformats.org/drawingml/2006/chart" xmlns:pic="http://schemas.openxmlformats.org/drawingml/2006/picture" xmlns:dgm="http://schemas.openxmlformats.org/drawingml/2006/diagram">
          <a:xfrm>
            <a:off x="4928457" y="3766085"/>
            <a:ext cx="449447" cy="44558"/>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46" name="Straight Arrow Connector 45"/>
          <p:cNvCxnSpPr xmlns:c="http://schemas.openxmlformats.org/drawingml/2006/chart" xmlns:pic="http://schemas.openxmlformats.org/drawingml/2006/picture" xmlns:dgm="http://schemas.openxmlformats.org/drawingml/2006/diagram">
            <a:stCxn id="5" idx="3"/>
            <a:endCxn id="10" idx="1"/>
          </p:cNvCxnSpPr>
          <p:nvPr/>
        </p:nvCxnSpPr>
        <p:spPr xmlns:c="http://schemas.openxmlformats.org/drawingml/2006/chart" xmlns:pic="http://schemas.openxmlformats.org/drawingml/2006/picture" xmlns:dgm="http://schemas.openxmlformats.org/drawingml/2006/diagram">
          <a:xfrm>
            <a:off x="4928456" y="5649128"/>
            <a:ext cx="457193" cy="123986"/>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48" name="Straight Arrow Connector 47"/>
          <p:cNvCxnSpPr xmlns:c="http://schemas.openxmlformats.org/drawingml/2006/chart" xmlns:pic="http://schemas.openxmlformats.org/drawingml/2006/picture" xmlns:dgm="http://schemas.openxmlformats.org/drawingml/2006/diagram">
            <a:stCxn id="9" idx="3"/>
            <a:endCxn id="6" idx="1"/>
          </p:cNvCxnSpPr>
          <p:nvPr/>
        </p:nvCxnSpPr>
        <p:spPr xmlns:c="http://schemas.openxmlformats.org/drawingml/2006/chart" xmlns:pic="http://schemas.openxmlformats.org/drawingml/2006/picture" xmlns:dgm="http://schemas.openxmlformats.org/drawingml/2006/diagram">
          <a:xfrm flipV="1">
            <a:off x="6517027" y="1433592"/>
            <a:ext cx="457193" cy="139484"/>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51" name="Straight Arrow Connector 5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6517027" y="1766806"/>
            <a:ext cx="594724" cy="2572713"/>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55" name="Straight Arrow Connector 5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6406592" y="2270502"/>
            <a:ext cx="712904" cy="3467741"/>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59" name="Straight Arrow Connector 5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6470544" y="2851683"/>
            <a:ext cx="488185" cy="474638"/>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61" name="Straight Arrow Connector 6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6547053" y="3177151"/>
            <a:ext cx="496914" cy="480442"/>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63" name="Straight Arrow Connector 62"/>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6398847" y="4479006"/>
            <a:ext cx="712904" cy="1452967"/>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65" name="Straight Arrow Connector 6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6517027" y="3678907"/>
            <a:ext cx="490152" cy="1565328"/>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67" name="Straight Arrow Connector 66"/>
          <p:cNvCxnSpPr xmlns:c="http://schemas.openxmlformats.org/drawingml/2006/chart" xmlns:pic="http://schemas.openxmlformats.org/drawingml/2006/picture" xmlns:dgm="http://schemas.openxmlformats.org/drawingml/2006/diagram">
            <a:stCxn id="10" idx="3"/>
            <a:endCxn id="22" idx="1"/>
          </p:cNvCxnSpPr>
          <p:nvPr/>
        </p:nvCxnSpPr>
        <p:spPr xmlns:c="http://schemas.openxmlformats.org/drawingml/2006/chart" xmlns:pic="http://schemas.openxmlformats.org/drawingml/2006/picture" xmlns:dgm="http://schemas.openxmlformats.org/drawingml/2006/diagram">
          <a:xfrm flipV="1">
            <a:off x="6517027" y="4827716"/>
            <a:ext cx="586979" cy="945398"/>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69" name="Straight Arrow Connector 6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6414337" y="1800706"/>
            <a:ext cx="712904" cy="3298230"/>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71" name="Straight Arrow Connector 70"/>
          <p:cNvCxnSpPr xmlns:c="http://schemas.openxmlformats.org/drawingml/2006/chart" xmlns:pic="http://schemas.openxmlformats.org/drawingml/2006/picture" xmlns:dgm="http://schemas.openxmlformats.org/drawingml/2006/diagram">
            <a:stCxn id="6" idx="3"/>
            <a:endCxn id="27" idx="1"/>
          </p:cNvCxnSpPr>
          <p:nvPr/>
        </p:nvCxnSpPr>
        <p:spPr xmlns:c="http://schemas.openxmlformats.org/drawingml/2006/chart" xmlns:pic="http://schemas.openxmlformats.org/drawingml/2006/picture" xmlns:dgm="http://schemas.openxmlformats.org/drawingml/2006/diagram">
          <a:xfrm>
            <a:off x="8105598" y="1433592"/>
            <a:ext cx="505650" cy="0"/>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73" name="Straight Arrow Connector 72"/>
          <p:cNvCxnSpPr xmlns:c="http://schemas.openxmlformats.org/drawingml/2006/chart" xmlns:pic="http://schemas.openxmlformats.org/drawingml/2006/picture" xmlns:dgm="http://schemas.openxmlformats.org/drawingml/2006/diagram">
            <a:stCxn id="8" idx="3"/>
          </p:cNvCxnSpPr>
          <p:nvPr/>
        </p:nvCxnSpPr>
        <p:spPr xmlns:c="http://schemas.openxmlformats.org/drawingml/2006/chart" xmlns:pic="http://schemas.openxmlformats.org/drawingml/2006/picture" xmlns:dgm="http://schemas.openxmlformats.org/drawingml/2006/diagram">
          <a:xfrm flipV="1">
            <a:off x="8190843" y="3157777"/>
            <a:ext cx="490152" cy="19374"/>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75" name="Straight Arrow Connector 74"/>
          <p:cNvCxnSpPr xmlns:c="http://schemas.openxmlformats.org/drawingml/2006/chart" xmlns:pic="http://schemas.openxmlformats.org/drawingml/2006/picture" xmlns:dgm="http://schemas.openxmlformats.org/drawingml/2006/diagram">
            <a:stCxn id="22" idx="3"/>
            <a:endCxn id="30" idx="1"/>
          </p:cNvCxnSpPr>
          <p:nvPr/>
        </p:nvCxnSpPr>
        <p:spPr xmlns:c="http://schemas.openxmlformats.org/drawingml/2006/chart" xmlns:pic="http://schemas.openxmlformats.org/drawingml/2006/picture" xmlns:dgm="http://schemas.openxmlformats.org/drawingml/2006/diagram">
          <a:xfrm>
            <a:off x="8235384" y="4827716"/>
            <a:ext cx="490152" cy="0"/>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77" name="Straight Arrow Connector 76"/>
          <p:cNvCxnSpPr xmlns:c="http://schemas.openxmlformats.org/drawingml/2006/chart" xmlns:pic="http://schemas.openxmlformats.org/drawingml/2006/picture" xmlns:dgm="http://schemas.openxmlformats.org/drawingml/2006/diagram">
            <a:stCxn id="7" idx="3"/>
            <a:endCxn id="28" idx="1"/>
          </p:cNvCxnSpPr>
          <p:nvPr/>
        </p:nvCxnSpPr>
        <p:spPr xmlns:c="http://schemas.openxmlformats.org/drawingml/2006/chart" xmlns:pic="http://schemas.openxmlformats.org/drawingml/2006/picture" xmlns:dgm="http://schemas.openxmlformats.org/drawingml/2006/diagram">
          <a:xfrm>
            <a:off x="8235384" y="6276810"/>
            <a:ext cx="490152" cy="0"/>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79" name="Straight Arrow Connector 78"/>
          <p:cNvCxnSpPr xmlns:c="http://schemas.openxmlformats.org/drawingml/2006/chart" xmlns:pic="http://schemas.openxmlformats.org/drawingml/2006/picture" xmlns:dgm="http://schemas.openxmlformats.org/drawingml/2006/diagram">
            <a:stCxn id="27" idx="3"/>
          </p:cNvCxnSpPr>
          <p:nvPr/>
        </p:nvCxnSpPr>
        <p:spPr xmlns:c="http://schemas.openxmlformats.org/drawingml/2006/chart" xmlns:pic="http://schemas.openxmlformats.org/drawingml/2006/picture" xmlns:dgm="http://schemas.openxmlformats.org/drawingml/2006/diagram">
          <a:xfrm>
            <a:off x="9742626" y="1433592"/>
            <a:ext cx="873713" cy="1309601"/>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81" name="Straight Arrow Connector 8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9980901" y="3231395"/>
            <a:ext cx="340951" cy="0"/>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83" name="Straight Arrow Connector 82"/>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flipV="1">
            <a:off x="9856914" y="4461571"/>
            <a:ext cx="464938" cy="637365"/>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85" name="Straight Arrow Connector 84"/>
          <p:cNvCxnSpPr xmlns:c="http://schemas.openxmlformats.org/drawingml/2006/chart" xmlns:pic="http://schemas.openxmlformats.org/drawingml/2006/picture" xmlns:dgm="http://schemas.openxmlformats.org/drawingml/2006/diagram">
            <a:stCxn id="28" idx="3"/>
          </p:cNvCxnSpPr>
          <p:nvPr/>
        </p:nvCxnSpPr>
        <p:spPr xmlns:c="http://schemas.openxmlformats.org/drawingml/2006/chart" xmlns:pic="http://schemas.openxmlformats.org/drawingml/2006/picture" xmlns:dgm="http://schemas.openxmlformats.org/drawingml/2006/diagram">
          <a:xfrm flipV="1">
            <a:off x="9856914" y="5191926"/>
            <a:ext cx="679980" cy="1084884"/>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91" name="Straight Arrow Connector 90"/>
          <p:cNvCxnSpPr xmlns:c="http://schemas.openxmlformats.org/drawingml/2006/chart" xmlns:pic="http://schemas.openxmlformats.org/drawingml/2006/picture" xmlns:dgm="http://schemas.openxmlformats.org/drawingml/2006/diagram">
            <a:stCxn id="2" idx="0"/>
          </p:cNvCxnSpPr>
          <p:nvPr/>
        </p:nvCxnSpPr>
        <p:spPr xmlns:c="http://schemas.openxmlformats.org/drawingml/2006/chart" xmlns:pic="http://schemas.openxmlformats.org/drawingml/2006/picture" xmlns:dgm="http://schemas.openxmlformats.org/drawingml/2006/diagram">
          <a:xfrm flipV="1">
            <a:off x="961868" y="1883042"/>
            <a:ext cx="1335714" cy="860151"/>
          </a:xfrm>
          <a:prstGeom prst="straightConnector1">
            <a:avLst/>
          </a:prstGeom>
          <a:ln>
            <a:tailEnd type="triangle"/>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sp>
        <p:nvSpPr>
          <p:cNvPr xmlns:c="http://schemas.openxmlformats.org/drawingml/2006/chart" xmlns:pic="http://schemas.openxmlformats.org/drawingml/2006/picture" xmlns:dgm="http://schemas.openxmlformats.org/drawingml/2006/diagram" id="92" name="Rounded Rectangle 9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39478" y="1332849"/>
            <a:ext cx="1774564" cy="371959"/>
          </a:xfrm>
          <a:prstGeom prst="roundRect">
            <a:avLst/>
          </a:prstGeom>
        </p:spPr>
        <p:style xmlns:c="http://schemas.openxmlformats.org/drawingml/2006/chart" xmlns:pic="http://schemas.openxmlformats.org/drawingml/2006/picture" xmlns:dgm="http://schemas.openxmlformats.org/drawingml/2006/diagram">
          <a:lnRef idx="1">
            <a:schemeClr val="accent3"/>
          </a:lnRef>
          <a:fillRef idx="2">
            <a:schemeClr val="accent3"/>
          </a:fillRef>
          <a:effectRef idx="1">
            <a:schemeClr val="accent3"/>
          </a:effectRef>
          <a:fontRef idx="minor">
            <a:schemeClr val="dk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Input</a:t>
            </a:r>
            <a:endParaRPr dirty="0" lang="en-US">
              <a:uFillTx/>
            </a:endParaRPr>
          </a:p>
        </p:txBody>
      </p:sp>
      <p:sp>
        <p:nvSpPr>
          <p:cNvPr xmlns:c="http://schemas.openxmlformats.org/drawingml/2006/chart" xmlns:pic="http://schemas.openxmlformats.org/drawingml/2006/picture" xmlns:dgm="http://schemas.openxmlformats.org/drawingml/2006/diagram" id="93" name="Rounded Rectangle 9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495207" y="557937"/>
            <a:ext cx="1774564" cy="371959"/>
          </a:xfrm>
          <a:prstGeom prst="roundRect">
            <a:avLst/>
          </a:prstGeom>
        </p:spPr>
        <p:style xmlns:c="http://schemas.openxmlformats.org/drawingml/2006/chart" xmlns:pic="http://schemas.openxmlformats.org/drawingml/2006/picture" xmlns:dgm="http://schemas.openxmlformats.org/drawingml/2006/diagram">
          <a:lnRef idx="1">
            <a:schemeClr val="accent3"/>
          </a:lnRef>
          <a:fillRef idx="2">
            <a:schemeClr val="accent3"/>
          </a:fillRef>
          <a:effectRef idx="1">
            <a:schemeClr val="accent3"/>
          </a:effectRef>
          <a:fontRef idx="minor">
            <a:schemeClr val="dk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Splitting</a:t>
            </a:r>
            <a:endParaRPr dirty="0" lang="en-US">
              <a:uFillTx/>
            </a:endParaRPr>
          </a:p>
        </p:txBody>
      </p:sp>
      <p:sp>
        <p:nvSpPr>
          <p:cNvPr xmlns:c="http://schemas.openxmlformats.org/drawingml/2006/chart" xmlns:pic="http://schemas.openxmlformats.org/drawingml/2006/picture" xmlns:dgm="http://schemas.openxmlformats.org/drawingml/2006/diagram" id="94" name="Rounded Rectangle 9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695980" y="371957"/>
            <a:ext cx="1774564" cy="371959"/>
          </a:xfrm>
          <a:prstGeom prst="roundRect">
            <a:avLst/>
          </a:prstGeom>
        </p:spPr>
        <p:style xmlns:c="http://schemas.openxmlformats.org/drawingml/2006/chart" xmlns:pic="http://schemas.openxmlformats.org/drawingml/2006/picture" xmlns:dgm="http://schemas.openxmlformats.org/drawingml/2006/diagram">
          <a:lnRef idx="1">
            <a:schemeClr val="accent3"/>
          </a:lnRef>
          <a:fillRef idx="2">
            <a:schemeClr val="accent3"/>
          </a:fillRef>
          <a:effectRef idx="1">
            <a:schemeClr val="accent3"/>
          </a:effectRef>
          <a:fontRef idx="minor">
            <a:schemeClr val="dk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Mapping </a:t>
            </a:r>
            <a:endParaRPr dirty="0" lang="en-US">
              <a:uFillTx/>
            </a:endParaRPr>
          </a:p>
        </p:txBody>
      </p:sp>
      <p:sp>
        <p:nvSpPr>
          <p:cNvPr xmlns:c="http://schemas.openxmlformats.org/drawingml/2006/chart" xmlns:pic="http://schemas.openxmlformats.org/drawingml/2006/picture" xmlns:dgm="http://schemas.openxmlformats.org/drawingml/2006/diagram" id="95" name="Rounded Rectangle 9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789221" y="368081"/>
            <a:ext cx="1774564" cy="371959"/>
          </a:xfrm>
          <a:prstGeom prst="roundRect">
            <a:avLst/>
          </a:prstGeom>
        </p:spPr>
        <p:style xmlns:c="http://schemas.openxmlformats.org/drawingml/2006/chart" xmlns:pic="http://schemas.openxmlformats.org/drawingml/2006/picture" xmlns:dgm="http://schemas.openxmlformats.org/drawingml/2006/diagram">
          <a:lnRef idx="1">
            <a:schemeClr val="accent3"/>
          </a:lnRef>
          <a:fillRef idx="2">
            <a:schemeClr val="accent3"/>
          </a:fillRef>
          <a:effectRef idx="1">
            <a:schemeClr val="accent3"/>
          </a:effectRef>
          <a:fontRef idx="minor">
            <a:schemeClr val="dk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Shuffling</a:t>
            </a:r>
            <a:endParaRPr dirty="0" lang="en-US">
              <a:uFillTx/>
            </a:endParaRPr>
          </a:p>
        </p:txBody>
      </p:sp>
      <p:sp>
        <p:nvSpPr>
          <p:cNvPr xmlns:c="http://schemas.openxmlformats.org/drawingml/2006/chart" xmlns:pic="http://schemas.openxmlformats.org/drawingml/2006/picture" xmlns:dgm="http://schemas.openxmlformats.org/drawingml/2006/diagram" id="96" name="Rounded Rectangle 9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762330" y="614115"/>
            <a:ext cx="1774564" cy="371959"/>
          </a:xfrm>
          <a:prstGeom prst="roundRect">
            <a:avLst/>
          </a:prstGeom>
        </p:spPr>
        <p:style xmlns:c="http://schemas.openxmlformats.org/drawingml/2006/chart" xmlns:pic="http://schemas.openxmlformats.org/drawingml/2006/picture" xmlns:dgm="http://schemas.openxmlformats.org/drawingml/2006/diagram">
          <a:lnRef idx="1">
            <a:schemeClr val="accent3"/>
          </a:lnRef>
          <a:fillRef idx="2">
            <a:schemeClr val="accent3"/>
          </a:fillRef>
          <a:effectRef idx="1">
            <a:schemeClr val="accent3"/>
          </a:effectRef>
          <a:fontRef idx="minor">
            <a:schemeClr val="dk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Reducing </a:t>
            </a:r>
            <a:endParaRPr dirty="0" lang="en-US">
              <a:uFillTx/>
            </a:endParaRPr>
          </a:p>
        </p:txBody>
      </p:sp>
      <p:sp>
        <p:nvSpPr>
          <p:cNvPr xmlns:c="http://schemas.openxmlformats.org/drawingml/2006/chart" xmlns:pic="http://schemas.openxmlformats.org/drawingml/2006/picture" xmlns:dgm="http://schemas.openxmlformats.org/drawingml/2006/diagram" id="97" name="Rounded Rectangle 9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0314095" y="1726118"/>
            <a:ext cx="1774564" cy="371959"/>
          </a:xfrm>
          <a:prstGeom prst="roundRect">
            <a:avLst/>
          </a:prstGeom>
        </p:spPr>
        <p:style xmlns:c="http://schemas.openxmlformats.org/drawingml/2006/chart" xmlns:pic="http://schemas.openxmlformats.org/drawingml/2006/picture" xmlns:dgm="http://schemas.openxmlformats.org/drawingml/2006/diagram">
          <a:lnRef idx="1">
            <a:schemeClr val="accent3"/>
          </a:lnRef>
          <a:fillRef idx="2">
            <a:schemeClr val="accent3"/>
          </a:fillRef>
          <a:effectRef idx="1">
            <a:schemeClr val="accent3"/>
          </a:effectRef>
          <a:fontRef idx="minor">
            <a:schemeClr val="dk1"/>
          </a:fontRef>
        </p:style>
        <p:txBody xmlns:c="http://schemas.openxmlformats.org/drawingml/2006/chart" xmlns:pic="http://schemas.openxmlformats.org/drawingml/2006/picture" xmlns:dgm="http://schemas.openxmlformats.org/drawingml/2006/diagram">
          <a:bodyPr anchor="ctr" rtlCol="0"/>
          <a:lstStyle/>
          <a:p>
            <a:pPr algn="ctr"/>
            <a:r>
              <a:rPr dirty="0" lang="en-US" smtClean="0">
                <a:uFillTx/>
              </a:rPr>
              <a:t>Final Result</a:t>
            </a:r>
            <a:endParaRPr dirty="0" lang="en-US">
              <a:uFillTx/>
            </a:endParaRPr>
          </a:p>
        </p:txBody>
      </p:sp>
      <p:sp>
        <p:nvSpPr>
          <p:cNvPr xmlns:c="http://schemas.openxmlformats.org/drawingml/2006/chart" xmlns:pic="http://schemas.openxmlformats.org/drawingml/2006/picture" xmlns:dgm="http://schemas.openxmlformats.org/drawingml/2006/diagram" id="12" name="Date Placeholder 1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8492738-A614-4EF1-B51A-9D9A8378D2C9}"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13" name="Footer Placeholder 1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14" name="Slide Number Placeholder 1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40</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500" id="7"/>
                                        <p:tgtEl>
                                          <p:spTgt spid="9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6" presetSubtype="21">
                                  <p:stCondLst>
                                    <p:cond delay="0"/>
                                  </p:stCondLst>
                                  <p:childTnLst>
                                    <p:set>
                                      <p:cBhvr>
                                        <p:cTn dur="1" fill="hold" id="17">
                                          <p:stCondLst>
                                            <p:cond delay="0"/>
                                          </p:stCondLst>
                                        </p:cTn>
                                        <p:tgtEl>
                                          <p:spTgt spid="2">
                                            <p:txEl>
                                              <p:pRg end="0" st="0"/>
                                            </p:txEl>
                                          </p:spTgt>
                                        </p:tgtEl>
                                        <p:attrNameLst>
                                          <p:attrName>style.visibility</p:attrName>
                                        </p:attrNameLst>
                                      </p:cBhvr>
                                      <p:to>
                                        <p:strVal val="visible"/>
                                      </p:to>
                                    </p:set>
                                    <p:animEffect filter="barn(inVertical)" transition="in">
                                      <p:cBhvr>
                                        <p:cTn dur="500" id="18"/>
                                        <p:tgtEl>
                                          <p:spTgt spid="2">
                                            <p:txEl>
                                              <p:pRg end="0" st="0"/>
                                            </p:txEl>
                                          </p:spTgt>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6" presetSubtype="21">
                                  <p:stCondLst>
                                    <p:cond delay="0"/>
                                  </p:stCondLst>
                                  <p:childTnLst>
                                    <p:set>
                                      <p:cBhvr>
                                        <p:cTn dur="1" fill="hold" id="22">
                                          <p:stCondLst>
                                            <p:cond delay="0"/>
                                          </p:stCondLst>
                                        </p:cTn>
                                        <p:tgtEl>
                                          <p:spTgt spid="2">
                                            <p:txEl>
                                              <p:pRg end="1" st="1"/>
                                            </p:txEl>
                                          </p:spTgt>
                                        </p:tgtEl>
                                        <p:attrNameLst>
                                          <p:attrName>style.visibility</p:attrName>
                                        </p:attrNameLst>
                                      </p:cBhvr>
                                      <p:to>
                                        <p:strVal val="visible"/>
                                      </p:to>
                                    </p:set>
                                    <p:animEffect filter="barn(inVertical)" transition="in">
                                      <p:cBhvr>
                                        <p:cTn dur="500" id="23"/>
                                        <p:tgtEl>
                                          <p:spTgt spid="2">
                                            <p:txEl>
                                              <p:pRg end="1" st="1"/>
                                            </p:txEl>
                                          </p:spTgt>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16" presetSubtype="21">
                                  <p:stCondLst>
                                    <p:cond delay="0"/>
                                  </p:stCondLst>
                                  <p:childTnLst>
                                    <p:set>
                                      <p:cBhvr>
                                        <p:cTn dur="1" fill="hold" id="27">
                                          <p:stCondLst>
                                            <p:cond delay="0"/>
                                          </p:stCondLst>
                                        </p:cTn>
                                        <p:tgtEl>
                                          <p:spTgt spid="2">
                                            <p:txEl>
                                              <p:pRg end="2" st="2"/>
                                            </p:txEl>
                                          </p:spTgt>
                                        </p:tgtEl>
                                        <p:attrNameLst>
                                          <p:attrName>style.visibility</p:attrName>
                                        </p:attrNameLst>
                                      </p:cBhvr>
                                      <p:to>
                                        <p:strVal val="visible"/>
                                      </p:to>
                                    </p:set>
                                    <p:animEffect filter="barn(inVertical)" transition="in">
                                      <p:cBhvr>
                                        <p:cTn dur="500" id="28"/>
                                        <p:tgtEl>
                                          <p:spTgt spid="2">
                                            <p:txEl>
                                              <p:pRg end="2" st="2"/>
                                            </p:txEl>
                                          </p:spTgt>
                                        </p:tgtEl>
                                      </p:cBhvr>
                                    </p:animEffec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10" presetSubtype="0">
                                  <p:stCondLst>
                                    <p:cond delay="0"/>
                                  </p:stCondLst>
                                  <p:childTnLst>
                                    <p:set>
                                      <p:cBhvr>
                                        <p:cTn dur="1" fill="hold" id="32">
                                          <p:stCondLst>
                                            <p:cond delay="0"/>
                                          </p:stCondLst>
                                        </p:cTn>
                                        <p:tgtEl>
                                          <p:spTgt spid="93"/>
                                        </p:tgtEl>
                                        <p:attrNameLst>
                                          <p:attrName>style.visibility</p:attrName>
                                        </p:attrNameLst>
                                      </p:cBhvr>
                                      <p:to>
                                        <p:strVal val="visible"/>
                                      </p:to>
                                    </p:set>
                                    <p:animEffect filter="fade" transition="in">
                                      <p:cBhvr>
                                        <p:cTn dur="500" id="33"/>
                                        <p:tgtEl>
                                          <p:spTgt spid="93"/>
                                        </p:tgtEl>
                                      </p:cBhvr>
                                    </p:animEffect>
                                  </p:childTnLst>
                                </p:cTn>
                              </p:par>
                            </p:childTnLst>
                          </p:cTn>
                        </p:par>
                      </p:childTnLst>
                    </p:cTn>
                  </p:par>
                  <p:par>
                    <p:cTn fill="hold" id="34">
                      <p:stCondLst>
                        <p:cond delay="indefinite"/>
                      </p:stCondLst>
                      <p:childTnLst>
                        <p:par>
                          <p:cTn fill="hold" id="35">
                            <p:stCondLst>
                              <p:cond delay="0"/>
                            </p:stCondLst>
                            <p:childTnLst>
                              <p:par>
                                <p:cTn fill="hold" id="36" nodeType="clickEffect" presetClass="entr" presetID="2" presetSubtype="12">
                                  <p:stCondLst>
                                    <p:cond delay="0"/>
                                  </p:stCondLst>
                                  <p:childTnLst>
                                    <p:set>
                                      <p:cBhvr>
                                        <p:cTn dur="1" fill="hold" id="37">
                                          <p:stCondLst>
                                            <p:cond delay="0"/>
                                          </p:stCondLst>
                                        </p:cTn>
                                        <p:tgtEl>
                                          <p:spTgt spid="91"/>
                                        </p:tgtEl>
                                        <p:attrNameLst>
                                          <p:attrName>style.visibility</p:attrName>
                                        </p:attrNameLst>
                                      </p:cBhvr>
                                      <p:to>
                                        <p:strVal val="visible"/>
                                      </p:to>
                                    </p:set>
                                    <p:anim calcmode="lin" valueType="num">
                                      <p:cBhvr additive="base">
                                        <p:cTn dur="500" fill="hold" id="38"/>
                                        <p:tgtEl>
                                          <p:spTgt spid="91"/>
                                        </p:tgtEl>
                                        <p:attrNameLst>
                                          <p:attrName>ppt_x</p:attrName>
                                        </p:attrNameLst>
                                      </p:cBhvr>
                                      <p:tavLst>
                                        <p:tav tm="0">
                                          <p:val>
                                            <p:strVal val="0-#ppt_w/2"/>
                                          </p:val>
                                        </p:tav>
                                        <p:tav tm="100000">
                                          <p:val>
                                            <p:strVal val="#ppt_x"/>
                                          </p:val>
                                        </p:tav>
                                      </p:tavLst>
                                    </p:anim>
                                    <p:anim calcmode="lin" valueType="num">
                                      <p:cBhvr additive="base">
                                        <p:cTn dur="500" fill="hold" id="39"/>
                                        <p:tgtEl>
                                          <p:spTgt spid="91"/>
                                        </p:tgtEl>
                                        <p:attrNameLst>
                                          <p:attrName>ppt_y</p:attrName>
                                        </p:attrNameLst>
                                      </p:cBhvr>
                                      <p:tavLst>
                                        <p:tav tm="0">
                                          <p:val>
                                            <p:strVal val="1+#ppt_h/2"/>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3"/>
                                        </p:tgtEl>
                                        <p:attrNameLst>
                                          <p:attrName>style.visibility</p:attrName>
                                        </p:attrNameLst>
                                      </p:cBhvr>
                                      <p:to>
                                        <p:strVal val="visible"/>
                                      </p:to>
                                    </p:set>
                                    <p:anim calcmode="lin" valueType="num">
                                      <p:cBhvr additive="base">
                                        <p:cTn dur="500" fill="hold" id="44"/>
                                        <p:tgtEl>
                                          <p:spTgt spid="3"/>
                                        </p:tgtEl>
                                        <p:attrNameLst>
                                          <p:attrName>ppt_x</p:attrName>
                                        </p:attrNameLst>
                                      </p:cBhvr>
                                      <p:tavLst>
                                        <p:tav tm="0">
                                          <p:val>
                                            <p:strVal val="#ppt_x"/>
                                          </p:val>
                                        </p:tav>
                                        <p:tav tm="100000">
                                          <p:val>
                                            <p:strVal val="#ppt_x"/>
                                          </p:val>
                                        </p:tav>
                                      </p:tavLst>
                                    </p:anim>
                                    <p:anim calcmode="lin" valueType="num">
                                      <p:cBhvr additive="base">
                                        <p:cTn dur="500" fill="hold" id="45"/>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46">
                      <p:stCondLst>
                        <p:cond delay="indefinite"/>
                      </p:stCondLst>
                      <p:childTnLst>
                        <p:par>
                          <p:cTn fill="hold" id="47">
                            <p:stCondLst>
                              <p:cond delay="0"/>
                            </p:stCondLst>
                            <p:childTnLst>
                              <p:par>
                                <p:cTn fill="hold" id="48" nodeType="clickEffect" presetClass="entr" presetID="2" presetSubtype="12">
                                  <p:stCondLst>
                                    <p:cond delay="0"/>
                                  </p:stCondLst>
                                  <p:childTnLst>
                                    <p:set>
                                      <p:cBhvr>
                                        <p:cTn dur="1" fill="hold" id="49">
                                          <p:stCondLst>
                                            <p:cond delay="0"/>
                                          </p:stCondLst>
                                        </p:cTn>
                                        <p:tgtEl>
                                          <p:spTgt spid="36"/>
                                        </p:tgtEl>
                                        <p:attrNameLst>
                                          <p:attrName>style.visibility</p:attrName>
                                        </p:attrNameLst>
                                      </p:cBhvr>
                                      <p:to>
                                        <p:strVal val="visible"/>
                                      </p:to>
                                    </p:set>
                                    <p:anim calcmode="lin" valueType="num">
                                      <p:cBhvr additive="base">
                                        <p:cTn dur="500" fill="hold" id="50"/>
                                        <p:tgtEl>
                                          <p:spTgt spid="36"/>
                                        </p:tgtEl>
                                        <p:attrNameLst>
                                          <p:attrName>ppt_x</p:attrName>
                                        </p:attrNameLst>
                                      </p:cBhvr>
                                      <p:tavLst>
                                        <p:tav tm="0">
                                          <p:val>
                                            <p:strVal val="0-#ppt_w/2"/>
                                          </p:val>
                                        </p:tav>
                                        <p:tav tm="100000">
                                          <p:val>
                                            <p:strVal val="#ppt_x"/>
                                          </p:val>
                                        </p:tav>
                                      </p:tavLst>
                                    </p:anim>
                                    <p:anim calcmode="lin" valueType="num">
                                      <p:cBhvr additive="base">
                                        <p:cTn dur="500" fill="hold" id="51"/>
                                        <p:tgtEl>
                                          <p:spTgt spid="36"/>
                                        </p:tgtEl>
                                        <p:attrNameLst>
                                          <p:attrName>ppt_y</p:attrName>
                                        </p:attrNameLst>
                                      </p:cBhvr>
                                      <p:tavLst>
                                        <p:tav tm="0">
                                          <p:val>
                                            <p:strVal val="1+#ppt_h/2"/>
                                          </p:val>
                                        </p:tav>
                                        <p:tav tm="100000">
                                          <p:val>
                                            <p:strVal val="#ppt_y"/>
                                          </p:val>
                                        </p:tav>
                                      </p:tavLst>
                                    </p:anim>
                                  </p:childTnLst>
                                </p:cTn>
                              </p:par>
                            </p:childTnLst>
                          </p:cTn>
                        </p:par>
                      </p:childTnLst>
                    </p:cTn>
                  </p:par>
                  <p:par>
                    <p:cTn fill="hold" id="52">
                      <p:stCondLst>
                        <p:cond delay="indefinite"/>
                      </p:stCondLst>
                      <p:childTnLst>
                        <p:par>
                          <p:cTn fill="hold" id="53">
                            <p:stCondLst>
                              <p:cond delay="0"/>
                            </p:stCondLst>
                            <p:childTnLst>
                              <p:par>
                                <p:cTn fill="hold" grpId="0" id="54" nodeType="clickEffect" presetClass="entr" presetID="2" presetSubtype="4">
                                  <p:stCondLst>
                                    <p:cond delay="0"/>
                                  </p:stCondLst>
                                  <p:childTnLst>
                                    <p:set>
                                      <p:cBhvr>
                                        <p:cTn dur="1" fill="hold" id="55">
                                          <p:stCondLst>
                                            <p:cond delay="0"/>
                                          </p:stCondLst>
                                        </p:cTn>
                                        <p:tgtEl>
                                          <p:spTgt spid="4"/>
                                        </p:tgtEl>
                                        <p:attrNameLst>
                                          <p:attrName>style.visibility</p:attrName>
                                        </p:attrNameLst>
                                      </p:cBhvr>
                                      <p:to>
                                        <p:strVal val="visible"/>
                                      </p:to>
                                    </p:set>
                                    <p:anim calcmode="lin" valueType="num">
                                      <p:cBhvr additive="base">
                                        <p:cTn dur="500" fill="hold" id="56"/>
                                        <p:tgtEl>
                                          <p:spTgt spid="4"/>
                                        </p:tgtEl>
                                        <p:attrNameLst>
                                          <p:attrName>ppt_x</p:attrName>
                                        </p:attrNameLst>
                                      </p:cBhvr>
                                      <p:tavLst>
                                        <p:tav tm="0">
                                          <p:val>
                                            <p:strVal val="#ppt_x"/>
                                          </p:val>
                                        </p:tav>
                                        <p:tav tm="100000">
                                          <p:val>
                                            <p:strVal val="#ppt_x"/>
                                          </p:val>
                                        </p:tav>
                                      </p:tavLst>
                                    </p:anim>
                                    <p:anim calcmode="lin" valueType="num">
                                      <p:cBhvr additive="base">
                                        <p:cTn dur="500" fill="hold" id="57"/>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58">
                      <p:stCondLst>
                        <p:cond delay="indefinite"/>
                      </p:stCondLst>
                      <p:childTnLst>
                        <p:par>
                          <p:cTn fill="hold" id="59">
                            <p:stCondLst>
                              <p:cond delay="0"/>
                            </p:stCondLst>
                            <p:childTnLst>
                              <p:par>
                                <p:cTn fill="hold" id="60" nodeType="clickEffect" presetClass="entr" presetID="2" presetSubtype="8">
                                  <p:stCondLst>
                                    <p:cond delay="0"/>
                                  </p:stCondLst>
                                  <p:childTnLst>
                                    <p:set>
                                      <p:cBhvr>
                                        <p:cTn dur="1" fill="hold" id="61">
                                          <p:stCondLst>
                                            <p:cond delay="0"/>
                                          </p:stCondLst>
                                        </p:cTn>
                                        <p:tgtEl>
                                          <p:spTgt spid="38"/>
                                        </p:tgtEl>
                                        <p:attrNameLst>
                                          <p:attrName>style.visibility</p:attrName>
                                        </p:attrNameLst>
                                      </p:cBhvr>
                                      <p:to>
                                        <p:strVal val="visible"/>
                                      </p:to>
                                    </p:set>
                                    <p:anim calcmode="lin" valueType="num">
                                      <p:cBhvr additive="base">
                                        <p:cTn dur="500" fill="hold" id="62"/>
                                        <p:tgtEl>
                                          <p:spTgt spid="38"/>
                                        </p:tgtEl>
                                        <p:attrNameLst>
                                          <p:attrName>ppt_x</p:attrName>
                                        </p:attrNameLst>
                                      </p:cBhvr>
                                      <p:tavLst>
                                        <p:tav tm="0">
                                          <p:val>
                                            <p:strVal val="0-#ppt_w/2"/>
                                          </p:val>
                                        </p:tav>
                                        <p:tav tm="100000">
                                          <p:val>
                                            <p:strVal val="#ppt_x"/>
                                          </p:val>
                                        </p:tav>
                                      </p:tavLst>
                                    </p:anim>
                                    <p:anim calcmode="lin" valueType="num">
                                      <p:cBhvr additive="base">
                                        <p:cTn dur="500" fill="hold" id="63"/>
                                        <p:tgtEl>
                                          <p:spTgt spid="38"/>
                                        </p:tgtEl>
                                        <p:attrNameLst>
                                          <p:attrName>ppt_y</p:attrName>
                                        </p:attrNameLst>
                                      </p:cBhvr>
                                      <p:tavLst>
                                        <p:tav tm="0">
                                          <p:val>
                                            <p:strVal val="#ppt_y"/>
                                          </p:val>
                                        </p:tav>
                                        <p:tav tm="100000">
                                          <p:val>
                                            <p:strVal val="#ppt_y"/>
                                          </p:val>
                                        </p:tav>
                                      </p:tavLst>
                                    </p:anim>
                                  </p:childTnLst>
                                </p:cTn>
                              </p:par>
                            </p:childTnLst>
                          </p:cTn>
                        </p:par>
                      </p:childTnLst>
                    </p:cTn>
                  </p:par>
                  <p:par>
                    <p:cTn fill="hold" id="64">
                      <p:stCondLst>
                        <p:cond delay="indefinite"/>
                      </p:stCondLst>
                      <p:childTnLst>
                        <p:par>
                          <p:cTn fill="hold" id="65">
                            <p:stCondLst>
                              <p:cond delay="0"/>
                            </p:stCondLst>
                            <p:childTnLst>
                              <p:par>
                                <p:cTn fill="hold" grpId="0" id="66" nodeType="clickEffect" presetClass="entr" presetID="2" presetSubtype="4">
                                  <p:stCondLst>
                                    <p:cond delay="0"/>
                                  </p:stCondLst>
                                  <p:childTnLst>
                                    <p:set>
                                      <p:cBhvr>
                                        <p:cTn dur="1" fill="hold" id="67">
                                          <p:stCondLst>
                                            <p:cond delay="0"/>
                                          </p:stCondLst>
                                        </p:cTn>
                                        <p:tgtEl>
                                          <p:spTgt spid="5"/>
                                        </p:tgtEl>
                                        <p:attrNameLst>
                                          <p:attrName>style.visibility</p:attrName>
                                        </p:attrNameLst>
                                      </p:cBhvr>
                                      <p:to>
                                        <p:strVal val="visible"/>
                                      </p:to>
                                    </p:set>
                                    <p:anim calcmode="lin" valueType="num">
                                      <p:cBhvr additive="base">
                                        <p:cTn dur="500" fill="hold" id="68"/>
                                        <p:tgtEl>
                                          <p:spTgt spid="5"/>
                                        </p:tgtEl>
                                        <p:attrNameLst>
                                          <p:attrName>ppt_x</p:attrName>
                                        </p:attrNameLst>
                                      </p:cBhvr>
                                      <p:tavLst>
                                        <p:tav tm="0">
                                          <p:val>
                                            <p:strVal val="#ppt_x"/>
                                          </p:val>
                                        </p:tav>
                                        <p:tav tm="100000">
                                          <p:val>
                                            <p:strVal val="#ppt_x"/>
                                          </p:val>
                                        </p:tav>
                                      </p:tavLst>
                                    </p:anim>
                                    <p:anim calcmode="lin" valueType="num">
                                      <p:cBhvr additive="base">
                                        <p:cTn dur="500" fill="hold" id="69"/>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70">
                      <p:stCondLst>
                        <p:cond delay="indefinite"/>
                      </p:stCondLst>
                      <p:childTnLst>
                        <p:par>
                          <p:cTn fill="hold" id="71">
                            <p:stCondLst>
                              <p:cond delay="0"/>
                            </p:stCondLst>
                            <p:childTnLst>
                              <p:par>
                                <p:cTn fill="hold" grpId="0" id="72" nodeType="clickEffect" presetClass="entr" presetID="10" presetSubtype="0">
                                  <p:stCondLst>
                                    <p:cond delay="0"/>
                                  </p:stCondLst>
                                  <p:childTnLst>
                                    <p:set>
                                      <p:cBhvr>
                                        <p:cTn dur="1" fill="hold" id="73">
                                          <p:stCondLst>
                                            <p:cond delay="0"/>
                                          </p:stCondLst>
                                        </p:cTn>
                                        <p:tgtEl>
                                          <p:spTgt spid="94"/>
                                        </p:tgtEl>
                                        <p:attrNameLst>
                                          <p:attrName>style.visibility</p:attrName>
                                        </p:attrNameLst>
                                      </p:cBhvr>
                                      <p:to>
                                        <p:strVal val="visible"/>
                                      </p:to>
                                    </p:set>
                                    <p:animEffect filter="fade" transition="in">
                                      <p:cBhvr>
                                        <p:cTn dur="500" id="74"/>
                                        <p:tgtEl>
                                          <p:spTgt spid="94"/>
                                        </p:tgtEl>
                                      </p:cBhvr>
                                    </p:animEffect>
                                  </p:childTnLst>
                                </p:cTn>
                              </p:par>
                            </p:childTnLst>
                          </p:cTn>
                        </p:par>
                      </p:childTnLst>
                    </p:cTn>
                  </p:par>
                  <p:par>
                    <p:cTn fill="hold" id="75">
                      <p:stCondLst>
                        <p:cond delay="indefinite"/>
                      </p:stCondLst>
                      <p:childTnLst>
                        <p:par>
                          <p:cTn fill="hold" id="76">
                            <p:stCondLst>
                              <p:cond delay="0"/>
                            </p:stCondLst>
                            <p:childTnLst>
                              <p:par>
                                <p:cTn fill="hold" id="77" nodeType="clickEffect" presetClass="entr" presetID="2" presetSubtype="12">
                                  <p:stCondLst>
                                    <p:cond delay="0"/>
                                  </p:stCondLst>
                                  <p:childTnLst>
                                    <p:set>
                                      <p:cBhvr>
                                        <p:cTn dur="1" fill="hold" id="78">
                                          <p:stCondLst>
                                            <p:cond delay="0"/>
                                          </p:stCondLst>
                                        </p:cTn>
                                        <p:tgtEl>
                                          <p:spTgt spid="40"/>
                                        </p:tgtEl>
                                        <p:attrNameLst>
                                          <p:attrName>style.visibility</p:attrName>
                                        </p:attrNameLst>
                                      </p:cBhvr>
                                      <p:to>
                                        <p:strVal val="visible"/>
                                      </p:to>
                                    </p:set>
                                    <p:anim calcmode="lin" valueType="num">
                                      <p:cBhvr additive="base">
                                        <p:cTn dur="500" fill="hold" id="79"/>
                                        <p:tgtEl>
                                          <p:spTgt spid="40"/>
                                        </p:tgtEl>
                                        <p:attrNameLst>
                                          <p:attrName>ppt_x</p:attrName>
                                        </p:attrNameLst>
                                      </p:cBhvr>
                                      <p:tavLst>
                                        <p:tav tm="0">
                                          <p:val>
                                            <p:strVal val="0-#ppt_w/2"/>
                                          </p:val>
                                        </p:tav>
                                        <p:tav tm="100000">
                                          <p:val>
                                            <p:strVal val="#ppt_x"/>
                                          </p:val>
                                        </p:tav>
                                      </p:tavLst>
                                    </p:anim>
                                    <p:anim calcmode="lin" valueType="num">
                                      <p:cBhvr additive="base">
                                        <p:cTn dur="500" fill="hold" id="80"/>
                                        <p:tgtEl>
                                          <p:spTgt spid="40"/>
                                        </p:tgtEl>
                                        <p:attrNameLst>
                                          <p:attrName>ppt_y</p:attrName>
                                        </p:attrNameLst>
                                      </p:cBhvr>
                                      <p:tavLst>
                                        <p:tav tm="0">
                                          <p:val>
                                            <p:strVal val="1+#ppt_h/2"/>
                                          </p:val>
                                        </p:tav>
                                        <p:tav tm="100000">
                                          <p:val>
                                            <p:strVal val="#ppt_y"/>
                                          </p:val>
                                        </p:tav>
                                      </p:tavLst>
                                    </p:anim>
                                  </p:childTnLst>
                                </p:cTn>
                              </p:par>
                            </p:childTnLst>
                          </p:cTn>
                        </p:par>
                      </p:childTnLst>
                    </p:cTn>
                  </p:par>
                  <p:par>
                    <p:cTn fill="hold" id="81">
                      <p:stCondLst>
                        <p:cond delay="indefinite"/>
                      </p:stCondLst>
                      <p:childTnLst>
                        <p:par>
                          <p:cTn fill="hold" id="82">
                            <p:stCondLst>
                              <p:cond delay="0"/>
                            </p:stCondLst>
                            <p:childTnLst>
                              <p:par>
                                <p:cTn fill="hold" grpId="0" id="83" nodeType="clickEffect" presetClass="entr" presetID="2" presetSubtype="4">
                                  <p:stCondLst>
                                    <p:cond delay="0"/>
                                  </p:stCondLst>
                                  <p:childTnLst>
                                    <p:set>
                                      <p:cBhvr>
                                        <p:cTn dur="1" fill="hold" id="84">
                                          <p:stCondLst>
                                            <p:cond delay="0"/>
                                          </p:stCondLst>
                                        </p:cTn>
                                        <p:tgtEl>
                                          <p:spTgt spid="9"/>
                                        </p:tgtEl>
                                        <p:attrNameLst>
                                          <p:attrName>style.visibility</p:attrName>
                                        </p:attrNameLst>
                                      </p:cBhvr>
                                      <p:to>
                                        <p:strVal val="visible"/>
                                      </p:to>
                                    </p:set>
                                    <p:anim calcmode="lin" valueType="num">
                                      <p:cBhvr additive="base">
                                        <p:cTn dur="500" fill="hold" id="85"/>
                                        <p:tgtEl>
                                          <p:spTgt spid="9"/>
                                        </p:tgtEl>
                                        <p:attrNameLst>
                                          <p:attrName>ppt_x</p:attrName>
                                        </p:attrNameLst>
                                      </p:cBhvr>
                                      <p:tavLst>
                                        <p:tav tm="0">
                                          <p:val>
                                            <p:strVal val="#ppt_x"/>
                                          </p:val>
                                        </p:tav>
                                        <p:tav tm="100000">
                                          <p:val>
                                            <p:strVal val="#ppt_x"/>
                                          </p:val>
                                        </p:tav>
                                      </p:tavLst>
                                    </p:anim>
                                    <p:anim calcmode="lin" valueType="num">
                                      <p:cBhvr additive="base">
                                        <p:cTn dur="500" fill="hold" id="86"/>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87">
                      <p:stCondLst>
                        <p:cond delay="indefinite"/>
                      </p:stCondLst>
                      <p:childTnLst>
                        <p:par>
                          <p:cTn fill="hold" id="88">
                            <p:stCondLst>
                              <p:cond delay="0"/>
                            </p:stCondLst>
                            <p:childTnLst>
                              <p:par>
                                <p:cTn fill="hold" id="89" nodeType="clickEffect" presetClass="entr" presetID="2" presetSubtype="8">
                                  <p:stCondLst>
                                    <p:cond delay="0"/>
                                  </p:stCondLst>
                                  <p:childTnLst>
                                    <p:set>
                                      <p:cBhvr>
                                        <p:cTn dur="1" fill="hold" id="90">
                                          <p:stCondLst>
                                            <p:cond delay="0"/>
                                          </p:stCondLst>
                                        </p:cTn>
                                        <p:tgtEl>
                                          <p:spTgt spid="43"/>
                                        </p:tgtEl>
                                        <p:attrNameLst>
                                          <p:attrName>style.visibility</p:attrName>
                                        </p:attrNameLst>
                                      </p:cBhvr>
                                      <p:to>
                                        <p:strVal val="visible"/>
                                      </p:to>
                                    </p:set>
                                    <p:anim calcmode="lin" valueType="num">
                                      <p:cBhvr additive="base">
                                        <p:cTn dur="500" fill="hold" id="91"/>
                                        <p:tgtEl>
                                          <p:spTgt spid="43"/>
                                        </p:tgtEl>
                                        <p:attrNameLst>
                                          <p:attrName>ppt_x</p:attrName>
                                        </p:attrNameLst>
                                      </p:cBhvr>
                                      <p:tavLst>
                                        <p:tav tm="0">
                                          <p:val>
                                            <p:strVal val="0-#ppt_w/2"/>
                                          </p:val>
                                        </p:tav>
                                        <p:tav tm="100000">
                                          <p:val>
                                            <p:strVal val="#ppt_x"/>
                                          </p:val>
                                        </p:tav>
                                      </p:tavLst>
                                    </p:anim>
                                    <p:anim calcmode="lin" valueType="num">
                                      <p:cBhvr additive="base">
                                        <p:cTn dur="500" fill="hold" id="92"/>
                                        <p:tgtEl>
                                          <p:spTgt spid="43"/>
                                        </p:tgtEl>
                                        <p:attrNameLst>
                                          <p:attrName>ppt_y</p:attrName>
                                        </p:attrNameLst>
                                      </p:cBhvr>
                                      <p:tavLst>
                                        <p:tav tm="0">
                                          <p:val>
                                            <p:strVal val="#ppt_y"/>
                                          </p:val>
                                        </p:tav>
                                        <p:tav tm="100000">
                                          <p:val>
                                            <p:strVal val="#ppt_y"/>
                                          </p:val>
                                        </p:tav>
                                      </p:tavLst>
                                    </p:anim>
                                  </p:childTnLst>
                                </p:cTn>
                              </p:par>
                            </p:childTnLst>
                          </p:cTn>
                        </p:par>
                      </p:childTnLst>
                    </p:cTn>
                  </p:par>
                  <p:par>
                    <p:cTn fill="hold" id="93">
                      <p:stCondLst>
                        <p:cond delay="indefinite"/>
                      </p:stCondLst>
                      <p:childTnLst>
                        <p:par>
                          <p:cTn fill="hold" id="94">
                            <p:stCondLst>
                              <p:cond delay="0"/>
                            </p:stCondLst>
                            <p:childTnLst>
                              <p:par>
                                <p:cTn fill="hold" grpId="0" id="95" nodeType="clickEffect" presetClass="entr" presetID="2" presetSubtype="4">
                                  <p:stCondLst>
                                    <p:cond delay="0"/>
                                  </p:stCondLst>
                                  <p:childTnLst>
                                    <p:set>
                                      <p:cBhvr>
                                        <p:cTn dur="1" fill="hold" id="96">
                                          <p:stCondLst>
                                            <p:cond delay="0"/>
                                          </p:stCondLst>
                                        </p:cTn>
                                        <p:tgtEl>
                                          <p:spTgt spid="11"/>
                                        </p:tgtEl>
                                        <p:attrNameLst>
                                          <p:attrName>style.visibility</p:attrName>
                                        </p:attrNameLst>
                                      </p:cBhvr>
                                      <p:to>
                                        <p:strVal val="visible"/>
                                      </p:to>
                                    </p:set>
                                    <p:anim calcmode="lin" valueType="num">
                                      <p:cBhvr additive="base">
                                        <p:cTn dur="500" fill="hold" id="97"/>
                                        <p:tgtEl>
                                          <p:spTgt spid="11"/>
                                        </p:tgtEl>
                                        <p:attrNameLst>
                                          <p:attrName>ppt_x</p:attrName>
                                        </p:attrNameLst>
                                      </p:cBhvr>
                                      <p:tavLst>
                                        <p:tav tm="0">
                                          <p:val>
                                            <p:strVal val="#ppt_x"/>
                                          </p:val>
                                        </p:tav>
                                        <p:tav tm="100000">
                                          <p:val>
                                            <p:strVal val="#ppt_x"/>
                                          </p:val>
                                        </p:tav>
                                      </p:tavLst>
                                    </p:anim>
                                    <p:anim calcmode="lin" valueType="num">
                                      <p:cBhvr additive="base">
                                        <p:cTn dur="500" fill="hold" id="98"/>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99">
                      <p:stCondLst>
                        <p:cond delay="indefinite"/>
                      </p:stCondLst>
                      <p:childTnLst>
                        <p:par>
                          <p:cTn fill="hold" id="100">
                            <p:stCondLst>
                              <p:cond delay="0"/>
                            </p:stCondLst>
                            <p:childTnLst>
                              <p:par>
                                <p:cTn fill="hold" id="101" nodeType="clickEffect" presetClass="entr" presetID="2" presetSubtype="9">
                                  <p:stCondLst>
                                    <p:cond delay="0"/>
                                  </p:stCondLst>
                                  <p:childTnLst>
                                    <p:set>
                                      <p:cBhvr>
                                        <p:cTn dur="1" fill="hold" id="102">
                                          <p:stCondLst>
                                            <p:cond delay="0"/>
                                          </p:stCondLst>
                                        </p:cTn>
                                        <p:tgtEl>
                                          <p:spTgt spid="46"/>
                                        </p:tgtEl>
                                        <p:attrNameLst>
                                          <p:attrName>style.visibility</p:attrName>
                                        </p:attrNameLst>
                                      </p:cBhvr>
                                      <p:to>
                                        <p:strVal val="visible"/>
                                      </p:to>
                                    </p:set>
                                    <p:anim calcmode="lin" valueType="num">
                                      <p:cBhvr additive="base">
                                        <p:cTn dur="500" fill="hold" id="103"/>
                                        <p:tgtEl>
                                          <p:spTgt spid="46"/>
                                        </p:tgtEl>
                                        <p:attrNameLst>
                                          <p:attrName>ppt_x</p:attrName>
                                        </p:attrNameLst>
                                      </p:cBhvr>
                                      <p:tavLst>
                                        <p:tav tm="0">
                                          <p:val>
                                            <p:strVal val="0-#ppt_w/2"/>
                                          </p:val>
                                        </p:tav>
                                        <p:tav tm="100000">
                                          <p:val>
                                            <p:strVal val="#ppt_x"/>
                                          </p:val>
                                        </p:tav>
                                      </p:tavLst>
                                    </p:anim>
                                    <p:anim calcmode="lin" valueType="num">
                                      <p:cBhvr additive="base">
                                        <p:cTn dur="500" fill="hold" id="104"/>
                                        <p:tgtEl>
                                          <p:spTgt spid="46"/>
                                        </p:tgtEl>
                                        <p:attrNameLst>
                                          <p:attrName>ppt_y</p:attrName>
                                        </p:attrNameLst>
                                      </p:cBhvr>
                                      <p:tavLst>
                                        <p:tav tm="0">
                                          <p:val>
                                            <p:strVal val="0-#ppt_h/2"/>
                                          </p:val>
                                        </p:tav>
                                        <p:tav tm="100000">
                                          <p:val>
                                            <p:strVal val="#ppt_y"/>
                                          </p:val>
                                        </p:tav>
                                      </p:tavLst>
                                    </p:anim>
                                  </p:childTnLst>
                                </p:cTn>
                              </p:par>
                            </p:childTnLst>
                          </p:cTn>
                        </p:par>
                      </p:childTnLst>
                    </p:cTn>
                  </p:par>
                  <p:par>
                    <p:cTn fill="hold" id="105">
                      <p:stCondLst>
                        <p:cond delay="indefinite"/>
                      </p:stCondLst>
                      <p:childTnLst>
                        <p:par>
                          <p:cTn fill="hold" id="106">
                            <p:stCondLst>
                              <p:cond delay="0"/>
                            </p:stCondLst>
                            <p:childTnLst>
                              <p:par>
                                <p:cTn fill="hold" grpId="0" id="107" nodeType="clickEffect" presetClass="entr" presetID="2" presetSubtype="4">
                                  <p:stCondLst>
                                    <p:cond delay="0"/>
                                  </p:stCondLst>
                                  <p:childTnLst>
                                    <p:set>
                                      <p:cBhvr>
                                        <p:cTn dur="1" fill="hold" id="108">
                                          <p:stCondLst>
                                            <p:cond delay="0"/>
                                          </p:stCondLst>
                                        </p:cTn>
                                        <p:tgtEl>
                                          <p:spTgt spid="10"/>
                                        </p:tgtEl>
                                        <p:attrNameLst>
                                          <p:attrName>style.visibility</p:attrName>
                                        </p:attrNameLst>
                                      </p:cBhvr>
                                      <p:to>
                                        <p:strVal val="visible"/>
                                      </p:to>
                                    </p:set>
                                    <p:anim calcmode="lin" valueType="num">
                                      <p:cBhvr additive="base">
                                        <p:cTn dur="500" fill="hold" id="109"/>
                                        <p:tgtEl>
                                          <p:spTgt spid="10"/>
                                        </p:tgtEl>
                                        <p:attrNameLst>
                                          <p:attrName>ppt_x</p:attrName>
                                        </p:attrNameLst>
                                      </p:cBhvr>
                                      <p:tavLst>
                                        <p:tav tm="0">
                                          <p:val>
                                            <p:strVal val="#ppt_x"/>
                                          </p:val>
                                        </p:tav>
                                        <p:tav tm="100000">
                                          <p:val>
                                            <p:strVal val="#ppt_x"/>
                                          </p:val>
                                        </p:tav>
                                      </p:tavLst>
                                    </p:anim>
                                    <p:anim calcmode="lin" valueType="num">
                                      <p:cBhvr additive="base">
                                        <p:cTn dur="500" fill="hold" id="110"/>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11">
                      <p:stCondLst>
                        <p:cond delay="indefinite"/>
                      </p:stCondLst>
                      <p:childTnLst>
                        <p:par>
                          <p:cTn fill="hold" id="112">
                            <p:stCondLst>
                              <p:cond delay="0"/>
                            </p:stCondLst>
                            <p:childTnLst>
                              <p:par>
                                <p:cTn fill="hold" grpId="0" id="113" nodeType="clickEffect" presetClass="entr" presetID="10" presetSubtype="0">
                                  <p:stCondLst>
                                    <p:cond delay="0"/>
                                  </p:stCondLst>
                                  <p:childTnLst>
                                    <p:set>
                                      <p:cBhvr>
                                        <p:cTn dur="1" fill="hold" id="114">
                                          <p:stCondLst>
                                            <p:cond delay="0"/>
                                          </p:stCondLst>
                                        </p:cTn>
                                        <p:tgtEl>
                                          <p:spTgt spid="95"/>
                                        </p:tgtEl>
                                        <p:attrNameLst>
                                          <p:attrName>style.visibility</p:attrName>
                                        </p:attrNameLst>
                                      </p:cBhvr>
                                      <p:to>
                                        <p:strVal val="visible"/>
                                      </p:to>
                                    </p:set>
                                    <p:animEffect filter="fade" transition="in">
                                      <p:cBhvr>
                                        <p:cTn dur="500" id="115"/>
                                        <p:tgtEl>
                                          <p:spTgt spid="95"/>
                                        </p:tgtEl>
                                      </p:cBhvr>
                                    </p:animEffect>
                                  </p:childTnLst>
                                </p:cTn>
                              </p:par>
                            </p:childTnLst>
                          </p:cTn>
                        </p:par>
                      </p:childTnLst>
                    </p:cTn>
                  </p:par>
                  <p:par>
                    <p:cTn fill="hold" id="116">
                      <p:stCondLst>
                        <p:cond delay="indefinite"/>
                      </p:stCondLst>
                      <p:childTnLst>
                        <p:par>
                          <p:cTn fill="hold" id="117">
                            <p:stCondLst>
                              <p:cond delay="0"/>
                            </p:stCondLst>
                            <p:childTnLst>
                              <p:par>
                                <p:cTn fill="hold" id="118" nodeType="clickEffect" presetClass="entr" presetID="2" presetSubtype="8">
                                  <p:stCondLst>
                                    <p:cond delay="0"/>
                                  </p:stCondLst>
                                  <p:childTnLst>
                                    <p:set>
                                      <p:cBhvr>
                                        <p:cTn dur="1" fill="hold" id="119">
                                          <p:stCondLst>
                                            <p:cond delay="0"/>
                                          </p:stCondLst>
                                        </p:cTn>
                                        <p:tgtEl>
                                          <p:spTgt spid="48"/>
                                        </p:tgtEl>
                                        <p:attrNameLst>
                                          <p:attrName>style.visibility</p:attrName>
                                        </p:attrNameLst>
                                      </p:cBhvr>
                                      <p:to>
                                        <p:strVal val="visible"/>
                                      </p:to>
                                    </p:set>
                                    <p:anim calcmode="lin" valueType="num">
                                      <p:cBhvr additive="base">
                                        <p:cTn dur="500" fill="hold" id="120"/>
                                        <p:tgtEl>
                                          <p:spTgt spid="48"/>
                                        </p:tgtEl>
                                        <p:attrNameLst>
                                          <p:attrName>ppt_x</p:attrName>
                                        </p:attrNameLst>
                                      </p:cBhvr>
                                      <p:tavLst>
                                        <p:tav tm="0">
                                          <p:val>
                                            <p:strVal val="0-#ppt_w/2"/>
                                          </p:val>
                                        </p:tav>
                                        <p:tav tm="100000">
                                          <p:val>
                                            <p:strVal val="#ppt_x"/>
                                          </p:val>
                                        </p:tav>
                                      </p:tavLst>
                                    </p:anim>
                                    <p:anim calcmode="lin" valueType="num">
                                      <p:cBhvr additive="base">
                                        <p:cTn dur="500" fill="hold" id="121"/>
                                        <p:tgtEl>
                                          <p:spTgt spid="48"/>
                                        </p:tgtEl>
                                        <p:attrNameLst>
                                          <p:attrName>ppt_y</p:attrName>
                                        </p:attrNameLst>
                                      </p:cBhvr>
                                      <p:tavLst>
                                        <p:tav tm="0">
                                          <p:val>
                                            <p:strVal val="#ppt_y"/>
                                          </p:val>
                                        </p:tav>
                                        <p:tav tm="100000">
                                          <p:val>
                                            <p:strVal val="#ppt_y"/>
                                          </p:val>
                                        </p:tav>
                                      </p:tavLst>
                                    </p:anim>
                                  </p:childTnLst>
                                </p:cTn>
                              </p:par>
                            </p:childTnLst>
                          </p:cTn>
                        </p:par>
                      </p:childTnLst>
                    </p:cTn>
                  </p:par>
                  <p:par>
                    <p:cTn fill="hold" id="122">
                      <p:stCondLst>
                        <p:cond delay="indefinite"/>
                      </p:stCondLst>
                      <p:childTnLst>
                        <p:par>
                          <p:cTn fill="hold" id="123">
                            <p:stCondLst>
                              <p:cond delay="0"/>
                            </p:stCondLst>
                            <p:childTnLst>
                              <p:par>
                                <p:cTn fill="hold" grpId="0" id="124" nodeType="clickEffect" presetClass="entr" presetID="2" presetSubtype="4">
                                  <p:stCondLst>
                                    <p:cond delay="0"/>
                                  </p:stCondLst>
                                  <p:childTnLst>
                                    <p:set>
                                      <p:cBhvr>
                                        <p:cTn dur="1" fill="hold" id="125">
                                          <p:stCondLst>
                                            <p:cond delay="0"/>
                                          </p:stCondLst>
                                        </p:cTn>
                                        <p:tgtEl>
                                          <p:spTgt spid="6"/>
                                        </p:tgtEl>
                                        <p:attrNameLst>
                                          <p:attrName>style.visibility</p:attrName>
                                        </p:attrNameLst>
                                      </p:cBhvr>
                                      <p:to>
                                        <p:strVal val="visible"/>
                                      </p:to>
                                    </p:set>
                                    <p:anim calcmode="lin" valueType="num">
                                      <p:cBhvr additive="base">
                                        <p:cTn dur="500" fill="hold" id="126"/>
                                        <p:tgtEl>
                                          <p:spTgt spid="6"/>
                                        </p:tgtEl>
                                        <p:attrNameLst>
                                          <p:attrName>ppt_x</p:attrName>
                                        </p:attrNameLst>
                                      </p:cBhvr>
                                      <p:tavLst>
                                        <p:tav tm="0">
                                          <p:val>
                                            <p:strVal val="#ppt_x"/>
                                          </p:val>
                                        </p:tav>
                                        <p:tav tm="100000">
                                          <p:val>
                                            <p:strVal val="#ppt_x"/>
                                          </p:val>
                                        </p:tav>
                                      </p:tavLst>
                                    </p:anim>
                                    <p:anim calcmode="lin" valueType="num">
                                      <p:cBhvr additive="base">
                                        <p:cTn dur="500" fill="hold" id="127"/>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28">
                      <p:stCondLst>
                        <p:cond delay="indefinite"/>
                      </p:stCondLst>
                      <p:childTnLst>
                        <p:par>
                          <p:cTn fill="hold" id="129">
                            <p:stCondLst>
                              <p:cond delay="0"/>
                            </p:stCondLst>
                            <p:childTnLst>
                              <p:par>
                                <p:cTn fill="hold" id="130" nodeType="clickEffect" presetClass="entr" presetID="16" presetSubtype="21">
                                  <p:stCondLst>
                                    <p:cond delay="0"/>
                                  </p:stCondLst>
                                  <p:childTnLst>
                                    <p:set>
                                      <p:cBhvr>
                                        <p:cTn dur="1" fill="hold" id="131">
                                          <p:stCondLst>
                                            <p:cond delay="0"/>
                                          </p:stCondLst>
                                        </p:cTn>
                                        <p:tgtEl>
                                          <p:spTgt spid="6">
                                            <p:txEl>
                                              <p:pRg end="0" st="0"/>
                                            </p:txEl>
                                          </p:spTgt>
                                        </p:tgtEl>
                                        <p:attrNameLst>
                                          <p:attrName>style.visibility</p:attrName>
                                        </p:attrNameLst>
                                      </p:cBhvr>
                                      <p:to>
                                        <p:strVal val="visible"/>
                                      </p:to>
                                    </p:set>
                                    <p:animEffect filter="barn(inVertical)" transition="in">
                                      <p:cBhvr>
                                        <p:cTn dur="500" id="132"/>
                                        <p:tgtEl>
                                          <p:spTgt spid="6">
                                            <p:txEl>
                                              <p:pRg end="0" st="0"/>
                                            </p:txEl>
                                          </p:spTgt>
                                        </p:tgtEl>
                                      </p:cBhvr>
                                    </p:animEffect>
                                  </p:childTnLst>
                                </p:cTn>
                              </p:par>
                            </p:childTnLst>
                          </p:cTn>
                        </p:par>
                      </p:childTnLst>
                    </p:cTn>
                  </p:par>
                  <p:par>
                    <p:cTn fill="hold" id="133">
                      <p:stCondLst>
                        <p:cond delay="indefinite"/>
                      </p:stCondLst>
                      <p:childTnLst>
                        <p:par>
                          <p:cTn fill="hold" id="134">
                            <p:stCondLst>
                              <p:cond delay="0"/>
                            </p:stCondLst>
                            <p:childTnLst>
                              <p:par>
                                <p:cTn fill="hold" id="135" nodeType="clickEffect" presetClass="entr" presetID="2" presetSubtype="9">
                                  <p:stCondLst>
                                    <p:cond delay="0"/>
                                  </p:stCondLst>
                                  <p:childTnLst>
                                    <p:set>
                                      <p:cBhvr>
                                        <p:cTn dur="1" fill="hold" id="136">
                                          <p:stCondLst>
                                            <p:cond delay="0"/>
                                          </p:stCondLst>
                                        </p:cTn>
                                        <p:tgtEl>
                                          <p:spTgt spid="51"/>
                                        </p:tgtEl>
                                        <p:attrNameLst>
                                          <p:attrName>style.visibility</p:attrName>
                                        </p:attrNameLst>
                                      </p:cBhvr>
                                      <p:to>
                                        <p:strVal val="visible"/>
                                      </p:to>
                                    </p:set>
                                    <p:anim calcmode="lin" valueType="num">
                                      <p:cBhvr additive="base">
                                        <p:cTn dur="500" fill="hold" id="137"/>
                                        <p:tgtEl>
                                          <p:spTgt spid="51"/>
                                        </p:tgtEl>
                                        <p:attrNameLst>
                                          <p:attrName>ppt_x</p:attrName>
                                        </p:attrNameLst>
                                      </p:cBhvr>
                                      <p:tavLst>
                                        <p:tav tm="0">
                                          <p:val>
                                            <p:strVal val="0-#ppt_w/2"/>
                                          </p:val>
                                        </p:tav>
                                        <p:tav tm="100000">
                                          <p:val>
                                            <p:strVal val="#ppt_x"/>
                                          </p:val>
                                        </p:tav>
                                      </p:tavLst>
                                    </p:anim>
                                    <p:anim calcmode="lin" valueType="num">
                                      <p:cBhvr additive="base">
                                        <p:cTn dur="500" fill="hold" id="138"/>
                                        <p:tgtEl>
                                          <p:spTgt spid="51"/>
                                        </p:tgtEl>
                                        <p:attrNameLst>
                                          <p:attrName>ppt_y</p:attrName>
                                        </p:attrNameLst>
                                      </p:cBhvr>
                                      <p:tavLst>
                                        <p:tav tm="0">
                                          <p:val>
                                            <p:strVal val="0-#ppt_h/2"/>
                                          </p:val>
                                        </p:tav>
                                        <p:tav tm="100000">
                                          <p:val>
                                            <p:strVal val="#ppt_y"/>
                                          </p:val>
                                        </p:tav>
                                      </p:tavLst>
                                    </p:anim>
                                  </p:childTnLst>
                                </p:cTn>
                              </p:par>
                            </p:childTnLst>
                          </p:cTn>
                        </p:par>
                      </p:childTnLst>
                    </p:cTn>
                  </p:par>
                  <p:par>
                    <p:cTn fill="hold" id="139">
                      <p:stCondLst>
                        <p:cond delay="indefinite"/>
                      </p:stCondLst>
                      <p:childTnLst>
                        <p:par>
                          <p:cTn fill="hold" id="140">
                            <p:stCondLst>
                              <p:cond delay="0"/>
                            </p:stCondLst>
                            <p:childTnLst>
                              <p:par>
                                <p:cTn fill="hold" grpId="0" id="141" nodeType="clickEffect" presetClass="entr" presetID="2" presetSubtype="4">
                                  <p:stCondLst>
                                    <p:cond delay="0"/>
                                  </p:stCondLst>
                                  <p:childTnLst>
                                    <p:set>
                                      <p:cBhvr>
                                        <p:cTn dur="1" fill="hold" id="142">
                                          <p:stCondLst>
                                            <p:cond delay="0"/>
                                          </p:stCondLst>
                                        </p:cTn>
                                        <p:tgtEl>
                                          <p:spTgt spid="22"/>
                                        </p:tgtEl>
                                        <p:attrNameLst>
                                          <p:attrName>style.visibility</p:attrName>
                                        </p:attrNameLst>
                                      </p:cBhvr>
                                      <p:to>
                                        <p:strVal val="visible"/>
                                      </p:to>
                                    </p:set>
                                    <p:anim calcmode="lin" valueType="num">
                                      <p:cBhvr additive="base">
                                        <p:cTn dur="500" fill="hold" id="143"/>
                                        <p:tgtEl>
                                          <p:spTgt spid="22"/>
                                        </p:tgtEl>
                                        <p:attrNameLst>
                                          <p:attrName>ppt_x</p:attrName>
                                        </p:attrNameLst>
                                      </p:cBhvr>
                                      <p:tavLst>
                                        <p:tav tm="0">
                                          <p:val>
                                            <p:strVal val="#ppt_x"/>
                                          </p:val>
                                        </p:tav>
                                        <p:tav tm="100000">
                                          <p:val>
                                            <p:strVal val="#ppt_x"/>
                                          </p:val>
                                        </p:tav>
                                      </p:tavLst>
                                    </p:anim>
                                    <p:anim calcmode="lin" valueType="num">
                                      <p:cBhvr additive="base">
                                        <p:cTn dur="500" fill="hold" id="144"/>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145">
                      <p:stCondLst>
                        <p:cond delay="indefinite"/>
                      </p:stCondLst>
                      <p:childTnLst>
                        <p:par>
                          <p:cTn fill="hold" id="146">
                            <p:stCondLst>
                              <p:cond delay="0"/>
                            </p:stCondLst>
                            <p:childTnLst>
                              <p:par>
                                <p:cTn fill="hold" id="147" nodeType="clickEffect" presetClass="entr" presetID="16" presetSubtype="21">
                                  <p:stCondLst>
                                    <p:cond delay="0"/>
                                  </p:stCondLst>
                                  <p:childTnLst>
                                    <p:set>
                                      <p:cBhvr>
                                        <p:cTn dur="1" fill="hold" id="148">
                                          <p:stCondLst>
                                            <p:cond delay="0"/>
                                          </p:stCondLst>
                                        </p:cTn>
                                        <p:tgtEl>
                                          <p:spTgt spid="22">
                                            <p:txEl>
                                              <p:pRg end="0" st="0"/>
                                            </p:txEl>
                                          </p:spTgt>
                                        </p:tgtEl>
                                        <p:attrNameLst>
                                          <p:attrName>style.visibility</p:attrName>
                                        </p:attrNameLst>
                                      </p:cBhvr>
                                      <p:to>
                                        <p:strVal val="visible"/>
                                      </p:to>
                                    </p:set>
                                    <p:animEffect filter="barn(inVertical)" transition="in">
                                      <p:cBhvr>
                                        <p:cTn dur="500" id="149"/>
                                        <p:tgtEl>
                                          <p:spTgt spid="22">
                                            <p:txEl>
                                              <p:pRg end="0" st="0"/>
                                            </p:txEl>
                                          </p:spTgt>
                                        </p:tgtEl>
                                      </p:cBhvr>
                                    </p:animEffect>
                                  </p:childTnLst>
                                </p:cTn>
                              </p:par>
                            </p:childTnLst>
                          </p:cTn>
                        </p:par>
                      </p:childTnLst>
                    </p:cTn>
                  </p:par>
                  <p:par>
                    <p:cTn fill="hold" id="150">
                      <p:stCondLst>
                        <p:cond delay="indefinite"/>
                      </p:stCondLst>
                      <p:childTnLst>
                        <p:par>
                          <p:cTn fill="hold" id="151">
                            <p:stCondLst>
                              <p:cond delay="0"/>
                            </p:stCondLst>
                            <p:childTnLst>
                              <p:par>
                                <p:cTn fill="hold" id="152" nodeType="clickEffect" presetClass="entr" presetID="2" presetSubtype="9">
                                  <p:stCondLst>
                                    <p:cond delay="0"/>
                                  </p:stCondLst>
                                  <p:childTnLst>
                                    <p:set>
                                      <p:cBhvr>
                                        <p:cTn dur="1" fill="hold" id="153">
                                          <p:stCondLst>
                                            <p:cond delay="0"/>
                                          </p:stCondLst>
                                        </p:cTn>
                                        <p:tgtEl>
                                          <p:spTgt spid="55"/>
                                        </p:tgtEl>
                                        <p:attrNameLst>
                                          <p:attrName>style.visibility</p:attrName>
                                        </p:attrNameLst>
                                      </p:cBhvr>
                                      <p:to>
                                        <p:strVal val="visible"/>
                                      </p:to>
                                    </p:set>
                                    <p:anim calcmode="lin" valueType="num">
                                      <p:cBhvr additive="base">
                                        <p:cTn dur="500" fill="hold" id="154"/>
                                        <p:tgtEl>
                                          <p:spTgt spid="55"/>
                                        </p:tgtEl>
                                        <p:attrNameLst>
                                          <p:attrName>ppt_x</p:attrName>
                                        </p:attrNameLst>
                                      </p:cBhvr>
                                      <p:tavLst>
                                        <p:tav tm="0">
                                          <p:val>
                                            <p:strVal val="0-#ppt_w/2"/>
                                          </p:val>
                                        </p:tav>
                                        <p:tav tm="100000">
                                          <p:val>
                                            <p:strVal val="#ppt_x"/>
                                          </p:val>
                                        </p:tav>
                                      </p:tavLst>
                                    </p:anim>
                                    <p:anim calcmode="lin" valueType="num">
                                      <p:cBhvr additive="base">
                                        <p:cTn dur="500" fill="hold" id="155"/>
                                        <p:tgtEl>
                                          <p:spTgt spid="55"/>
                                        </p:tgtEl>
                                        <p:attrNameLst>
                                          <p:attrName>ppt_y</p:attrName>
                                        </p:attrNameLst>
                                      </p:cBhvr>
                                      <p:tavLst>
                                        <p:tav tm="0">
                                          <p:val>
                                            <p:strVal val="0-#ppt_h/2"/>
                                          </p:val>
                                        </p:tav>
                                        <p:tav tm="100000">
                                          <p:val>
                                            <p:strVal val="#ppt_y"/>
                                          </p:val>
                                        </p:tav>
                                      </p:tavLst>
                                    </p:anim>
                                  </p:childTnLst>
                                </p:cTn>
                              </p:par>
                            </p:childTnLst>
                          </p:cTn>
                        </p:par>
                      </p:childTnLst>
                    </p:cTn>
                  </p:par>
                  <p:par>
                    <p:cTn fill="hold" id="156">
                      <p:stCondLst>
                        <p:cond delay="indefinite"/>
                      </p:stCondLst>
                      <p:childTnLst>
                        <p:par>
                          <p:cTn fill="hold" id="157">
                            <p:stCondLst>
                              <p:cond delay="0"/>
                            </p:stCondLst>
                            <p:childTnLst>
                              <p:par>
                                <p:cTn fill="hold" grpId="0" id="158" nodeType="clickEffect" presetClass="entr" presetID="2" presetSubtype="4">
                                  <p:stCondLst>
                                    <p:cond delay="0"/>
                                  </p:stCondLst>
                                  <p:childTnLst>
                                    <p:set>
                                      <p:cBhvr>
                                        <p:cTn dur="1" fill="hold" id="159">
                                          <p:stCondLst>
                                            <p:cond delay="0"/>
                                          </p:stCondLst>
                                        </p:cTn>
                                        <p:tgtEl>
                                          <p:spTgt spid="7"/>
                                        </p:tgtEl>
                                        <p:attrNameLst>
                                          <p:attrName>style.visibility</p:attrName>
                                        </p:attrNameLst>
                                      </p:cBhvr>
                                      <p:to>
                                        <p:strVal val="visible"/>
                                      </p:to>
                                    </p:set>
                                    <p:anim calcmode="lin" valueType="num">
                                      <p:cBhvr additive="base">
                                        <p:cTn dur="500" fill="hold" id="160"/>
                                        <p:tgtEl>
                                          <p:spTgt spid="7"/>
                                        </p:tgtEl>
                                        <p:attrNameLst>
                                          <p:attrName>ppt_x</p:attrName>
                                        </p:attrNameLst>
                                      </p:cBhvr>
                                      <p:tavLst>
                                        <p:tav tm="0">
                                          <p:val>
                                            <p:strVal val="#ppt_x"/>
                                          </p:val>
                                        </p:tav>
                                        <p:tav tm="100000">
                                          <p:val>
                                            <p:strVal val="#ppt_x"/>
                                          </p:val>
                                        </p:tav>
                                      </p:tavLst>
                                    </p:anim>
                                    <p:anim calcmode="lin" valueType="num">
                                      <p:cBhvr additive="base">
                                        <p:cTn dur="500" fill="hold" id="161"/>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62">
                      <p:stCondLst>
                        <p:cond delay="indefinite"/>
                      </p:stCondLst>
                      <p:childTnLst>
                        <p:par>
                          <p:cTn fill="hold" id="163">
                            <p:stCondLst>
                              <p:cond delay="0"/>
                            </p:stCondLst>
                            <p:childTnLst>
                              <p:par>
                                <p:cTn fill="hold" id="164" nodeType="clickEffect" presetClass="entr" presetID="16" presetSubtype="21">
                                  <p:stCondLst>
                                    <p:cond delay="0"/>
                                  </p:stCondLst>
                                  <p:childTnLst>
                                    <p:set>
                                      <p:cBhvr>
                                        <p:cTn dur="1" fill="hold" id="165">
                                          <p:stCondLst>
                                            <p:cond delay="0"/>
                                          </p:stCondLst>
                                        </p:cTn>
                                        <p:tgtEl>
                                          <p:spTgt spid="7">
                                            <p:txEl>
                                              <p:pRg end="0" st="0"/>
                                            </p:txEl>
                                          </p:spTgt>
                                        </p:tgtEl>
                                        <p:attrNameLst>
                                          <p:attrName>style.visibility</p:attrName>
                                        </p:attrNameLst>
                                      </p:cBhvr>
                                      <p:to>
                                        <p:strVal val="visible"/>
                                      </p:to>
                                    </p:set>
                                    <p:animEffect filter="barn(inVertical)" transition="in">
                                      <p:cBhvr>
                                        <p:cTn dur="500" id="166"/>
                                        <p:tgtEl>
                                          <p:spTgt spid="7">
                                            <p:txEl>
                                              <p:pRg end="0" st="0"/>
                                            </p:txEl>
                                          </p:spTgt>
                                        </p:tgtEl>
                                      </p:cBhvr>
                                    </p:animEffect>
                                  </p:childTnLst>
                                </p:cTn>
                              </p:par>
                            </p:childTnLst>
                          </p:cTn>
                        </p:par>
                      </p:childTnLst>
                    </p:cTn>
                  </p:par>
                  <p:par>
                    <p:cTn fill="hold" id="167">
                      <p:stCondLst>
                        <p:cond delay="indefinite"/>
                      </p:stCondLst>
                      <p:childTnLst>
                        <p:par>
                          <p:cTn fill="hold" id="168">
                            <p:stCondLst>
                              <p:cond delay="0"/>
                            </p:stCondLst>
                            <p:childTnLst>
                              <p:par>
                                <p:cTn fill="hold" id="169" nodeType="clickEffect" presetClass="entr" presetID="2" presetSubtype="12">
                                  <p:stCondLst>
                                    <p:cond delay="0"/>
                                  </p:stCondLst>
                                  <p:childTnLst>
                                    <p:set>
                                      <p:cBhvr>
                                        <p:cTn dur="1" fill="hold" id="170">
                                          <p:stCondLst>
                                            <p:cond delay="0"/>
                                          </p:stCondLst>
                                        </p:cTn>
                                        <p:tgtEl>
                                          <p:spTgt spid="59"/>
                                        </p:tgtEl>
                                        <p:attrNameLst>
                                          <p:attrName>style.visibility</p:attrName>
                                        </p:attrNameLst>
                                      </p:cBhvr>
                                      <p:to>
                                        <p:strVal val="visible"/>
                                      </p:to>
                                    </p:set>
                                    <p:anim calcmode="lin" valueType="num">
                                      <p:cBhvr additive="base">
                                        <p:cTn dur="500" fill="hold" id="171"/>
                                        <p:tgtEl>
                                          <p:spTgt spid="59"/>
                                        </p:tgtEl>
                                        <p:attrNameLst>
                                          <p:attrName>ppt_x</p:attrName>
                                        </p:attrNameLst>
                                      </p:cBhvr>
                                      <p:tavLst>
                                        <p:tav tm="0">
                                          <p:val>
                                            <p:strVal val="0-#ppt_w/2"/>
                                          </p:val>
                                        </p:tav>
                                        <p:tav tm="100000">
                                          <p:val>
                                            <p:strVal val="#ppt_x"/>
                                          </p:val>
                                        </p:tav>
                                      </p:tavLst>
                                    </p:anim>
                                    <p:anim calcmode="lin" valueType="num">
                                      <p:cBhvr additive="base">
                                        <p:cTn dur="500" fill="hold" id="172"/>
                                        <p:tgtEl>
                                          <p:spTgt spid="59"/>
                                        </p:tgtEl>
                                        <p:attrNameLst>
                                          <p:attrName>ppt_y</p:attrName>
                                        </p:attrNameLst>
                                      </p:cBhvr>
                                      <p:tavLst>
                                        <p:tav tm="0">
                                          <p:val>
                                            <p:strVal val="1+#ppt_h/2"/>
                                          </p:val>
                                        </p:tav>
                                        <p:tav tm="100000">
                                          <p:val>
                                            <p:strVal val="#ppt_y"/>
                                          </p:val>
                                        </p:tav>
                                      </p:tavLst>
                                    </p:anim>
                                  </p:childTnLst>
                                </p:cTn>
                              </p:par>
                            </p:childTnLst>
                          </p:cTn>
                        </p:par>
                      </p:childTnLst>
                    </p:cTn>
                  </p:par>
                  <p:par>
                    <p:cTn fill="hold" id="173">
                      <p:stCondLst>
                        <p:cond delay="indefinite"/>
                      </p:stCondLst>
                      <p:childTnLst>
                        <p:par>
                          <p:cTn fill="hold" id="174">
                            <p:stCondLst>
                              <p:cond delay="0"/>
                            </p:stCondLst>
                            <p:childTnLst>
                              <p:par>
                                <p:cTn fill="hold" grpId="0" id="175" nodeType="clickEffect" presetClass="entr" presetID="2" presetSubtype="4">
                                  <p:stCondLst>
                                    <p:cond delay="0"/>
                                  </p:stCondLst>
                                  <p:childTnLst>
                                    <p:set>
                                      <p:cBhvr>
                                        <p:cTn dur="1" fill="hold" id="176">
                                          <p:stCondLst>
                                            <p:cond delay="0"/>
                                          </p:stCondLst>
                                        </p:cTn>
                                        <p:tgtEl>
                                          <p:spTgt spid="8"/>
                                        </p:tgtEl>
                                        <p:attrNameLst>
                                          <p:attrName>style.visibility</p:attrName>
                                        </p:attrNameLst>
                                      </p:cBhvr>
                                      <p:to>
                                        <p:strVal val="visible"/>
                                      </p:to>
                                    </p:set>
                                    <p:anim calcmode="lin" valueType="num">
                                      <p:cBhvr additive="base">
                                        <p:cTn dur="500" fill="hold" id="177"/>
                                        <p:tgtEl>
                                          <p:spTgt spid="8"/>
                                        </p:tgtEl>
                                        <p:attrNameLst>
                                          <p:attrName>ppt_x</p:attrName>
                                        </p:attrNameLst>
                                      </p:cBhvr>
                                      <p:tavLst>
                                        <p:tav tm="0">
                                          <p:val>
                                            <p:strVal val="#ppt_x"/>
                                          </p:val>
                                        </p:tav>
                                        <p:tav tm="100000">
                                          <p:val>
                                            <p:strVal val="#ppt_x"/>
                                          </p:val>
                                        </p:tav>
                                      </p:tavLst>
                                    </p:anim>
                                    <p:anim calcmode="lin" valueType="num">
                                      <p:cBhvr additive="base">
                                        <p:cTn dur="500" fill="hold" id="17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179">
                      <p:stCondLst>
                        <p:cond delay="indefinite"/>
                      </p:stCondLst>
                      <p:childTnLst>
                        <p:par>
                          <p:cTn fill="hold" id="180">
                            <p:stCondLst>
                              <p:cond delay="0"/>
                            </p:stCondLst>
                            <p:childTnLst>
                              <p:par>
                                <p:cTn fill="hold" id="181" nodeType="clickEffect" presetClass="entr" presetID="16" presetSubtype="21">
                                  <p:stCondLst>
                                    <p:cond delay="0"/>
                                  </p:stCondLst>
                                  <p:childTnLst>
                                    <p:set>
                                      <p:cBhvr>
                                        <p:cTn dur="1" fill="hold" id="182">
                                          <p:stCondLst>
                                            <p:cond delay="0"/>
                                          </p:stCondLst>
                                        </p:cTn>
                                        <p:tgtEl>
                                          <p:spTgt spid="8">
                                            <p:txEl>
                                              <p:pRg end="0" st="0"/>
                                            </p:txEl>
                                          </p:spTgt>
                                        </p:tgtEl>
                                        <p:attrNameLst>
                                          <p:attrName>style.visibility</p:attrName>
                                        </p:attrNameLst>
                                      </p:cBhvr>
                                      <p:to>
                                        <p:strVal val="visible"/>
                                      </p:to>
                                    </p:set>
                                    <p:animEffect filter="barn(inVertical)" transition="in">
                                      <p:cBhvr>
                                        <p:cTn dur="500" id="183"/>
                                        <p:tgtEl>
                                          <p:spTgt spid="8">
                                            <p:txEl>
                                              <p:pRg end="0" st="0"/>
                                            </p:txEl>
                                          </p:spTgt>
                                        </p:tgtEl>
                                      </p:cBhvr>
                                    </p:animEffect>
                                  </p:childTnLst>
                                </p:cTn>
                              </p:par>
                            </p:childTnLst>
                          </p:cTn>
                        </p:par>
                      </p:childTnLst>
                    </p:cTn>
                  </p:par>
                  <p:par>
                    <p:cTn fill="hold" id="184">
                      <p:stCondLst>
                        <p:cond delay="indefinite"/>
                      </p:stCondLst>
                      <p:childTnLst>
                        <p:par>
                          <p:cTn fill="hold" id="185">
                            <p:stCondLst>
                              <p:cond delay="0"/>
                            </p:stCondLst>
                            <p:childTnLst>
                              <p:par>
                                <p:cTn fill="hold" id="186" nodeType="clickEffect" presetClass="entr" presetID="2" presetSubtype="12">
                                  <p:stCondLst>
                                    <p:cond delay="0"/>
                                  </p:stCondLst>
                                  <p:childTnLst>
                                    <p:set>
                                      <p:cBhvr>
                                        <p:cTn dur="1" fill="hold" id="187">
                                          <p:stCondLst>
                                            <p:cond delay="0"/>
                                          </p:stCondLst>
                                        </p:cTn>
                                        <p:tgtEl>
                                          <p:spTgt spid="61"/>
                                        </p:tgtEl>
                                        <p:attrNameLst>
                                          <p:attrName>style.visibility</p:attrName>
                                        </p:attrNameLst>
                                      </p:cBhvr>
                                      <p:to>
                                        <p:strVal val="visible"/>
                                      </p:to>
                                    </p:set>
                                    <p:anim calcmode="lin" valueType="num">
                                      <p:cBhvr additive="base">
                                        <p:cTn dur="500" fill="hold" id="188"/>
                                        <p:tgtEl>
                                          <p:spTgt spid="61"/>
                                        </p:tgtEl>
                                        <p:attrNameLst>
                                          <p:attrName>ppt_x</p:attrName>
                                        </p:attrNameLst>
                                      </p:cBhvr>
                                      <p:tavLst>
                                        <p:tav tm="0">
                                          <p:val>
                                            <p:strVal val="0-#ppt_w/2"/>
                                          </p:val>
                                        </p:tav>
                                        <p:tav tm="100000">
                                          <p:val>
                                            <p:strVal val="#ppt_x"/>
                                          </p:val>
                                        </p:tav>
                                      </p:tavLst>
                                    </p:anim>
                                    <p:anim calcmode="lin" valueType="num">
                                      <p:cBhvr additive="base">
                                        <p:cTn dur="500" fill="hold" id="189"/>
                                        <p:tgtEl>
                                          <p:spTgt spid="61"/>
                                        </p:tgtEl>
                                        <p:attrNameLst>
                                          <p:attrName>ppt_y</p:attrName>
                                        </p:attrNameLst>
                                      </p:cBhvr>
                                      <p:tavLst>
                                        <p:tav tm="0">
                                          <p:val>
                                            <p:strVal val="1+#ppt_h/2"/>
                                          </p:val>
                                        </p:tav>
                                        <p:tav tm="100000">
                                          <p:val>
                                            <p:strVal val="#ppt_y"/>
                                          </p:val>
                                        </p:tav>
                                      </p:tavLst>
                                    </p:anim>
                                  </p:childTnLst>
                                </p:cTn>
                              </p:par>
                            </p:childTnLst>
                          </p:cTn>
                        </p:par>
                      </p:childTnLst>
                    </p:cTn>
                  </p:par>
                  <p:par>
                    <p:cTn fill="hold" id="190">
                      <p:stCondLst>
                        <p:cond delay="indefinite"/>
                      </p:stCondLst>
                      <p:childTnLst>
                        <p:par>
                          <p:cTn fill="hold" id="191">
                            <p:stCondLst>
                              <p:cond delay="0"/>
                            </p:stCondLst>
                            <p:childTnLst>
                              <p:par>
                                <p:cTn fill="hold" id="192" nodeType="clickEffect" presetClass="entr" presetID="16" presetSubtype="21">
                                  <p:stCondLst>
                                    <p:cond delay="0"/>
                                  </p:stCondLst>
                                  <p:childTnLst>
                                    <p:set>
                                      <p:cBhvr>
                                        <p:cTn dur="1" fill="hold" id="193">
                                          <p:stCondLst>
                                            <p:cond delay="0"/>
                                          </p:stCondLst>
                                        </p:cTn>
                                        <p:tgtEl>
                                          <p:spTgt spid="8">
                                            <p:txEl>
                                              <p:pRg end="1" st="1"/>
                                            </p:txEl>
                                          </p:spTgt>
                                        </p:tgtEl>
                                        <p:attrNameLst>
                                          <p:attrName>style.visibility</p:attrName>
                                        </p:attrNameLst>
                                      </p:cBhvr>
                                      <p:to>
                                        <p:strVal val="visible"/>
                                      </p:to>
                                    </p:set>
                                    <p:animEffect filter="barn(inVertical)" transition="in">
                                      <p:cBhvr>
                                        <p:cTn dur="500" id="194"/>
                                        <p:tgtEl>
                                          <p:spTgt spid="8">
                                            <p:txEl>
                                              <p:pRg end="1" st="1"/>
                                            </p:txEl>
                                          </p:spTgt>
                                        </p:tgtEl>
                                      </p:cBhvr>
                                    </p:animEffect>
                                  </p:childTnLst>
                                </p:cTn>
                              </p:par>
                            </p:childTnLst>
                          </p:cTn>
                        </p:par>
                      </p:childTnLst>
                    </p:cTn>
                  </p:par>
                  <p:par>
                    <p:cTn fill="hold" id="195">
                      <p:stCondLst>
                        <p:cond delay="indefinite"/>
                      </p:stCondLst>
                      <p:childTnLst>
                        <p:par>
                          <p:cTn fill="hold" id="196">
                            <p:stCondLst>
                              <p:cond delay="0"/>
                            </p:stCondLst>
                            <p:childTnLst>
                              <p:par>
                                <p:cTn fill="hold" id="197" nodeType="clickEffect" presetClass="entr" presetID="2" presetSubtype="9">
                                  <p:stCondLst>
                                    <p:cond delay="0"/>
                                  </p:stCondLst>
                                  <p:childTnLst>
                                    <p:set>
                                      <p:cBhvr>
                                        <p:cTn dur="1" fill="hold" id="198">
                                          <p:stCondLst>
                                            <p:cond delay="0"/>
                                          </p:stCondLst>
                                        </p:cTn>
                                        <p:tgtEl>
                                          <p:spTgt spid="63"/>
                                        </p:tgtEl>
                                        <p:attrNameLst>
                                          <p:attrName>style.visibility</p:attrName>
                                        </p:attrNameLst>
                                      </p:cBhvr>
                                      <p:to>
                                        <p:strVal val="visible"/>
                                      </p:to>
                                    </p:set>
                                    <p:anim calcmode="lin" valueType="num">
                                      <p:cBhvr additive="base">
                                        <p:cTn dur="500" fill="hold" id="199"/>
                                        <p:tgtEl>
                                          <p:spTgt spid="63"/>
                                        </p:tgtEl>
                                        <p:attrNameLst>
                                          <p:attrName>ppt_x</p:attrName>
                                        </p:attrNameLst>
                                      </p:cBhvr>
                                      <p:tavLst>
                                        <p:tav tm="0">
                                          <p:val>
                                            <p:strVal val="0-#ppt_w/2"/>
                                          </p:val>
                                        </p:tav>
                                        <p:tav tm="100000">
                                          <p:val>
                                            <p:strVal val="#ppt_x"/>
                                          </p:val>
                                        </p:tav>
                                      </p:tavLst>
                                    </p:anim>
                                    <p:anim calcmode="lin" valueType="num">
                                      <p:cBhvr additive="base">
                                        <p:cTn dur="500" fill="hold" id="200"/>
                                        <p:tgtEl>
                                          <p:spTgt spid="63"/>
                                        </p:tgtEl>
                                        <p:attrNameLst>
                                          <p:attrName>ppt_y</p:attrName>
                                        </p:attrNameLst>
                                      </p:cBhvr>
                                      <p:tavLst>
                                        <p:tav tm="0">
                                          <p:val>
                                            <p:strVal val="0-#ppt_h/2"/>
                                          </p:val>
                                        </p:tav>
                                        <p:tav tm="100000">
                                          <p:val>
                                            <p:strVal val="#ppt_y"/>
                                          </p:val>
                                        </p:tav>
                                      </p:tavLst>
                                    </p:anim>
                                  </p:childTnLst>
                                </p:cTn>
                              </p:par>
                            </p:childTnLst>
                          </p:cTn>
                        </p:par>
                      </p:childTnLst>
                    </p:cTn>
                  </p:par>
                  <p:par>
                    <p:cTn fill="hold" id="201">
                      <p:stCondLst>
                        <p:cond delay="indefinite"/>
                      </p:stCondLst>
                      <p:childTnLst>
                        <p:par>
                          <p:cTn fill="hold" id="202">
                            <p:stCondLst>
                              <p:cond delay="0"/>
                            </p:stCondLst>
                            <p:childTnLst>
                              <p:par>
                                <p:cTn fill="hold" id="203" nodeType="clickEffect" presetClass="entr" presetID="16" presetSubtype="21">
                                  <p:stCondLst>
                                    <p:cond delay="0"/>
                                  </p:stCondLst>
                                  <p:childTnLst>
                                    <p:set>
                                      <p:cBhvr>
                                        <p:cTn dur="1" fill="hold" id="204">
                                          <p:stCondLst>
                                            <p:cond delay="0"/>
                                          </p:stCondLst>
                                        </p:cTn>
                                        <p:tgtEl>
                                          <p:spTgt spid="7">
                                            <p:txEl>
                                              <p:pRg end="1" st="1"/>
                                            </p:txEl>
                                          </p:spTgt>
                                        </p:tgtEl>
                                        <p:attrNameLst>
                                          <p:attrName>style.visibility</p:attrName>
                                        </p:attrNameLst>
                                      </p:cBhvr>
                                      <p:to>
                                        <p:strVal val="visible"/>
                                      </p:to>
                                    </p:set>
                                    <p:animEffect filter="barn(inVertical)" transition="in">
                                      <p:cBhvr>
                                        <p:cTn dur="500" id="205"/>
                                        <p:tgtEl>
                                          <p:spTgt spid="7">
                                            <p:txEl>
                                              <p:pRg end="1" st="1"/>
                                            </p:txEl>
                                          </p:spTgt>
                                        </p:tgtEl>
                                      </p:cBhvr>
                                    </p:animEffect>
                                  </p:childTnLst>
                                </p:cTn>
                              </p:par>
                            </p:childTnLst>
                          </p:cTn>
                        </p:par>
                      </p:childTnLst>
                    </p:cTn>
                  </p:par>
                  <p:par>
                    <p:cTn fill="hold" id="206">
                      <p:stCondLst>
                        <p:cond delay="indefinite"/>
                      </p:stCondLst>
                      <p:childTnLst>
                        <p:par>
                          <p:cTn fill="hold" id="207">
                            <p:stCondLst>
                              <p:cond delay="0"/>
                            </p:stCondLst>
                            <p:childTnLst>
                              <p:par>
                                <p:cTn fill="hold" id="208" nodeType="clickEffect" presetClass="entr" presetID="2" presetSubtype="12">
                                  <p:stCondLst>
                                    <p:cond delay="0"/>
                                  </p:stCondLst>
                                  <p:childTnLst>
                                    <p:set>
                                      <p:cBhvr>
                                        <p:cTn dur="1" fill="hold" id="209">
                                          <p:stCondLst>
                                            <p:cond delay="0"/>
                                          </p:stCondLst>
                                        </p:cTn>
                                        <p:tgtEl>
                                          <p:spTgt spid="69"/>
                                        </p:tgtEl>
                                        <p:attrNameLst>
                                          <p:attrName>style.visibility</p:attrName>
                                        </p:attrNameLst>
                                      </p:cBhvr>
                                      <p:to>
                                        <p:strVal val="visible"/>
                                      </p:to>
                                    </p:set>
                                    <p:anim calcmode="lin" valueType="num">
                                      <p:cBhvr additive="base">
                                        <p:cTn dur="500" fill="hold" id="210"/>
                                        <p:tgtEl>
                                          <p:spTgt spid="69"/>
                                        </p:tgtEl>
                                        <p:attrNameLst>
                                          <p:attrName>ppt_x</p:attrName>
                                        </p:attrNameLst>
                                      </p:cBhvr>
                                      <p:tavLst>
                                        <p:tav tm="0">
                                          <p:val>
                                            <p:strVal val="0-#ppt_w/2"/>
                                          </p:val>
                                        </p:tav>
                                        <p:tav tm="100000">
                                          <p:val>
                                            <p:strVal val="#ppt_x"/>
                                          </p:val>
                                        </p:tav>
                                      </p:tavLst>
                                    </p:anim>
                                    <p:anim calcmode="lin" valueType="num">
                                      <p:cBhvr additive="base">
                                        <p:cTn dur="500" fill="hold" id="211"/>
                                        <p:tgtEl>
                                          <p:spTgt spid="69"/>
                                        </p:tgtEl>
                                        <p:attrNameLst>
                                          <p:attrName>ppt_y</p:attrName>
                                        </p:attrNameLst>
                                      </p:cBhvr>
                                      <p:tavLst>
                                        <p:tav tm="0">
                                          <p:val>
                                            <p:strVal val="1+#ppt_h/2"/>
                                          </p:val>
                                        </p:tav>
                                        <p:tav tm="100000">
                                          <p:val>
                                            <p:strVal val="#ppt_y"/>
                                          </p:val>
                                        </p:tav>
                                      </p:tavLst>
                                    </p:anim>
                                  </p:childTnLst>
                                </p:cTn>
                              </p:par>
                            </p:childTnLst>
                          </p:cTn>
                        </p:par>
                      </p:childTnLst>
                    </p:cTn>
                  </p:par>
                  <p:par>
                    <p:cTn fill="hold" id="212">
                      <p:stCondLst>
                        <p:cond delay="indefinite"/>
                      </p:stCondLst>
                      <p:childTnLst>
                        <p:par>
                          <p:cTn fill="hold" id="213">
                            <p:stCondLst>
                              <p:cond delay="0"/>
                            </p:stCondLst>
                            <p:childTnLst>
                              <p:par>
                                <p:cTn fill="hold" id="214" nodeType="clickEffect" presetClass="entr" presetID="16" presetSubtype="21">
                                  <p:stCondLst>
                                    <p:cond delay="0"/>
                                  </p:stCondLst>
                                  <p:childTnLst>
                                    <p:set>
                                      <p:cBhvr>
                                        <p:cTn dur="1" fill="hold" id="215">
                                          <p:stCondLst>
                                            <p:cond delay="0"/>
                                          </p:stCondLst>
                                        </p:cTn>
                                        <p:tgtEl>
                                          <p:spTgt spid="6">
                                            <p:txEl>
                                              <p:pRg end="1" st="1"/>
                                            </p:txEl>
                                          </p:spTgt>
                                        </p:tgtEl>
                                        <p:attrNameLst>
                                          <p:attrName>style.visibility</p:attrName>
                                        </p:attrNameLst>
                                      </p:cBhvr>
                                      <p:to>
                                        <p:strVal val="visible"/>
                                      </p:to>
                                    </p:set>
                                    <p:animEffect filter="barn(inVertical)" transition="in">
                                      <p:cBhvr>
                                        <p:cTn dur="500" id="216"/>
                                        <p:tgtEl>
                                          <p:spTgt spid="6">
                                            <p:txEl>
                                              <p:pRg end="1" st="1"/>
                                            </p:txEl>
                                          </p:spTgt>
                                        </p:tgtEl>
                                      </p:cBhvr>
                                    </p:animEffect>
                                  </p:childTnLst>
                                </p:cTn>
                              </p:par>
                            </p:childTnLst>
                          </p:cTn>
                        </p:par>
                      </p:childTnLst>
                    </p:cTn>
                  </p:par>
                  <p:par>
                    <p:cTn fill="hold" id="217">
                      <p:stCondLst>
                        <p:cond delay="indefinite"/>
                      </p:stCondLst>
                      <p:childTnLst>
                        <p:par>
                          <p:cTn fill="hold" id="218">
                            <p:stCondLst>
                              <p:cond delay="0"/>
                            </p:stCondLst>
                            <p:childTnLst>
                              <p:par>
                                <p:cTn fill="hold" id="219" nodeType="clickEffect" presetClass="entr" presetID="2" presetSubtype="12">
                                  <p:stCondLst>
                                    <p:cond delay="0"/>
                                  </p:stCondLst>
                                  <p:childTnLst>
                                    <p:set>
                                      <p:cBhvr>
                                        <p:cTn dur="1" fill="hold" id="220">
                                          <p:stCondLst>
                                            <p:cond delay="0"/>
                                          </p:stCondLst>
                                        </p:cTn>
                                        <p:tgtEl>
                                          <p:spTgt spid="65"/>
                                        </p:tgtEl>
                                        <p:attrNameLst>
                                          <p:attrName>style.visibility</p:attrName>
                                        </p:attrNameLst>
                                      </p:cBhvr>
                                      <p:to>
                                        <p:strVal val="visible"/>
                                      </p:to>
                                    </p:set>
                                    <p:anim calcmode="lin" valueType="num">
                                      <p:cBhvr additive="base">
                                        <p:cTn dur="500" fill="hold" id="221"/>
                                        <p:tgtEl>
                                          <p:spTgt spid="65"/>
                                        </p:tgtEl>
                                        <p:attrNameLst>
                                          <p:attrName>ppt_x</p:attrName>
                                        </p:attrNameLst>
                                      </p:cBhvr>
                                      <p:tavLst>
                                        <p:tav tm="0">
                                          <p:val>
                                            <p:strVal val="0-#ppt_w/2"/>
                                          </p:val>
                                        </p:tav>
                                        <p:tav tm="100000">
                                          <p:val>
                                            <p:strVal val="#ppt_x"/>
                                          </p:val>
                                        </p:tav>
                                      </p:tavLst>
                                    </p:anim>
                                    <p:anim calcmode="lin" valueType="num">
                                      <p:cBhvr additive="base">
                                        <p:cTn dur="500" fill="hold" id="222"/>
                                        <p:tgtEl>
                                          <p:spTgt spid="65"/>
                                        </p:tgtEl>
                                        <p:attrNameLst>
                                          <p:attrName>ppt_y</p:attrName>
                                        </p:attrNameLst>
                                      </p:cBhvr>
                                      <p:tavLst>
                                        <p:tav tm="0">
                                          <p:val>
                                            <p:strVal val="1+#ppt_h/2"/>
                                          </p:val>
                                        </p:tav>
                                        <p:tav tm="100000">
                                          <p:val>
                                            <p:strVal val="#ppt_y"/>
                                          </p:val>
                                        </p:tav>
                                      </p:tavLst>
                                    </p:anim>
                                  </p:childTnLst>
                                </p:cTn>
                              </p:par>
                            </p:childTnLst>
                          </p:cTn>
                        </p:par>
                      </p:childTnLst>
                    </p:cTn>
                  </p:par>
                  <p:par>
                    <p:cTn fill="hold" id="223">
                      <p:stCondLst>
                        <p:cond delay="indefinite"/>
                      </p:stCondLst>
                      <p:childTnLst>
                        <p:par>
                          <p:cTn fill="hold" id="224">
                            <p:stCondLst>
                              <p:cond delay="0"/>
                            </p:stCondLst>
                            <p:childTnLst>
                              <p:par>
                                <p:cTn fill="hold" id="225" nodeType="clickEffect" presetClass="entr" presetID="16" presetSubtype="21">
                                  <p:stCondLst>
                                    <p:cond delay="0"/>
                                  </p:stCondLst>
                                  <p:childTnLst>
                                    <p:set>
                                      <p:cBhvr>
                                        <p:cTn dur="1" fill="hold" id="226">
                                          <p:stCondLst>
                                            <p:cond delay="0"/>
                                          </p:stCondLst>
                                        </p:cTn>
                                        <p:tgtEl>
                                          <p:spTgt spid="8">
                                            <p:txEl>
                                              <p:pRg end="2" st="2"/>
                                            </p:txEl>
                                          </p:spTgt>
                                        </p:tgtEl>
                                        <p:attrNameLst>
                                          <p:attrName>style.visibility</p:attrName>
                                        </p:attrNameLst>
                                      </p:cBhvr>
                                      <p:to>
                                        <p:strVal val="visible"/>
                                      </p:to>
                                    </p:set>
                                    <p:animEffect filter="barn(inVertical)" transition="in">
                                      <p:cBhvr>
                                        <p:cTn dur="500" id="227"/>
                                        <p:tgtEl>
                                          <p:spTgt spid="8">
                                            <p:txEl>
                                              <p:pRg end="2" st="2"/>
                                            </p:txEl>
                                          </p:spTgt>
                                        </p:tgtEl>
                                      </p:cBhvr>
                                    </p:animEffect>
                                  </p:childTnLst>
                                </p:cTn>
                              </p:par>
                            </p:childTnLst>
                          </p:cTn>
                        </p:par>
                      </p:childTnLst>
                    </p:cTn>
                  </p:par>
                  <p:par>
                    <p:cTn fill="hold" id="228">
                      <p:stCondLst>
                        <p:cond delay="indefinite"/>
                      </p:stCondLst>
                      <p:childTnLst>
                        <p:par>
                          <p:cTn fill="hold" id="229">
                            <p:stCondLst>
                              <p:cond delay="0"/>
                            </p:stCondLst>
                            <p:childTnLst>
                              <p:par>
                                <p:cTn fill="hold" id="230" nodeType="clickEffect" presetClass="entr" presetID="2" presetSubtype="12">
                                  <p:stCondLst>
                                    <p:cond delay="0"/>
                                  </p:stCondLst>
                                  <p:childTnLst>
                                    <p:set>
                                      <p:cBhvr>
                                        <p:cTn dur="1" fill="hold" id="231">
                                          <p:stCondLst>
                                            <p:cond delay="0"/>
                                          </p:stCondLst>
                                        </p:cTn>
                                        <p:tgtEl>
                                          <p:spTgt spid="67"/>
                                        </p:tgtEl>
                                        <p:attrNameLst>
                                          <p:attrName>style.visibility</p:attrName>
                                        </p:attrNameLst>
                                      </p:cBhvr>
                                      <p:to>
                                        <p:strVal val="visible"/>
                                      </p:to>
                                    </p:set>
                                    <p:anim calcmode="lin" valueType="num">
                                      <p:cBhvr additive="base">
                                        <p:cTn dur="500" fill="hold" id="232"/>
                                        <p:tgtEl>
                                          <p:spTgt spid="67"/>
                                        </p:tgtEl>
                                        <p:attrNameLst>
                                          <p:attrName>ppt_x</p:attrName>
                                        </p:attrNameLst>
                                      </p:cBhvr>
                                      <p:tavLst>
                                        <p:tav tm="0">
                                          <p:val>
                                            <p:strVal val="0-#ppt_w/2"/>
                                          </p:val>
                                        </p:tav>
                                        <p:tav tm="100000">
                                          <p:val>
                                            <p:strVal val="#ppt_x"/>
                                          </p:val>
                                        </p:tav>
                                      </p:tavLst>
                                    </p:anim>
                                    <p:anim calcmode="lin" valueType="num">
                                      <p:cBhvr additive="base">
                                        <p:cTn dur="500" fill="hold" id="233"/>
                                        <p:tgtEl>
                                          <p:spTgt spid="67"/>
                                        </p:tgtEl>
                                        <p:attrNameLst>
                                          <p:attrName>ppt_y</p:attrName>
                                        </p:attrNameLst>
                                      </p:cBhvr>
                                      <p:tavLst>
                                        <p:tav tm="0">
                                          <p:val>
                                            <p:strVal val="1+#ppt_h/2"/>
                                          </p:val>
                                        </p:tav>
                                        <p:tav tm="100000">
                                          <p:val>
                                            <p:strVal val="#ppt_y"/>
                                          </p:val>
                                        </p:tav>
                                      </p:tavLst>
                                    </p:anim>
                                  </p:childTnLst>
                                </p:cTn>
                              </p:par>
                            </p:childTnLst>
                          </p:cTn>
                        </p:par>
                      </p:childTnLst>
                    </p:cTn>
                  </p:par>
                  <p:par>
                    <p:cTn fill="hold" id="234">
                      <p:stCondLst>
                        <p:cond delay="indefinite"/>
                      </p:stCondLst>
                      <p:childTnLst>
                        <p:par>
                          <p:cTn fill="hold" id="235">
                            <p:stCondLst>
                              <p:cond delay="0"/>
                            </p:stCondLst>
                            <p:childTnLst>
                              <p:par>
                                <p:cTn fill="hold" id="236" nodeType="clickEffect" presetClass="entr" presetID="16" presetSubtype="21">
                                  <p:stCondLst>
                                    <p:cond delay="0"/>
                                  </p:stCondLst>
                                  <p:childTnLst>
                                    <p:set>
                                      <p:cBhvr>
                                        <p:cTn dur="1" fill="hold" id="237">
                                          <p:stCondLst>
                                            <p:cond delay="0"/>
                                          </p:stCondLst>
                                        </p:cTn>
                                        <p:tgtEl>
                                          <p:spTgt spid="22">
                                            <p:txEl>
                                              <p:pRg end="1" st="1"/>
                                            </p:txEl>
                                          </p:spTgt>
                                        </p:tgtEl>
                                        <p:attrNameLst>
                                          <p:attrName>style.visibility</p:attrName>
                                        </p:attrNameLst>
                                      </p:cBhvr>
                                      <p:to>
                                        <p:strVal val="visible"/>
                                      </p:to>
                                    </p:set>
                                    <p:animEffect filter="barn(inVertical)" transition="in">
                                      <p:cBhvr>
                                        <p:cTn dur="500" id="238"/>
                                        <p:tgtEl>
                                          <p:spTgt spid="22">
                                            <p:txEl>
                                              <p:pRg end="1" st="1"/>
                                            </p:txEl>
                                          </p:spTgt>
                                        </p:tgtEl>
                                      </p:cBhvr>
                                    </p:animEffect>
                                  </p:childTnLst>
                                </p:cTn>
                              </p:par>
                            </p:childTnLst>
                          </p:cTn>
                        </p:par>
                      </p:childTnLst>
                    </p:cTn>
                  </p:par>
                  <p:par>
                    <p:cTn fill="hold" id="239">
                      <p:stCondLst>
                        <p:cond delay="indefinite"/>
                      </p:stCondLst>
                      <p:childTnLst>
                        <p:par>
                          <p:cTn fill="hold" id="240">
                            <p:stCondLst>
                              <p:cond delay="0"/>
                            </p:stCondLst>
                            <p:childTnLst>
                              <p:par>
                                <p:cTn fill="hold" grpId="0" id="241" nodeType="clickEffect" presetClass="entr" presetID="10" presetSubtype="0">
                                  <p:stCondLst>
                                    <p:cond delay="0"/>
                                  </p:stCondLst>
                                  <p:childTnLst>
                                    <p:set>
                                      <p:cBhvr>
                                        <p:cTn dur="1" fill="hold" id="242">
                                          <p:stCondLst>
                                            <p:cond delay="0"/>
                                          </p:stCondLst>
                                        </p:cTn>
                                        <p:tgtEl>
                                          <p:spTgt spid="96"/>
                                        </p:tgtEl>
                                        <p:attrNameLst>
                                          <p:attrName>style.visibility</p:attrName>
                                        </p:attrNameLst>
                                      </p:cBhvr>
                                      <p:to>
                                        <p:strVal val="visible"/>
                                      </p:to>
                                    </p:set>
                                    <p:animEffect filter="fade" transition="in">
                                      <p:cBhvr>
                                        <p:cTn dur="500" id="243"/>
                                        <p:tgtEl>
                                          <p:spTgt spid="96"/>
                                        </p:tgtEl>
                                      </p:cBhvr>
                                    </p:animEffect>
                                  </p:childTnLst>
                                </p:cTn>
                              </p:par>
                            </p:childTnLst>
                          </p:cTn>
                        </p:par>
                      </p:childTnLst>
                    </p:cTn>
                  </p:par>
                  <p:par>
                    <p:cTn fill="hold" id="244">
                      <p:stCondLst>
                        <p:cond delay="indefinite"/>
                      </p:stCondLst>
                      <p:childTnLst>
                        <p:par>
                          <p:cTn fill="hold" id="245">
                            <p:stCondLst>
                              <p:cond delay="0"/>
                            </p:stCondLst>
                            <p:childTnLst>
                              <p:par>
                                <p:cTn fill="hold" id="246" nodeType="clickEffect" presetClass="entr" presetID="2" presetSubtype="8">
                                  <p:stCondLst>
                                    <p:cond delay="0"/>
                                  </p:stCondLst>
                                  <p:childTnLst>
                                    <p:set>
                                      <p:cBhvr>
                                        <p:cTn dur="1" fill="hold" id="247">
                                          <p:stCondLst>
                                            <p:cond delay="0"/>
                                          </p:stCondLst>
                                        </p:cTn>
                                        <p:tgtEl>
                                          <p:spTgt spid="71"/>
                                        </p:tgtEl>
                                        <p:attrNameLst>
                                          <p:attrName>style.visibility</p:attrName>
                                        </p:attrNameLst>
                                      </p:cBhvr>
                                      <p:to>
                                        <p:strVal val="visible"/>
                                      </p:to>
                                    </p:set>
                                    <p:anim calcmode="lin" valueType="num">
                                      <p:cBhvr additive="base">
                                        <p:cTn dur="500" fill="hold" id="248"/>
                                        <p:tgtEl>
                                          <p:spTgt spid="71"/>
                                        </p:tgtEl>
                                        <p:attrNameLst>
                                          <p:attrName>ppt_x</p:attrName>
                                        </p:attrNameLst>
                                      </p:cBhvr>
                                      <p:tavLst>
                                        <p:tav tm="0">
                                          <p:val>
                                            <p:strVal val="0-#ppt_w/2"/>
                                          </p:val>
                                        </p:tav>
                                        <p:tav tm="100000">
                                          <p:val>
                                            <p:strVal val="#ppt_x"/>
                                          </p:val>
                                        </p:tav>
                                      </p:tavLst>
                                    </p:anim>
                                    <p:anim calcmode="lin" valueType="num">
                                      <p:cBhvr additive="base">
                                        <p:cTn dur="500" fill="hold" id="249"/>
                                        <p:tgtEl>
                                          <p:spTgt spid="71"/>
                                        </p:tgtEl>
                                        <p:attrNameLst>
                                          <p:attrName>ppt_y</p:attrName>
                                        </p:attrNameLst>
                                      </p:cBhvr>
                                      <p:tavLst>
                                        <p:tav tm="0">
                                          <p:val>
                                            <p:strVal val="#ppt_y"/>
                                          </p:val>
                                        </p:tav>
                                        <p:tav tm="100000">
                                          <p:val>
                                            <p:strVal val="#ppt_y"/>
                                          </p:val>
                                        </p:tav>
                                      </p:tavLst>
                                    </p:anim>
                                  </p:childTnLst>
                                </p:cTn>
                              </p:par>
                            </p:childTnLst>
                          </p:cTn>
                        </p:par>
                      </p:childTnLst>
                    </p:cTn>
                  </p:par>
                  <p:par>
                    <p:cTn fill="hold" id="250">
                      <p:stCondLst>
                        <p:cond delay="indefinite"/>
                      </p:stCondLst>
                      <p:childTnLst>
                        <p:par>
                          <p:cTn fill="hold" id="251">
                            <p:stCondLst>
                              <p:cond delay="0"/>
                            </p:stCondLst>
                            <p:childTnLst>
                              <p:par>
                                <p:cTn fill="hold" grpId="0" id="252" nodeType="clickEffect" presetClass="entr" presetID="2" presetSubtype="4">
                                  <p:stCondLst>
                                    <p:cond delay="0"/>
                                  </p:stCondLst>
                                  <p:childTnLst>
                                    <p:set>
                                      <p:cBhvr>
                                        <p:cTn dur="1" fill="hold" id="253">
                                          <p:stCondLst>
                                            <p:cond delay="0"/>
                                          </p:stCondLst>
                                        </p:cTn>
                                        <p:tgtEl>
                                          <p:spTgt spid="27"/>
                                        </p:tgtEl>
                                        <p:attrNameLst>
                                          <p:attrName>style.visibility</p:attrName>
                                        </p:attrNameLst>
                                      </p:cBhvr>
                                      <p:to>
                                        <p:strVal val="visible"/>
                                      </p:to>
                                    </p:set>
                                    <p:anim calcmode="lin" valueType="num">
                                      <p:cBhvr additive="base">
                                        <p:cTn dur="500" fill="hold" id="254"/>
                                        <p:tgtEl>
                                          <p:spTgt spid="27"/>
                                        </p:tgtEl>
                                        <p:attrNameLst>
                                          <p:attrName>ppt_x</p:attrName>
                                        </p:attrNameLst>
                                      </p:cBhvr>
                                      <p:tavLst>
                                        <p:tav tm="0">
                                          <p:val>
                                            <p:strVal val="#ppt_x"/>
                                          </p:val>
                                        </p:tav>
                                        <p:tav tm="100000">
                                          <p:val>
                                            <p:strVal val="#ppt_x"/>
                                          </p:val>
                                        </p:tav>
                                      </p:tavLst>
                                    </p:anim>
                                    <p:anim calcmode="lin" valueType="num">
                                      <p:cBhvr additive="base">
                                        <p:cTn dur="500" fill="hold" id="255"/>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256">
                      <p:stCondLst>
                        <p:cond delay="indefinite"/>
                      </p:stCondLst>
                      <p:childTnLst>
                        <p:par>
                          <p:cTn fill="hold" id="257">
                            <p:stCondLst>
                              <p:cond delay="0"/>
                            </p:stCondLst>
                            <p:childTnLst>
                              <p:par>
                                <p:cTn fill="hold" id="258" nodeType="clickEffect" presetClass="entr" presetID="2" presetSubtype="8">
                                  <p:stCondLst>
                                    <p:cond delay="0"/>
                                  </p:stCondLst>
                                  <p:childTnLst>
                                    <p:set>
                                      <p:cBhvr>
                                        <p:cTn dur="1" fill="hold" id="259">
                                          <p:stCondLst>
                                            <p:cond delay="0"/>
                                          </p:stCondLst>
                                        </p:cTn>
                                        <p:tgtEl>
                                          <p:spTgt spid="73"/>
                                        </p:tgtEl>
                                        <p:attrNameLst>
                                          <p:attrName>style.visibility</p:attrName>
                                        </p:attrNameLst>
                                      </p:cBhvr>
                                      <p:to>
                                        <p:strVal val="visible"/>
                                      </p:to>
                                    </p:set>
                                    <p:anim calcmode="lin" valueType="num">
                                      <p:cBhvr additive="base">
                                        <p:cTn dur="500" fill="hold" id="260"/>
                                        <p:tgtEl>
                                          <p:spTgt spid="73"/>
                                        </p:tgtEl>
                                        <p:attrNameLst>
                                          <p:attrName>ppt_x</p:attrName>
                                        </p:attrNameLst>
                                      </p:cBhvr>
                                      <p:tavLst>
                                        <p:tav tm="0">
                                          <p:val>
                                            <p:strVal val="0-#ppt_w/2"/>
                                          </p:val>
                                        </p:tav>
                                        <p:tav tm="100000">
                                          <p:val>
                                            <p:strVal val="#ppt_x"/>
                                          </p:val>
                                        </p:tav>
                                      </p:tavLst>
                                    </p:anim>
                                    <p:anim calcmode="lin" valueType="num">
                                      <p:cBhvr additive="base">
                                        <p:cTn dur="500" fill="hold" id="261"/>
                                        <p:tgtEl>
                                          <p:spTgt spid="73"/>
                                        </p:tgtEl>
                                        <p:attrNameLst>
                                          <p:attrName>ppt_y</p:attrName>
                                        </p:attrNameLst>
                                      </p:cBhvr>
                                      <p:tavLst>
                                        <p:tav tm="0">
                                          <p:val>
                                            <p:strVal val="#ppt_y"/>
                                          </p:val>
                                        </p:tav>
                                        <p:tav tm="100000">
                                          <p:val>
                                            <p:strVal val="#ppt_y"/>
                                          </p:val>
                                        </p:tav>
                                      </p:tavLst>
                                    </p:anim>
                                  </p:childTnLst>
                                </p:cTn>
                              </p:par>
                            </p:childTnLst>
                          </p:cTn>
                        </p:par>
                      </p:childTnLst>
                    </p:cTn>
                  </p:par>
                  <p:par>
                    <p:cTn fill="hold" id="262">
                      <p:stCondLst>
                        <p:cond delay="indefinite"/>
                      </p:stCondLst>
                      <p:childTnLst>
                        <p:par>
                          <p:cTn fill="hold" id="263">
                            <p:stCondLst>
                              <p:cond delay="0"/>
                            </p:stCondLst>
                            <p:childTnLst>
                              <p:par>
                                <p:cTn fill="hold" grpId="0" id="264" nodeType="clickEffect" presetClass="entr" presetID="2" presetSubtype="4">
                                  <p:stCondLst>
                                    <p:cond delay="0"/>
                                  </p:stCondLst>
                                  <p:childTnLst>
                                    <p:set>
                                      <p:cBhvr>
                                        <p:cTn dur="1" fill="hold" id="265">
                                          <p:stCondLst>
                                            <p:cond delay="0"/>
                                          </p:stCondLst>
                                        </p:cTn>
                                        <p:tgtEl>
                                          <p:spTgt spid="29"/>
                                        </p:tgtEl>
                                        <p:attrNameLst>
                                          <p:attrName>style.visibility</p:attrName>
                                        </p:attrNameLst>
                                      </p:cBhvr>
                                      <p:to>
                                        <p:strVal val="visible"/>
                                      </p:to>
                                    </p:set>
                                    <p:anim calcmode="lin" valueType="num">
                                      <p:cBhvr additive="base">
                                        <p:cTn dur="500" fill="hold" id="266"/>
                                        <p:tgtEl>
                                          <p:spTgt spid="29"/>
                                        </p:tgtEl>
                                        <p:attrNameLst>
                                          <p:attrName>ppt_x</p:attrName>
                                        </p:attrNameLst>
                                      </p:cBhvr>
                                      <p:tavLst>
                                        <p:tav tm="0">
                                          <p:val>
                                            <p:strVal val="#ppt_x"/>
                                          </p:val>
                                        </p:tav>
                                        <p:tav tm="100000">
                                          <p:val>
                                            <p:strVal val="#ppt_x"/>
                                          </p:val>
                                        </p:tav>
                                      </p:tavLst>
                                    </p:anim>
                                    <p:anim calcmode="lin" valueType="num">
                                      <p:cBhvr additive="base">
                                        <p:cTn dur="500" fill="hold" id="267"/>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268">
                      <p:stCondLst>
                        <p:cond delay="indefinite"/>
                      </p:stCondLst>
                      <p:childTnLst>
                        <p:par>
                          <p:cTn fill="hold" id="269">
                            <p:stCondLst>
                              <p:cond delay="0"/>
                            </p:stCondLst>
                            <p:childTnLst>
                              <p:par>
                                <p:cTn fill="hold" id="270" nodeType="clickEffect" presetClass="entr" presetID="2" presetSubtype="8">
                                  <p:stCondLst>
                                    <p:cond delay="0"/>
                                  </p:stCondLst>
                                  <p:childTnLst>
                                    <p:set>
                                      <p:cBhvr>
                                        <p:cTn dur="1" fill="hold" id="271">
                                          <p:stCondLst>
                                            <p:cond delay="0"/>
                                          </p:stCondLst>
                                        </p:cTn>
                                        <p:tgtEl>
                                          <p:spTgt spid="75"/>
                                        </p:tgtEl>
                                        <p:attrNameLst>
                                          <p:attrName>style.visibility</p:attrName>
                                        </p:attrNameLst>
                                      </p:cBhvr>
                                      <p:to>
                                        <p:strVal val="visible"/>
                                      </p:to>
                                    </p:set>
                                    <p:anim calcmode="lin" valueType="num">
                                      <p:cBhvr additive="base">
                                        <p:cTn dur="500" fill="hold" id="272"/>
                                        <p:tgtEl>
                                          <p:spTgt spid="75"/>
                                        </p:tgtEl>
                                        <p:attrNameLst>
                                          <p:attrName>ppt_x</p:attrName>
                                        </p:attrNameLst>
                                      </p:cBhvr>
                                      <p:tavLst>
                                        <p:tav tm="0">
                                          <p:val>
                                            <p:strVal val="0-#ppt_w/2"/>
                                          </p:val>
                                        </p:tav>
                                        <p:tav tm="100000">
                                          <p:val>
                                            <p:strVal val="#ppt_x"/>
                                          </p:val>
                                        </p:tav>
                                      </p:tavLst>
                                    </p:anim>
                                    <p:anim calcmode="lin" valueType="num">
                                      <p:cBhvr additive="base">
                                        <p:cTn dur="500" fill="hold" id="273"/>
                                        <p:tgtEl>
                                          <p:spTgt spid="75"/>
                                        </p:tgtEl>
                                        <p:attrNameLst>
                                          <p:attrName>ppt_y</p:attrName>
                                        </p:attrNameLst>
                                      </p:cBhvr>
                                      <p:tavLst>
                                        <p:tav tm="0">
                                          <p:val>
                                            <p:strVal val="#ppt_y"/>
                                          </p:val>
                                        </p:tav>
                                        <p:tav tm="100000">
                                          <p:val>
                                            <p:strVal val="#ppt_y"/>
                                          </p:val>
                                        </p:tav>
                                      </p:tavLst>
                                    </p:anim>
                                  </p:childTnLst>
                                </p:cTn>
                              </p:par>
                            </p:childTnLst>
                          </p:cTn>
                        </p:par>
                      </p:childTnLst>
                    </p:cTn>
                  </p:par>
                  <p:par>
                    <p:cTn fill="hold" id="274">
                      <p:stCondLst>
                        <p:cond delay="indefinite"/>
                      </p:stCondLst>
                      <p:childTnLst>
                        <p:par>
                          <p:cTn fill="hold" id="275">
                            <p:stCondLst>
                              <p:cond delay="0"/>
                            </p:stCondLst>
                            <p:childTnLst>
                              <p:par>
                                <p:cTn fill="hold" grpId="0" id="276" nodeType="clickEffect" presetClass="entr" presetID="2" presetSubtype="4">
                                  <p:stCondLst>
                                    <p:cond delay="0"/>
                                  </p:stCondLst>
                                  <p:childTnLst>
                                    <p:set>
                                      <p:cBhvr>
                                        <p:cTn dur="1" fill="hold" id="277">
                                          <p:stCondLst>
                                            <p:cond delay="0"/>
                                          </p:stCondLst>
                                        </p:cTn>
                                        <p:tgtEl>
                                          <p:spTgt spid="30"/>
                                        </p:tgtEl>
                                        <p:attrNameLst>
                                          <p:attrName>style.visibility</p:attrName>
                                        </p:attrNameLst>
                                      </p:cBhvr>
                                      <p:to>
                                        <p:strVal val="visible"/>
                                      </p:to>
                                    </p:set>
                                    <p:anim calcmode="lin" valueType="num">
                                      <p:cBhvr additive="base">
                                        <p:cTn dur="500" fill="hold" id="278"/>
                                        <p:tgtEl>
                                          <p:spTgt spid="30"/>
                                        </p:tgtEl>
                                        <p:attrNameLst>
                                          <p:attrName>ppt_x</p:attrName>
                                        </p:attrNameLst>
                                      </p:cBhvr>
                                      <p:tavLst>
                                        <p:tav tm="0">
                                          <p:val>
                                            <p:strVal val="#ppt_x"/>
                                          </p:val>
                                        </p:tav>
                                        <p:tav tm="100000">
                                          <p:val>
                                            <p:strVal val="#ppt_x"/>
                                          </p:val>
                                        </p:tav>
                                      </p:tavLst>
                                    </p:anim>
                                    <p:anim calcmode="lin" valueType="num">
                                      <p:cBhvr additive="base">
                                        <p:cTn dur="500" fill="hold" id="279"/>
                                        <p:tgtEl>
                                          <p:spTgt spid="30"/>
                                        </p:tgtEl>
                                        <p:attrNameLst>
                                          <p:attrName>ppt_y</p:attrName>
                                        </p:attrNameLst>
                                      </p:cBhvr>
                                      <p:tavLst>
                                        <p:tav tm="0">
                                          <p:val>
                                            <p:strVal val="1+#ppt_h/2"/>
                                          </p:val>
                                        </p:tav>
                                        <p:tav tm="100000">
                                          <p:val>
                                            <p:strVal val="#ppt_y"/>
                                          </p:val>
                                        </p:tav>
                                      </p:tavLst>
                                    </p:anim>
                                  </p:childTnLst>
                                </p:cTn>
                              </p:par>
                            </p:childTnLst>
                          </p:cTn>
                        </p:par>
                      </p:childTnLst>
                    </p:cTn>
                  </p:par>
                  <p:par>
                    <p:cTn fill="hold" id="280">
                      <p:stCondLst>
                        <p:cond delay="indefinite"/>
                      </p:stCondLst>
                      <p:childTnLst>
                        <p:par>
                          <p:cTn fill="hold" id="281">
                            <p:stCondLst>
                              <p:cond delay="0"/>
                            </p:stCondLst>
                            <p:childTnLst>
                              <p:par>
                                <p:cTn fill="hold" id="282" nodeType="clickEffect" presetClass="entr" presetID="2" presetSubtype="8">
                                  <p:stCondLst>
                                    <p:cond delay="0"/>
                                  </p:stCondLst>
                                  <p:childTnLst>
                                    <p:set>
                                      <p:cBhvr>
                                        <p:cTn dur="1" fill="hold" id="283">
                                          <p:stCondLst>
                                            <p:cond delay="0"/>
                                          </p:stCondLst>
                                        </p:cTn>
                                        <p:tgtEl>
                                          <p:spTgt spid="77"/>
                                        </p:tgtEl>
                                        <p:attrNameLst>
                                          <p:attrName>style.visibility</p:attrName>
                                        </p:attrNameLst>
                                      </p:cBhvr>
                                      <p:to>
                                        <p:strVal val="visible"/>
                                      </p:to>
                                    </p:set>
                                    <p:anim calcmode="lin" valueType="num">
                                      <p:cBhvr additive="base">
                                        <p:cTn dur="500" fill="hold" id="284"/>
                                        <p:tgtEl>
                                          <p:spTgt spid="77"/>
                                        </p:tgtEl>
                                        <p:attrNameLst>
                                          <p:attrName>ppt_x</p:attrName>
                                        </p:attrNameLst>
                                      </p:cBhvr>
                                      <p:tavLst>
                                        <p:tav tm="0">
                                          <p:val>
                                            <p:strVal val="0-#ppt_w/2"/>
                                          </p:val>
                                        </p:tav>
                                        <p:tav tm="100000">
                                          <p:val>
                                            <p:strVal val="#ppt_x"/>
                                          </p:val>
                                        </p:tav>
                                      </p:tavLst>
                                    </p:anim>
                                    <p:anim calcmode="lin" valueType="num">
                                      <p:cBhvr additive="base">
                                        <p:cTn dur="500" fill="hold" id="285"/>
                                        <p:tgtEl>
                                          <p:spTgt spid="77"/>
                                        </p:tgtEl>
                                        <p:attrNameLst>
                                          <p:attrName>ppt_y</p:attrName>
                                        </p:attrNameLst>
                                      </p:cBhvr>
                                      <p:tavLst>
                                        <p:tav tm="0">
                                          <p:val>
                                            <p:strVal val="#ppt_y"/>
                                          </p:val>
                                        </p:tav>
                                        <p:tav tm="100000">
                                          <p:val>
                                            <p:strVal val="#ppt_y"/>
                                          </p:val>
                                        </p:tav>
                                      </p:tavLst>
                                    </p:anim>
                                  </p:childTnLst>
                                </p:cTn>
                              </p:par>
                            </p:childTnLst>
                          </p:cTn>
                        </p:par>
                      </p:childTnLst>
                    </p:cTn>
                  </p:par>
                  <p:par>
                    <p:cTn fill="hold" id="286">
                      <p:stCondLst>
                        <p:cond delay="indefinite"/>
                      </p:stCondLst>
                      <p:childTnLst>
                        <p:par>
                          <p:cTn fill="hold" id="287">
                            <p:stCondLst>
                              <p:cond delay="0"/>
                            </p:stCondLst>
                            <p:childTnLst>
                              <p:par>
                                <p:cTn fill="hold" grpId="0" id="288" nodeType="clickEffect" presetClass="entr" presetID="2" presetSubtype="4">
                                  <p:stCondLst>
                                    <p:cond delay="0"/>
                                  </p:stCondLst>
                                  <p:childTnLst>
                                    <p:set>
                                      <p:cBhvr>
                                        <p:cTn dur="1" fill="hold" id="289">
                                          <p:stCondLst>
                                            <p:cond delay="0"/>
                                          </p:stCondLst>
                                        </p:cTn>
                                        <p:tgtEl>
                                          <p:spTgt spid="28"/>
                                        </p:tgtEl>
                                        <p:attrNameLst>
                                          <p:attrName>style.visibility</p:attrName>
                                        </p:attrNameLst>
                                      </p:cBhvr>
                                      <p:to>
                                        <p:strVal val="visible"/>
                                      </p:to>
                                    </p:set>
                                    <p:anim calcmode="lin" valueType="num">
                                      <p:cBhvr additive="base">
                                        <p:cTn dur="500" fill="hold" id="290"/>
                                        <p:tgtEl>
                                          <p:spTgt spid="28"/>
                                        </p:tgtEl>
                                        <p:attrNameLst>
                                          <p:attrName>ppt_x</p:attrName>
                                        </p:attrNameLst>
                                      </p:cBhvr>
                                      <p:tavLst>
                                        <p:tav tm="0">
                                          <p:val>
                                            <p:strVal val="#ppt_x"/>
                                          </p:val>
                                        </p:tav>
                                        <p:tav tm="100000">
                                          <p:val>
                                            <p:strVal val="#ppt_x"/>
                                          </p:val>
                                        </p:tav>
                                      </p:tavLst>
                                    </p:anim>
                                    <p:anim calcmode="lin" valueType="num">
                                      <p:cBhvr additive="base">
                                        <p:cTn dur="500" fill="hold" id="291"/>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292">
                      <p:stCondLst>
                        <p:cond delay="indefinite"/>
                      </p:stCondLst>
                      <p:childTnLst>
                        <p:par>
                          <p:cTn fill="hold" id="293">
                            <p:stCondLst>
                              <p:cond delay="0"/>
                            </p:stCondLst>
                            <p:childTnLst>
                              <p:par>
                                <p:cTn fill="hold" grpId="0" id="294" nodeType="clickEffect" presetClass="entr" presetID="10" presetSubtype="0">
                                  <p:stCondLst>
                                    <p:cond delay="0"/>
                                  </p:stCondLst>
                                  <p:childTnLst>
                                    <p:set>
                                      <p:cBhvr>
                                        <p:cTn dur="1" fill="hold" id="295">
                                          <p:stCondLst>
                                            <p:cond delay="0"/>
                                          </p:stCondLst>
                                        </p:cTn>
                                        <p:tgtEl>
                                          <p:spTgt spid="97"/>
                                        </p:tgtEl>
                                        <p:attrNameLst>
                                          <p:attrName>style.visibility</p:attrName>
                                        </p:attrNameLst>
                                      </p:cBhvr>
                                      <p:to>
                                        <p:strVal val="visible"/>
                                      </p:to>
                                    </p:set>
                                    <p:animEffect filter="fade" transition="in">
                                      <p:cBhvr>
                                        <p:cTn dur="500" id="296"/>
                                        <p:tgtEl>
                                          <p:spTgt spid="97"/>
                                        </p:tgtEl>
                                      </p:cBhvr>
                                    </p:animEffect>
                                  </p:childTnLst>
                                </p:cTn>
                              </p:par>
                            </p:childTnLst>
                          </p:cTn>
                        </p:par>
                      </p:childTnLst>
                    </p:cTn>
                  </p:par>
                  <p:par>
                    <p:cTn fill="hold" id="297">
                      <p:stCondLst>
                        <p:cond delay="indefinite"/>
                      </p:stCondLst>
                      <p:childTnLst>
                        <p:par>
                          <p:cTn fill="hold" id="298">
                            <p:stCondLst>
                              <p:cond delay="0"/>
                            </p:stCondLst>
                            <p:childTnLst>
                              <p:par>
                                <p:cTn fill="hold" grpId="0" id="299" nodeType="clickEffect" presetClass="entr" presetID="2" presetSubtype="4">
                                  <p:stCondLst>
                                    <p:cond delay="0"/>
                                  </p:stCondLst>
                                  <p:childTnLst>
                                    <p:set>
                                      <p:cBhvr>
                                        <p:cTn dur="1" fill="hold" id="300">
                                          <p:stCondLst>
                                            <p:cond delay="0"/>
                                          </p:stCondLst>
                                        </p:cTn>
                                        <p:tgtEl>
                                          <p:spTgt spid="19"/>
                                        </p:tgtEl>
                                        <p:attrNameLst>
                                          <p:attrName>style.visibility</p:attrName>
                                        </p:attrNameLst>
                                      </p:cBhvr>
                                      <p:to>
                                        <p:strVal val="visible"/>
                                      </p:to>
                                    </p:set>
                                    <p:anim calcmode="lin" valueType="num">
                                      <p:cBhvr additive="base">
                                        <p:cTn dur="500" fill="hold" id="301"/>
                                        <p:tgtEl>
                                          <p:spTgt spid="19"/>
                                        </p:tgtEl>
                                        <p:attrNameLst>
                                          <p:attrName>ppt_x</p:attrName>
                                        </p:attrNameLst>
                                      </p:cBhvr>
                                      <p:tavLst>
                                        <p:tav tm="0">
                                          <p:val>
                                            <p:strVal val="#ppt_x"/>
                                          </p:val>
                                        </p:tav>
                                        <p:tav tm="100000">
                                          <p:val>
                                            <p:strVal val="#ppt_x"/>
                                          </p:val>
                                        </p:tav>
                                      </p:tavLst>
                                    </p:anim>
                                    <p:anim calcmode="lin" valueType="num">
                                      <p:cBhvr additive="base">
                                        <p:cTn dur="500" fill="hold" id="302"/>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303">
                      <p:stCondLst>
                        <p:cond delay="indefinite"/>
                      </p:stCondLst>
                      <p:childTnLst>
                        <p:par>
                          <p:cTn fill="hold" id="304">
                            <p:stCondLst>
                              <p:cond delay="0"/>
                            </p:stCondLst>
                            <p:childTnLst>
                              <p:par>
                                <p:cTn fill="hold" id="305" nodeType="clickEffect" presetClass="entr" presetID="2" presetSubtype="9">
                                  <p:stCondLst>
                                    <p:cond delay="0"/>
                                  </p:stCondLst>
                                  <p:childTnLst>
                                    <p:set>
                                      <p:cBhvr>
                                        <p:cTn dur="1" fill="hold" id="306">
                                          <p:stCondLst>
                                            <p:cond delay="0"/>
                                          </p:stCondLst>
                                        </p:cTn>
                                        <p:tgtEl>
                                          <p:spTgt spid="79"/>
                                        </p:tgtEl>
                                        <p:attrNameLst>
                                          <p:attrName>style.visibility</p:attrName>
                                        </p:attrNameLst>
                                      </p:cBhvr>
                                      <p:to>
                                        <p:strVal val="visible"/>
                                      </p:to>
                                    </p:set>
                                    <p:anim calcmode="lin" valueType="num">
                                      <p:cBhvr additive="base">
                                        <p:cTn dur="500" fill="hold" id="307"/>
                                        <p:tgtEl>
                                          <p:spTgt spid="79"/>
                                        </p:tgtEl>
                                        <p:attrNameLst>
                                          <p:attrName>ppt_x</p:attrName>
                                        </p:attrNameLst>
                                      </p:cBhvr>
                                      <p:tavLst>
                                        <p:tav tm="0">
                                          <p:val>
                                            <p:strVal val="0-#ppt_w/2"/>
                                          </p:val>
                                        </p:tav>
                                        <p:tav tm="100000">
                                          <p:val>
                                            <p:strVal val="#ppt_x"/>
                                          </p:val>
                                        </p:tav>
                                      </p:tavLst>
                                    </p:anim>
                                    <p:anim calcmode="lin" valueType="num">
                                      <p:cBhvr additive="base">
                                        <p:cTn dur="500" fill="hold" id="308"/>
                                        <p:tgtEl>
                                          <p:spTgt spid="79"/>
                                        </p:tgtEl>
                                        <p:attrNameLst>
                                          <p:attrName>ppt_y</p:attrName>
                                        </p:attrNameLst>
                                      </p:cBhvr>
                                      <p:tavLst>
                                        <p:tav tm="0">
                                          <p:val>
                                            <p:strVal val="0-#ppt_h/2"/>
                                          </p:val>
                                        </p:tav>
                                        <p:tav tm="100000">
                                          <p:val>
                                            <p:strVal val="#ppt_y"/>
                                          </p:val>
                                        </p:tav>
                                      </p:tavLst>
                                    </p:anim>
                                  </p:childTnLst>
                                </p:cTn>
                              </p:par>
                            </p:childTnLst>
                          </p:cTn>
                        </p:par>
                      </p:childTnLst>
                    </p:cTn>
                  </p:par>
                  <p:par>
                    <p:cTn fill="hold" id="309">
                      <p:stCondLst>
                        <p:cond delay="indefinite"/>
                      </p:stCondLst>
                      <p:childTnLst>
                        <p:par>
                          <p:cTn fill="hold" id="310">
                            <p:stCondLst>
                              <p:cond delay="0"/>
                            </p:stCondLst>
                            <p:childTnLst>
                              <p:par>
                                <p:cTn fill="hold" id="311" nodeType="clickEffect" presetClass="entr" presetID="16" presetSubtype="21">
                                  <p:stCondLst>
                                    <p:cond delay="0"/>
                                  </p:stCondLst>
                                  <p:childTnLst>
                                    <p:set>
                                      <p:cBhvr>
                                        <p:cTn dur="1" fill="hold" id="312">
                                          <p:stCondLst>
                                            <p:cond delay="0"/>
                                          </p:stCondLst>
                                        </p:cTn>
                                        <p:tgtEl>
                                          <p:spTgt spid="19">
                                            <p:txEl>
                                              <p:pRg end="0" st="0"/>
                                            </p:txEl>
                                          </p:spTgt>
                                        </p:tgtEl>
                                        <p:attrNameLst>
                                          <p:attrName>style.visibility</p:attrName>
                                        </p:attrNameLst>
                                      </p:cBhvr>
                                      <p:to>
                                        <p:strVal val="visible"/>
                                      </p:to>
                                    </p:set>
                                    <p:animEffect filter="barn(inVertical)" transition="in">
                                      <p:cBhvr>
                                        <p:cTn dur="500" id="313"/>
                                        <p:tgtEl>
                                          <p:spTgt spid="19">
                                            <p:txEl>
                                              <p:pRg end="0" st="0"/>
                                            </p:txEl>
                                          </p:spTgt>
                                        </p:tgtEl>
                                      </p:cBhvr>
                                    </p:animEffect>
                                  </p:childTnLst>
                                </p:cTn>
                              </p:par>
                            </p:childTnLst>
                          </p:cTn>
                        </p:par>
                      </p:childTnLst>
                    </p:cTn>
                  </p:par>
                  <p:par>
                    <p:cTn fill="hold" id="314">
                      <p:stCondLst>
                        <p:cond delay="indefinite"/>
                      </p:stCondLst>
                      <p:childTnLst>
                        <p:par>
                          <p:cTn fill="hold" id="315">
                            <p:stCondLst>
                              <p:cond delay="0"/>
                            </p:stCondLst>
                            <p:childTnLst>
                              <p:par>
                                <p:cTn fill="hold" id="316" nodeType="clickEffect" presetClass="entr" presetID="2" presetSubtype="8">
                                  <p:stCondLst>
                                    <p:cond delay="0"/>
                                  </p:stCondLst>
                                  <p:childTnLst>
                                    <p:set>
                                      <p:cBhvr>
                                        <p:cTn dur="1" fill="hold" id="317">
                                          <p:stCondLst>
                                            <p:cond delay="0"/>
                                          </p:stCondLst>
                                        </p:cTn>
                                        <p:tgtEl>
                                          <p:spTgt spid="81"/>
                                        </p:tgtEl>
                                        <p:attrNameLst>
                                          <p:attrName>style.visibility</p:attrName>
                                        </p:attrNameLst>
                                      </p:cBhvr>
                                      <p:to>
                                        <p:strVal val="visible"/>
                                      </p:to>
                                    </p:set>
                                    <p:anim calcmode="lin" valueType="num">
                                      <p:cBhvr additive="base">
                                        <p:cTn dur="500" fill="hold" id="318"/>
                                        <p:tgtEl>
                                          <p:spTgt spid="81"/>
                                        </p:tgtEl>
                                        <p:attrNameLst>
                                          <p:attrName>ppt_x</p:attrName>
                                        </p:attrNameLst>
                                      </p:cBhvr>
                                      <p:tavLst>
                                        <p:tav tm="0">
                                          <p:val>
                                            <p:strVal val="0-#ppt_w/2"/>
                                          </p:val>
                                        </p:tav>
                                        <p:tav tm="100000">
                                          <p:val>
                                            <p:strVal val="#ppt_x"/>
                                          </p:val>
                                        </p:tav>
                                      </p:tavLst>
                                    </p:anim>
                                    <p:anim calcmode="lin" valueType="num">
                                      <p:cBhvr additive="base">
                                        <p:cTn dur="500" fill="hold" id="319"/>
                                        <p:tgtEl>
                                          <p:spTgt spid="81"/>
                                        </p:tgtEl>
                                        <p:attrNameLst>
                                          <p:attrName>ppt_y</p:attrName>
                                        </p:attrNameLst>
                                      </p:cBhvr>
                                      <p:tavLst>
                                        <p:tav tm="0">
                                          <p:val>
                                            <p:strVal val="#ppt_y"/>
                                          </p:val>
                                        </p:tav>
                                        <p:tav tm="100000">
                                          <p:val>
                                            <p:strVal val="#ppt_y"/>
                                          </p:val>
                                        </p:tav>
                                      </p:tavLst>
                                    </p:anim>
                                  </p:childTnLst>
                                </p:cTn>
                              </p:par>
                            </p:childTnLst>
                          </p:cTn>
                        </p:par>
                      </p:childTnLst>
                    </p:cTn>
                  </p:par>
                  <p:par>
                    <p:cTn fill="hold" id="320">
                      <p:stCondLst>
                        <p:cond delay="indefinite"/>
                      </p:stCondLst>
                      <p:childTnLst>
                        <p:par>
                          <p:cTn fill="hold" id="321">
                            <p:stCondLst>
                              <p:cond delay="0"/>
                            </p:stCondLst>
                            <p:childTnLst>
                              <p:par>
                                <p:cTn fill="hold" id="322" nodeType="clickEffect" presetClass="entr" presetID="16" presetSubtype="21">
                                  <p:stCondLst>
                                    <p:cond delay="0"/>
                                  </p:stCondLst>
                                  <p:childTnLst>
                                    <p:set>
                                      <p:cBhvr>
                                        <p:cTn dur="1" fill="hold" id="323">
                                          <p:stCondLst>
                                            <p:cond delay="0"/>
                                          </p:stCondLst>
                                        </p:cTn>
                                        <p:tgtEl>
                                          <p:spTgt spid="19">
                                            <p:txEl>
                                              <p:pRg end="1" st="1"/>
                                            </p:txEl>
                                          </p:spTgt>
                                        </p:tgtEl>
                                        <p:attrNameLst>
                                          <p:attrName>style.visibility</p:attrName>
                                        </p:attrNameLst>
                                      </p:cBhvr>
                                      <p:to>
                                        <p:strVal val="visible"/>
                                      </p:to>
                                    </p:set>
                                    <p:animEffect filter="barn(inVertical)" transition="in">
                                      <p:cBhvr>
                                        <p:cTn dur="500" id="324"/>
                                        <p:tgtEl>
                                          <p:spTgt spid="19">
                                            <p:txEl>
                                              <p:pRg end="1" st="1"/>
                                            </p:txEl>
                                          </p:spTgt>
                                        </p:tgtEl>
                                      </p:cBhvr>
                                    </p:animEffect>
                                  </p:childTnLst>
                                </p:cTn>
                              </p:par>
                            </p:childTnLst>
                          </p:cTn>
                        </p:par>
                      </p:childTnLst>
                    </p:cTn>
                  </p:par>
                  <p:par>
                    <p:cTn fill="hold" id="325">
                      <p:stCondLst>
                        <p:cond delay="indefinite"/>
                      </p:stCondLst>
                      <p:childTnLst>
                        <p:par>
                          <p:cTn fill="hold" id="326">
                            <p:stCondLst>
                              <p:cond delay="0"/>
                            </p:stCondLst>
                            <p:childTnLst>
                              <p:par>
                                <p:cTn fill="hold" id="327" nodeType="clickEffect" presetClass="entr" presetID="2" presetSubtype="12">
                                  <p:stCondLst>
                                    <p:cond delay="0"/>
                                  </p:stCondLst>
                                  <p:childTnLst>
                                    <p:set>
                                      <p:cBhvr>
                                        <p:cTn dur="1" fill="hold" id="328">
                                          <p:stCondLst>
                                            <p:cond delay="0"/>
                                          </p:stCondLst>
                                        </p:cTn>
                                        <p:tgtEl>
                                          <p:spTgt spid="83"/>
                                        </p:tgtEl>
                                        <p:attrNameLst>
                                          <p:attrName>style.visibility</p:attrName>
                                        </p:attrNameLst>
                                      </p:cBhvr>
                                      <p:to>
                                        <p:strVal val="visible"/>
                                      </p:to>
                                    </p:set>
                                    <p:anim calcmode="lin" valueType="num">
                                      <p:cBhvr additive="base">
                                        <p:cTn dur="500" fill="hold" id="329"/>
                                        <p:tgtEl>
                                          <p:spTgt spid="83"/>
                                        </p:tgtEl>
                                        <p:attrNameLst>
                                          <p:attrName>ppt_x</p:attrName>
                                        </p:attrNameLst>
                                      </p:cBhvr>
                                      <p:tavLst>
                                        <p:tav tm="0">
                                          <p:val>
                                            <p:strVal val="0-#ppt_w/2"/>
                                          </p:val>
                                        </p:tav>
                                        <p:tav tm="100000">
                                          <p:val>
                                            <p:strVal val="#ppt_x"/>
                                          </p:val>
                                        </p:tav>
                                      </p:tavLst>
                                    </p:anim>
                                    <p:anim calcmode="lin" valueType="num">
                                      <p:cBhvr additive="base">
                                        <p:cTn dur="500" fill="hold" id="330"/>
                                        <p:tgtEl>
                                          <p:spTgt spid="83"/>
                                        </p:tgtEl>
                                        <p:attrNameLst>
                                          <p:attrName>ppt_y</p:attrName>
                                        </p:attrNameLst>
                                      </p:cBhvr>
                                      <p:tavLst>
                                        <p:tav tm="0">
                                          <p:val>
                                            <p:strVal val="1+#ppt_h/2"/>
                                          </p:val>
                                        </p:tav>
                                        <p:tav tm="100000">
                                          <p:val>
                                            <p:strVal val="#ppt_y"/>
                                          </p:val>
                                        </p:tav>
                                      </p:tavLst>
                                    </p:anim>
                                  </p:childTnLst>
                                </p:cTn>
                              </p:par>
                            </p:childTnLst>
                          </p:cTn>
                        </p:par>
                      </p:childTnLst>
                    </p:cTn>
                  </p:par>
                  <p:par>
                    <p:cTn fill="hold" id="331">
                      <p:stCondLst>
                        <p:cond delay="indefinite"/>
                      </p:stCondLst>
                      <p:childTnLst>
                        <p:par>
                          <p:cTn fill="hold" id="332">
                            <p:stCondLst>
                              <p:cond delay="0"/>
                            </p:stCondLst>
                            <p:childTnLst>
                              <p:par>
                                <p:cTn fill="hold" id="333" nodeType="clickEffect" presetClass="entr" presetID="16" presetSubtype="21">
                                  <p:stCondLst>
                                    <p:cond delay="0"/>
                                  </p:stCondLst>
                                  <p:childTnLst>
                                    <p:set>
                                      <p:cBhvr>
                                        <p:cTn dur="1" fill="hold" id="334">
                                          <p:stCondLst>
                                            <p:cond delay="0"/>
                                          </p:stCondLst>
                                        </p:cTn>
                                        <p:tgtEl>
                                          <p:spTgt spid="19">
                                            <p:txEl>
                                              <p:pRg end="2" st="2"/>
                                            </p:txEl>
                                          </p:spTgt>
                                        </p:tgtEl>
                                        <p:attrNameLst>
                                          <p:attrName>style.visibility</p:attrName>
                                        </p:attrNameLst>
                                      </p:cBhvr>
                                      <p:to>
                                        <p:strVal val="visible"/>
                                      </p:to>
                                    </p:set>
                                    <p:animEffect filter="barn(inVertical)" transition="in">
                                      <p:cBhvr>
                                        <p:cTn dur="500" id="335"/>
                                        <p:tgtEl>
                                          <p:spTgt spid="19">
                                            <p:txEl>
                                              <p:pRg end="2" st="2"/>
                                            </p:txEl>
                                          </p:spTgt>
                                        </p:tgtEl>
                                      </p:cBhvr>
                                    </p:animEffect>
                                  </p:childTnLst>
                                </p:cTn>
                              </p:par>
                            </p:childTnLst>
                          </p:cTn>
                        </p:par>
                      </p:childTnLst>
                    </p:cTn>
                  </p:par>
                  <p:par>
                    <p:cTn fill="hold" id="336">
                      <p:stCondLst>
                        <p:cond delay="indefinite"/>
                      </p:stCondLst>
                      <p:childTnLst>
                        <p:par>
                          <p:cTn fill="hold" id="337">
                            <p:stCondLst>
                              <p:cond delay="0"/>
                            </p:stCondLst>
                            <p:childTnLst>
                              <p:par>
                                <p:cTn fill="hold" id="338" nodeType="clickEffect" presetClass="entr" presetID="2" presetSubtype="12">
                                  <p:stCondLst>
                                    <p:cond delay="0"/>
                                  </p:stCondLst>
                                  <p:childTnLst>
                                    <p:set>
                                      <p:cBhvr>
                                        <p:cTn dur="1" fill="hold" id="339">
                                          <p:stCondLst>
                                            <p:cond delay="0"/>
                                          </p:stCondLst>
                                        </p:cTn>
                                        <p:tgtEl>
                                          <p:spTgt spid="85"/>
                                        </p:tgtEl>
                                        <p:attrNameLst>
                                          <p:attrName>style.visibility</p:attrName>
                                        </p:attrNameLst>
                                      </p:cBhvr>
                                      <p:to>
                                        <p:strVal val="visible"/>
                                      </p:to>
                                    </p:set>
                                    <p:anim calcmode="lin" valueType="num">
                                      <p:cBhvr additive="base">
                                        <p:cTn dur="500" fill="hold" id="340"/>
                                        <p:tgtEl>
                                          <p:spTgt spid="85"/>
                                        </p:tgtEl>
                                        <p:attrNameLst>
                                          <p:attrName>ppt_x</p:attrName>
                                        </p:attrNameLst>
                                      </p:cBhvr>
                                      <p:tavLst>
                                        <p:tav tm="0">
                                          <p:val>
                                            <p:strVal val="0-#ppt_w/2"/>
                                          </p:val>
                                        </p:tav>
                                        <p:tav tm="100000">
                                          <p:val>
                                            <p:strVal val="#ppt_x"/>
                                          </p:val>
                                        </p:tav>
                                      </p:tavLst>
                                    </p:anim>
                                    <p:anim calcmode="lin" valueType="num">
                                      <p:cBhvr additive="base">
                                        <p:cTn dur="500" fill="hold" id="341"/>
                                        <p:tgtEl>
                                          <p:spTgt spid="85"/>
                                        </p:tgtEl>
                                        <p:attrNameLst>
                                          <p:attrName>ppt_y</p:attrName>
                                        </p:attrNameLst>
                                      </p:cBhvr>
                                      <p:tavLst>
                                        <p:tav tm="0">
                                          <p:val>
                                            <p:strVal val="1+#ppt_h/2"/>
                                          </p:val>
                                        </p:tav>
                                        <p:tav tm="100000">
                                          <p:val>
                                            <p:strVal val="#ppt_y"/>
                                          </p:val>
                                        </p:tav>
                                      </p:tavLst>
                                    </p:anim>
                                  </p:childTnLst>
                                </p:cTn>
                              </p:par>
                            </p:childTnLst>
                          </p:cTn>
                        </p:par>
                      </p:childTnLst>
                    </p:cTn>
                  </p:par>
                  <p:par>
                    <p:cTn fill="hold" id="342">
                      <p:stCondLst>
                        <p:cond delay="indefinite"/>
                      </p:stCondLst>
                      <p:childTnLst>
                        <p:par>
                          <p:cTn fill="hold" id="343">
                            <p:stCondLst>
                              <p:cond delay="0"/>
                            </p:stCondLst>
                            <p:childTnLst>
                              <p:par>
                                <p:cTn fill="hold" id="344" nodeType="clickEffect" presetClass="entr" presetID="16" presetSubtype="21">
                                  <p:stCondLst>
                                    <p:cond delay="0"/>
                                  </p:stCondLst>
                                  <p:childTnLst>
                                    <p:set>
                                      <p:cBhvr>
                                        <p:cTn dur="1" fill="hold" id="345">
                                          <p:stCondLst>
                                            <p:cond delay="0"/>
                                          </p:stCondLst>
                                        </p:cTn>
                                        <p:tgtEl>
                                          <p:spTgt spid="19">
                                            <p:txEl>
                                              <p:pRg end="3" st="3"/>
                                            </p:txEl>
                                          </p:spTgt>
                                        </p:tgtEl>
                                        <p:attrNameLst>
                                          <p:attrName>style.visibility</p:attrName>
                                        </p:attrNameLst>
                                      </p:cBhvr>
                                      <p:to>
                                        <p:strVal val="visible"/>
                                      </p:to>
                                    </p:set>
                                    <p:animEffect filter="barn(inVertical)" transition="in">
                                      <p:cBhvr>
                                        <p:cTn dur="500" id="346"/>
                                        <p:tgtEl>
                                          <p:spTgt spid="19">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2"/>
      <p:bldP advAuto="4294967295" animBg="1" grpId="0" spid="3"/>
      <p:bldP advAuto="4294967295" animBg="1" grpId="0" spid="4"/>
      <p:bldP advAuto="4294967295" animBg="1" grpId="0" spid="5"/>
      <p:bldP advAuto="4294967295" animBg="1" grpId="0" spid="6"/>
      <p:bldP advAuto="4294967295" animBg="1" grpId="0" spid="7"/>
      <p:bldP advAuto="4294967295" animBg="1" grpId="0" spid="8"/>
      <p:bldP advAuto="4294967295" animBg="1" grpId="0" spid="9"/>
      <p:bldP advAuto="4294967295" animBg="1" grpId="0" spid="10"/>
      <p:bldP advAuto="4294967295" animBg="1" grpId="0" spid="11"/>
      <p:bldP advAuto="4294967295" animBg="1" grpId="0" spid="19"/>
      <p:bldP advAuto="4294967295" animBg="1" grpId="0" spid="22"/>
      <p:bldP advAuto="4294967295" animBg="1" grpId="0" spid="27"/>
      <p:bldP advAuto="4294967295" animBg="1" grpId="0" spid="28"/>
      <p:bldP advAuto="4294967295" animBg="1" grpId="0" spid="29"/>
      <p:bldP advAuto="4294967295" animBg="1" grpId="0" spid="30"/>
      <p:bldP advAuto="4294967295" animBg="1" grpId="0" spid="92"/>
      <p:bldP advAuto="4294967295" animBg="1" grpId="0" spid="93"/>
      <p:bldP advAuto="4294967295" animBg="1" grpId="0" spid="94"/>
      <p:bldP advAuto="4294967295" animBg="1" grpId="0" spid="95"/>
      <p:bldP advAuto="4294967295" animBg="1" grpId="0" spid="96"/>
      <p:bldP advAuto="4294967295" animBg="1" grpId="0" spid="97"/>
    </p:bldLst>
  </p:timing>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201478" y="274638"/>
            <a:ext cx="11577234" cy="1143000"/>
          </a:xfrm>
        </p:spPr>
        <p:txBody xmlns:c="http://schemas.openxmlformats.org/drawingml/2006/chart" xmlns:pic="http://schemas.openxmlformats.org/drawingml/2006/picture" xmlns:dgm="http://schemas.openxmlformats.org/drawingml/2006/diagram">
          <a:bodyPr>
            <a:noAutofit/>
          </a:bodyPr>
          <a:lstStyle/>
          <a:p>
            <a:pPr algn="ctr"/>
            <a:r>
              <a:rPr b="1" dirty="0" i="1" lang="en-US" sz="2600">
                <a:uFillTx/>
              </a:rPr>
              <a:t>Example of </a:t>
            </a:r>
            <a:r>
              <a:rPr b="1" dirty="0" i="1" lang="en-US" smtClean="0" sz="2600">
                <a:uFillTx/>
              </a:rPr>
              <a:t>MapReduce Problem </a:t>
            </a:r>
            <a:r>
              <a:rPr b="1" dirty="0" i="1" lang="en-US" sz="2600">
                <a:uFillTx/>
              </a:rPr>
              <a:t>Statement:</a:t>
            </a:r>
            <a:br>
              <a:rPr b="1" dirty="0" i="1" lang="en-US" sz="2600">
                <a:uFillTx/>
              </a:rPr>
            </a:br>
            <a:r>
              <a:rPr b="1" dirty="0" i="1" lang="en-US" sz="2600">
                <a:uFillTx/>
              </a:rPr>
              <a:t>Count the number of occurrences of each word available in a DataSet.</a:t>
            </a:r>
            <a:endParaRPr b="1" dirty="0" i="1" lang="en-US" sz="2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11444" y="1417638"/>
            <a:ext cx="10842356" cy="4759325"/>
          </a:xfrm>
        </p:spPr>
        <p:txBody xmlns:c="http://schemas.openxmlformats.org/drawingml/2006/chart" xmlns:pic="http://schemas.openxmlformats.org/drawingml/2006/picture" xmlns:dgm="http://schemas.openxmlformats.org/drawingml/2006/diagram">
          <a:bodyPr>
            <a:normAutofit/>
          </a:bodyPr>
          <a:lstStyle/>
          <a:p>
            <a:r>
              <a:rPr b="1" dirty="0" err="1" lang="en-US" sz="2600">
                <a:uFillTx/>
              </a:rPr>
              <a:t>MapReduce</a:t>
            </a:r>
            <a:r>
              <a:rPr b="1" dirty="0" lang="en-US" sz="2600">
                <a:uFillTx/>
              </a:rPr>
              <a:t> – Map Function (Split Step)</a:t>
            </a:r>
            <a:endParaRPr dirty="0" lang="en-US" sz="2600">
              <a:uFillTx/>
            </a:endParaRPr>
          </a:p>
        </p:txBody>
      </p:sp>
      <p:pic>
        <p:nvPicPr>
          <p:cNvPr xmlns:c="http://schemas.openxmlformats.org/drawingml/2006/chart" xmlns:pic="http://schemas.openxmlformats.org/drawingml/2006/picture" xmlns:dgm="http://schemas.openxmlformats.org/drawingml/2006/diagram" id="8194"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363257" y="2378075"/>
            <a:ext cx="8999943" cy="4343400"/>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41</a:t>
            </a:fld>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6530E18E-F8F8-4262-B529-1C010C81B4EE}"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8194"/>
                                        </p:tgtEl>
                                        <p:attrNameLst>
                                          <p:attrName>style.visibility</p:attrName>
                                        </p:attrNameLst>
                                      </p:cBhvr>
                                      <p:to>
                                        <p:strVal val="visible"/>
                                      </p:to>
                                    </p:set>
                                    <p:anim calcmode="lin" valueType="num">
                                      <p:cBhvr additive="base">
                                        <p:cTn dur="500" fill="hold" id="19"/>
                                        <p:tgtEl>
                                          <p:spTgt spid="8194"/>
                                        </p:tgtEl>
                                        <p:attrNameLst>
                                          <p:attrName>ppt_x</p:attrName>
                                        </p:attrNameLst>
                                      </p:cBhvr>
                                      <p:tavLst>
                                        <p:tav tm="0">
                                          <p:val>
                                            <p:strVal val="#ppt_x"/>
                                          </p:val>
                                        </p:tav>
                                        <p:tav tm="100000">
                                          <p:val>
                                            <p:strVal val="#ppt_x"/>
                                          </p:val>
                                        </p:tav>
                                      </p:tavLst>
                                    </p:anim>
                                    <p:anim calcmode="lin" valueType="num">
                                      <p:cBhvr additive="base">
                                        <p:cTn dur="500" fill="hold" id="20"/>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9218"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609599" y="714484"/>
            <a:ext cx="10611173" cy="5641866"/>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6"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247973" y="228600"/>
            <a:ext cx="9505627" cy="609600"/>
          </a:xfrm>
        </p:spPr>
        <p:txBody xmlns:c="http://schemas.openxmlformats.org/drawingml/2006/chart" xmlns:pic="http://schemas.openxmlformats.org/drawingml/2006/picture" xmlns:dgm="http://schemas.openxmlformats.org/drawingml/2006/diagram">
          <a:bodyPr>
            <a:normAutofit/>
          </a:bodyPr>
          <a:lstStyle/>
          <a:p>
            <a:r>
              <a:rPr b="1" dirty="0" err="1" lang="en-US" sz="2600">
                <a:uFillTx/>
              </a:rPr>
              <a:t>MapReduce</a:t>
            </a:r>
            <a:r>
              <a:rPr b="1" dirty="0" lang="en-US" sz="2600">
                <a:uFillTx/>
              </a:rPr>
              <a:t> – Map Function (Mapping Step)</a:t>
            </a:r>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42</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72CCB6C2-85BD-4137-BEC9-6190C0A36A9F}"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xEl>
                                              <p:pRg end="0" st="0"/>
                                            </p:txEl>
                                          </p:spTgt>
                                        </p:tgtEl>
                                        <p:attrNameLst>
                                          <p:attrName>style.visibility</p:attrName>
                                        </p:attrNameLst>
                                      </p:cBhvr>
                                      <p:to>
                                        <p:strVal val="visible"/>
                                      </p:to>
                                    </p:set>
                                    <p:anim calcmode="lin" valueType="num">
                                      <p:cBhvr additive="base">
                                        <p:cTn dur="500" fill="hold" id="7"/>
                                        <p:tgtEl>
                                          <p:spTgt spid="6">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6">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9218"/>
                                        </p:tgtEl>
                                        <p:attrNameLst>
                                          <p:attrName>style.visibility</p:attrName>
                                        </p:attrNameLst>
                                      </p:cBhvr>
                                      <p:to>
                                        <p:strVal val="visible"/>
                                      </p:to>
                                    </p:set>
                                    <p:anim calcmode="lin" valueType="num">
                                      <p:cBhvr additive="base">
                                        <p:cTn dur="500" fill="hold" id="13"/>
                                        <p:tgtEl>
                                          <p:spTgt spid="9218"/>
                                        </p:tgtEl>
                                        <p:attrNameLst>
                                          <p:attrName>ppt_x</p:attrName>
                                        </p:attrNameLst>
                                      </p:cBhvr>
                                      <p:tavLst>
                                        <p:tav tm="0">
                                          <p:val>
                                            <p:strVal val="#ppt_x"/>
                                          </p:val>
                                        </p:tav>
                                        <p:tav tm="100000">
                                          <p:val>
                                            <p:strVal val="#ppt_x"/>
                                          </p:val>
                                        </p:tav>
                                      </p:tavLst>
                                    </p:anim>
                                    <p:anim calcmode="lin" valueType="num">
                                      <p:cBhvr additive="base">
                                        <p:cTn dur="500" fill="hold" id="14"/>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6"/>
    </p:bldLst>
  </p:timing>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263471" y="304801"/>
            <a:ext cx="9947329" cy="5821363"/>
          </a:xfrm>
        </p:spPr>
        <p:txBody xmlns:c="http://schemas.openxmlformats.org/drawingml/2006/chart" xmlns:pic="http://schemas.openxmlformats.org/drawingml/2006/picture" xmlns:dgm="http://schemas.openxmlformats.org/drawingml/2006/diagram">
          <a:bodyPr>
            <a:normAutofit/>
          </a:bodyPr>
          <a:lstStyle/>
          <a:p>
            <a:r>
              <a:rPr b="1" dirty="0" err="1" lang="en-US" sz="2600">
                <a:uFillTx/>
              </a:rPr>
              <a:t>MapReduce</a:t>
            </a:r>
            <a:r>
              <a:rPr b="1" dirty="0" lang="en-US" sz="2600">
                <a:uFillTx/>
              </a:rPr>
              <a:t> – Shuffle Function (Merge Step)</a:t>
            </a:r>
            <a:endParaRPr dirty="0" lang="en-US" sz="2600">
              <a:uFillTx/>
            </a:endParaRPr>
          </a:p>
        </p:txBody>
      </p:sp>
      <p:pic>
        <p:nvPicPr>
          <p:cNvPr xmlns:c="http://schemas.openxmlformats.org/drawingml/2006/chart" xmlns:pic="http://schemas.openxmlformats.org/drawingml/2006/picture" xmlns:dgm="http://schemas.openxmlformats.org/drawingml/2006/diagram" id="1024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515213" y="840182"/>
            <a:ext cx="10705560" cy="5698730"/>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43</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7CE2466-67E0-4F3C-BBA3-93121C36FF0A}"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additive="base">
                                        <p:cTn dur="500" fill="hold" id="7"/>
                                        <p:tgtEl>
                                          <p:spTgt spid="10242"/>
                                        </p:tgtEl>
                                        <p:attrNameLst>
                                          <p:attrName>ppt_x</p:attrName>
                                        </p:attrNameLst>
                                      </p:cBhvr>
                                      <p:tavLst>
                                        <p:tav tm="0">
                                          <p:val>
                                            <p:strVal val="#ppt_x"/>
                                          </p:val>
                                        </p:tav>
                                        <p:tav tm="100000">
                                          <p:val>
                                            <p:strVal val="#ppt_x"/>
                                          </p:val>
                                        </p:tav>
                                      </p:tavLst>
                                    </p:anim>
                                    <p:anim calcmode="lin" valueType="num">
                                      <p:cBhvr additive="base">
                                        <p:cTn dur="500" fill="hold" id="8"/>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49451" y="526942"/>
            <a:ext cx="10904349" cy="5650021"/>
          </a:xfrm>
        </p:spPr>
        <p:txBody xmlns:c="http://schemas.openxmlformats.org/drawingml/2006/chart" xmlns:pic="http://schemas.openxmlformats.org/drawingml/2006/picture" xmlns:dgm="http://schemas.openxmlformats.org/drawingml/2006/diagram">
          <a:bodyPr>
            <a:normAutofit/>
          </a:bodyPr>
          <a:lstStyle/>
          <a:p>
            <a:r>
              <a:rPr b="1" dirty="0" err="1" lang="en-US" sz="2600">
                <a:uFillTx/>
              </a:rPr>
              <a:t>MapReduce</a:t>
            </a:r>
            <a:r>
              <a:rPr b="1" dirty="0" lang="en-US" sz="2600">
                <a:uFillTx/>
              </a:rPr>
              <a:t> – Shuffle Function (Sorting Step)</a:t>
            </a:r>
            <a:endParaRPr b="1" dirty="0" lang="en-US" sz="2600">
              <a:uFillTx/>
            </a:endParaRPr>
          </a:p>
        </p:txBody>
      </p:sp>
      <p:pic>
        <p:nvPicPr>
          <p:cNvPr xmlns:c="http://schemas.openxmlformats.org/drawingml/2006/chart" xmlns:pic="http://schemas.openxmlformats.org/drawingml/2006/picture" xmlns:dgm="http://schemas.openxmlformats.org/drawingml/2006/diagram" id="1126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938940" y="1647138"/>
            <a:ext cx="10662833" cy="3409627"/>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44</a:t>
            </a:fld>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780C7C71-EA4C-43FE-ACC3-E5500F8C0897}"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1266"/>
                                        </p:tgtEl>
                                        <p:attrNameLst>
                                          <p:attrName>style.visibility</p:attrName>
                                        </p:attrNameLst>
                                      </p:cBhvr>
                                      <p:to>
                                        <p:strVal val="visible"/>
                                      </p:to>
                                    </p:set>
                                    <p:anim calcmode="lin" valueType="num">
                                      <p:cBhvr additive="base">
                                        <p:cTn dur="500" fill="hold" id="7"/>
                                        <p:tgtEl>
                                          <p:spTgt spid="11266"/>
                                        </p:tgtEl>
                                        <p:attrNameLst>
                                          <p:attrName>ppt_x</p:attrName>
                                        </p:attrNameLst>
                                      </p:cBhvr>
                                      <p:tavLst>
                                        <p:tav tm="0">
                                          <p:val>
                                            <p:strVal val="#ppt_x"/>
                                          </p:val>
                                        </p:tav>
                                        <p:tav tm="100000">
                                          <p:val>
                                            <p:strVal val="#ppt_x"/>
                                          </p:val>
                                        </p:tav>
                                      </p:tavLst>
                                    </p:anim>
                                    <p:anim calcmode="lin" valueType="num">
                                      <p:cBhvr additive="base">
                                        <p:cTn dur="500" fill="hold" id="8"/>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697424" y="449451"/>
            <a:ext cx="10656376" cy="5727512"/>
          </a:xfrm>
        </p:spPr>
        <p:txBody xmlns:c="http://schemas.openxmlformats.org/drawingml/2006/chart" xmlns:pic="http://schemas.openxmlformats.org/drawingml/2006/picture" xmlns:dgm="http://schemas.openxmlformats.org/drawingml/2006/diagram">
          <a:bodyPr>
            <a:normAutofit/>
          </a:bodyPr>
          <a:lstStyle/>
          <a:p>
            <a:r>
              <a:rPr b="1" dirty="0" err="1" lang="en-US" sz="2600">
                <a:uFillTx/>
              </a:rPr>
              <a:t>MapReduce</a:t>
            </a:r>
            <a:r>
              <a:rPr b="1" dirty="0" lang="en-US" sz="2600">
                <a:uFillTx/>
              </a:rPr>
              <a:t> – Reduce Function (Reduce Step)</a:t>
            </a:r>
            <a:endParaRPr dirty="0" lang="en-US" sz="2600">
              <a:uFillTx/>
            </a:endParaRPr>
          </a:p>
        </p:txBody>
      </p:sp>
      <p:pic>
        <p:nvPicPr>
          <p:cNvPr xmlns:c="http://schemas.openxmlformats.org/drawingml/2006/chart" xmlns:pic="http://schemas.openxmlformats.org/drawingml/2006/picture" xmlns:dgm="http://schemas.openxmlformats.org/drawingml/2006/diagram" id="1229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49116" y="1580827"/>
            <a:ext cx="11121661" cy="3595607"/>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45</a:t>
            </a:fld>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8FA3D031-30A7-4BBD-8979-19E2E1D134F4}"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2290"/>
                                        </p:tgtEl>
                                        <p:attrNameLst>
                                          <p:attrName>style.visibility</p:attrName>
                                        </p:attrNameLst>
                                      </p:cBhvr>
                                      <p:to>
                                        <p:strVal val="visible"/>
                                      </p:to>
                                    </p:set>
                                    <p:anim calcmode="lin" valueType="num">
                                      <p:cBhvr additive="base">
                                        <p:cTn dur="500" fill="hold" id="7"/>
                                        <p:tgtEl>
                                          <p:spTgt spid="12290"/>
                                        </p:tgtEl>
                                        <p:attrNameLst>
                                          <p:attrName>ppt_x</p:attrName>
                                        </p:attrNameLst>
                                      </p:cBhvr>
                                      <p:tavLst>
                                        <p:tav tm="0">
                                          <p:val>
                                            <p:strVal val="#ppt_x"/>
                                          </p:val>
                                        </p:tav>
                                        <p:tav tm="100000">
                                          <p:val>
                                            <p:strVal val="#ppt_x"/>
                                          </p:val>
                                        </p:tav>
                                      </p:tavLst>
                                    </p:anim>
                                    <p:anim calcmode="lin" valueType="num">
                                      <p:cBhvr additive="base">
                                        <p:cTn dur="500" fill="hold" id="8"/>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365125"/>
            <a:ext cx="10515600" cy="1045221"/>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Hadoop</a:t>
            </a:r>
            <a:r>
              <a:rPr b="1" dirty="0" i="1" lang="en-US" sz="3600">
                <a:uFillTx/>
              </a:rPr>
              <a:t>- Big Data </a:t>
            </a:r>
            <a:r>
              <a:rPr b="1" dirty="0" i="1" lang="en-US" sz="3600">
                <a:uFillTx/>
              </a:rPr>
              <a:t>Solutions</a:t>
            </a:r>
            <a:endParaRPr b="1"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noAutofit/>
          </a:bodyPr>
          <a:lstStyle/>
          <a:p>
            <a:pPr algn="just"/>
            <a:r>
              <a:rPr dirty="0" lang="en-US" sz="2600">
                <a:uFillTx/>
              </a:rPr>
              <a:t>Map reduce algorithm was used to develop an open-source framework  called </a:t>
            </a:r>
            <a:r>
              <a:rPr dirty="0" err="1" lang="en-US" sz="2600">
                <a:solidFill>
                  <a:srgbClr val="FF0000"/>
                </a:solidFill>
                <a:uFillTx/>
              </a:rPr>
              <a:t>Hadoop</a:t>
            </a:r>
            <a:r>
              <a:rPr dirty="0" lang="en-US" sz="2600">
                <a:uFillTx/>
              </a:rPr>
              <a:t> </a:t>
            </a:r>
            <a:r>
              <a:rPr dirty="0" lang="en-US" sz="2600">
                <a:uFillTx/>
              </a:rPr>
              <a:t>is </a:t>
            </a:r>
            <a:r>
              <a:rPr dirty="0" lang="en-US" sz="2600">
                <a:uFillTx/>
              </a:rPr>
              <a:t>that </a:t>
            </a:r>
            <a:r>
              <a:rPr dirty="0" lang="en-US" sz="2600">
                <a:uFillTx/>
              </a:rPr>
              <a:t>allows to store and process big data in a distributed environment across clusters of computers using simple programming models</a:t>
            </a:r>
            <a:r>
              <a:rPr dirty="0" lang="en-US" sz="2600">
                <a:uFillTx/>
              </a:rPr>
              <a:t>.</a:t>
            </a:r>
          </a:p>
          <a:p>
            <a:pPr algn="just"/>
            <a:endParaRPr dirty="0" lang="en-US" sz="2600">
              <a:uFillTx/>
            </a:endParaRPr>
          </a:p>
          <a:p>
            <a:pPr algn="just"/>
            <a:r>
              <a:rPr dirty="0" lang="en-US" sz="2600">
                <a:uFillTx/>
              </a:rPr>
              <a:t> </a:t>
            </a:r>
            <a:r>
              <a:rPr dirty="0" lang="en-US" sz="2600">
                <a:uFillTx/>
              </a:rPr>
              <a:t>It is designed to scale up from single servers to thousands of machines, each offering local computation and storage</a:t>
            </a:r>
            <a:r>
              <a:rPr dirty="0" lang="en-US" sz="2600">
                <a:uFillTx/>
              </a:rPr>
              <a:t>.</a:t>
            </a:r>
          </a:p>
          <a:p>
            <a:pPr algn="just"/>
            <a:endParaRPr dirty="0" lang="en-US" sz="2600">
              <a:uFillTx/>
            </a:endParaRPr>
          </a:p>
          <a:p>
            <a:pPr algn="just"/>
            <a:r>
              <a:rPr dirty="0" err="1" lang="en-US" sz="2600">
                <a:uFillTx/>
              </a:rPr>
              <a:t>Hadoop</a:t>
            </a:r>
            <a:r>
              <a:rPr dirty="0" lang="en-US" sz="2600">
                <a:uFillTx/>
              </a:rPr>
              <a:t> is an Open Source framework from Apache Software Foundation to solve </a:t>
            </a:r>
            <a:r>
              <a:rPr dirty="0" err="1" lang="en-US" sz="2600">
                <a:uFillTx/>
              </a:rPr>
              <a:t>BigData</a:t>
            </a:r>
            <a:r>
              <a:rPr dirty="0" lang="en-US" sz="2600">
                <a:uFillTx/>
              </a:rPr>
              <a:t> Problems. It is completely written in Java Programming Language.</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46</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735AEF3-3026-4553-8115-94E9C9893BDB}"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4" st="4"/>
                                            </p:txEl>
                                          </p:spTgt>
                                        </p:tgtEl>
                                        <p:attrNameLst>
                                          <p:attrName>style.visibility</p:attrName>
                                        </p:attrNameLst>
                                      </p:cBhvr>
                                      <p:to>
                                        <p:strVal val="visible"/>
                                      </p:to>
                                    </p:set>
                                    <p:anim calcmode="lin" valueType="num">
                                      <p:cBhvr additive="base">
                                        <p:cTn dur="500" fill="hold" id="25"/>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4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80447" y="1068388"/>
            <a:ext cx="10873353" cy="5108576"/>
          </a:xfrm>
        </p:spPr>
        <p:txBody xmlns:c="http://schemas.openxmlformats.org/drawingml/2006/chart" xmlns:pic="http://schemas.openxmlformats.org/drawingml/2006/picture" xmlns:dgm="http://schemas.openxmlformats.org/drawingml/2006/diagram">
          <a:bodyPr>
            <a:normAutofit/>
          </a:bodyPr>
          <a:lstStyle/>
          <a:p>
            <a:pPr algn="just"/>
            <a:r>
              <a:rPr dirty="0" err="1" lang="en-US" sz="2600">
                <a:uFillTx/>
              </a:rPr>
              <a:t>Hadoop</a:t>
            </a:r>
            <a:r>
              <a:rPr dirty="0" lang="en-US" sz="2600">
                <a:uFillTx/>
              </a:rPr>
              <a:t> is an open-source software framework for storing data and running applications on clusters of commodity hardware. It provides massive storage for any kind of data, enormous processing power and the ability to handle virtually limitless concurrent tasks or jobs.</a:t>
            </a:r>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47</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274638"/>
            <a:ext cx="9372600" cy="614364"/>
          </a:xfrm>
        </p:spPr>
        <p:txBody xmlns:c="http://schemas.openxmlformats.org/drawingml/2006/chart" xmlns:pic="http://schemas.openxmlformats.org/drawingml/2006/picture" xmlns:dgm="http://schemas.openxmlformats.org/drawingml/2006/diagram">
          <a:bodyPr>
            <a:normAutofit/>
          </a:bodyPr>
          <a:lstStyle/>
          <a:p>
            <a:r>
              <a:rPr b="1" dirty="0" err="1" lang="en-US" sz="3600">
                <a:uFillTx/>
              </a:rPr>
              <a:t>Hadoop</a:t>
            </a:r>
            <a:r>
              <a:rPr b="1" dirty="0" lang="en-US" sz="3600">
                <a:uFillTx/>
              </a:rPr>
              <a:t>- Big Data </a:t>
            </a:r>
            <a:r>
              <a:rPr b="1" dirty="0" lang="en-US" sz="3600">
                <a:uFillTx/>
              </a:rPr>
              <a:t>Solutions</a:t>
            </a:r>
            <a:endParaRPr b="1" dirty="0" lang="en-US" sz="3600">
              <a:uFillTx/>
            </a:endParaRPr>
          </a:p>
        </p:txBody>
      </p:sp>
      <p:pic>
        <p:nvPicPr>
          <p:cNvPr xmlns:c="http://schemas.openxmlformats.org/drawingml/2006/chart" xmlns:pic="http://schemas.openxmlformats.org/drawingml/2006/picture" xmlns:dgm="http://schemas.openxmlformats.org/drawingml/2006/diagram" id="614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80448" y="2721246"/>
            <a:ext cx="5253926" cy="1908734"/>
          </a:xfrm>
          <a:prstGeom prst="rect">
            <a:avLst/>
          </a:prstGeom>
          <a:noFill/>
          <a:ln w="9525">
            <a:noFill/>
            <a:miter lim="800000"/>
          </a:ln>
          <a:effectLst/>
        </p:spPr>
      </p:pic>
      <p:pic>
        <p:nvPicPr>
          <p:cNvPr xmlns:c="http://schemas.openxmlformats.org/drawingml/2006/chart" xmlns:pic="http://schemas.openxmlformats.org/drawingml/2006/picture" xmlns:dgm="http://schemas.openxmlformats.org/drawingml/2006/diagram" id="6"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356889" y="2566262"/>
            <a:ext cx="5257800" cy="1908734"/>
          </a:xfrm>
          <a:prstGeom prst="rect">
            <a:avLst/>
          </a:prstGeom>
          <a:noFill/>
          <a:ln w="9525">
            <a:noFill/>
            <a:miter lim="800000"/>
          </a:ln>
          <a:effectLst/>
        </p:spPr>
      </p:pic>
      <p:pic>
        <p:nvPicPr>
          <p:cNvPr xmlns:c="http://schemas.openxmlformats.org/drawingml/2006/chart" xmlns:pic="http://schemas.openxmlformats.org/drawingml/2006/picture" xmlns:dgm="http://schemas.openxmlformats.org/drawingml/2006/diagram" id="7"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4050688" y="4825242"/>
            <a:ext cx="5275384" cy="1896233"/>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1A30540C-BC5F-4867-9956-E6222CCE0082}"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8" name="Footer Placeholder 7"/>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6146"/>
                                        </p:tgtEl>
                                        <p:attrNameLst>
                                          <p:attrName>style.visibility</p:attrName>
                                        </p:attrNameLst>
                                      </p:cBhvr>
                                      <p:to>
                                        <p:strVal val="visible"/>
                                      </p:to>
                                    </p:set>
                                    <p:anim calcmode="lin" valueType="num">
                                      <p:cBhvr additive="base">
                                        <p:cTn dur="500" fill="hold" id="19"/>
                                        <p:tgtEl>
                                          <p:spTgt spid="6146"/>
                                        </p:tgtEl>
                                        <p:attrNameLst>
                                          <p:attrName>ppt_x</p:attrName>
                                        </p:attrNameLst>
                                      </p:cBhvr>
                                      <p:tavLst>
                                        <p:tav tm="0">
                                          <p:val>
                                            <p:strVal val="#ppt_x"/>
                                          </p:val>
                                        </p:tav>
                                        <p:tav tm="100000">
                                          <p:val>
                                            <p:strVal val="#ppt_x"/>
                                          </p:val>
                                        </p:tav>
                                      </p:tavLst>
                                    </p:anim>
                                    <p:anim calcmode="lin" valueType="num">
                                      <p:cBhvr additive="base">
                                        <p:cTn dur="500" fill="hold" id="20"/>
                                        <p:tgtEl>
                                          <p:spTgt spid="6146"/>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500" fill="hold" id="25"/>
                                        <p:tgtEl>
                                          <p:spTgt spid="6"/>
                                        </p:tgtEl>
                                        <p:attrNameLst>
                                          <p:attrName>ppt_x</p:attrName>
                                        </p:attrNameLst>
                                      </p:cBhvr>
                                      <p:tavLst>
                                        <p:tav tm="0">
                                          <p:val>
                                            <p:strVal val="#ppt_x"/>
                                          </p:val>
                                        </p:tav>
                                        <p:tav tm="100000">
                                          <p:val>
                                            <p:strVal val="#ppt_x"/>
                                          </p:val>
                                        </p:tav>
                                      </p:tavLst>
                                    </p:anim>
                                    <p:anim calcmode="lin" valueType="num">
                                      <p:cBhvr additive="base">
                                        <p:cTn dur="500" fill="hold" id="26"/>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500" fill="hold" id="31"/>
                                        <p:tgtEl>
                                          <p:spTgt spid="7"/>
                                        </p:tgtEl>
                                        <p:attrNameLst>
                                          <p:attrName>ppt_x</p:attrName>
                                        </p:attrNameLst>
                                      </p:cBhvr>
                                      <p:tavLst>
                                        <p:tav tm="0">
                                          <p:val>
                                            <p:strVal val="#ppt_x"/>
                                          </p:val>
                                        </p:tav>
                                        <p:tav tm="100000">
                                          <p:val>
                                            <p:strVal val="#ppt_x"/>
                                          </p:val>
                                        </p:tav>
                                      </p:tavLst>
                                    </p:anim>
                                    <p:anim calcmode="lin" valueType="num">
                                      <p:cBhvr additive="base">
                                        <p:cTn dur="500" fill="hold" id="32"/>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4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57939" y="1305241"/>
            <a:ext cx="11205275" cy="4723600"/>
          </a:xfrm>
        </p:spPr>
        <p:txBody xmlns:c="http://schemas.openxmlformats.org/drawingml/2006/chart" xmlns:pic="http://schemas.openxmlformats.org/drawingml/2006/picture" xmlns:dgm="http://schemas.openxmlformats.org/drawingml/2006/diagram">
          <a:bodyPr>
            <a:noAutofit/>
          </a:bodyPr>
          <a:lstStyle/>
          <a:p>
            <a:pPr algn="just"/>
            <a:r>
              <a:rPr b="1" dirty="0" lang="en-US" sz="2600">
                <a:uFillTx/>
              </a:rPr>
              <a:t>Doug </a:t>
            </a:r>
            <a:r>
              <a:rPr b="1" dirty="0" lang="en-US" sz="2600">
                <a:uFillTx/>
              </a:rPr>
              <a:t>Cutting</a:t>
            </a:r>
            <a:r>
              <a:rPr dirty="0" lang="en-US" sz="2600">
                <a:uFillTx/>
              </a:rPr>
              <a:t>, </a:t>
            </a:r>
            <a:r>
              <a:rPr b="1" dirty="0" lang="en-US" sz="2600">
                <a:uFillTx/>
              </a:rPr>
              <a:t>Mike </a:t>
            </a:r>
            <a:r>
              <a:rPr b="1" dirty="0" err="1" lang="en-US" sz="2600">
                <a:uFillTx/>
              </a:rPr>
              <a:t>Cafarella</a:t>
            </a:r>
            <a:r>
              <a:rPr b="1" dirty="0" lang="en-US" sz="2600">
                <a:uFillTx/>
              </a:rPr>
              <a:t> </a:t>
            </a:r>
            <a:r>
              <a:rPr dirty="0" lang="en-US" sz="2600">
                <a:uFillTx/>
              </a:rPr>
              <a:t>and team took the solution provided by Google and started an Open Source Project called HADOOP in 2005 and Doug named it after his son's toy elephant. </a:t>
            </a:r>
            <a:endParaRPr dirty="0" lang="en-US" sz="2600">
              <a:uFillTx/>
            </a:endParaRPr>
          </a:p>
          <a:p>
            <a:pPr algn="just"/>
            <a:endParaRPr dirty="0" lang="en-US" sz="2600">
              <a:uFillTx/>
            </a:endParaRPr>
          </a:p>
          <a:p>
            <a:pPr algn="just"/>
            <a:r>
              <a:rPr dirty="0" err="1" lang="en-US" sz="2600">
                <a:solidFill>
                  <a:srgbClr val="FF0000"/>
                </a:solidFill>
                <a:uFillTx/>
              </a:rPr>
              <a:t>Hadoop</a:t>
            </a:r>
            <a:r>
              <a:rPr dirty="0" lang="en-US" sz="2600">
                <a:solidFill>
                  <a:srgbClr val="FF0000"/>
                </a:solidFill>
                <a:uFillTx/>
              </a:rPr>
              <a:t> runs applications using the </a:t>
            </a:r>
            <a:r>
              <a:rPr dirty="0" err="1" lang="en-US" sz="2600">
                <a:solidFill>
                  <a:srgbClr val="FF0000"/>
                </a:solidFill>
                <a:uFillTx/>
              </a:rPr>
              <a:t>MapReduce</a:t>
            </a:r>
            <a:r>
              <a:rPr dirty="0" lang="en-US" sz="2600">
                <a:solidFill>
                  <a:srgbClr val="FF0000"/>
                </a:solidFill>
                <a:uFillTx/>
              </a:rPr>
              <a:t> algorithm, where the data is processed in parallel on different CPU nodes</a:t>
            </a:r>
            <a:r>
              <a:rPr dirty="0" lang="en-US" sz="2600">
                <a:uFillTx/>
              </a:rPr>
              <a:t>. In short, </a:t>
            </a:r>
            <a:r>
              <a:rPr dirty="0" err="1" lang="en-US" sz="2600">
                <a:uFillTx/>
              </a:rPr>
              <a:t>Hadoop</a:t>
            </a:r>
            <a:r>
              <a:rPr dirty="0" lang="en-US" sz="2600">
                <a:uFillTx/>
              </a:rPr>
              <a:t> framework is </a:t>
            </a:r>
            <a:r>
              <a:rPr dirty="0" err="1" lang="en-US" sz="2600">
                <a:uFillTx/>
              </a:rPr>
              <a:t>capabale</a:t>
            </a:r>
            <a:r>
              <a:rPr dirty="0" lang="en-US" sz="2600">
                <a:uFillTx/>
              </a:rPr>
              <a:t> enough to develop applications capable of running on clusters of computers and they could perform complete statistical analysis for a huge amounts of </a:t>
            </a:r>
            <a:r>
              <a:rPr dirty="0" lang="en-US" sz="2600">
                <a:uFillTx/>
              </a:rPr>
              <a:t>data (fig: next slide).</a:t>
            </a:r>
            <a:endParaRPr dirty="0" lang="en-US" sz="2600">
              <a:uFillTx/>
            </a:endParaRP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48</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557939" y="274638"/>
            <a:ext cx="9652861" cy="1143000"/>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Hadoop</a:t>
            </a:r>
            <a:r>
              <a:rPr b="1" dirty="0" i="1" lang="en-US" sz="3600">
                <a:uFillTx/>
              </a:rPr>
              <a:t>- Big Data </a:t>
            </a:r>
            <a:r>
              <a:rPr b="1" dirty="0" i="1" lang="en-US" sz="3600">
                <a:uFillTx/>
              </a:rPr>
              <a:t>Solutions</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D0DCC613-4087-48AE-9C18-03B5E23D478E}"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4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3074"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85981" y="968187"/>
            <a:ext cx="5621740" cy="3402335"/>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49</a:t>
            </a:fld>
            <a:endParaRPr lang="en-US">
              <a:uFillTx/>
            </a:endParaRPr>
          </a:p>
        </p:txBody>
      </p:sp>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71960" y="108489"/>
            <a:ext cx="9869837" cy="997138"/>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Hadoop</a:t>
            </a:r>
            <a:r>
              <a:rPr b="1" dirty="0" i="1" lang="en-US" sz="3600">
                <a:uFillTx/>
              </a:rPr>
              <a:t>- Big Data </a:t>
            </a:r>
            <a:r>
              <a:rPr b="1" dirty="0" i="1" lang="en-US" sz="3600">
                <a:uFillTx/>
              </a:rPr>
              <a:t>Solutions</a:t>
            </a:r>
            <a:endParaRPr b="1" dirty="0" i="1" lang="en-US" sz="3600">
              <a:uFillTx/>
            </a:endParaRPr>
          </a:p>
        </p:txBody>
      </p:sp>
      <p:pic>
        <p:nvPicPr>
          <p:cNvPr xmlns:c="http://schemas.openxmlformats.org/drawingml/2006/chart" xmlns:pic="http://schemas.openxmlformats.org/drawingml/2006/picture" xmlns:dgm="http://schemas.openxmlformats.org/drawingml/2006/diagram" id="7" name="Picture 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5966849" y="2249837"/>
            <a:ext cx="6027949" cy="3980481"/>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0970F6F-755F-4166-933A-F62E52AABEB2}"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074"/>
                                        </p:tgtEl>
                                        <p:attrNameLst>
                                          <p:attrName>style.visibility</p:attrName>
                                        </p:attrNameLst>
                                      </p:cBhvr>
                                      <p:to>
                                        <p:strVal val="visible"/>
                                      </p:to>
                                    </p:set>
                                    <p:anim calcmode="lin" valueType="num">
                                      <p:cBhvr additive="base">
                                        <p:cTn dur="500" fill="hold" id="13"/>
                                        <p:tgtEl>
                                          <p:spTgt spid="3074"/>
                                        </p:tgtEl>
                                        <p:attrNameLst>
                                          <p:attrName>ppt_x</p:attrName>
                                        </p:attrNameLst>
                                      </p:cBhvr>
                                      <p:tavLst>
                                        <p:tav tm="0">
                                          <p:val>
                                            <p:strVal val="#ppt_x"/>
                                          </p:val>
                                        </p:tav>
                                        <p:tav tm="100000">
                                          <p:val>
                                            <p:strVal val="#ppt_x"/>
                                          </p:val>
                                        </p:tav>
                                      </p:tavLst>
                                    </p:anim>
                                    <p:anim calcmode="lin" valueType="num">
                                      <p:cBhvr additive="base">
                                        <p:cTn dur="500" fill="hold" id="14"/>
                                        <p:tgtEl>
                                          <p:spTgt spid="3074"/>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
    </p:bld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26942" y="914400"/>
            <a:ext cx="11174278" cy="5638800"/>
          </a:xfrm>
        </p:spPr>
        <p:txBody xmlns:c="http://schemas.openxmlformats.org/drawingml/2006/chart" xmlns:pic="http://schemas.openxmlformats.org/drawingml/2006/picture" xmlns:dgm="http://schemas.openxmlformats.org/drawingml/2006/diagram">
          <a:bodyPr>
            <a:noAutofit/>
          </a:bodyPr>
          <a:lstStyle/>
          <a:p>
            <a:pPr algn="just" indent="0" marL="0">
              <a:buNone/>
            </a:pPr>
            <a:r>
              <a:rPr b="1" dirty="0" lang="en-US" smtClean="0" sz="2400" u="sng">
                <a:uFillTx/>
              </a:rPr>
              <a:t>The </a:t>
            </a:r>
            <a:r>
              <a:rPr b="1" dirty="0" lang="en-US" sz="2400" u="sng">
                <a:uFillTx/>
              </a:rPr>
              <a:t>data in it will be of three </a:t>
            </a:r>
            <a:r>
              <a:rPr b="1" dirty="0" lang="en-US" smtClean="0" sz="2400" u="sng">
                <a:uFillTx/>
              </a:rPr>
              <a:t>types:</a:t>
            </a:r>
            <a:endParaRPr b="1" dirty="0" lang="en-US" sz="2400" u="sng">
              <a:uFillTx/>
            </a:endParaRPr>
          </a:p>
          <a:p>
            <a:pPr algn="just"/>
            <a:r>
              <a:rPr b="1" dirty="0" lang="en-US" sz="2400">
                <a:uFillTx/>
              </a:rPr>
              <a:t>Structured data</a:t>
            </a:r>
            <a:r>
              <a:rPr dirty="0" lang="en-US" sz="2400">
                <a:uFillTx/>
              </a:rPr>
              <a:t> </a:t>
            </a:r>
            <a:r>
              <a:rPr dirty="0" lang="en-US" sz="2400">
                <a:uFillTx/>
              </a:rPr>
              <a:t>: Structured Data means Data that is in the form of Rows and Columns. So it is very easy to store even in Relational Databases.</a:t>
            </a:r>
          </a:p>
          <a:p>
            <a:pPr algn="just">
              <a:buNone/>
            </a:pPr>
            <a:r>
              <a:rPr dirty="0" lang="en-US" sz="2400">
                <a:uFillTx/>
              </a:rPr>
              <a:t>	</a:t>
            </a:r>
            <a:r>
              <a:rPr dirty="0" lang="en-US" sz="2400">
                <a:solidFill>
                  <a:srgbClr val="FF0000"/>
                </a:solidFill>
                <a:uFillTx/>
              </a:rPr>
              <a:t>Example:  </a:t>
            </a:r>
            <a:r>
              <a:rPr dirty="0" lang="en-US" sz="2400">
                <a:uFillTx/>
              </a:rPr>
              <a:t>Relational data.</a:t>
            </a:r>
          </a:p>
          <a:p>
            <a:pPr algn="just"/>
            <a:r>
              <a:rPr b="1" dirty="0" lang="en-US" sz="2400">
                <a:uFillTx/>
              </a:rPr>
              <a:t>Semi Structured data</a:t>
            </a:r>
            <a:r>
              <a:rPr dirty="0" lang="en-US" sz="2400">
                <a:uFillTx/>
              </a:rPr>
              <a:t> : </a:t>
            </a:r>
            <a:r>
              <a:rPr dirty="0" lang="en-US" sz="2400">
                <a:uFillTx/>
              </a:rPr>
              <a:t>Semi-Structured Data means Data that is formatted in some way. But it is not formatted in the form of Rows and Columns. </a:t>
            </a:r>
          </a:p>
          <a:p>
            <a:pPr algn="just">
              <a:buNone/>
            </a:pPr>
            <a:r>
              <a:rPr dirty="0" lang="en-US" sz="2400">
                <a:uFillTx/>
              </a:rPr>
              <a:t>	</a:t>
            </a:r>
            <a:r>
              <a:rPr dirty="0" lang="en-US" sz="2400">
                <a:solidFill>
                  <a:srgbClr val="FF0000"/>
                </a:solidFill>
                <a:uFillTx/>
              </a:rPr>
              <a:t>Example: </a:t>
            </a:r>
            <a:r>
              <a:rPr dirty="0" lang="en-US" sz="2400">
                <a:uFillTx/>
              </a:rPr>
              <a:t>XML </a:t>
            </a:r>
            <a:r>
              <a:rPr dirty="0" lang="en-US" sz="2400">
                <a:uFillTx/>
              </a:rPr>
              <a:t>data.</a:t>
            </a:r>
          </a:p>
          <a:p>
            <a:pPr algn="just"/>
            <a:r>
              <a:rPr b="1" dirty="0" lang="en-US" sz="2400">
                <a:uFillTx/>
              </a:rPr>
              <a:t>Unstructured data</a:t>
            </a:r>
            <a:r>
              <a:rPr dirty="0" lang="en-US" sz="2400">
                <a:uFillTx/>
              </a:rPr>
              <a:t> </a:t>
            </a:r>
            <a:r>
              <a:rPr dirty="0" lang="en-US" sz="2400">
                <a:uFillTx/>
              </a:rPr>
              <a:t>: Un-Structured Data means Data that is not formatted in any way. It is not possible to store data in Relational Databases.</a:t>
            </a:r>
          </a:p>
          <a:p>
            <a:pPr algn="just">
              <a:buNone/>
            </a:pPr>
            <a:r>
              <a:rPr dirty="0" lang="en-US" sz="2400">
                <a:uFillTx/>
              </a:rPr>
              <a:t>	</a:t>
            </a:r>
            <a:r>
              <a:rPr dirty="0" lang="en-US" sz="2400">
                <a:solidFill>
                  <a:srgbClr val="FF0000"/>
                </a:solidFill>
                <a:uFillTx/>
              </a:rPr>
              <a:t>Example:  </a:t>
            </a:r>
            <a:r>
              <a:rPr dirty="0" lang="en-US" sz="2400">
                <a:uFillTx/>
              </a:rPr>
              <a:t>Audio files, Videos, Photos, Sensor Data, Web Data</a:t>
            </a:r>
            <a:r>
              <a:rPr dirty="0" lang="en-US" smtClean="0" sz="2400">
                <a:uFillTx/>
              </a:rPr>
              <a:t>, Mobile </a:t>
            </a:r>
            <a:r>
              <a:rPr dirty="0" lang="en-US" sz="2400">
                <a:uFillTx/>
              </a:rPr>
              <a:t>Data</a:t>
            </a:r>
            <a:r>
              <a:rPr dirty="0" lang="en-US" smtClean="0" sz="2400">
                <a:uFillTx/>
              </a:rPr>
              <a:t>, GPS </a:t>
            </a:r>
            <a:r>
              <a:rPr dirty="0" lang="en-US" sz="2400">
                <a:uFillTx/>
              </a:rPr>
              <a:t>Data.</a:t>
            </a:r>
            <a:endParaRPr dirty="0" lang="en-US" sz="2400">
              <a:uFillTx/>
            </a:endParaRPr>
          </a:p>
          <a:p>
            <a:pPr algn="just"/>
            <a:endParaRPr dirty="0" lang="en-US" sz="24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28420" y="132732"/>
            <a:ext cx="9482380" cy="639762"/>
          </a:xfrm>
        </p:spPr>
        <p:txBody xmlns:c="http://schemas.openxmlformats.org/drawingml/2006/chart" xmlns:pic="http://schemas.openxmlformats.org/drawingml/2006/picture" xmlns:dgm="http://schemas.openxmlformats.org/drawingml/2006/diagram">
          <a:bodyPr>
            <a:normAutofit fontScale="90000"/>
          </a:bodyPr>
          <a:lstStyle/>
          <a:p>
            <a:r>
              <a:rPr b="1" dirty="0" i="1" lang="en-US" smtClean="0">
                <a:uFillTx/>
              </a:rPr>
              <a:t>Types of Data</a:t>
            </a:r>
            <a:endParaRPr b="1" dirty="0" i="1" lang="en-US">
              <a:uFillTx/>
            </a:endParaRPr>
          </a:p>
        </p:txBody>
      </p:sp>
      <p:pic>
        <p:nvPicPr>
          <p:cNvPr xmlns:c="http://schemas.openxmlformats.org/drawingml/2006/chart" xmlns:pic="http://schemas.openxmlformats.org/drawingml/2006/picture" xmlns:dgm="http://schemas.openxmlformats.org/drawingml/2006/diagram" descr="multi-structure-data" id="6"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3075122" y="5157474"/>
            <a:ext cx="5535478" cy="1537632"/>
          </a:xfrm>
          <a:prstGeom prst="rect">
            <a:avLst/>
          </a:prstGeom>
          <a:noFill/>
        </p:spPr>
      </p:pic>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A68F9E2-C876-45B1-B0F6-CD3DDCDAA201}"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7" name="Footer Placeholder 6"/>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3">
                                            <p:txEl>
                                              <p:pRg end="2" st="2"/>
                                            </p:txEl>
                                          </p:spTgt>
                                        </p:tgtEl>
                                        <p:attrNameLst>
                                          <p:attrName>style.visibility</p:attrName>
                                        </p:attrNameLst>
                                      </p:cBhvr>
                                      <p:to>
                                        <p:strVal val="visible"/>
                                      </p:to>
                                    </p:set>
                                    <p:anim calcmode="lin" valueType="num">
                                      <p:cBhvr additive="base">
                                        <p:cTn dur="500" fill="hold" id="23"/>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2" presetSubtype="4">
                                  <p:stCondLst>
                                    <p:cond delay="0"/>
                                  </p:stCondLst>
                                  <p:childTnLst>
                                    <p:set>
                                      <p:cBhvr>
                                        <p:cTn dur="1" fill="hold" id="28">
                                          <p:stCondLst>
                                            <p:cond delay="0"/>
                                          </p:stCondLst>
                                        </p:cTn>
                                        <p:tgtEl>
                                          <p:spTgt spid="3">
                                            <p:txEl>
                                              <p:pRg end="3" st="3"/>
                                            </p:txEl>
                                          </p:spTgt>
                                        </p:tgtEl>
                                        <p:attrNameLst>
                                          <p:attrName>style.visibility</p:attrName>
                                        </p:attrNameLst>
                                      </p:cBhvr>
                                      <p:to>
                                        <p:strVal val="visible"/>
                                      </p:to>
                                    </p:set>
                                    <p:anim calcmode="lin" valueType="num">
                                      <p:cBhvr additive="base">
                                        <p:cTn dur="500" fill="hold" id="29"/>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0"/>
                                        <p:tgtEl>
                                          <p:spTgt spid="3">
                                            <p:txEl>
                                              <p:pRg end="3" st="3"/>
                                            </p:txEl>
                                          </p:spTgt>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3">
                                            <p:txEl>
                                              <p:pRg end="4" st="4"/>
                                            </p:txEl>
                                          </p:spTgt>
                                        </p:tgtEl>
                                        <p:attrNameLst>
                                          <p:attrName>style.visibility</p:attrName>
                                        </p:attrNameLst>
                                      </p:cBhvr>
                                      <p:to>
                                        <p:strVal val="visible"/>
                                      </p:to>
                                    </p:set>
                                    <p:anim calcmode="lin" valueType="num">
                                      <p:cBhvr additive="base">
                                        <p:cTn dur="500" fill="hold" id="33"/>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2" presetSubtype="4">
                                  <p:stCondLst>
                                    <p:cond delay="0"/>
                                  </p:stCondLst>
                                  <p:childTnLst>
                                    <p:set>
                                      <p:cBhvr>
                                        <p:cTn dur="1" fill="hold" id="38">
                                          <p:stCondLst>
                                            <p:cond delay="0"/>
                                          </p:stCondLst>
                                        </p:cTn>
                                        <p:tgtEl>
                                          <p:spTgt spid="3">
                                            <p:txEl>
                                              <p:pRg end="5" st="5"/>
                                            </p:txEl>
                                          </p:spTgt>
                                        </p:tgtEl>
                                        <p:attrNameLst>
                                          <p:attrName>style.visibility</p:attrName>
                                        </p:attrNameLst>
                                      </p:cBhvr>
                                      <p:to>
                                        <p:strVal val="visible"/>
                                      </p:to>
                                    </p:set>
                                    <p:anim calcmode="lin" valueType="num">
                                      <p:cBhvr additive="base">
                                        <p:cTn dur="500" fill="hold" id="39"/>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40"/>
                                        <p:tgtEl>
                                          <p:spTgt spid="3">
                                            <p:txEl>
                                              <p:pRg end="5" st="5"/>
                                            </p:txEl>
                                          </p:spTgt>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3">
                                            <p:txEl>
                                              <p:pRg end="6" st="6"/>
                                            </p:txEl>
                                          </p:spTgt>
                                        </p:tgtEl>
                                        <p:attrNameLst>
                                          <p:attrName>style.visibility</p:attrName>
                                        </p:attrNameLst>
                                      </p:cBhvr>
                                      <p:to>
                                        <p:strVal val="visible"/>
                                      </p:to>
                                    </p:set>
                                    <p:anim calcmode="lin" valueType="num">
                                      <p:cBhvr additive="base">
                                        <p:cTn dur="500" fill="hold" id="43"/>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id="47" nodeType="clickEffect" presetClass="entr" presetID="2" presetSubtype="4">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500" fill="hold" id="49"/>
                                        <p:tgtEl>
                                          <p:spTgt spid="6"/>
                                        </p:tgtEl>
                                        <p:attrNameLst>
                                          <p:attrName>ppt_x</p:attrName>
                                        </p:attrNameLst>
                                      </p:cBhvr>
                                      <p:tavLst>
                                        <p:tav tm="0">
                                          <p:val>
                                            <p:strVal val="#ppt_x"/>
                                          </p:val>
                                        </p:tav>
                                        <p:tav tm="100000">
                                          <p:val>
                                            <p:strVal val="#ppt_x"/>
                                          </p:val>
                                        </p:tav>
                                      </p:tavLst>
                                    </p:anim>
                                    <p:anim calcmode="lin" valueType="num">
                                      <p:cBhvr additive="base">
                                        <p:cTn dur="500" fill="hold" id="50"/>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5"/>
    </p:bldLst>
  </p:timing>
</p:sld>
</file>

<file path=ppt/slides/slide5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95946" y="365125"/>
            <a:ext cx="10857854" cy="1325563"/>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Why is </a:t>
            </a:r>
            <a:r>
              <a:rPr b="1" dirty="0" err="1" i="1" lang="en-US" sz="3600">
                <a:uFillTx/>
              </a:rPr>
              <a:t>Hadoop</a:t>
            </a:r>
            <a:r>
              <a:rPr b="1" dirty="0" i="1" lang="en-US" sz="3600">
                <a:uFillTx/>
              </a:rPr>
              <a:t> important?</a:t>
            </a:r>
            <a:endParaRPr b="1" dirty="0" i="1" lang="en-US" sz="3600">
              <a:uFillTx/>
            </a:endParaRPr>
          </a:p>
        </p:txBody>
      </p:sp>
      <p:pic>
        <p:nvPicPr>
          <p:cNvPr xmlns:c="http://schemas.openxmlformats.org/drawingml/2006/chart" xmlns:pic="http://schemas.openxmlformats.org/drawingml/2006/picture" xmlns:dgm="http://schemas.openxmlformats.org/drawingml/2006/diagram" id="5632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3048000" y="1183656"/>
            <a:ext cx="5410200" cy="4997836"/>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50</a:t>
            </a:fld>
            <a:endParaRPr lang="en-US">
              <a:uFillTx/>
            </a:endParaRPr>
          </a:p>
        </p:txBody>
      </p:sp>
      <p:sp>
        <p:nvSpPr>
          <p:cNvPr xmlns:c="http://schemas.openxmlformats.org/drawingml/2006/chart" xmlns:pic="http://schemas.openxmlformats.org/drawingml/2006/picture" xmlns:dgm="http://schemas.openxmlformats.org/drawingml/2006/diagram" id="3" name="Date Placeholder 2"/>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CFC87A0-6E35-47D3-BE1A-4D66C1B752C5}"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5" name="Footer Placeholder 4"/>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56322"/>
                                        </p:tgtEl>
                                        <p:attrNameLst>
                                          <p:attrName>style.visibility</p:attrName>
                                        </p:attrNameLst>
                                      </p:cBhvr>
                                      <p:to>
                                        <p:strVal val="visible"/>
                                      </p:to>
                                    </p:set>
                                    <p:anim calcmode="lin" valueType="num">
                                      <p:cBhvr additive="base">
                                        <p:cTn dur="500" fill="hold" id="13"/>
                                        <p:tgtEl>
                                          <p:spTgt spid="56322"/>
                                        </p:tgtEl>
                                        <p:attrNameLst>
                                          <p:attrName>ppt_x</p:attrName>
                                        </p:attrNameLst>
                                      </p:cBhvr>
                                      <p:tavLst>
                                        <p:tav tm="0">
                                          <p:val>
                                            <p:strVal val="#ppt_x"/>
                                          </p:val>
                                        </p:tav>
                                        <p:tav tm="100000">
                                          <p:val>
                                            <p:strVal val="#ppt_x"/>
                                          </p:val>
                                        </p:tav>
                                      </p:tavLst>
                                    </p:anim>
                                    <p:anim calcmode="lin" valueType="num">
                                      <p:cBhvr additive="base">
                                        <p:cTn dur="500" fill="hold" id="14"/>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5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650929" y="1143001"/>
            <a:ext cx="11267268" cy="4932335"/>
          </a:xfrm>
        </p:spPr>
        <p:txBody xmlns:c="http://schemas.openxmlformats.org/drawingml/2006/chart" xmlns:pic="http://schemas.openxmlformats.org/drawingml/2006/picture" xmlns:dgm="http://schemas.openxmlformats.org/drawingml/2006/diagram">
          <a:bodyPr>
            <a:noAutofit/>
          </a:bodyPr>
          <a:lstStyle/>
          <a:p>
            <a:pPr algn="just"/>
            <a:r>
              <a:rPr b="1" dirty="0" lang="en-US" sz="2200">
                <a:uFillTx/>
              </a:rPr>
              <a:t>Ability to store and process huge amounts of any kind of data, quickly.</a:t>
            </a:r>
            <a:r>
              <a:rPr dirty="0" lang="en-US" sz="2200">
                <a:uFillTx/>
              </a:rPr>
              <a:t> </a:t>
            </a:r>
          </a:p>
          <a:p>
            <a:pPr algn="just"/>
            <a:r>
              <a:rPr b="1" dirty="0" lang="en-US" sz="2200">
                <a:uFillTx/>
              </a:rPr>
              <a:t>Computing power.</a:t>
            </a:r>
            <a:r>
              <a:rPr dirty="0" lang="en-US" sz="2200">
                <a:uFillTx/>
              </a:rPr>
              <a:t> </a:t>
            </a:r>
            <a:r>
              <a:rPr dirty="0" err="1" lang="en-US" sz="2200">
                <a:uFillTx/>
              </a:rPr>
              <a:t>Hadoop's</a:t>
            </a:r>
            <a:r>
              <a:rPr dirty="0" lang="en-US" sz="2200">
                <a:uFillTx/>
              </a:rPr>
              <a:t> distributed computing model processes big data fast. </a:t>
            </a:r>
          </a:p>
          <a:p>
            <a:pPr algn="just"/>
            <a:r>
              <a:rPr b="1" dirty="0" lang="en-US" sz="2200">
                <a:uFillTx/>
              </a:rPr>
              <a:t>Fault tolerance.</a:t>
            </a:r>
            <a:r>
              <a:rPr dirty="0" lang="en-US" sz="2200">
                <a:uFillTx/>
              </a:rPr>
              <a:t> Data and application processing are protected against hardware failure. If a node goes down, jobs are automatically redirected to other nodes to make sure the distributed computing does not fail. Multiple copies of all data are stored automatically.</a:t>
            </a:r>
          </a:p>
          <a:p>
            <a:pPr algn="just"/>
            <a:r>
              <a:rPr b="1" dirty="0" lang="en-US" sz="2200">
                <a:uFillTx/>
              </a:rPr>
              <a:t>Flexibility.</a:t>
            </a:r>
            <a:r>
              <a:rPr dirty="0" lang="en-US" sz="2200">
                <a:uFillTx/>
              </a:rPr>
              <a:t> Unlike traditional relational databases, you don’t have to preprocess data before storing it. You can store as much data as you want and decide how to use it later. That includes unstructured data like  images and videos.</a:t>
            </a:r>
          </a:p>
          <a:p>
            <a:pPr algn="just"/>
            <a:r>
              <a:rPr b="1" dirty="0" lang="en-US" sz="2200">
                <a:uFillTx/>
              </a:rPr>
              <a:t>Low cost.</a:t>
            </a:r>
            <a:r>
              <a:rPr dirty="0" lang="en-US" sz="2200">
                <a:uFillTx/>
              </a:rPr>
              <a:t> The open-source framework is free and uses commodity hardware to store large quantities of data.</a:t>
            </a:r>
          </a:p>
          <a:p>
            <a:pPr algn="just"/>
            <a:r>
              <a:rPr b="1" dirty="0" lang="en-US" sz="2200">
                <a:uFillTx/>
              </a:rPr>
              <a:t>Scalability.</a:t>
            </a:r>
            <a:r>
              <a:rPr dirty="0" lang="en-US" sz="2200">
                <a:uFillTx/>
              </a:rPr>
              <a:t> You can easily grow your system to handle more data simply by adding nodes. Little administration is required.</a:t>
            </a:r>
          </a:p>
          <a:p>
            <a:pPr algn="just"/>
            <a:endParaRPr dirty="0" lang="en-US" sz="22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51</a:t>
            </a:fld>
            <a:endParaRPr lang="en-US">
              <a:uFillTx/>
            </a:endParaRPr>
          </a:p>
        </p:txBody>
      </p:sp>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650929" y="274638"/>
            <a:ext cx="9559871" cy="944562"/>
          </a:xfrm>
        </p:spPr>
        <p:txBody xmlns:c="http://schemas.openxmlformats.org/drawingml/2006/chart" xmlns:pic="http://schemas.openxmlformats.org/drawingml/2006/picture" xmlns:dgm="http://schemas.openxmlformats.org/drawingml/2006/diagram">
          <a:bodyPr>
            <a:normAutofit/>
          </a:bodyPr>
          <a:lstStyle/>
          <a:p>
            <a:r>
              <a:rPr b="1" dirty="0" i="1" lang="en-US" sz="3600">
                <a:uFillTx/>
              </a:rPr>
              <a:t>Why is </a:t>
            </a:r>
            <a:r>
              <a:rPr b="1" dirty="0" err="1" i="1" lang="en-US" sz="3600">
                <a:uFillTx/>
              </a:rPr>
              <a:t>Hadoop</a:t>
            </a:r>
            <a:r>
              <a:rPr b="1" dirty="0" i="1" lang="en-US" sz="3600">
                <a:uFillTx/>
              </a:rPr>
              <a:t> important?</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E9218071-B99F-4052-9DC8-1BC06BB2D9B7}"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4" st="4"/>
                                            </p:txEl>
                                          </p:spTgt>
                                        </p:tgtEl>
                                        <p:attrNameLst>
                                          <p:attrName>style.visibility</p:attrName>
                                        </p:attrNameLst>
                                      </p:cBhvr>
                                      <p:to>
                                        <p:strVal val="visible"/>
                                      </p:to>
                                    </p:set>
                                    <p:anim calcmode="lin" valueType="num">
                                      <p:cBhvr additive="base">
                                        <p:cTn dur="500" fill="hold" id="37"/>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5" st="5"/>
                                            </p:txEl>
                                          </p:spTgt>
                                        </p:tgtEl>
                                        <p:attrNameLst>
                                          <p:attrName>style.visibility</p:attrName>
                                        </p:attrNameLst>
                                      </p:cBhvr>
                                      <p:to>
                                        <p:strVal val="visible"/>
                                      </p:to>
                                    </p:set>
                                    <p:anim calcmode="lin" valueType="num">
                                      <p:cBhvr additive="base">
                                        <p:cTn dur="500" fill="hold" id="43"/>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5"/>
    </p:bldLst>
  </p:timing>
</p:sld>
</file>

<file path=ppt/slides/slide5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387458" y="274638"/>
            <a:ext cx="9823342" cy="715962"/>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Hadoop</a:t>
            </a:r>
            <a:r>
              <a:rPr b="1" dirty="0" i="1" lang="en-US" sz="3600">
                <a:uFillTx/>
              </a:rPr>
              <a:t> </a:t>
            </a:r>
            <a:r>
              <a:rPr b="1" dirty="0" i="1" lang="en-US" sz="3600">
                <a:uFillTx/>
              </a:rPr>
              <a:t>Architecture</a:t>
            </a:r>
            <a:endParaRPr b="1" dirty="0" i="1" lang="en-US" sz="3600">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68859" y="1106318"/>
            <a:ext cx="11236270" cy="5441950"/>
          </a:xfrm>
        </p:spPr>
        <p:txBody xmlns:c="http://schemas.openxmlformats.org/drawingml/2006/chart" xmlns:pic="http://schemas.openxmlformats.org/drawingml/2006/picture" xmlns:dgm="http://schemas.openxmlformats.org/drawingml/2006/diagram">
          <a:bodyPr>
            <a:noAutofit/>
          </a:bodyPr>
          <a:lstStyle/>
          <a:p>
            <a:pPr algn="just" indent="0" marL="0">
              <a:buNone/>
            </a:pPr>
            <a:r>
              <a:rPr b="1" dirty="0" i="1" lang="en-US" sz="2400" u="sng">
                <a:uFillTx/>
              </a:rPr>
              <a:t>Hadoop framework includes following four </a:t>
            </a:r>
            <a:r>
              <a:rPr b="1" dirty="0" i="1" lang="en-US" sz="2400" u="sng">
                <a:uFillTx/>
              </a:rPr>
              <a:t>modules</a:t>
            </a:r>
            <a:r>
              <a:rPr b="1" dirty="0" i="1" lang="en-US" smtClean="0" sz="2400" u="sng">
                <a:uFillTx/>
              </a:rPr>
              <a:t>:</a:t>
            </a:r>
          </a:p>
          <a:p>
            <a:pPr algn="just" indent="0" marL="0">
              <a:buNone/>
            </a:pPr>
            <a:endParaRPr b="1" dirty="0" i="1" lang="en-US" sz="2400" u="sng">
              <a:uFillTx/>
            </a:endParaRPr>
          </a:p>
          <a:p>
            <a:pPr algn="just"/>
            <a:r>
              <a:rPr b="1" dirty="0" err="1" lang="en-US" sz="2400">
                <a:uFillTx/>
              </a:rPr>
              <a:t>Hadoop</a:t>
            </a:r>
            <a:r>
              <a:rPr b="1" dirty="0" lang="en-US" sz="2400">
                <a:uFillTx/>
              </a:rPr>
              <a:t> Common:</a:t>
            </a:r>
            <a:r>
              <a:rPr dirty="0" lang="en-US" sz="2400">
                <a:uFillTx/>
              </a:rPr>
              <a:t> These are Java libraries and utilities required by other </a:t>
            </a:r>
            <a:r>
              <a:rPr dirty="0" err="1" lang="en-US" sz="2400">
                <a:uFillTx/>
              </a:rPr>
              <a:t>Hadoop</a:t>
            </a:r>
            <a:r>
              <a:rPr dirty="0" lang="en-US" sz="2400">
                <a:uFillTx/>
              </a:rPr>
              <a:t> modules. </a:t>
            </a:r>
            <a:r>
              <a:rPr dirty="0" lang="en-US" sz="2400">
                <a:uFillTx/>
              </a:rPr>
              <a:t>These libraries provides </a:t>
            </a:r>
            <a:r>
              <a:rPr dirty="0" lang="en-US" sz="2400">
                <a:uFillTx/>
              </a:rPr>
              <a:t>file system </a:t>
            </a:r>
            <a:r>
              <a:rPr dirty="0" lang="en-US" sz="2400">
                <a:uFillTx/>
              </a:rPr>
              <a:t>and OS level abstractions and contains the necessary Java files and scripts required to start Hadoop</a:t>
            </a:r>
            <a:r>
              <a:rPr dirty="0" lang="en-US" smtClean="0" sz="2400">
                <a:uFillTx/>
              </a:rPr>
              <a:t>.</a:t>
            </a:r>
          </a:p>
          <a:p>
            <a:pPr algn="just" indent="0" marL="0">
              <a:buNone/>
            </a:pPr>
            <a:endParaRPr dirty="0" lang="en-US" sz="2400">
              <a:uFillTx/>
            </a:endParaRPr>
          </a:p>
          <a:p>
            <a:pPr algn="just"/>
            <a:r>
              <a:rPr b="1" dirty="0" lang="en-US" smtClean="0" sz="2400">
                <a:uFillTx/>
              </a:rPr>
              <a:t>Hadoop </a:t>
            </a:r>
            <a:r>
              <a:rPr b="1" dirty="0" lang="en-US" sz="2400">
                <a:uFillTx/>
              </a:rPr>
              <a:t>YARN:</a:t>
            </a:r>
            <a:r>
              <a:rPr dirty="0" lang="en-US" sz="2400">
                <a:uFillTx/>
              </a:rPr>
              <a:t> This is a framework for job scheduling and cluster resource management</a:t>
            </a:r>
            <a:r>
              <a:rPr dirty="0" lang="en-US" sz="2400">
                <a:uFillTx/>
              </a:rPr>
              <a:t>.</a:t>
            </a:r>
          </a:p>
          <a:p>
            <a:pPr algn="just"/>
            <a:endParaRPr dirty="0" lang="en-US" sz="2400">
              <a:uFillTx/>
            </a:endParaRPr>
          </a:p>
          <a:p>
            <a:pPr algn="just"/>
            <a:r>
              <a:rPr b="1" dirty="0" err="1" lang="en-US" sz="2400">
                <a:uFillTx/>
              </a:rPr>
              <a:t>Hadoop</a:t>
            </a:r>
            <a:r>
              <a:rPr b="1" dirty="0" lang="en-US" sz="2400">
                <a:uFillTx/>
              </a:rPr>
              <a:t> Distributed File System (HDFS™):</a:t>
            </a:r>
            <a:r>
              <a:rPr dirty="0" lang="en-US" sz="2400">
                <a:uFillTx/>
              </a:rPr>
              <a:t> A distributed file system that provides high-throughput access to application data</a:t>
            </a:r>
            <a:r>
              <a:rPr dirty="0" lang="en-US" sz="2400">
                <a:uFillTx/>
              </a:rPr>
              <a:t>.</a:t>
            </a:r>
          </a:p>
          <a:p>
            <a:pPr algn="just"/>
            <a:endParaRPr dirty="0" lang="en-US" sz="2400">
              <a:uFillTx/>
            </a:endParaRPr>
          </a:p>
          <a:p>
            <a:pPr algn="just"/>
            <a:r>
              <a:rPr b="1" dirty="0" err="1" lang="en-US" sz="2400">
                <a:uFillTx/>
              </a:rPr>
              <a:t>Hadoop</a:t>
            </a:r>
            <a:r>
              <a:rPr b="1" dirty="0" lang="en-US" sz="2400">
                <a:uFillTx/>
              </a:rPr>
              <a:t> </a:t>
            </a:r>
            <a:r>
              <a:rPr b="1" dirty="0" err="1" lang="en-US" sz="2400">
                <a:uFillTx/>
              </a:rPr>
              <a:t>MapReduce</a:t>
            </a:r>
            <a:r>
              <a:rPr b="1" dirty="0" lang="en-US" sz="2400">
                <a:uFillTx/>
              </a:rPr>
              <a:t>:</a:t>
            </a:r>
            <a:r>
              <a:rPr dirty="0" lang="en-US" sz="2400">
                <a:uFillTx/>
              </a:rPr>
              <a:t> This is YARN-based system for parallel processing of large data sets.</a:t>
            </a:r>
          </a:p>
          <a:p>
            <a:pPr algn="just"/>
            <a:endParaRPr dirty="0" lang="en-US" sz="24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52</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3755110A-02B8-40BF-B94B-9F7340556F98}"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4" st="4"/>
                                            </p:txEl>
                                          </p:spTgt>
                                        </p:tgtEl>
                                        <p:attrNameLst>
                                          <p:attrName>style.visibility</p:attrName>
                                        </p:attrNameLst>
                                      </p:cBhvr>
                                      <p:to>
                                        <p:strVal val="visible"/>
                                      </p:to>
                                    </p:set>
                                    <p:anim calcmode="lin" valueType="num">
                                      <p:cBhvr additive="base">
                                        <p:cTn dur="500" fill="hold" id="25"/>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6" st="6"/>
                                            </p:txEl>
                                          </p:spTgt>
                                        </p:tgtEl>
                                        <p:attrNameLst>
                                          <p:attrName>style.visibility</p:attrName>
                                        </p:attrNameLst>
                                      </p:cBhvr>
                                      <p:to>
                                        <p:strVal val="visible"/>
                                      </p:to>
                                    </p:set>
                                    <p:anim calcmode="lin" valueType="num">
                                      <p:cBhvr additive="base">
                                        <p:cTn dur="500" fill="hold" id="31"/>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8" st="8"/>
                                            </p:txEl>
                                          </p:spTgt>
                                        </p:tgtEl>
                                        <p:attrNameLst>
                                          <p:attrName>style.visibility</p:attrName>
                                        </p:attrNameLst>
                                      </p:cBhvr>
                                      <p:to>
                                        <p:strVal val="visible"/>
                                      </p:to>
                                    </p:set>
                                    <p:anim calcmode="lin" valueType="num">
                                      <p:cBhvr additive="base">
                                        <p:cTn dur="500" fill="hold" id="37"/>
                                        <p:tgtEl>
                                          <p:spTgt spid="3">
                                            <p:txEl>
                                              <p:pRg end="8" st="8"/>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8" st="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slides/slide5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53</a:t>
            </a:fld>
            <a:endParaRPr lang="en-US">
              <a:uFillTx/>
            </a:endParaRPr>
          </a:p>
        </p:txBody>
      </p:sp>
      <p:pic>
        <p:nvPicPr>
          <p:cNvPr xmlns:c="http://schemas.openxmlformats.org/drawingml/2006/chart" xmlns:pic="http://schemas.openxmlformats.org/drawingml/2006/picture" xmlns:dgm="http://schemas.openxmlformats.org/drawingml/2006/diagram" id="8194"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4038601" y="1651137"/>
            <a:ext cx="4014787" cy="3478051"/>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6"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6908" y="274638"/>
            <a:ext cx="9373892" cy="715962"/>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Hadoop</a:t>
            </a:r>
            <a:r>
              <a:rPr b="1" dirty="0" i="1" lang="en-US" sz="3600">
                <a:uFillTx/>
              </a:rPr>
              <a:t> </a:t>
            </a:r>
            <a:r>
              <a:rPr b="1" dirty="0" i="1" lang="en-US" sz="3600">
                <a:uFillTx/>
              </a:rPr>
              <a:t>Architecture</a:t>
            </a:r>
            <a:endParaRPr b="1" dirty="0" i="1" lang="en-US" sz="3600">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5483B3FD-4997-41FE-9D73-B6F61B8AB648}"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8194"/>
                                        </p:tgtEl>
                                        <p:attrNameLst>
                                          <p:attrName>style.visibility</p:attrName>
                                        </p:attrNameLst>
                                      </p:cBhvr>
                                      <p:to>
                                        <p:strVal val="visible"/>
                                      </p:to>
                                    </p:set>
                                    <p:anim calcmode="lin" valueType="num">
                                      <p:cBhvr additive="base">
                                        <p:cTn dur="500" fill="hold" id="13"/>
                                        <p:tgtEl>
                                          <p:spTgt spid="8194"/>
                                        </p:tgtEl>
                                        <p:attrNameLst>
                                          <p:attrName>ppt_x</p:attrName>
                                        </p:attrNameLst>
                                      </p:cBhvr>
                                      <p:tavLst>
                                        <p:tav tm="0">
                                          <p:val>
                                            <p:strVal val="#ppt_x"/>
                                          </p:val>
                                        </p:tav>
                                        <p:tav tm="100000">
                                          <p:val>
                                            <p:strVal val="#ppt_x"/>
                                          </p:val>
                                        </p:tav>
                                      </p:tavLst>
                                    </p:anim>
                                    <p:anim calcmode="lin" valueType="num">
                                      <p:cBhvr additive="base">
                                        <p:cTn dur="500" fill="hold" id="14"/>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
    </p:bldLst>
  </p:timing>
</p:sld>
</file>

<file path=ppt/slides/slide5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7168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676400" y="1159646"/>
            <a:ext cx="9677400" cy="3624307"/>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247973" y="274638"/>
            <a:ext cx="9962827" cy="715962"/>
          </a:xfrm>
        </p:spPr>
        <p:txBody xmlns:c="http://schemas.openxmlformats.org/drawingml/2006/chart" xmlns:pic="http://schemas.openxmlformats.org/drawingml/2006/picture" xmlns:dgm="http://schemas.openxmlformats.org/drawingml/2006/diagram">
          <a:bodyPr>
            <a:normAutofit/>
          </a:bodyPr>
          <a:lstStyle/>
          <a:p>
            <a:r>
              <a:rPr b="1" dirty="0" err="1" i="1" lang="en-US" smtClean="0">
                <a:uFillTx/>
              </a:rPr>
              <a:t>Hadoop</a:t>
            </a:r>
            <a:r>
              <a:rPr b="1" dirty="0" i="1" lang="en-US" smtClean="0">
                <a:uFillTx/>
              </a:rPr>
              <a:t> Architecture</a:t>
            </a:r>
            <a:endParaRPr b="1" dirty="0" i="1" lang="en-US">
              <a:uFillTx/>
            </a:endParaRPr>
          </a:p>
        </p:txBody>
      </p:sp>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64949" y="4953000"/>
            <a:ext cx="11205275" cy="1446550"/>
          </a:xfrm>
          <a:prstGeom prst="rect">
            <a:avLst/>
          </a:prstGeom>
        </p:spPr>
        <p:txBody xmlns:c="http://schemas.openxmlformats.org/drawingml/2006/chart" xmlns:pic="http://schemas.openxmlformats.org/drawingml/2006/picture" xmlns:dgm="http://schemas.openxmlformats.org/drawingml/2006/diagram">
          <a:bodyPr wrap="square">
            <a:spAutoFit/>
          </a:bodyPr>
          <a:lstStyle/>
          <a:p>
            <a:pPr algn="just"/>
            <a:r>
              <a:rPr dirty="0" lang="en-US" sz="2200">
                <a:uFillTx/>
              </a:rPr>
              <a:t>HDFS comprises of 2 important components-</a:t>
            </a:r>
            <a:r>
              <a:rPr dirty="0" err="1" lang="en-US" sz="2200">
                <a:uFillTx/>
              </a:rPr>
              <a:t>NameNode</a:t>
            </a:r>
            <a:r>
              <a:rPr dirty="0" lang="en-US" sz="2200">
                <a:uFillTx/>
              </a:rPr>
              <a:t>, and </a:t>
            </a:r>
            <a:r>
              <a:rPr dirty="0" err="1" lang="en-US" sz="2200">
                <a:uFillTx/>
              </a:rPr>
              <a:t>DataNode</a:t>
            </a:r>
            <a:r>
              <a:rPr dirty="0" lang="en-US" sz="2200">
                <a:uFillTx/>
              </a:rPr>
              <a:t>. HDFS operates on a Master-Slave architecture model where the </a:t>
            </a:r>
            <a:r>
              <a:rPr dirty="0" err="1" lang="en-US" sz="2200">
                <a:uFillTx/>
              </a:rPr>
              <a:t>NameNode</a:t>
            </a:r>
            <a:r>
              <a:rPr dirty="0" lang="en-US" sz="2200">
                <a:uFillTx/>
              </a:rPr>
              <a:t> acts as the master node for keeping a track of the storage cluster and the </a:t>
            </a:r>
            <a:r>
              <a:rPr dirty="0" err="1" lang="en-US" sz="2200">
                <a:uFillTx/>
              </a:rPr>
              <a:t>DataNode</a:t>
            </a:r>
            <a:r>
              <a:rPr dirty="0" lang="en-US" sz="2200">
                <a:uFillTx/>
              </a:rPr>
              <a:t> acts as a slave node summing up to the various systems within a </a:t>
            </a:r>
            <a:r>
              <a:rPr dirty="0" err="1" lang="en-US" sz="2200">
                <a:uFillTx/>
              </a:rPr>
              <a:t>Hadoop</a:t>
            </a:r>
            <a:r>
              <a:rPr dirty="0" lang="en-US" sz="2200">
                <a:uFillTx/>
              </a:rPr>
              <a:t> cluster.</a:t>
            </a:r>
            <a:endParaRPr dirty="0" lang="en-US" sz="2200">
              <a:uFillTx/>
            </a:endParaRPr>
          </a:p>
        </p:txBody>
      </p:sp>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54</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782CA90E-6E74-45B3-867B-A917D8417A27}"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71682"/>
                                        </p:tgtEl>
                                        <p:attrNameLst>
                                          <p:attrName>style.visibility</p:attrName>
                                        </p:attrNameLst>
                                      </p:cBhvr>
                                      <p:to>
                                        <p:strVal val="visible"/>
                                      </p:to>
                                    </p:set>
                                    <p:anim calcmode="lin" valueType="num">
                                      <p:cBhvr additive="base">
                                        <p:cTn dur="500" fill="hold" id="13"/>
                                        <p:tgtEl>
                                          <p:spTgt spid="71682"/>
                                        </p:tgtEl>
                                        <p:attrNameLst>
                                          <p:attrName>ppt_x</p:attrName>
                                        </p:attrNameLst>
                                      </p:cBhvr>
                                      <p:tavLst>
                                        <p:tav tm="0">
                                          <p:val>
                                            <p:strVal val="#ppt_x"/>
                                          </p:val>
                                        </p:tav>
                                        <p:tav tm="100000">
                                          <p:val>
                                            <p:strVal val="#ppt_x"/>
                                          </p:val>
                                        </p:tav>
                                      </p:tavLst>
                                    </p:anim>
                                    <p:anim calcmode="lin" valueType="num">
                                      <p:cBhvr additive="base">
                                        <p:cTn dur="500" fill="hold" id="14"/>
                                        <p:tgtEl>
                                          <p:spTgt spid="71682"/>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5"/>
      <p:bldP advAuto="4294967295" grpId="0" spid="6"/>
    </p:bldLst>
  </p:timing>
</p:sld>
</file>

<file path=ppt/slides/slide5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1082299" y="375247"/>
            <a:ext cx="8229600" cy="715962"/>
          </a:xfrm>
        </p:spPr>
        <p:txBody xmlns:c="http://schemas.openxmlformats.org/drawingml/2006/chart" xmlns:pic="http://schemas.openxmlformats.org/drawingml/2006/picture" xmlns:dgm="http://schemas.openxmlformats.org/drawingml/2006/diagram">
          <a:bodyPr>
            <a:normAutofit/>
          </a:bodyPr>
          <a:lstStyle/>
          <a:p>
            <a:r>
              <a:rPr b="1" dirty="0" err="1" i="1" lang="en-US" sz="3600">
                <a:uFillTx/>
              </a:rPr>
              <a:t>Hadoop</a:t>
            </a:r>
            <a:r>
              <a:rPr b="1" dirty="0" i="1" lang="en-US" sz="3600">
                <a:uFillTx/>
              </a:rPr>
              <a:t> Architecture</a:t>
            </a:r>
            <a:endParaRPr b="1" dirty="0" i="1" lang="en-US" sz="3600">
              <a:uFillTx/>
            </a:endParaRPr>
          </a:p>
        </p:txBody>
      </p:sp>
      <p:pic>
        <p:nvPicPr>
          <p:cNvPr xmlns:c="http://schemas.openxmlformats.org/drawingml/2006/chart" xmlns:pic="http://schemas.openxmlformats.org/drawingml/2006/picture" xmlns:dgm="http://schemas.openxmlformats.org/drawingml/2006/diagram" id="70658"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1117258" y="1162865"/>
            <a:ext cx="8358187" cy="5443735"/>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Slide Number Placeholder 4"/>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55</a:t>
            </a:fld>
            <a:endParaRPr lang="en-US">
              <a:uFillTx/>
            </a:endParaRPr>
          </a:p>
        </p:txBody>
      </p:sp>
      <p:sp>
        <p:nvSpPr>
          <p:cNvPr xmlns:c="http://schemas.openxmlformats.org/drawingml/2006/chart" xmlns:pic="http://schemas.openxmlformats.org/drawingml/2006/picture" xmlns:dgm="http://schemas.openxmlformats.org/drawingml/2006/diagram" id="4" name="Date Placeholder 3"/>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3E0CE641-C237-4FF6-8549-0D22D5094BBF}"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70658"/>
                                        </p:tgtEl>
                                        <p:attrNameLst>
                                          <p:attrName>style.visibility</p:attrName>
                                        </p:attrNameLst>
                                      </p:cBhvr>
                                      <p:to>
                                        <p:strVal val="visible"/>
                                      </p:to>
                                    </p:set>
                                    <p:anim calcmode="lin" valueType="num">
                                      <p:cBhvr additive="base">
                                        <p:cTn dur="500" fill="hold" id="13"/>
                                        <p:tgtEl>
                                          <p:spTgt spid="70658"/>
                                        </p:tgtEl>
                                        <p:attrNameLst>
                                          <p:attrName>ppt_x</p:attrName>
                                        </p:attrNameLst>
                                      </p:cBhvr>
                                      <p:tavLst>
                                        <p:tav tm="0">
                                          <p:val>
                                            <p:strVal val="#ppt_x"/>
                                          </p:val>
                                        </p:tav>
                                        <p:tav tm="100000">
                                          <p:val>
                                            <p:strVal val="#ppt_x"/>
                                          </p:val>
                                        </p:tav>
                                      </p:tavLst>
                                    </p:anim>
                                    <p:anim calcmode="lin" valueType="num">
                                      <p:cBhvr additive="base">
                                        <p:cTn dur="500" fill="hold" id="14"/>
                                        <p:tgtEl>
                                          <p:spTgt spid="70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5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638081" y="2273324"/>
            <a:ext cx="3839706" cy="4256352"/>
          </a:xfrm>
          <a:prstGeom prst="rect">
            <a:avLst/>
          </a:prstGeom>
        </p:spPr>
      </p:pic>
      <p:sp>
        <p:nvSpPr>
          <p:cNvPr xmlns:c="http://schemas.openxmlformats.org/drawingml/2006/chart" xmlns:pic="http://schemas.openxmlformats.org/drawingml/2006/picture" xmlns:dgm="http://schemas.openxmlformats.org/drawingml/2006/diagram" id="5" name="TextBox 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42441" y="1580827"/>
            <a:ext cx="5423344" cy="1384995"/>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b="1" dirty="0" i="1" lang="en-US" smtClean="0" sz="6600">
                <a:uFillTx/>
              </a:rPr>
              <a:t>Thank You……. </a:t>
            </a:r>
            <a:r>
              <a:rPr b="1" dirty="0" i="1" lang="en-US" smtClean="0">
                <a:uFillTx/>
              </a:rPr>
              <a:t/>
            </a:r>
            <a:br>
              <a:rPr b="1" dirty="0" i="1" lang="en-US" smtClean="0">
                <a:uFillTx/>
              </a:rPr>
            </a:br>
            <a:r>
              <a:rPr b="1" dirty="0" i="1" lang="en-US" smtClean="0">
                <a:uFillTx/>
              </a:rPr>
              <a:t>		</a:t>
            </a:r>
            <a:endParaRPr dirty="0" lang="en-US">
              <a:uFillTx/>
            </a:endParaRPr>
          </a:p>
        </p:txBody>
      </p:sp>
      <p:sp>
        <p:nvSpPr>
          <p:cNvPr xmlns:c="http://schemas.openxmlformats.org/drawingml/2006/chart" xmlns:pic="http://schemas.openxmlformats.org/drawingml/2006/picture" xmlns:dgm="http://schemas.openxmlformats.org/drawingml/2006/diagram" id="6" name="TextBox 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820719" y="2727702"/>
            <a:ext cx="5817362" cy="1015663"/>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b="1" dirty="0" i="1" lang="en-US" smtClean="0" sz="6000">
                <a:uFillTx/>
              </a:rPr>
              <a:t>Any Questions???</a:t>
            </a:r>
            <a:endParaRPr dirty="0" lang="en-US" sz="6000">
              <a:uFillTx/>
            </a:endParaRPr>
          </a:p>
        </p:txBody>
      </p:sp>
      <p:sp>
        <p:nvSpPr>
          <p:cNvPr xmlns:c="http://schemas.openxmlformats.org/drawingml/2006/chart" xmlns:pic="http://schemas.openxmlformats.org/drawingml/2006/picture" xmlns:dgm="http://schemas.openxmlformats.org/drawingml/2006/diagram" id="7" name="Date Placeholder 6"/>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2A487A8C-1A94-4B8D-ADA0-6269F71F74F0}"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8" name="Footer Placeholder 7"/>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
        <p:nvSpPr>
          <p:cNvPr xmlns:c="http://schemas.openxmlformats.org/drawingml/2006/chart" xmlns:pic="http://schemas.openxmlformats.org/drawingml/2006/picture" xmlns:dgm="http://schemas.openxmlformats.org/drawingml/2006/diagram" id="9" name="Slide Number Placeholder 8"/>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9BA74E66-B883-44B8-B068-FB7FE1BABC47}" type="slidenum">
              <a:rPr lang="en-US" smtClean="0">
                <a:uFillTx/>
              </a:rPr>
              <a:t>56</a:t>
            </a:fld>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6"/>
                                        </p:tgtEl>
                                        <p:attrNameLst>
                                          <p:attrName>style.visibility</p:attrName>
                                        </p:attrNameLst>
                                      </p:cBhvr>
                                      <p:to>
                                        <p:strVal val="visible"/>
                                      </p:to>
                                    </p:set>
                                    <p:animEffect filter="circle(in)" transition="in">
                                      <p:cBhvr>
                                        <p:cTn dur="2000" id="7"/>
                                        <p:tgtEl>
                                          <p:spTgt spid="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mph" presetID="8" presetSubtype="0">
                                  <p:stCondLst>
                                    <p:cond delay="0"/>
                                  </p:stCondLst>
                                  <p:childTnLst>
                                    <p:animRot by="21600000">
                                      <p:cBhvr>
                                        <p:cTn dur="2000" fill="hold" id="11"/>
                                        <p:tgtEl>
                                          <p:spTgt spid="3"/>
                                        </p:tgtEl>
                                        <p:attrNameLst>
                                          <p:attrName>r</p:attrName>
                                        </p:attrNameLst>
                                      </p:cBhvr>
                                    </p:animRot>
                                  </p:childTnLst>
                                </p:cTn>
                              </p:par>
                            </p:childTnLst>
                          </p:cTn>
                        </p:par>
                      </p:childTnLst>
                    </p:cTn>
                  </p:par>
                  <p:par>
                    <p:cTn fill="hold" id="12">
                      <p:stCondLst>
                        <p:cond delay="indefinite"/>
                      </p:stCondLst>
                      <p:childTnLst>
                        <p:par>
                          <p:cTn fill="hold" id="13">
                            <p:stCondLst>
                              <p:cond delay="0"/>
                            </p:stCondLst>
                            <p:childTnLst>
                              <p:par>
                                <p:cTn fill="hold" id="14" nodeType="clickEffect" presetClass="emph" presetID="32" presetSubtype="0">
                                  <p:stCondLst>
                                    <p:cond delay="0"/>
                                  </p:stCondLst>
                                  <p:childTnLst>
                                    <p:animRot by="120000">
                                      <p:cBhvr>
                                        <p:cTn dur="100" fill="hold" id="15">
                                          <p:stCondLst>
                                            <p:cond delay="0"/>
                                          </p:stCondLst>
                                        </p:cTn>
                                        <p:tgtEl>
                                          <p:spTgt spid="3"/>
                                        </p:tgtEl>
                                        <p:attrNameLst>
                                          <p:attrName>r</p:attrName>
                                        </p:attrNameLst>
                                      </p:cBhvr>
                                    </p:animRot>
                                    <p:animRot by="-240000">
                                      <p:cBhvr>
                                        <p:cTn dur="200" fill="hold" id="16">
                                          <p:stCondLst>
                                            <p:cond delay="200"/>
                                          </p:stCondLst>
                                        </p:cTn>
                                        <p:tgtEl>
                                          <p:spTgt spid="3"/>
                                        </p:tgtEl>
                                        <p:attrNameLst>
                                          <p:attrName>r</p:attrName>
                                        </p:attrNameLst>
                                      </p:cBhvr>
                                    </p:animRot>
                                    <p:animRot by="240000">
                                      <p:cBhvr>
                                        <p:cTn dur="200" fill="hold" id="17">
                                          <p:stCondLst>
                                            <p:cond delay="400"/>
                                          </p:stCondLst>
                                        </p:cTn>
                                        <p:tgtEl>
                                          <p:spTgt spid="3"/>
                                        </p:tgtEl>
                                        <p:attrNameLst>
                                          <p:attrName>r</p:attrName>
                                        </p:attrNameLst>
                                      </p:cBhvr>
                                    </p:animRot>
                                    <p:animRot by="-240000">
                                      <p:cBhvr>
                                        <p:cTn dur="200" fill="hold" id="18">
                                          <p:stCondLst>
                                            <p:cond delay="600"/>
                                          </p:stCondLst>
                                        </p:cTn>
                                        <p:tgtEl>
                                          <p:spTgt spid="3"/>
                                        </p:tgtEl>
                                        <p:attrNameLst>
                                          <p:attrName>r</p:attrName>
                                        </p:attrNameLst>
                                      </p:cBhvr>
                                    </p:animRot>
                                    <p:animRot by="120000">
                                      <p:cBhvr>
                                        <p:cTn dur="200" fill="hold" id="19">
                                          <p:stCondLst>
                                            <p:cond delay="800"/>
                                          </p:stCondLst>
                                        </p:cTn>
                                        <p:tgtEl>
                                          <p:spTgt spid="3"/>
                                        </p:tgtEl>
                                        <p:attrNameLst>
                                          <p:attrName>r</p:attrName>
                                        </p:attrNameLst>
                                      </p:cBhvr>
                                    </p:animRo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6"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wipe(down)" transition="in">
                                      <p:cBhvr>
                                        <p:cTn dur="580" id="24">
                                          <p:stCondLst>
                                            <p:cond delay="0"/>
                                          </p:stCondLst>
                                        </p:cTn>
                                        <p:tgtEl>
                                          <p:spTgt spid="5"/>
                                        </p:tgtEl>
                                      </p:cBhvr>
                                    </p:animEffect>
                                    <p:anim calcmode="lin" valueType="num">
                                      <p:cBhvr>
                                        <p:cTn dur="1822" id="2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dur="664" id="26" tmFilter="0.0,0.0; 0.25,0.07; 0.50,0.2; 0.75,0.467; 1.0,1.0">
                                          <p:stCondLst>
                                            <p:cond delay="0"/>
                                          </p:stCondLst>
                                        </p:cTn>
                                        <p:tgtEl>
                                          <p:spTgt spid="5"/>
                                        </p:tgtEl>
                                        <p:attrNameLst>
                                          <p:attrName>ppt_y</p:attrName>
                                        </p:attrNameLst>
                                      </p:cBhvr>
                                      <p:tavLst>
                                        <p:tav fmla="#ppt_y-sin(pi*$)/3" tm="0">
                                          <p:val>
                                            <p:fltVal val="0.5"/>
                                          </p:val>
                                        </p:tav>
                                        <p:tav tm="100000">
                                          <p:val>
                                            <p:fltVal val="1"/>
                                          </p:val>
                                        </p:tav>
                                      </p:tavLst>
                                    </p:anim>
                                    <p:anim calcmode="lin" valueType="num">
                                      <p:cBhvr>
                                        <p:cTn dur="664" id="27" tmFilter="0, 0; 0.125,0.2665; 0.25,0.4; 0.375,0.465; 0.5,0.5;  0.625,0.535; 0.75,0.6; 0.875,0.7335; 1,1">
                                          <p:stCondLst>
                                            <p:cond delay="664"/>
                                          </p:stCondLst>
                                        </p:cTn>
                                        <p:tgtEl>
                                          <p:spTgt spid="5"/>
                                        </p:tgtEl>
                                        <p:attrNameLst>
                                          <p:attrName>ppt_y</p:attrName>
                                        </p:attrNameLst>
                                      </p:cBhvr>
                                      <p:tavLst>
                                        <p:tav fmla="#ppt_y-sin(pi*$)/9" tm="0">
                                          <p:val>
                                            <p:fltVal val="0"/>
                                          </p:val>
                                        </p:tav>
                                        <p:tav tm="100000">
                                          <p:val>
                                            <p:fltVal val="1"/>
                                          </p:val>
                                        </p:tav>
                                      </p:tavLst>
                                    </p:anim>
                                    <p:anim calcmode="lin" valueType="num">
                                      <p:cBhvr>
                                        <p:cTn dur="332" id="28" tmFilter="0, 0; 0.125,0.2665; 0.25,0.4; 0.375,0.465; 0.5,0.5;  0.625,0.535; 0.75,0.6; 0.875,0.7335; 1,1">
                                          <p:stCondLst>
                                            <p:cond delay="1324"/>
                                          </p:stCondLst>
                                        </p:cTn>
                                        <p:tgtEl>
                                          <p:spTgt spid="5"/>
                                        </p:tgtEl>
                                        <p:attrNameLst>
                                          <p:attrName>ppt_y</p:attrName>
                                        </p:attrNameLst>
                                      </p:cBhvr>
                                      <p:tavLst>
                                        <p:tav fmla="#ppt_y-sin(pi*$)/27" tm="0">
                                          <p:val>
                                            <p:fltVal val="0"/>
                                          </p:val>
                                        </p:tav>
                                        <p:tav tm="100000">
                                          <p:val>
                                            <p:fltVal val="1"/>
                                          </p:val>
                                        </p:tav>
                                      </p:tavLst>
                                    </p:anim>
                                    <p:anim calcmode="lin" valueType="num">
                                      <p:cBhvr>
                                        <p:cTn dur="164" id="29" tmFilter="0, 0; 0.125,0.2665; 0.25,0.4; 0.375,0.465; 0.5,0.5;  0.625,0.535; 0.75,0.6; 0.875,0.7335; 1,1">
                                          <p:stCondLst>
                                            <p:cond delay="1656"/>
                                          </p:stCondLst>
                                        </p:cTn>
                                        <p:tgtEl>
                                          <p:spTgt spid="5"/>
                                        </p:tgtEl>
                                        <p:attrNameLst>
                                          <p:attrName>ppt_y</p:attrName>
                                        </p:attrNameLst>
                                      </p:cBhvr>
                                      <p:tavLst>
                                        <p:tav fmla="#ppt_y-sin(pi*$)/81" tm="0">
                                          <p:val>
                                            <p:fltVal val="0"/>
                                          </p:val>
                                        </p:tav>
                                        <p:tav tm="100000">
                                          <p:val>
                                            <p:fltVal val="1"/>
                                          </p:val>
                                        </p:tav>
                                      </p:tavLst>
                                    </p:anim>
                                    <p:animScale>
                                      <p:cBhvr>
                                        <p:cTn dur="26" id="30">
                                          <p:stCondLst>
                                            <p:cond delay="650"/>
                                          </p:stCondLst>
                                        </p:cTn>
                                        <p:tgtEl>
                                          <p:spTgt spid="5"/>
                                        </p:tgtEl>
                                      </p:cBhvr>
                                      <p:to x="100000" y="60000"/>
                                    </p:animScale>
                                    <p:animScale>
                                      <p:cBhvr>
                                        <p:cTn decel="50000" dur="166" id="31">
                                          <p:stCondLst>
                                            <p:cond delay="676"/>
                                          </p:stCondLst>
                                        </p:cTn>
                                        <p:tgtEl>
                                          <p:spTgt spid="5"/>
                                        </p:tgtEl>
                                      </p:cBhvr>
                                      <p:to x="100000" y="100000"/>
                                    </p:animScale>
                                    <p:animScale>
                                      <p:cBhvr>
                                        <p:cTn dur="26" id="32">
                                          <p:stCondLst>
                                            <p:cond delay="1312"/>
                                          </p:stCondLst>
                                        </p:cTn>
                                        <p:tgtEl>
                                          <p:spTgt spid="5"/>
                                        </p:tgtEl>
                                      </p:cBhvr>
                                      <p:to x="100000" y="80000"/>
                                    </p:animScale>
                                    <p:animScale>
                                      <p:cBhvr>
                                        <p:cTn decel="50000" dur="166" id="33">
                                          <p:stCondLst>
                                            <p:cond delay="1338"/>
                                          </p:stCondLst>
                                        </p:cTn>
                                        <p:tgtEl>
                                          <p:spTgt spid="5"/>
                                        </p:tgtEl>
                                      </p:cBhvr>
                                      <p:to x="100000" y="100000"/>
                                    </p:animScale>
                                    <p:animScale>
                                      <p:cBhvr>
                                        <p:cTn dur="26" id="34">
                                          <p:stCondLst>
                                            <p:cond delay="1642"/>
                                          </p:stCondLst>
                                        </p:cTn>
                                        <p:tgtEl>
                                          <p:spTgt spid="5"/>
                                        </p:tgtEl>
                                      </p:cBhvr>
                                      <p:to x="100000" y="90000"/>
                                    </p:animScale>
                                    <p:animScale>
                                      <p:cBhvr>
                                        <p:cTn decel="50000" dur="166" id="35">
                                          <p:stCondLst>
                                            <p:cond delay="1668"/>
                                          </p:stCondLst>
                                        </p:cTn>
                                        <p:tgtEl>
                                          <p:spTgt spid="5"/>
                                        </p:tgtEl>
                                      </p:cBhvr>
                                      <p:to x="100000" y="100000"/>
                                    </p:animScale>
                                    <p:animScale>
                                      <p:cBhvr>
                                        <p:cTn dur="26" id="36">
                                          <p:stCondLst>
                                            <p:cond delay="1808"/>
                                          </p:stCondLst>
                                        </p:cTn>
                                        <p:tgtEl>
                                          <p:spTgt spid="5"/>
                                        </p:tgtEl>
                                      </p:cBhvr>
                                      <p:to x="100000" y="95000"/>
                                    </p:animScale>
                                    <p:animScale>
                                      <p:cBhvr>
                                        <p:cTn decel="50000" dur="166" id="37">
                                          <p:stCondLst>
                                            <p:cond delay="1834"/>
                                          </p:stCondLst>
                                        </p:cTn>
                                        <p:tgtEl>
                                          <p:spTgt spid="5"/>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5"/>
      <p:bldP advAuto="4294967295" grpId="0" spid="6"/>
    </p:bld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6861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712922" y="1403350"/>
            <a:ext cx="10786820" cy="4953000"/>
          </a:xfrm>
          <a:prstGeom prst="rect">
            <a:avLst/>
          </a:prstGeom>
          <a:noFill/>
          <a:ln w="9525">
            <a:noFill/>
            <a:miter lim="800000"/>
          </a:ln>
          <a:effectLst/>
        </p:spPr>
      </p:pic>
      <p:sp>
        <p:nvSpPr>
          <p:cNvPr xmlns:c="http://schemas.openxmlformats.org/drawingml/2006/chart" xmlns:pic="http://schemas.openxmlformats.org/drawingml/2006/picture" xmlns:dgm="http://schemas.openxmlformats.org/drawingml/2006/diagram" id="5"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12922" y="274638"/>
            <a:ext cx="10640878" cy="965226"/>
          </a:xfrm>
        </p:spPr>
        <p:txBody xmlns:c="http://schemas.openxmlformats.org/drawingml/2006/chart" xmlns:pic="http://schemas.openxmlformats.org/drawingml/2006/picture" xmlns:dgm="http://schemas.openxmlformats.org/drawingml/2006/diagram">
          <a:bodyPr>
            <a:normAutofit/>
          </a:bodyPr>
          <a:lstStyle/>
          <a:p>
            <a:r>
              <a:rPr b="1" dirty="0" i="1" lang="en-US">
                <a:uFillTx/>
              </a:rPr>
              <a:t>What is Big Data</a:t>
            </a:r>
            <a:r>
              <a:rPr b="1" dirty="0" i="1" lang="en-US" smtClean="0">
                <a:uFillTx/>
              </a:rPr>
              <a:t>?</a:t>
            </a:r>
            <a:endParaRPr b="1" dirty="0" i="1" lang="en-US">
              <a:uFillTx/>
            </a:endParaRPr>
          </a:p>
        </p:txBody>
      </p:sp>
      <p:sp>
        <p:nvSpPr>
          <p:cNvPr xmlns:c="http://schemas.openxmlformats.org/drawingml/2006/chart" xmlns:pic="http://schemas.openxmlformats.org/drawingml/2006/picture" xmlns:dgm="http://schemas.openxmlformats.org/drawingml/2006/diagram" id="6" name="Slide Number Placeholder 5"/>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6</a:t>
            </a:fld>
            <a:endParaRPr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5959E5F8-33A8-4B5E-BF4E-BAACFFAB11DE}"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3" name="Footer Placeholder 2"/>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68610"/>
                                        </p:tgtEl>
                                        <p:attrNameLst>
                                          <p:attrName>style.visibility</p:attrName>
                                        </p:attrNameLst>
                                      </p:cBhvr>
                                      <p:to>
                                        <p:strVal val="visible"/>
                                      </p:to>
                                    </p:set>
                                    <p:anim calcmode="lin" valueType="num">
                                      <p:cBhvr additive="base">
                                        <p:cTn dur="500" fill="hold" id="13"/>
                                        <p:tgtEl>
                                          <p:spTgt spid="68610"/>
                                        </p:tgtEl>
                                        <p:attrNameLst>
                                          <p:attrName>ppt_x</p:attrName>
                                        </p:attrNameLst>
                                      </p:cBhvr>
                                      <p:tavLst>
                                        <p:tav tm="0">
                                          <p:val>
                                            <p:strVal val="#ppt_x"/>
                                          </p:val>
                                        </p:tav>
                                        <p:tav tm="100000">
                                          <p:val>
                                            <p:strVal val="#ppt_x"/>
                                          </p:val>
                                        </p:tav>
                                      </p:tavLst>
                                    </p:anim>
                                    <p:anim calcmode="lin" valueType="num">
                                      <p:cBhvr additive="base">
                                        <p:cTn dur="500" fill="hold" id="14"/>
                                        <p:tgtEl>
                                          <p:spTgt spid="68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5"/>
    </p:bld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838200" y="163647"/>
            <a:ext cx="10515600" cy="859241"/>
          </a:xfrm>
        </p:spPr>
        <p:txBody xmlns:c="http://schemas.openxmlformats.org/drawingml/2006/chart" xmlns:pic="http://schemas.openxmlformats.org/drawingml/2006/picture" xmlns:dgm="http://schemas.openxmlformats.org/drawingml/2006/diagram">
          <a:bodyPr>
            <a:normAutofit/>
          </a:bodyPr>
          <a:lstStyle/>
          <a:p>
            <a:r>
              <a:rPr b="1" dirty="0" i="1" lang="en-US">
                <a:uFillTx/>
              </a:rPr>
              <a:t>What is Big Data</a:t>
            </a:r>
            <a:r>
              <a:rPr b="1" dirty="0" i="1" lang="en-US" smtClean="0">
                <a:uFillTx/>
              </a:rPr>
              <a:t>?</a:t>
            </a:r>
            <a:endParaRPr b="1" dirty="0" i="1"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542441" y="1022888"/>
            <a:ext cx="11267267" cy="5333462"/>
          </a:xfrm>
        </p:spPr>
        <p:txBody xmlns:c="http://schemas.openxmlformats.org/drawingml/2006/chart" xmlns:pic="http://schemas.openxmlformats.org/drawingml/2006/picture" xmlns:dgm="http://schemas.openxmlformats.org/drawingml/2006/diagram">
          <a:bodyPr>
            <a:normAutofit lnSpcReduction="10000"/>
          </a:bodyPr>
          <a:lstStyle/>
          <a:p>
            <a:pPr algn="just"/>
            <a:r>
              <a:rPr dirty="0" lang="en-US" sz="2600">
                <a:uFillTx/>
              </a:rPr>
              <a:t>Big data means really a big data, it is a collection of large datasets that cannot be processed using traditional computing techniques. </a:t>
            </a:r>
            <a:endParaRPr dirty="0" lang="en-US" sz="2600">
              <a:uFillTx/>
            </a:endParaRPr>
          </a:p>
          <a:p>
            <a:pPr algn="just"/>
            <a:r>
              <a:rPr dirty="0" lang="en-US" smtClean="0" sz="2600">
                <a:solidFill>
                  <a:srgbClr val="FF0000"/>
                </a:solidFill>
                <a:uFillTx/>
              </a:rPr>
              <a:t>Big </a:t>
            </a:r>
            <a:r>
              <a:rPr dirty="0" lang="en-US" sz="2600">
                <a:solidFill>
                  <a:srgbClr val="FF0000"/>
                </a:solidFill>
                <a:uFillTx/>
              </a:rPr>
              <a:t>data is not merely a data</a:t>
            </a:r>
            <a:r>
              <a:rPr dirty="0" lang="en-US" sz="2600">
                <a:uFillTx/>
              </a:rPr>
              <a:t>, rather it has become a complete subject, </a:t>
            </a:r>
            <a:r>
              <a:rPr dirty="0" lang="en-US" smtClean="0" sz="2600">
                <a:uFillTx/>
              </a:rPr>
              <a:t>which </a:t>
            </a:r>
            <a:r>
              <a:rPr dirty="0" lang="en-US" sz="2600">
                <a:uFillTx/>
              </a:rPr>
              <a:t>involves various tools, </a:t>
            </a:r>
            <a:r>
              <a:rPr dirty="0" lang="en-US" sz="2600">
                <a:uFillTx/>
              </a:rPr>
              <a:t>techniques </a:t>
            </a:r>
            <a:r>
              <a:rPr dirty="0" lang="en-US" sz="2600">
                <a:uFillTx/>
              </a:rPr>
              <a:t>and frameworks</a:t>
            </a:r>
            <a:r>
              <a:rPr dirty="0" lang="en-US" smtClean="0" sz="2600">
                <a:uFillTx/>
              </a:rPr>
              <a:t>.</a:t>
            </a:r>
          </a:p>
          <a:p>
            <a:pPr algn="just"/>
            <a:endParaRPr dirty="0" lang="en-US" smtClean="0" sz="2600">
              <a:uFillTx/>
            </a:endParaRPr>
          </a:p>
          <a:p>
            <a:pPr algn="just" fontAlgn="base"/>
            <a:r>
              <a:rPr dirty="0" lang="en-US" smtClean="0" sz="2600">
                <a:uFillTx/>
              </a:rPr>
              <a:t>In Simple Words, Big Data is a technique to solve data problems that are not solvable using Traditional Databases and Tools.</a:t>
            </a:r>
          </a:p>
          <a:p>
            <a:pPr algn="just" fontAlgn="base"/>
            <a:r>
              <a:rPr dirty="0" lang="en-US" smtClean="0" sz="2600">
                <a:uFillTx/>
              </a:rPr>
              <a:t>In other way, </a:t>
            </a:r>
            <a:r>
              <a:rPr dirty="0" err="1" lang="en-US" smtClean="0" sz="2600">
                <a:uFillTx/>
              </a:rPr>
              <a:t>BigData</a:t>
            </a:r>
            <a:r>
              <a:rPr dirty="0" lang="en-US" smtClean="0" sz="2600">
                <a:uFillTx/>
              </a:rPr>
              <a:t> means not just huge amount of Data. </a:t>
            </a:r>
            <a:r>
              <a:rPr dirty="0" err="1" lang="en-US" smtClean="0" sz="2600">
                <a:uFillTx/>
              </a:rPr>
              <a:t>BigData</a:t>
            </a:r>
            <a:r>
              <a:rPr dirty="0" lang="en-US" smtClean="0" sz="2600">
                <a:uFillTx/>
              </a:rPr>
              <a:t> means huge amount of data generating at very fast rate in different formats.</a:t>
            </a:r>
          </a:p>
          <a:p>
            <a:pPr algn="just" fontAlgn="base" indent="0" marL="0">
              <a:buNone/>
            </a:pPr>
            <a:endParaRPr dirty="0" lang="en-US" smtClean="0" sz="2600">
              <a:uFillTx/>
            </a:endParaRPr>
          </a:p>
          <a:p>
            <a:pPr algn="just" fontAlgn="base"/>
            <a:r>
              <a:rPr dirty="0" lang="en-US" smtClean="0" sz="2600">
                <a:uFillTx/>
              </a:rPr>
              <a:t>Big Data is a Technique to “Store, Process, Manage, Analysis and Report” a huge amount of variety data, at the required speed, and within the required time to allow Real-time Analysis and Reaction.</a:t>
            </a:r>
          </a:p>
          <a:p>
            <a:pPr algn="just"/>
            <a:endParaRPr dirty="0" lang="en-US" sz="26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7</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AEF7538F-6D7B-4C63-A8F6-A459C2701861}"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3">
                                            <p:txEl>
                                              <p:pRg end="1" st="1"/>
                                            </p:txEl>
                                          </p:spTgt>
                                        </p:tgtEl>
                                        <p:attrNameLst>
                                          <p:attrName>style.visibility</p:attrName>
                                        </p:attrNameLst>
                                      </p:cBhvr>
                                      <p:to>
                                        <p:strVal val="visible"/>
                                      </p:to>
                                    </p:set>
                                    <p:anim calcmode="lin" valueType="num">
                                      <p:cBhvr additive="base">
                                        <p:cTn dur="500" fill="hold" id="17"/>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3">
                                            <p:txEl>
                                              <p:pRg end="3" st="3"/>
                                            </p:txEl>
                                          </p:spTgt>
                                        </p:tgtEl>
                                        <p:attrNameLst>
                                          <p:attrName>style.visibility</p:attrName>
                                        </p:attrNameLst>
                                      </p:cBhvr>
                                      <p:to>
                                        <p:strVal val="visible"/>
                                      </p:to>
                                    </p:set>
                                    <p:anim calcmode="lin" valueType="num">
                                      <p:cBhvr additive="base">
                                        <p:cTn dur="500" fill="hold" id="23"/>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3">
                                            <p:txEl>
                                              <p:pRg end="3" st="3"/>
                                            </p:txEl>
                                          </p:spTgt>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3">
                                            <p:txEl>
                                              <p:pRg end="4" st="4"/>
                                            </p:txEl>
                                          </p:spTgt>
                                        </p:tgtEl>
                                        <p:attrNameLst>
                                          <p:attrName>style.visibility</p:attrName>
                                        </p:attrNameLst>
                                      </p:cBhvr>
                                      <p:to>
                                        <p:strVal val="visible"/>
                                      </p:to>
                                    </p:set>
                                    <p:anim calcmode="lin" valueType="num">
                                      <p:cBhvr additive="base">
                                        <p:cTn dur="500" fill="hold" id="27"/>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2" presetSubtype="4">
                                  <p:stCondLst>
                                    <p:cond delay="0"/>
                                  </p:stCondLst>
                                  <p:childTnLst>
                                    <p:set>
                                      <p:cBhvr>
                                        <p:cTn dur="1" fill="hold" id="32">
                                          <p:stCondLst>
                                            <p:cond delay="0"/>
                                          </p:stCondLst>
                                        </p:cTn>
                                        <p:tgtEl>
                                          <p:spTgt spid="3">
                                            <p:txEl>
                                              <p:pRg end="6" st="6"/>
                                            </p:txEl>
                                          </p:spTgt>
                                        </p:tgtEl>
                                        <p:attrNameLst>
                                          <p:attrName>style.visibility</p:attrName>
                                        </p:attrNameLst>
                                      </p:cBhvr>
                                      <p:to>
                                        <p:strVal val="visible"/>
                                      </p:to>
                                    </p:set>
                                    <p:anim calcmode="lin" valueType="num">
                                      <p:cBhvr additive="base">
                                        <p:cTn dur="500" fill="hold" id="33"/>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02956" y="1066801"/>
            <a:ext cx="11298264" cy="5059363"/>
          </a:xfrm>
        </p:spPr>
        <p:txBody xmlns:c="http://schemas.openxmlformats.org/drawingml/2006/chart" xmlns:pic="http://schemas.openxmlformats.org/drawingml/2006/picture" xmlns:dgm="http://schemas.openxmlformats.org/drawingml/2006/diagram">
          <a:bodyPr>
            <a:normAutofit/>
          </a:bodyPr>
          <a:lstStyle/>
          <a:p>
            <a:pPr algn="just"/>
            <a:r>
              <a:rPr b="1" dirty="0" lang="en-US" smtClean="0" sz="2400">
                <a:solidFill>
                  <a:srgbClr val="006600"/>
                </a:solidFill>
                <a:uFillTx/>
              </a:rPr>
              <a:t>Extremely Large Volumes of Data:</a:t>
            </a:r>
            <a:r>
              <a:rPr dirty="0" lang="en-US" smtClean="0" sz="2400">
                <a:solidFill>
                  <a:srgbClr val="006600"/>
                </a:solidFill>
                <a:uFillTx/>
              </a:rPr>
              <a:t> </a:t>
            </a:r>
            <a:r>
              <a:rPr dirty="0" lang="en-US" smtClean="0" sz="2400">
                <a:uFillTx/>
              </a:rPr>
              <a:t>Very </a:t>
            </a:r>
            <a:r>
              <a:rPr dirty="0" lang="en-US" sz="2400">
                <a:uFillTx/>
              </a:rPr>
              <a:t>vast amount of Data say </a:t>
            </a:r>
            <a:r>
              <a:rPr dirty="0" lang="en-US" sz="2400">
                <a:solidFill>
                  <a:srgbClr val="0070C0"/>
                </a:solidFill>
                <a:uFillTx/>
              </a:rPr>
              <a:t>TB(</a:t>
            </a:r>
            <a:r>
              <a:rPr dirty="0" err="1" lang="en-US" sz="2400">
                <a:solidFill>
                  <a:srgbClr val="0070C0"/>
                </a:solidFill>
                <a:uFillTx/>
              </a:rPr>
              <a:t>Tera</a:t>
            </a:r>
            <a:r>
              <a:rPr dirty="0" lang="en-US" sz="2400">
                <a:solidFill>
                  <a:srgbClr val="0070C0"/>
                </a:solidFill>
                <a:uFillTx/>
              </a:rPr>
              <a:t> Bytes) </a:t>
            </a:r>
            <a:r>
              <a:rPr dirty="0" lang="en-US" sz="2400">
                <a:uFillTx/>
              </a:rPr>
              <a:t>to </a:t>
            </a:r>
            <a:r>
              <a:rPr dirty="0" lang="en-US" sz="2400">
                <a:solidFill>
                  <a:srgbClr val="0070C0"/>
                </a:solidFill>
                <a:uFillTx/>
              </a:rPr>
              <a:t>PB(</a:t>
            </a:r>
            <a:r>
              <a:rPr dirty="0" err="1" lang="en-US" sz="2400">
                <a:solidFill>
                  <a:srgbClr val="0070C0"/>
                </a:solidFill>
                <a:uFillTx/>
              </a:rPr>
              <a:t>Peta</a:t>
            </a:r>
            <a:r>
              <a:rPr dirty="0" lang="en-US" sz="2400">
                <a:solidFill>
                  <a:srgbClr val="0070C0"/>
                </a:solidFill>
                <a:uFillTx/>
              </a:rPr>
              <a:t> Bytes)</a:t>
            </a:r>
            <a:r>
              <a:rPr dirty="0" lang="en-US" sz="2400">
                <a:uFillTx/>
              </a:rPr>
              <a:t> to </a:t>
            </a:r>
            <a:r>
              <a:rPr dirty="0" err="1" lang="en-US" sz="2400">
                <a:solidFill>
                  <a:srgbClr val="0070C0"/>
                </a:solidFill>
                <a:uFillTx/>
              </a:rPr>
              <a:t>Exa</a:t>
            </a:r>
            <a:r>
              <a:rPr dirty="0" lang="en-US" sz="2400">
                <a:solidFill>
                  <a:srgbClr val="0070C0"/>
                </a:solidFill>
                <a:uFillTx/>
              </a:rPr>
              <a:t> Byte(EB) </a:t>
            </a:r>
            <a:r>
              <a:rPr dirty="0" lang="en-US" sz="2400">
                <a:uFillTx/>
              </a:rPr>
              <a:t>and more</a:t>
            </a:r>
          </a:p>
          <a:p>
            <a:pPr algn="just"/>
            <a:endParaRPr dirty="0" lang="en-US" sz="2400">
              <a:uFillTx/>
            </a:endParaRPr>
          </a:p>
          <a:p>
            <a:pPr algn="just"/>
            <a:endParaRPr dirty="0" lang="en-US" sz="2400">
              <a:uFillTx/>
            </a:endParaRPr>
          </a:p>
          <a:p>
            <a:pPr algn="just"/>
            <a:r>
              <a:rPr b="1" dirty="0" lang="en-US" smtClean="0" sz="2400">
                <a:solidFill>
                  <a:srgbClr val="FF0000"/>
                </a:solidFill>
                <a:uFillTx/>
              </a:rPr>
              <a:t>Extremely High Velocity of Data:</a:t>
            </a:r>
            <a:r>
              <a:rPr dirty="0" lang="en-US" smtClean="0" sz="2400">
                <a:solidFill>
                  <a:srgbClr val="FF0000"/>
                </a:solidFill>
                <a:uFillTx/>
              </a:rPr>
              <a:t> </a:t>
            </a:r>
            <a:r>
              <a:rPr dirty="0" lang="en-US" smtClean="0" sz="2400">
                <a:uFillTx/>
              </a:rPr>
              <a:t>Velocity </a:t>
            </a:r>
            <a:r>
              <a:rPr dirty="0" lang="en-US" sz="2400">
                <a:uFillTx/>
              </a:rPr>
              <a:t>means “How fast produce Data”. </a:t>
            </a:r>
          </a:p>
          <a:p>
            <a:pPr algn="just"/>
            <a:endParaRPr dirty="0" lang="en-US" sz="2400">
              <a:uFillTx/>
            </a:endParaRPr>
          </a:p>
          <a:p>
            <a:pPr algn="just"/>
            <a:endParaRPr dirty="0" lang="en-US" sz="2400">
              <a:uFillTx/>
            </a:endParaRPr>
          </a:p>
          <a:p>
            <a:pPr algn="just"/>
            <a:endParaRPr dirty="0" lang="en-US" sz="2400">
              <a:uFillTx/>
            </a:endParaRPr>
          </a:p>
          <a:p>
            <a:pPr algn="just"/>
            <a:r>
              <a:rPr b="1" dirty="0" lang="en-US" smtClean="0" sz="2400">
                <a:solidFill>
                  <a:srgbClr val="006600"/>
                </a:solidFill>
                <a:uFillTx/>
              </a:rPr>
              <a:t>Extremely Wide Variety of Data: </a:t>
            </a:r>
            <a:r>
              <a:rPr dirty="0" lang="en-US" smtClean="0" sz="2400">
                <a:uFillTx/>
              </a:rPr>
              <a:t>Variety </a:t>
            </a:r>
            <a:r>
              <a:rPr dirty="0" lang="en-US" sz="2400">
                <a:uFillTx/>
              </a:rPr>
              <a:t>means “Different forms of Data”.</a:t>
            </a:r>
          </a:p>
          <a:p>
            <a:pPr algn="just">
              <a:buNone/>
            </a:pPr>
            <a:endParaRPr dirty="0" lang="en-US" sz="2400">
              <a:uFillTx/>
            </a:endParaRPr>
          </a:p>
          <a:p>
            <a:pPr algn="just"/>
            <a:endParaRPr dirty="0" lang="en-US" sz="2400">
              <a:uFillTx/>
            </a:endParaRPr>
          </a:p>
          <a:p>
            <a:pPr algn="just"/>
            <a:endParaRPr dirty="0" lang="en-US" sz="2400">
              <a:uFillTx/>
            </a:endParaRPr>
          </a:p>
          <a:p>
            <a:pPr algn="just"/>
            <a:endParaRPr dirty="0" lang="en-US" sz="2400">
              <a:uFillTx/>
            </a:endParaRPr>
          </a:p>
        </p:txBody>
      </p:sp>
      <p:pic>
        <p:nvPicPr>
          <p:cNvPr xmlns:c="http://schemas.openxmlformats.org/drawingml/2006/chart" xmlns:pic="http://schemas.openxmlformats.org/drawingml/2006/picture" xmlns:dgm="http://schemas.openxmlformats.org/drawingml/2006/diagram" descr="bigdata-3vs-volume"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a:srcRect/>
          <a:stretch>
            <a:fillRect/>
          </a:stretch>
        </p:blipFill>
        <p:spPr xmlns:c="http://schemas.openxmlformats.org/drawingml/2006/chart" xmlns:pic="http://schemas.openxmlformats.org/drawingml/2006/picture" xmlns:dgm="http://schemas.openxmlformats.org/drawingml/2006/diagram" bwMode="auto">
          <a:xfrm>
            <a:off x="6231232" y="1500108"/>
            <a:ext cx="4812632" cy="1219200"/>
          </a:xfrm>
          <a:prstGeom prst="rect">
            <a:avLst/>
          </a:prstGeom>
          <a:noFill/>
        </p:spPr>
      </p:pic>
      <p:pic>
        <p:nvPicPr>
          <p:cNvPr xmlns:c="http://schemas.openxmlformats.org/drawingml/2006/chart" xmlns:pic="http://schemas.openxmlformats.org/drawingml/2006/picture" xmlns:dgm="http://schemas.openxmlformats.org/drawingml/2006/diagram" descr="bigdata-3vs-velocity" id="1028"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231232" y="3152615"/>
            <a:ext cx="4812632" cy="1219200"/>
          </a:xfrm>
          <a:prstGeom prst="rect">
            <a:avLst/>
          </a:prstGeom>
          <a:noFill/>
        </p:spPr>
      </p:pic>
      <p:pic>
        <p:nvPicPr>
          <p:cNvPr xmlns:c="http://schemas.openxmlformats.org/drawingml/2006/chart" xmlns:pic="http://schemas.openxmlformats.org/drawingml/2006/picture" xmlns:dgm="http://schemas.openxmlformats.org/drawingml/2006/diagram" descr="bigdata-3vs-variety" id="1030" name="Picture 6"/>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6231232" y="5167312"/>
            <a:ext cx="4812632" cy="1371600"/>
          </a:xfrm>
          <a:prstGeom prst="rect">
            <a:avLst/>
          </a:prstGeom>
          <a:noFill/>
        </p:spPr>
      </p:pic>
      <p:sp>
        <p:nvSpPr>
          <p:cNvPr xmlns:c="http://schemas.openxmlformats.org/drawingml/2006/chart" xmlns:pic="http://schemas.openxmlformats.org/drawingml/2006/picture" xmlns:dgm="http://schemas.openxmlformats.org/drawingml/2006/diagram" id="7" name="Slide Number Placeholder 6"/>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8</a:t>
            </a:fld>
            <a:endParaRPr lang="en-US">
              <a:uFillTx/>
            </a:endParaRPr>
          </a:p>
        </p:txBody>
      </p:sp>
      <p:sp>
        <p:nvSpPr>
          <p:cNvPr xmlns:c="http://schemas.openxmlformats.org/drawingml/2006/chart" xmlns:pic="http://schemas.openxmlformats.org/drawingml/2006/picture" xmlns:dgm="http://schemas.openxmlformats.org/drawingml/2006/diagram" id="8"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604434" y="89656"/>
            <a:ext cx="9637363" cy="715962"/>
          </a:xfrm>
        </p:spPr>
        <p:txBody xmlns:c="http://schemas.openxmlformats.org/drawingml/2006/chart" xmlns:pic="http://schemas.openxmlformats.org/drawingml/2006/picture" xmlns:dgm="http://schemas.openxmlformats.org/drawingml/2006/diagram">
          <a:bodyPr>
            <a:normAutofit/>
          </a:bodyPr>
          <a:lstStyle/>
          <a:p>
            <a:r>
              <a:rPr b="1" dirty="0" i="1" lang="en-US" smtClean="0">
                <a:uFillTx/>
              </a:rPr>
              <a:t>Characteristics of Big Data</a:t>
            </a:r>
            <a:endParaRPr b="1" dirty="0" i="1" lang="en-US">
              <a:uFillTx/>
            </a:endParaRPr>
          </a:p>
        </p:txBody>
      </p:sp>
      <p:sp>
        <p:nvSpPr>
          <p:cNvPr xmlns:c="http://schemas.openxmlformats.org/drawingml/2006/chart" xmlns:pic="http://schemas.openxmlformats.org/drawingml/2006/picture" xmlns:dgm="http://schemas.openxmlformats.org/drawingml/2006/diagram" id="2" name="Date Placeholder 1"/>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39F22A9D-354A-457D-88D1-9F4BEF3BA9E3}"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1026"/>
                                        </p:tgtEl>
                                        <p:attrNameLst>
                                          <p:attrName>style.visibility</p:attrName>
                                        </p:attrNameLst>
                                      </p:cBhvr>
                                      <p:to>
                                        <p:strVal val="visible"/>
                                      </p:to>
                                    </p:set>
                                    <p:anim calcmode="lin" valueType="num">
                                      <p:cBhvr additive="base">
                                        <p:cTn dur="500" fill="hold" id="19"/>
                                        <p:tgtEl>
                                          <p:spTgt spid="1026"/>
                                        </p:tgtEl>
                                        <p:attrNameLst>
                                          <p:attrName>ppt_x</p:attrName>
                                        </p:attrNameLst>
                                      </p:cBhvr>
                                      <p:tavLst>
                                        <p:tav tm="0">
                                          <p:val>
                                            <p:strVal val="#ppt_x"/>
                                          </p:val>
                                        </p:tav>
                                        <p:tav tm="100000">
                                          <p:val>
                                            <p:strVal val="#ppt_x"/>
                                          </p:val>
                                        </p:tav>
                                      </p:tavLst>
                                    </p:anim>
                                    <p:anim calcmode="lin" valueType="num">
                                      <p:cBhvr additive="base">
                                        <p:cTn dur="500" fill="hold" id="20"/>
                                        <p:tgtEl>
                                          <p:spTgt spid="1026"/>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1028"/>
                                        </p:tgtEl>
                                        <p:attrNameLst>
                                          <p:attrName>style.visibility</p:attrName>
                                        </p:attrNameLst>
                                      </p:cBhvr>
                                      <p:to>
                                        <p:strVal val="visible"/>
                                      </p:to>
                                    </p:set>
                                    <p:anim calcmode="lin" valueType="num">
                                      <p:cBhvr additive="base">
                                        <p:cTn dur="500" fill="hold" id="31"/>
                                        <p:tgtEl>
                                          <p:spTgt spid="1028"/>
                                        </p:tgtEl>
                                        <p:attrNameLst>
                                          <p:attrName>ppt_x</p:attrName>
                                        </p:attrNameLst>
                                      </p:cBhvr>
                                      <p:tavLst>
                                        <p:tav tm="0">
                                          <p:val>
                                            <p:strVal val="#ppt_x"/>
                                          </p:val>
                                        </p:tav>
                                        <p:tav tm="100000">
                                          <p:val>
                                            <p:strVal val="#ppt_x"/>
                                          </p:val>
                                        </p:tav>
                                      </p:tavLst>
                                    </p:anim>
                                    <p:anim calcmode="lin" valueType="num">
                                      <p:cBhvr additive="base">
                                        <p:cTn dur="500" fill="hold" id="32"/>
                                        <p:tgtEl>
                                          <p:spTgt spid="1028"/>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3">
                                            <p:txEl>
                                              <p:pRg end="7" st="7"/>
                                            </p:txEl>
                                          </p:spTgt>
                                        </p:tgtEl>
                                        <p:attrNameLst>
                                          <p:attrName>style.visibility</p:attrName>
                                        </p:attrNameLst>
                                      </p:cBhvr>
                                      <p:to>
                                        <p:strVal val="visible"/>
                                      </p:to>
                                    </p:set>
                                    <p:anim calcmode="lin" valueType="num">
                                      <p:cBhvr additive="base">
                                        <p:cTn dur="500" fill="hold" id="37"/>
                                        <p:tgtEl>
                                          <p:spTgt spid="3">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7" st="7"/>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2" presetSubtype="4">
                                  <p:stCondLst>
                                    <p:cond delay="0"/>
                                  </p:stCondLst>
                                  <p:childTnLst>
                                    <p:set>
                                      <p:cBhvr>
                                        <p:cTn dur="1" fill="hold" id="42">
                                          <p:stCondLst>
                                            <p:cond delay="0"/>
                                          </p:stCondLst>
                                        </p:cTn>
                                        <p:tgtEl>
                                          <p:spTgt spid="1030"/>
                                        </p:tgtEl>
                                        <p:attrNameLst>
                                          <p:attrName>style.visibility</p:attrName>
                                        </p:attrNameLst>
                                      </p:cBhvr>
                                      <p:to>
                                        <p:strVal val="visible"/>
                                      </p:to>
                                    </p:set>
                                    <p:anim calcmode="lin" valueType="num">
                                      <p:cBhvr additive="base">
                                        <p:cTn dur="500" fill="hold" id="43"/>
                                        <p:tgtEl>
                                          <p:spTgt spid="1030"/>
                                        </p:tgtEl>
                                        <p:attrNameLst>
                                          <p:attrName>ppt_x</p:attrName>
                                        </p:attrNameLst>
                                      </p:cBhvr>
                                      <p:tavLst>
                                        <p:tav tm="0">
                                          <p:val>
                                            <p:strVal val="#ppt_x"/>
                                          </p:val>
                                        </p:tav>
                                        <p:tav tm="100000">
                                          <p:val>
                                            <p:strVal val="#ppt_x"/>
                                          </p:val>
                                        </p:tav>
                                      </p:tavLst>
                                    </p:anim>
                                    <p:anim calcmode="lin" valueType="num">
                                      <p:cBhvr additive="base">
                                        <p:cTn dur="500" fill="hold" id="44"/>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8"/>
    </p:bld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59417" y="108488"/>
            <a:ext cx="9451382" cy="792162"/>
          </a:xfrm>
        </p:spPr>
        <p:txBody xmlns:c="http://schemas.openxmlformats.org/drawingml/2006/chart" xmlns:pic="http://schemas.openxmlformats.org/drawingml/2006/picture" xmlns:dgm="http://schemas.openxmlformats.org/drawingml/2006/diagram">
          <a:bodyPr>
            <a:normAutofit/>
          </a:bodyPr>
          <a:lstStyle/>
          <a:p>
            <a:r>
              <a:rPr b="1" dirty="0" i="1" lang="en-US">
                <a:uFillTx/>
              </a:rPr>
              <a:t>What Comes Under Big Data</a:t>
            </a:r>
            <a:r>
              <a:rPr b="1" dirty="0" i="1" lang="en-US" smtClean="0">
                <a:uFillTx/>
              </a:rPr>
              <a:t>?</a:t>
            </a:r>
            <a:endParaRPr b="1" dirty="0" i="1"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77125" y="1126588"/>
            <a:ext cx="11437749" cy="5594887"/>
          </a:xfrm>
        </p:spPr>
        <p:txBody xmlns:c="http://schemas.openxmlformats.org/drawingml/2006/chart" xmlns:pic="http://schemas.openxmlformats.org/drawingml/2006/picture" xmlns:dgm="http://schemas.openxmlformats.org/drawingml/2006/diagram">
          <a:bodyPr>
            <a:noAutofit/>
          </a:bodyPr>
          <a:lstStyle/>
          <a:p>
            <a:pPr algn="just"/>
            <a:r>
              <a:rPr dirty="0" lang="en-US" sz="2400">
                <a:uFillTx/>
              </a:rPr>
              <a:t>Big data involves the data produced by different devices and applications. Given below are some of the fields that come under the umbrella of Big Data.</a:t>
            </a:r>
          </a:p>
          <a:p>
            <a:pPr algn="just"/>
            <a:r>
              <a:rPr b="1" dirty="0" lang="en-US" sz="2400">
                <a:uFillTx/>
              </a:rPr>
              <a:t>Black Box Data</a:t>
            </a:r>
            <a:r>
              <a:rPr dirty="0" lang="en-US" sz="2400">
                <a:uFillTx/>
              </a:rPr>
              <a:t> : It is a component of helicopter, airplanes, and jets, etc. It captures voices of the flight crew, recordings of microphones and earphones, and the performance information of the aircraft.</a:t>
            </a:r>
          </a:p>
          <a:p>
            <a:pPr algn="just"/>
            <a:r>
              <a:rPr b="1" dirty="0" lang="en-US" sz="2400">
                <a:uFillTx/>
              </a:rPr>
              <a:t>Social Media Data</a:t>
            </a:r>
            <a:r>
              <a:rPr dirty="0" lang="en-US" sz="2400">
                <a:uFillTx/>
              </a:rPr>
              <a:t> : Social media such as </a:t>
            </a:r>
            <a:r>
              <a:rPr dirty="0" err="1" lang="en-US" sz="2400">
                <a:uFillTx/>
              </a:rPr>
              <a:t>Facebook</a:t>
            </a:r>
            <a:r>
              <a:rPr dirty="0" lang="en-US" sz="2400">
                <a:uFillTx/>
              </a:rPr>
              <a:t> and Twitter hold information and the views posted by millions of people across the globe.</a:t>
            </a:r>
          </a:p>
          <a:p>
            <a:pPr algn="just"/>
            <a:r>
              <a:rPr b="1" dirty="0" lang="en-US" sz="2400">
                <a:uFillTx/>
              </a:rPr>
              <a:t>Stock Exchange Data</a:t>
            </a:r>
            <a:r>
              <a:rPr dirty="0" lang="en-US" sz="2400">
                <a:uFillTx/>
              </a:rPr>
              <a:t> : The stock exchange data holds information about the ‘buy’ and ‘sell’ decisions made on a share of different companies made by the customers.</a:t>
            </a:r>
          </a:p>
          <a:p>
            <a:pPr algn="just"/>
            <a:r>
              <a:rPr b="1" dirty="0" lang="en-US" sz="2400">
                <a:uFillTx/>
              </a:rPr>
              <a:t>Power Grid Data</a:t>
            </a:r>
            <a:r>
              <a:rPr dirty="0" lang="en-US" sz="2400">
                <a:uFillTx/>
              </a:rPr>
              <a:t> : The power grid data holds information consumed by a particular node with respect to a base station.</a:t>
            </a:r>
          </a:p>
          <a:p>
            <a:pPr algn="just"/>
            <a:r>
              <a:rPr b="1" dirty="0" lang="en-US" sz="2400">
                <a:uFillTx/>
              </a:rPr>
              <a:t>Transport Data</a:t>
            </a:r>
            <a:r>
              <a:rPr dirty="0" lang="en-US" sz="2400">
                <a:uFillTx/>
              </a:rPr>
              <a:t> : Transport data includes model, capacity, distance and availability of a vehicle.</a:t>
            </a:r>
          </a:p>
          <a:p>
            <a:pPr algn="just"/>
            <a:r>
              <a:rPr b="1" dirty="0" lang="en-US" sz="2400">
                <a:uFillTx/>
              </a:rPr>
              <a:t>Search Engine Data</a:t>
            </a:r>
            <a:r>
              <a:rPr dirty="0" lang="en-US" sz="2400">
                <a:uFillTx/>
              </a:rPr>
              <a:t> : Search engines retrieve lots of data from different databases</a:t>
            </a:r>
            <a:r>
              <a:rPr dirty="0" lang="en-US" sz="2400">
                <a:uFillTx/>
              </a:rPr>
              <a:t>.</a:t>
            </a:r>
            <a:endParaRPr dirty="0" lang="en-US" sz="2400">
              <a:uFillTx/>
            </a:endParaRPr>
          </a:p>
        </p:txBody>
      </p:sp>
      <p:sp>
        <p:nvSpPr>
          <p:cNvPr xmlns:c="http://schemas.openxmlformats.org/drawingml/2006/chart" xmlns:pic="http://schemas.openxmlformats.org/drawingml/2006/picture" xmlns:dgm="http://schemas.openxmlformats.org/drawingml/2006/diagram" id="4" name="Slide Number Placeholder 3"/>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0D7E2D5B-DC3F-4EF1-B726-A1C88AE42538}" type="slidenum">
              <a:rPr lang="en-US" smtClean="0">
                <a:uFillTx/>
              </a:rPr>
              <a:pPr/>
              <a:t>9</a:t>
            </a:fld>
            <a:endParaRPr lang="en-US">
              <a:uFillTx/>
            </a:endParaRPr>
          </a:p>
        </p:txBody>
      </p:sp>
      <p:sp>
        <p:nvSpPr>
          <p:cNvPr xmlns:c="http://schemas.openxmlformats.org/drawingml/2006/chart" xmlns:pic="http://schemas.openxmlformats.org/drawingml/2006/picture" xmlns:dgm="http://schemas.openxmlformats.org/drawingml/2006/diagram" id="5" name="Date Placeholder 4"/>
          <p:cNvSpPr xmlns:c="http://schemas.openxmlformats.org/drawingml/2006/chart" xmlns:pic="http://schemas.openxmlformats.org/drawingml/2006/picture" xmlns:dgm="http://schemas.openxmlformats.org/drawingml/2006/diagram">
            <a:spLocks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fld id="{69EC4BB6-3C15-46E9-8A7D-748D41AE8451}" type="datetime1">
              <a:rPr lang="en-US" smtClean="0">
                <a:uFillTx/>
              </a:rPr>
              <a:t>11/25/2017</a:t>
            </a:fld>
            <a:endParaRPr lang="en-US">
              <a:uFillTx/>
            </a:endParaRPr>
          </a:p>
        </p:txBody>
      </p:sp>
      <p:sp>
        <p:nvSpPr>
          <p:cNvPr xmlns:c="http://schemas.openxmlformats.org/drawingml/2006/chart" xmlns:pic="http://schemas.openxmlformats.org/drawingml/2006/picture" xmlns:dgm="http://schemas.openxmlformats.org/drawingml/2006/diagram" id="6" name="Footer Placeholder 5"/>
          <p:cNvSpPr xmlns:c="http://schemas.openxmlformats.org/drawingml/2006/chart" xmlns:pic="http://schemas.openxmlformats.org/drawingml/2006/picture" xmlns:dgm="http://schemas.openxmlformats.org/drawingml/2006/diagram">
            <a:spLocks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Big Data </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0" st="0"/>
                                            </p:txEl>
                                          </p:spTgt>
                                        </p:tgtEl>
                                        <p:attrNameLst>
                                          <p:attrName>style.visibility</p:attrName>
                                        </p:attrNameLst>
                                      </p:cBhvr>
                                      <p:to>
                                        <p:strVal val="visible"/>
                                      </p:to>
                                    </p:set>
                                    <p:anim calcmode="lin" valueType="num">
                                      <p:cBhvr additive="base">
                                        <p:cTn dur="500" fill="hold" id="13"/>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1" st="1"/>
                                            </p:txEl>
                                          </p:spTgt>
                                        </p:tgtEl>
                                        <p:attrNameLst>
                                          <p:attrName>style.visibility</p:attrName>
                                        </p:attrNameLst>
                                      </p:cBhvr>
                                      <p:to>
                                        <p:strVal val="visible"/>
                                      </p:to>
                                    </p:set>
                                    <p:anim calcmode="lin" valueType="num">
                                      <p:cBhvr additive="base">
                                        <p:cTn dur="500" fill="hold" id="19"/>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2" st="2"/>
                                            </p:txEl>
                                          </p:spTgt>
                                        </p:tgtEl>
                                        <p:attrNameLst>
                                          <p:attrName>style.visibility</p:attrName>
                                        </p:attrNameLst>
                                      </p:cBhvr>
                                      <p:to>
                                        <p:strVal val="visible"/>
                                      </p:to>
                                    </p:set>
                                    <p:anim calcmode="lin" valueType="num">
                                      <p:cBhvr additive="base">
                                        <p:cTn dur="500" fill="hold" id="25"/>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3" st="3"/>
                                            </p:txEl>
                                          </p:spTgt>
                                        </p:tgtEl>
                                        <p:attrNameLst>
                                          <p:attrName>style.visibility</p:attrName>
                                        </p:attrNameLst>
                                      </p:cBhvr>
                                      <p:to>
                                        <p:strVal val="visible"/>
                                      </p:to>
                                    </p:set>
                                    <p:anim calcmode="lin" valueType="num">
                                      <p:cBhvr additive="base">
                                        <p:cTn dur="500" fill="hold" id="31"/>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4" st="4"/>
                                            </p:txEl>
                                          </p:spTgt>
                                        </p:tgtEl>
                                        <p:attrNameLst>
                                          <p:attrName>style.visibility</p:attrName>
                                        </p:attrNameLst>
                                      </p:cBhvr>
                                      <p:to>
                                        <p:strVal val="visible"/>
                                      </p:to>
                                    </p:set>
                                    <p:anim calcmode="lin" valueType="num">
                                      <p:cBhvr additive="base">
                                        <p:cTn dur="500" fill="hold" id="37"/>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5" st="5"/>
                                            </p:txEl>
                                          </p:spTgt>
                                        </p:tgtEl>
                                        <p:attrNameLst>
                                          <p:attrName>style.visibility</p:attrName>
                                        </p:attrNameLst>
                                      </p:cBhvr>
                                      <p:to>
                                        <p:strVal val="visible"/>
                                      </p:to>
                                    </p:set>
                                    <p:anim calcmode="lin" valueType="num">
                                      <p:cBhvr additive="base">
                                        <p:cTn dur="500" fill="hold" id="43"/>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3">
                                            <p:txEl>
                                              <p:pRg end="6" st="6"/>
                                            </p:txEl>
                                          </p:spTgt>
                                        </p:tgtEl>
                                        <p:attrNameLst>
                                          <p:attrName>style.visibility</p:attrName>
                                        </p:attrNameLst>
                                      </p:cBhvr>
                                      <p:to>
                                        <p:strVal val="visible"/>
                                      </p:to>
                                    </p:set>
                                    <p:anim calcmode="lin" valueType="num">
                                      <p:cBhvr additive="base">
                                        <p:cTn dur="500" fill="hold" id="49"/>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
      <p:bldP advAuto="4294967295" build="p" grpId="0" spid="3"/>
    </p:bldLst>
  </p:timing>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162</TotalTime>
  <Words>1817</Words>
  <Application>Microsoft Office PowerPoint</Application>
  <PresentationFormat>Widescreen</PresentationFormat>
  <Paragraphs>442</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Menlo</vt:lpstr>
      <vt:lpstr>Wingdings</vt:lpstr>
      <vt:lpstr>Office Theme</vt:lpstr>
      <vt:lpstr>Today’s Topics</vt:lpstr>
      <vt:lpstr>PowerPoint Presentation</vt:lpstr>
      <vt:lpstr>What does Raw Data mean?</vt:lpstr>
      <vt:lpstr>What do You mean by Data? </vt:lpstr>
      <vt:lpstr>Types of Data</vt:lpstr>
      <vt:lpstr>What is Big Data?</vt:lpstr>
      <vt:lpstr>What is Big Data?</vt:lpstr>
      <vt:lpstr>Characteristics of Big Data</vt:lpstr>
      <vt:lpstr>What Comes Under Big Data?</vt:lpstr>
      <vt:lpstr>Big Data life cycle management</vt:lpstr>
      <vt:lpstr>Big Data Technologies</vt:lpstr>
      <vt:lpstr>Big Data Technologies</vt:lpstr>
      <vt:lpstr>Big Data Technologies</vt:lpstr>
      <vt:lpstr>Big Data Challenges</vt:lpstr>
      <vt:lpstr>Big Data Challenges</vt:lpstr>
      <vt:lpstr>Traditional Approach</vt:lpstr>
      <vt:lpstr>Traditional Approach</vt:lpstr>
      <vt:lpstr>MapReduce Algorithm </vt:lpstr>
      <vt:lpstr>MapReduce Algorithm </vt:lpstr>
      <vt:lpstr>MapReduce</vt:lpstr>
      <vt:lpstr>Illustration of MapReduce </vt:lpstr>
      <vt:lpstr>Illustration of MapReduce </vt:lpstr>
      <vt:lpstr>Illustration of MapReduce </vt:lpstr>
      <vt:lpstr>MapReduce Algorithm Steps</vt:lpstr>
      <vt:lpstr>MapReduce Algorithm Steps</vt:lpstr>
      <vt:lpstr>MapReduce Algorithm Steps</vt:lpstr>
      <vt:lpstr>PowerPoint Presentation</vt:lpstr>
      <vt:lpstr>PowerPoint Presentation</vt:lpstr>
      <vt:lpstr>PowerPoint Presentation</vt:lpstr>
      <vt:lpstr>PowerPoint Presentation</vt:lpstr>
      <vt:lpstr>PowerPoint Presentation</vt:lpstr>
      <vt:lpstr>Flow of Map Reduce Algorithm</vt:lpstr>
      <vt:lpstr>Algorithms for MapReduce</vt:lpstr>
      <vt:lpstr>Algorithms for MapReduce</vt:lpstr>
      <vt:lpstr>Algorithms for MapReduce</vt:lpstr>
      <vt:lpstr>Algorithms for MapReduce</vt:lpstr>
      <vt:lpstr>Algorithms for MapReduce</vt:lpstr>
      <vt:lpstr>PowerPoint Presentation</vt:lpstr>
      <vt:lpstr>Example of MapReduce Problem Statement: Count the number of occurrences of each word available in a DataSet.</vt:lpstr>
      <vt:lpstr>PowerPoint Presentation</vt:lpstr>
      <vt:lpstr>Example of MapReduce Problem Statement: Count the number of occurrences of each word available in a DataSet.</vt:lpstr>
      <vt:lpstr>PowerPoint Presentation</vt:lpstr>
      <vt:lpstr>PowerPoint Presentation</vt:lpstr>
      <vt:lpstr>PowerPoint Presentation</vt:lpstr>
      <vt:lpstr>PowerPoint Presentation</vt:lpstr>
      <vt:lpstr>Hadoop- Big Data Solutions</vt:lpstr>
      <vt:lpstr>Hadoop- Big Data Solutions</vt:lpstr>
      <vt:lpstr>Hadoop- Big Data Solutions</vt:lpstr>
      <vt:lpstr>Hadoop- Big Data Solutions</vt:lpstr>
      <vt:lpstr>Why is Hadoop important?</vt:lpstr>
      <vt:lpstr>Why is Hadoop important?</vt:lpstr>
      <vt:lpstr>Hadoop Architecture</vt:lpstr>
      <vt:lpstr>Hadoop Architecture</vt:lpstr>
      <vt:lpstr>Hadoop Architecture</vt:lpstr>
      <vt:lpstr>Hadoop Architecture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2017-11-25T13:46:53Z</dcterms:created>
  <dcterms:modified xsi:type="dcterms:W3CDTF">2017-11-25T16:29:09Z</dcterms:modified>
</cp:coreProperties>
</file>