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89607-EEDC-4E68-B2C0-C2750BFAF72F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9479F-FFD7-4060-B015-C4BC3B987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ACCF-D794-497D-9E7C-6BD61A4F314A}" type="datetimeFigureOut">
              <a:rPr lang="en-US" smtClean="0"/>
              <a:pPr/>
              <a:t>16-Jul-18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Skin </a:t>
            </a:r>
            <a:r>
              <a:rPr lang="en-US" b="1" dirty="0" smtClean="0"/>
              <a:t>Appendages or Accessory Organs </a:t>
            </a:r>
            <a:r>
              <a:rPr lang="en-US" b="1" smtClean="0"/>
              <a:t>of Skin</a:t>
            </a:r>
            <a:br>
              <a:rPr lang="en-US" b="1" smtClean="0"/>
            </a:br>
            <a:r>
              <a:rPr lang="en-US" b="1" smtClean="0"/>
              <a:t>(Part 2)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Disorders of the Integumentary System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Acne vulgaris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Caused by increased secretion of oil related to increased hormones during puberty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Albinism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Inherited disorder in which melanin is not produced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Alopecia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 </a:t>
            </a:r>
            <a:r>
              <a:rPr lang="en-US" sz="2400" dirty="0" smtClean="0">
                <a:cs typeface="Times New Roman" pitchFamily="18" charset="0"/>
              </a:rPr>
              <a:t>Baldness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Cellulitis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Bacterial infection of the dermis and subcutaneous layer of the skin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Dandruff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White flakes of dead skin cells from the scalp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Eczema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Group of disorders caused by allergic or irritant reactions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Hirsutism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Abnormal amount of hair growth in unusual places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Psoriasis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Chronic skin disorder in which too many epidermal cells are produced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Rashes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May result from viral infection, especially in children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Scleroderma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Rare autoimmune disorder that affects blood vessels and connective tissues of the skin</a:t>
            </a:r>
          </a:p>
          <a:p>
            <a:r>
              <a:rPr lang="en-US" sz="2400" dirty="0" smtClean="0"/>
              <a:t>Skin cancer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Three forms are basal, squamous, and melanoma</a:t>
            </a:r>
          </a:p>
          <a:p>
            <a:r>
              <a:rPr lang="en-US" sz="2400" dirty="0" smtClean="0"/>
              <a:t>Wart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Papule caused by a viral infection</a:t>
            </a:r>
          </a:p>
          <a:p>
            <a:pPr>
              <a:buFontTx/>
              <a:buNone/>
            </a:pPr>
            <a:endParaRPr lang="en-US" dirty="0" smtClean="0">
              <a:latin typeface="Tahoma" pitchFamily="2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373563"/>
          </a:xfrm>
        </p:spPr>
        <p:txBody>
          <a:bodyPr/>
          <a:lstStyle/>
          <a:p>
            <a:r>
              <a:rPr lang="en-US" dirty="0" smtClean="0"/>
              <a:t>Derived from epidermis but extend into dermis</a:t>
            </a:r>
          </a:p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Hair and hair follicles</a:t>
            </a:r>
          </a:p>
          <a:p>
            <a:pPr lvl="1"/>
            <a:r>
              <a:rPr lang="en-US" dirty="0" smtClean="0"/>
              <a:t>Sebaceous (oil) glands</a:t>
            </a:r>
          </a:p>
          <a:p>
            <a:pPr lvl="1"/>
            <a:r>
              <a:rPr lang="en-US" dirty="0" smtClean="0"/>
              <a:t>Sweat (sudoiferous) glands</a:t>
            </a:r>
          </a:p>
          <a:p>
            <a:pPr lvl="1"/>
            <a:r>
              <a:rPr lang="en-US" dirty="0" smtClean="0"/>
              <a:t>Nails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30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 Appendages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Hairs are </a:t>
            </a:r>
            <a:r>
              <a:rPr lang="en-US" dirty="0"/>
              <a:t>present on most skin surfaces except the </a:t>
            </a:r>
            <a:r>
              <a:rPr lang="en-US" dirty="0" smtClean="0"/>
              <a:t>palms and soles. </a:t>
            </a:r>
          </a:p>
          <a:p>
            <a:pPr>
              <a:buNone/>
            </a:pPr>
            <a:r>
              <a:rPr lang="en-US" dirty="0" smtClean="0"/>
              <a:t>Hair consists of:</a:t>
            </a:r>
          </a:p>
          <a:p>
            <a:r>
              <a:rPr lang="en-US" dirty="0"/>
              <a:t>Shaft -- visible</a:t>
            </a:r>
          </a:p>
          <a:p>
            <a:r>
              <a:rPr lang="en-US" dirty="0" smtClean="0"/>
              <a:t>Root </a:t>
            </a:r>
            <a:r>
              <a:rPr lang="en-US" dirty="0"/>
              <a:t>-- below the surface</a:t>
            </a:r>
          </a:p>
          <a:p>
            <a:r>
              <a:rPr lang="en-US" dirty="0" smtClean="0"/>
              <a:t>Follicle </a:t>
            </a:r>
            <a:r>
              <a:rPr lang="en-US" dirty="0"/>
              <a:t>surrounds root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External root sheath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Internal root sheath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Base of follicle is bulb</a:t>
            </a:r>
          </a:p>
          <a:p>
            <a:r>
              <a:rPr lang="en-US" dirty="0" smtClean="0"/>
              <a:t>Blood </a:t>
            </a:r>
            <a:r>
              <a:rPr lang="en-US" dirty="0"/>
              <a:t>vessels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pic>
        <p:nvPicPr>
          <p:cNvPr id="2" name="Picture 2" descr="Image result for structure of hair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638800" cy="579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Tightly </a:t>
            </a:r>
            <a:r>
              <a:rPr lang="en-US" dirty="0"/>
              <a:t>packed keratinized cells</a:t>
            </a:r>
          </a:p>
          <a:p>
            <a:r>
              <a:rPr lang="en-US" dirty="0" smtClean="0"/>
              <a:t>Nail </a:t>
            </a:r>
            <a:r>
              <a:rPr lang="en-US" dirty="0"/>
              <a:t>body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Visible portion pink due to underlying capillaries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Free edge appears white</a:t>
            </a:r>
          </a:p>
          <a:p>
            <a:r>
              <a:rPr lang="en-US" dirty="0" smtClean="0"/>
              <a:t>Nail </a:t>
            </a:r>
            <a:r>
              <a:rPr lang="en-US" dirty="0"/>
              <a:t>root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buried under skin layers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lunula is white due </a:t>
            </a:r>
            <a:r>
              <a:rPr lang="en-US" dirty="0" smtClean="0"/>
              <a:t>to thickened </a:t>
            </a:r>
            <a:r>
              <a:rPr lang="en-US" dirty="0"/>
              <a:t>stratum basale </a:t>
            </a:r>
          </a:p>
          <a:p>
            <a:r>
              <a:rPr lang="en-US" dirty="0" smtClean="0"/>
              <a:t>Eponychium </a:t>
            </a:r>
            <a:r>
              <a:rPr lang="en-US" dirty="0"/>
              <a:t>(cuticle)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Nails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Glands of 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Sebaceous (oil) </a:t>
            </a:r>
            <a:r>
              <a:rPr lang="en-US" sz="3500" b="1" dirty="0" smtClean="0"/>
              <a:t>glands</a:t>
            </a:r>
            <a:endParaRPr lang="en-US" sz="3500" b="1" dirty="0"/>
          </a:p>
          <a:p>
            <a:pPr>
              <a:buNone/>
            </a:pPr>
            <a:r>
              <a:rPr lang="en-US" dirty="0" smtClean="0"/>
              <a:t>Sebaceous </a:t>
            </a:r>
            <a:r>
              <a:rPr lang="en-US" dirty="0"/>
              <a:t>(oil) glands are usually connected to hair follicles; they are absent in the palms and soles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Produce </a:t>
            </a:r>
            <a:r>
              <a:rPr lang="en-US" dirty="0"/>
              <a:t>sebum</a:t>
            </a:r>
          </a:p>
          <a:p>
            <a:pPr>
              <a:buFont typeface="Courier New" pitchFamily="49" charset="0"/>
              <a:buChar char="o"/>
            </a:pPr>
            <a:r>
              <a:rPr lang="fr-FR" dirty="0"/>
              <a:t>C</a:t>
            </a:r>
            <a:r>
              <a:rPr lang="fr-FR" dirty="0" smtClean="0"/>
              <a:t>ontain </a:t>
            </a:r>
            <a:r>
              <a:rPr lang="fr-FR" dirty="0"/>
              <a:t>cholestérol, proteins, fats &amp; salts 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oistens </a:t>
            </a:r>
            <a:r>
              <a:rPr lang="en-US" dirty="0"/>
              <a:t>hairs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W</a:t>
            </a:r>
            <a:r>
              <a:rPr lang="en-US" dirty="0" smtClean="0"/>
              <a:t>aterproofs </a:t>
            </a:r>
            <a:r>
              <a:rPr lang="en-US" dirty="0"/>
              <a:t>and softens the skin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I</a:t>
            </a:r>
            <a:r>
              <a:rPr lang="en-US" dirty="0" smtClean="0"/>
              <a:t>nhibits </a:t>
            </a:r>
            <a:r>
              <a:rPr lang="en-US" dirty="0"/>
              <a:t>growth of bacteria &amp; fungi (ringworm)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Acne</a:t>
            </a:r>
            <a:endParaRPr lang="en-US" dirty="0"/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Bacterial inflammation of glands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Secretions are stimulated by hormones at </a:t>
            </a:r>
            <a:r>
              <a:rPr lang="en-US" dirty="0" smtClean="0"/>
              <a:t>puberty.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of the Skin</a:t>
            </a:r>
            <a:endParaRPr lang="en-US" dirty="0"/>
          </a:p>
        </p:txBody>
      </p:sp>
      <p:pic>
        <p:nvPicPr>
          <p:cNvPr id="24578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3999"/>
            <a:ext cx="5105400" cy="476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Sudoriferous (sweat) </a:t>
            </a:r>
            <a:r>
              <a:rPr lang="en-US" b="1" dirty="0" smtClean="0"/>
              <a:t>glands</a:t>
            </a:r>
            <a:endParaRPr lang="en-US" b="1" dirty="0"/>
          </a:p>
          <a:p>
            <a:pPr>
              <a:buNone/>
            </a:pPr>
            <a:r>
              <a:rPr lang="en-US" dirty="0"/>
              <a:t>Sweat glands (most areas of skin)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/>
              <a:t>regulate body temperature through evaporation (perspiration)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/>
              <a:t>help eliminate wastes such as urea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Types of sweat glands: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Eccrine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merocrine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Most numerous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True sweat:  99% water, some salts, traces of waste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Open through pores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Apocrine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Axillaries, anal and genital areas only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Ducts open into hair follicles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organic molecules in it decompose with time - odor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Modified apocrine glands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Ceruminous – secrete earwax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Mammary – secrete milk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150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Tahoma</vt:lpstr>
      <vt:lpstr>Times New Roman</vt:lpstr>
      <vt:lpstr>Office Theme</vt:lpstr>
      <vt:lpstr>Skin Appendages or Accessory Organs of Skin (Part 2)</vt:lpstr>
      <vt:lpstr>PowerPoint Presentation</vt:lpstr>
      <vt:lpstr>Hair</vt:lpstr>
      <vt:lpstr>Hair</vt:lpstr>
      <vt:lpstr>Nails</vt:lpstr>
      <vt:lpstr>Nails</vt:lpstr>
      <vt:lpstr>Glands of Skin</vt:lpstr>
      <vt:lpstr>Glands of the Skin</vt:lpstr>
      <vt:lpstr>PowerPoint Presentation</vt:lpstr>
      <vt:lpstr>Disorders of the Integumentary System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Appendages or Accessory Organs of Skin</dc:title>
  <dc:creator>Su</dc:creator>
  <cp:lastModifiedBy>su</cp:lastModifiedBy>
  <cp:revision>28</cp:revision>
  <dcterms:created xsi:type="dcterms:W3CDTF">2012-11-01T03:47:25Z</dcterms:created>
  <dcterms:modified xsi:type="dcterms:W3CDTF">2018-07-16T03:22:48Z</dcterms:modified>
</cp:coreProperties>
</file>