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9144000" cy="6858000"/>
  <p:notesSz cx="6858000" cy="9144000"/>
  <p:defaultTextStyle>
    <a:lvl1pPr>
      <a:defRPr sz="2400">
        <a:latin typeface="Tahoma"/>
        <a:ea typeface="Tahoma"/>
        <a:cs typeface="Tahoma"/>
        <a:sym typeface="Tahoma"/>
      </a:defRPr>
    </a:lvl1pPr>
    <a:lvl2pPr indent="457200">
      <a:defRPr sz="2400">
        <a:latin typeface="Tahoma"/>
        <a:ea typeface="Tahoma"/>
        <a:cs typeface="Tahoma"/>
        <a:sym typeface="Tahoma"/>
      </a:defRPr>
    </a:lvl2pPr>
    <a:lvl3pPr indent="914400">
      <a:defRPr sz="2400">
        <a:latin typeface="Tahoma"/>
        <a:ea typeface="Tahoma"/>
        <a:cs typeface="Tahoma"/>
        <a:sym typeface="Tahoma"/>
      </a:defRPr>
    </a:lvl3pPr>
    <a:lvl4pPr indent="1371600">
      <a:defRPr sz="2400">
        <a:latin typeface="Tahoma"/>
        <a:ea typeface="Tahoma"/>
        <a:cs typeface="Tahoma"/>
        <a:sym typeface="Tahoma"/>
      </a:defRPr>
    </a:lvl4pPr>
    <a:lvl5pPr indent="1828800">
      <a:defRPr sz="2400">
        <a:latin typeface="Tahoma"/>
        <a:ea typeface="Tahoma"/>
        <a:cs typeface="Tahoma"/>
        <a:sym typeface="Tahoma"/>
      </a:defRPr>
    </a:lvl5pPr>
    <a:lvl6pPr>
      <a:defRPr sz="2400">
        <a:latin typeface="Tahoma"/>
        <a:ea typeface="Tahoma"/>
        <a:cs typeface="Tahoma"/>
        <a:sym typeface="Tahoma"/>
      </a:defRPr>
    </a:lvl6pPr>
    <a:lvl7pPr>
      <a:defRPr sz="2400">
        <a:latin typeface="Tahoma"/>
        <a:ea typeface="Tahoma"/>
        <a:cs typeface="Tahoma"/>
        <a:sym typeface="Tahoma"/>
      </a:defRPr>
    </a:lvl7pPr>
    <a:lvl8pPr>
      <a:defRPr sz="2400">
        <a:latin typeface="Tahoma"/>
        <a:ea typeface="Tahoma"/>
        <a:cs typeface="Tahoma"/>
        <a:sym typeface="Tahoma"/>
      </a:defRPr>
    </a:lvl8pPr>
    <a:lvl9pPr>
      <a:defRPr sz="2400">
        <a:latin typeface="Tahoma"/>
        <a:ea typeface="Tahoma"/>
        <a:cs typeface="Tahoma"/>
        <a:sym typeface="Tahom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Tahoma Negreta"/>
          <a:ea typeface="Tahoma Negreta"/>
          <a:cs typeface="Tahoma Negret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2CA"/>
          </a:solidFill>
        </a:fill>
      </a:tcStyle>
    </a:wholeTbl>
    <a:band2H>
      <a:tcTxStyle b="def" i="def"/>
      <a:tcStyle>
        <a:tcBdr/>
        <a:fill>
          <a:solidFill>
            <a:srgbClr val="FFEAE6"/>
          </a:solidFill>
        </a:fill>
      </a:tcStyle>
    </a:band2H>
    <a:firstCol>
      <a:tcTxStyle b="on" i="on">
        <a:font>
          <a:latin typeface="Tahoma Negreta"/>
          <a:ea typeface="Tahoma Negreta"/>
          <a:cs typeface="Tahoma Negre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6600"/>
          </a:solidFill>
        </a:fill>
      </a:tcStyle>
    </a:firstCol>
    <a:lastRow>
      <a:tcTxStyle b="on" i="on">
        <a:font>
          <a:latin typeface="Tahoma Negreta"/>
          <a:ea typeface="Tahoma Negreta"/>
          <a:cs typeface="Tahoma Negre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6600"/>
          </a:solidFill>
        </a:fill>
      </a:tcStyle>
    </a:lastRow>
    <a:firstRow>
      <a:tcTxStyle b="on" i="on">
        <a:font>
          <a:latin typeface="Tahoma Negreta"/>
          <a:ea typeface="Tahoma Negreta"/>
          <a:cs typeface="Tahoma Negre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660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ahoma Negreta"/>
          <a:ea typeface="Tahoma Negreta"/>
          <a:cs typeface="Tahoma Negret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ahoma Negreta"/>
          <a:ea typeface="Tahoma Negreta"/>
          <a:cs typeface="Tahoma Negre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Tahoma Negreta"/>
          <a:ea typeface="Tahoma Negreta"/>
          <a:cs typeface="Tahoma Negre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ahoma Negreta"/>
          <a:ea typeface="Tahoma Negreta"/>
          <a:cs typeface="Tahoma Negre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ahoma Negreta"/>
          <a:ea typeface="Tahoma Negreta"/>
          <a:cs typeface="Tahoma Negret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6E6CA"/>
          </a:solidFill>
        </a:fill>
      </a:tcStyle>
    </a:wholeTbl>
    <a:band2H>
      <a:tcTxStyle b="def" i="def"/>
      <a:tcStyle>
        <a:tcBdr/>
        <a:fill>
          <a:solidFill>
            <a:srgbClr val="FAF3E6"/>
          </a:solidFill>
        </a:fill>
      </a:tcStyle>
    </a:band2H>
    <a:firstCol>
      <a:tcTxStyle b="on" i="on">
        <a:font>
          <a:latin typeface="Tahoma Negreta"/>
          <a:ea typeface="Tahoma Negreta"/>
          <a:cs typeface="Tahoma Negre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B900"/>
          </a:solidFill>
        </a:fill>
      </a:tcStyle>
    </a:firstCol>
    <a:lastRow>
      <a:tcTxStyle b="on" i="on">
        <a:font>
          <a:latin typeface="Tahoma Negreta"/>
          <a:ea typeface="Tahoma Negreta"/>
          <a:cs typeface="Tahoma Negre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B900"/>
          </a:solidFill>
        </a:fill>
      </a:tcStyle>
    </a:lastRow>
    <a:firstRow>
      <a:tcTxStyle b="on" i="on">
        <a:font>
          <a:latin typeface="Tahoma Negreta"/>
          <a:ea typeface="Tahoma Negreta"/>
          <a:cs typeface="Tahoma Negre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B900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ahoma Negreta"/>
          <a:ea typeface="Tahoma Negreta"/>
          <a:cs typeface="Tahoma Negret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ahoma Negreta"/>
          <a:ea typeface="Tahoma Negreta"/>
          <a:cs typeface="Tahoma Negret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6600"/>
          </a:solidFill>
        </a:fill>
      </a:tcStyle>
    </a:firstCol>
    <a:lastRow>
      <a:tcTxStyle b="on" i="on">
        <a:font>
          <a:latin typeface="Tahoma Negreta"/>
          <a:ea typeface="Tahoma Negreta"/>
          <a:cs typeface="Tahoma Negret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ahoma Negreta"/>
          <a:ea typeface="Tahoma Negreta"/>
          <a:cs typeface="Tahoma Negret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660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ahoma Negreta"/>
          <a:ea typeface="Tahoma Negreta"/>
          <a:cs typeface="Tahoma Negret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ahoma Negreta"/>
          <a:ea typeface="Tahoma Negreta"/>
          <a:cs typeface="Tahoma Negre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Tahoma Negreta"/>
          <a:ea typeface="Tahoma Negreta"/>
          <a:cs typeface="Tahoma Negre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Tahoma Negreta"/>
          <a:ea typeface="Tahoma Negreta"/>
          <a:cs typeface="Tahoma Negre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ahoma Negreta"/>
          <a:ea typeface="Tahoma Negreta"/>
          <a:cs typeface="Tahoma Negret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ahoma Negreta"/>
          <a:ea typeface="Tahoma Negreta"/>
          <a:cs typeface="Tahoma Negret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ahoma Negreta"/>
          <a:ea typeface="Tahoma Negreta"/>
          <a:cs typeface="Tahoma Negret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Tahoma Negreta"/>
          <a:ea typeface="Tahoma Negreta"/>
          <a:cs typeface="Tahoma Negret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9" name="Shape 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xfrm>
            <a:off x="914400" y="0"/>
            <a:ext cx="7721600" cy="1828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838200" y="3048000"/>
            <a:ext cx="7467600" cy="34861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ClrTx/>
              <a:buSzTx/>
              <a:buFontTx/>
              <a:buNone/>
              <a:defRPr sz="40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  <a:lvl2pPr marL="0" indent="457200">
              <a:spcBef>
                <a:spcPts val="900"/>
              </a:spcBef>
              <a:buClrTx/>
              <a:buSzTx/>
              <a:buFontTx/>
              <a:buNone/>
              <a:defRPr sz="4000">
                <a:latin typeface="Times New Roman Bold"/>
                <a:ea typeface="Times New Roman Bold"/>
                <a:cs typeface="Times New Roman Bold"/>
                <a:sym typeface="Times New Roman Bold"/>
              </a:defRPr>
            </a:lvl2pPr>
            <a:lvl3pPr marL="0" indent="914400">
              <a:spcBef>
                <a:spcPts val="900"/>
              </a:spcBef>
              <a:buClrTx/>
              <a:buSzTx/>
              <a:buFontTx/>
              <a:buNone/>
              <a:defRPr sz="4000">
                <a:latin typeface="Times New Roman Bold"/>
                <a:ea typeface="Times New Roman Bold"/>
                <a:cs typeface="Times New Roman Bold"/>
                <a:sym typeface="Times New Roman Bold"/>
              </a:defRPr>
            </a:lvl3pPr>
            <a:lvl4pPr marL="0" indent="1371600">
              <a:spcBef>
                <a:spcPts val="900"/>
              </a:spcBef>
              <a:buClrTx/>
              <a:buSzTx/>
              <a:buFontTx/>
              <a:buNone/>
              <a:defRPr sz="4000">
                <a:latin typeface="Times New Roman Bold"/>
                <a:ea typeface="Times New Roman Bold"/>
                <a:cs typeface="Times New Roman Bold"/>
                <a:sym typeface="Times New Roman Bold"/>
              </a:defRPr>
            </a:lvl4pPr>
            <a:lvl5pPr marL="0" indent="1828800">
              <a:spcBef>
                <a:spcPts val="900"/>
              </a:spcBef>
              <a:buClrTx/>
              <a:buSzTx/>
              <a:buFontTx/>
              <a:buNone/>
              <a:defRPr sz="4000">
                <a:latin typeface="Times New Roman Bold"/>
                <a:ea typeface="Times New Roman Bold"/>
                <a:cs typeface="Times New Roman Bold"/>
                <a:sym typeface="Times New Roman Bold"/>
              </a:defRPr>
            </a:lvl5pPr>
          </a:lstStyle>
          <a:p>
            <a:pPr lvl="0">
              <a:defRPr sz="1800"/>
            </a:pPr>
            <a:r>
              <a:rPr sz="4000"/>
              <a:t>Body Level One</a:t>
            </a:r>
            <a:endParaRPr sz="4000"/>
          </a:p>
          <a:p>
            <a:pPr lvl="1">
              <a:defRPr sz="1800"/>
            </a:pPr>
            <a:r>
              <a:rPr sz="4000"/>
              <a:t>Body Level Two</a:t>
            </a:r>
            <a:endParaRPr sz="4000"/>
          </a:p>
          <a:p>
            <a:pPr lvl="2">
              <a:defRPr sz="1800"/>
            </a:pPr>
            <a:r>
              <a:rPr sz="4000"/>
              <a:t>Body Level Three</a:t>
            </a:r>
            <a:endParaRPr sz="4000"/>
          </a:p>
          <a:p>
            <a:pPr lvl="3">
              <a:defRPr sz="1800"/>
            </a:pPr>
            <a:r>
              <a:rPr sz="4000"/>
              <a:t>Body Level Four</a:t>
            </a:r>
            <a:endParaRPr sz="4000"/>
          </a:p>
          <a:p>
            <a:pPr lvl="4">
              <a:defRPr sz="1800"/>
            </a:pPr>
            <a:r>
              <a:rPr sz="4000"/>
              <a:t>Body Level Five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xfrm>
            <a:off x="6604000" y="6454876"/>
            <a:ext cx="1828800" cy="288825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3" name="pain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1828800"/>
            <a:ext cx="8229600" cy="384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Title 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in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1314450"/>
            <a:ext cx="8229600" cy="384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F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6172200"/>
            <a:ext cx="1066800" cy="4572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/>
          <p:nvPr/>
        </p:nvSpPr>
        <p:spPr>
          <a:xfrm>
            <a:off x="2133600" y="6088062"/>
            <a:ext cx="4714340" cy="540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1600">
                <a:latin typeface="Times New Roman"/>
                <a:ea typeface="Times New Roman"/>
                <a:cs typeface="Times New Roman"/>
                <a:sym typeface="Times New Roman"/>
              </a:rPr>
              <a:t>Keegan/Schlegelmilch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defRPr sz="1800"/>
            </a:pPr>
            <a:r>
              <a:rPr sz="1600">
                <a:latin typeface="Times New Roman"/>
                <a:ea typeface="Times New Roman"/>
                <a:cs typeface="Times New Roman"/>
                <a:sym typeface="Times New Roman"/>
              </a:rPr>
              <a:t>Global Marketing Management: A European Perspective</a:t>
            </a:r>
          </a:p>
        </p:txBody>
      </p:sp>
      <p:sp>
        <p:nvSpPr>
          <p:cNvPr id="5" name="Shape 5"/>
          <p:cNvSpPr/>
          <p:nvPr/>
        </p:nvSpPr>
        <p:spPr>
          <a:xfrm>
            <a:off x="7315200" y="6172200"/>
            <a:ext cx="1159431" cy="31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1600"/>
              <a:t>Chapter 10 / 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6705600" y="6416776"/>
            <a:ext cx="1905000" cy="288825"/>
          </a:xfrm>
          <a:prstGeom prst="rect">
            <a:avLst/>
          </a:prstGeom>
          <a:ln w="12700">
            <a:miter lim="400000"/>
          </a:ln>
        </p:spPr>
        <p:txBody>
          <a:bodyPr lIns="45719" rIns="45719" anchor="b">
            <a:spAutoFit/>
          </a:bodyPr>
          <a:lstStyle>
            <a:lvl1pPr algn="r">
              <a:spcBef>
                <a:spcPts val="800"/>
              </a:spcBef>
              <a:defRPr sz="1400">
                <a:solidFill>
                  <a:srgbClr val="5E574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7" name="Shape 7"/>
          <p:cNvSpPr/>
          <p:nvPr>
            <p:ph type="title"/>
          </p:nvPr>
        </p:nvSpPr>
        <p:spPr>
          <a:xfrm>
            <a:off x="406400" y="0"/>
            <a:ext cx="7772400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/>
          <a:lstStyle/>
          <a:p>
            <a:pPr lvl="0">
              <a:defRPr sz="1800"/>
            </a:pPr>
            <a:r>
              <a:rPr sz="4000"/>
              <a:t>Title Text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</p:sldLayoutIdLst>
  <p:transition spd="med" advClick="1"/>
  <p:txStyles>
    <p:titleStyle>
      <a:lvl1pPr>
        <a:defRPr sz="4000">
          <a:latin typeface="Times New Roman"/>
          <a:ea typeface="Times New Roman"/>
          <a:cs typeface="Times New Roman"/>
          <a:sym typeface="Times New Roman"/>
        </a:defRPr>
      </a:lvl1pPr>
      <a:lvl2pPr>
        <a:defRPr sz="4000">
          <a:latin typeface="Times New Roman"/>
          <a:ea typeface="Times New Roman"/>
          <a:cs typeface="Times New Roman"/>
          <a:sym typeface="Times New Roman"/>
        </a:defRPr>
      </a:lvl2pPr>
      <a:lvl3pPr>
        <a:defRPr sz="4000">
          <a:latin typeface="Times New Roman"/>
          <a:ea typeface="Times New Roman"/>
          <a:cs typeface="Times New Roman"/>
          <a:sym typeface="Times New Roman"/>
        </a:defRPr>
      </a:lvl3pPr>
      <a:lvl4pPr>
        <a:defRPr sz="4000">
          <a:latin typeface="Times New Roman"/>
          <a:ea typeface="Times New Roman"/>
          <a:cs typeface="Times New Roman"/>
          <a:sym typeface="Times New Roman"/>
        </a:defRPr>
      </a:lvl4pPr>
      <a:lvl5pPr>
        <a:defRPr sz="4000">
          <a:latin typeface="Times New Roman"/>
          <a:ea typeface="Times New Roman"/>
          <a:cs typeface="Times New Roman"/>
          <a:sym typeface="Times New Roman"/>
        </a:defRPr>
      </a:lvl5pPr>
      <a:lvl6pPr indent="457200">
        <a:defRPr sz="4000">
          <a:latin typeface="Times New Roman"/>
          <a:ea typeface="Times New Roman"/>
          <a:cs typeface="Times New Roman"/>
          <a:sym typeface="Times New Roman"/>
        </a:defRPr>
      </a:lvl6pPr>
      <a:lvl7pPr indent="914400">
        <a:defRPr sz="4000">
          <a:latin typeface="Times New Roman"/>
          <a:ea typeface="Times New Roman"/>
          <a:cs typeface="Times New Roman"/>
          <a:sym typeface="Times New Roman"/>
        </a:defRPr>
      </a:lvl7pPr>
      <a:lvl8pPr indent="1371600">
        <a:defRPr sz="4000">
          <a:latin typeface="Times New Roman"/>
          <a:ea typeface="Times New Roman"/>
          <a:cs typeface="Times New Roman"/>
          <a:sym typeface="Times New Roman"/>
        </a:defRPr>
      </a:lvl8pPr>
      <a:lvl9pPr indent="1828800">
        <a:defRPr sz="4000"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342900" indent="-342900">
        <a:spcBef>
          <a:spcPts val="700"/>
        </a:spcBef>
        <a:buClr>
          <a:srgbClr val="FFCC00"/>
        </a:buClr>
        <a:buSzPct val="100000"/>
        <a:buFont typeface="Helvetica"/>
        <a:buChar char="–"/>
        <a:defRPr sz="3200">
          <a:latin typeface="Tahoma"/>
          <a:ea typeface="Tahoma"/>
          <a:cs typeface="Tahoma"/>
          <a:sym typeface="Tahoma"/>
        </a:defRPr>
      </a:lvl1pPr>
      <a:lvl2pPr marL="783771" indent="-326571">
        <a:spcBef>
          <a:spcPts val="700"/>
        </a:spcBef>
        <a:buClr>
          <a:srgbClr val="FFCC00"/>
        </a:buClr>
        <a:buSzPct val="100000"/>
        <a:buFont typeface="Helvetica"/>
        <a:buChar char=""/>
        <a:defRPr sz="3200">
          <a:latin typeface="Tahoma"/>
          <a:ea typeface="Tahoma"/>
          <a:cs typeface="Tahoma"/>
          <a:sym typeface="Tahoma"/>
        </a:defRPr>
      </a:lvl2pPr>
      <a:lvl3pPr marL="1219200" indent="-304800">
        <a:spcBef>
          <a:spcPts val="700"/>
        </a:spcBef>
        <a:buClr>
          <a:srgbClr val="FFCC00"/>
        </a:buClr>
        <a:buSzPct val="100000"/>
        <a:buFont typeface="Helvetica"/>
        <a:buChar char=""/>
        <a:defRPr sz="3200">
          <a:latin typeface="Tahoma"/>
          <a:ea typeface="Tahoma"/>
          <a:cs typeface="Tahoma"/>
          <a:sym typeface="Tahoma"/>
        </a:defRPr>
      </a:lvl3pPr>
      <a:lvl4pPr marL="1737360" indent="-365760">
        <a:spcBef>
          <a:spcPts val="700"/>
        </a:spcBef>
        <a:buClr>
          <a:srgbClr val="FFCC00"/>
        </a:buClr>
        <a:buSzPct val="100000"/>
        <a:buFont typeface="Helvetica"/>
        <a:buChar char="•"/>
        <a:defRPr sz="3200">
          <a:latin typeface="Tahoma"/>
          <a:ea typeface="Tahoma"/>
          <a:cs typeface="Tahoma"/>
          <a:sym typeface="Tahoma"/>
        </a:defRPr>
      </a:lvl4pPr>
      <a:lvl5pPr marL="2235200" indent="-406400">
        <a:spcBef>
          <a:spcPts val="700"/>
        </a:spcBef>
        <a:buClr>
          <a:srgbClr val="FFCC00"/>
        </a:buClr>
        <a:buSzPct val="100000"/>
        <a:buFont typeface="Helvetica"/>
        <a:buChar char="–"/>
        <a:defRPr sz="3200">
          <a:latin typeface="Tahoma"/>
          <a:ea typeface="Tahoma"/>
          <a:cs typeface="Tahoma"/>
          <a:sym typeface="Tahoma"/>
        </a:defRPr>
      </a:lvl5pPr>
      <a:lvl6pPr marL="2692400" indent="-406400">
        <a:spcBef>
          <a:spcPts val="700"/>
        </a:spcBef>
        <a:buClr>
          <a:srgbClr val="FFCC00"/>
        </a:buClr>
        <a:buSzPct val="100000"/>
        <a:buFont typeface="Helvetica"/>
        <a:buChar char="•"/>
        <a:defRPr sz="3200">
          <a:latin typeface="Tahoma"/>
          <a:ea typeface="Tahoma"/>
          <a:cs typeface="Tahoma"/>
          <a:sym typeface="Tahoma"/>
        </a:defRPr>
      </a:lvl6pPr>
      <a:lvl7pPr marL="3149600" indent="-406400">
        <a:spcBef>
          <a:spcPts val="700"/>
        </a:spcBef>
        <a:buClr>
          <a:srgbClr val="FFCC00"/>
        </a:buClr>
        <a:buSzPct val="100000"/>
        <a:buFont typeface="Helvetica"/>
        <a:buChar char="•"/>
        <a:defRPr sz="3200">
          <a:latin typeface="Tahoma"/>
          <a:ea typeface="Tahoma"/>
          <a:cs typeface="Tahoma"/>
          <a:sym typeface="Tahoma"/>
        </a:defRPr>
      </a:lvl7pPr>
      <a:lvl8pPr marL="3606800" indent="-406400">
        <a:spcBef>
          <a:spcPts val="700"/>
        </a:spcBef>
        <a:buClr>
          <a:srgbClr val="FFCC00"/>
        </a:buClr>
        <a:buSzPct val="100000"/>
        <a:buFont typeface="Helvetica"/>
        <a:buChar char="•"/>
        <a:defRPr sz="3200">
          <a:latin typeface="Tahoma"/>
          <a:ea typeface="Tahoma"/>
          <a:cs typeface="Tahoma"/>
          <a:sym typeface="Tahoma"/>
        </a:defRPr>
      </a:lvl8pPr>
      <a:lvl9pPr marL="4064000" indent="-406400">
        <a:spcBef>
          <a:spcPts val="700"/>
        </a:spcBef>
        <a:buClr>
          <a:srgbClr val="FFCC00"/>
        </a:buClr>
        <a:buSzPct val="100000"/>
        <a:buFont typeface="Helvetica"/>
        <a:buChar char="•"/>
        <a:defRPr sz="3200">
          <a:latin typeface="Tahoma"/>
          <a:ea typeface="Tahoma"/>
          <a:cs typeface="Tahoma"/>
          <a:sym typeface="Tahoma"/>
        </a:defRPr>
      </a:lvl9pPr>
    </p:bodyStyle>
    <p:otherStyle>
      <a:lvl1pPr algn="r">
        <a:spcBef>
          <a:spcPts val="800"/>
        </a:spcBef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spcBef>
          <a:spcPts val="800"/>
        </a:spcBef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spcBef>
          <a:spcPts val="800"/>
        </a:spcBef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spcBef>
          <a:spcPts val="800"/>
        </a:spcBef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spcBef>
          <a:spcPts val="800"/>
        </a:spcBef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>
        <a:spcBef>
          <a:spcPts val="800"/>
        </a:spcBef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>
        <a:spcBef>
          <a:spcPts val="800"/>
        </a:spcBef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>
        <a:spcBef>
          <a:spcPts val="800"/>
        </a:spcBef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>
        <a:spcBef>
          <a:spcPts val="800"/>
        </a:spcBef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Relationship Id="rId4" Type="http://schemas.openxmlformats.org/officeDocument/2006/relationships/image" Target="../media/image1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"/><Relationship Id="rId3" Type="http://schemas.openxmlformats.org/officeDocument/2006/relationships/image" Target="../media/image23.tif"/><Relationship Id="rId4" Type="http://schemas.openxmlformats.org/officeDocument/2006/relationships/image" Target="../media/image24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Relationship Id="rId3" Type="http://schemas.openxmlformats.org/officeDocument/2006/relationships/image" Target="../media/image5.png"/><Relationship Id="rId4" Type="http://schemas.openxmlformats.org/officeDocument/2006/relationships/image" Target="../media/image8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990600" y="1371600"/>
            <a:ext cx="4724400" cy="381000"/>
          </a:xfrm>
          <a:prstGeom prst="rect">
            <a:avLst/>
          </a:prstGeom>
          <a:solidFill>
            <a:srgbClr val="FF66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2" name="Shape 22"/>
          <p:cNvSpPr/>
          <p:nvPr>
            <p:ph type="title"/>
          </p:nvPr>
        </p:nvSpPr>
        <p:spPr>
          <a:xfrm>
            <a:off x="914400" y="685799"/>
            <a:ext cx="76962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603504">
              <a:defRPr sz="1800"/>
            </a:pPr>
            <a:r>
              <a:rPr sz="2640"/>
              <a:t>Global Marketing</a:t>
            </a:r>
            <a:br>
              <a:rPr sz="2640"/>
            </a:br>
            <a:r>
              <a:rPr sz="2640"/>
              <a:t>Management</a:t>
            </a:r>
            <a:br>
              <a:rPr sz="2640"/>
            </a:br>
            <a:r>
              <a:rPr sz="1848"/>
              <a:t>A European Perspective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xfrm>
            <a:off x="1066800" y="4495800"/>
            <a:ext cx="6400800" cy="17716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spcBef>
                <a:spcPts val="700"/>
              </a:spcBef>
              <a:defRPr sz="1800"/>
            </a:pPr>
            <a:r>
              <a:rPr sz="3200">
                <a:latin typeface="Times New Roman"/>
                <a:ea typeface="Times New Roman"/>
                <a:cs typeface="Times New Roman"/>
                <a:sym typeface="Times New Roman"/>
              </a:rPr>
              <a:t>Warren J. Keegan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700"/>
              </a:spcBef>
              <a:defRPr sz="1800"/>
            </a:pPr>
            <a:r>
              <a:rPr sz="3200">
                <a:latin typeface="Times New Roman"/>
                <a:ea typeface="Times New Roman"/>
                <a:cs typeface="Times New Roman"/>
                <a:sym typeface="Times New Roman"/>
              </a:rPr>
              <a:t>Bodo B. Schlegelmilch</a:t>
            </a:r>
          </a:p>
        </p:txBody>
      </p:sp>
      <p:sp>
        <p:nvSpPr>
          <p:cNvPr id="24" name="Shape 24"/>
          <p:cNvSpPr/>
          <p:nvPr/>
        </p:nvSpPr>
        <p:spPr>
          <a:xfrm>
            <a:off x="984250" y="2774950"/>
            <a:ext cx="7442111" cy="1263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4000">
                <a:latin typeface="Times New Roman Bold"/>
                <a:ea typeface="Times New Roman Bold"/>
                <a:cs typeface="Times New Roman Bold"/>
                <a:sym typeface="Times New Roman Bold"/>
              </a:rPr>
              <a:t>Global Competition and Strategy</a:t>
            </a:r>
            <a:endParaRPr sz="4000"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>
              <a:defRPr sz="1800"/>
            </a:pPr>
            <a:r>
              <a:rPr sz="4000"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sp>
        <p:nvSpPr>
          <p:cNvPr id="63" name="Shape 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IKEA Child care </a:t>
            </a:r>
          </a:p>
        </p:txBody>
      </p:sp>
      <p:pic>
        <p:nvPicPr>
          <p:cNvPr id="6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156" y="1659511"/>
            <a:ext cx="6705688" cy="44676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sp>
        <p:nvSpPr>
          <p:cNvPr id="67" name="Shape 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Store decorated as if you home</a:t>
            </a:r>
          </a:p>
        </p:txBody>
      </p:sp>
      <p:pic>
        <p:nvPicPr>
          <p:cNvPr id="6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492" y="2040590"/>
            <a:ext cx="7411016" cy="3705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xfrm>
            <a:off x="914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4000"/>
              <a:t>Overview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xfrm>
            <a:off x="609600" y="1828800"/>
            <a:ext cx="7696200" cy="4171950"/>
          </a:xfrm>
          <a:prstGeom prst="rect">
            <a:avLst/>
          </a:prstGeom>
          <a:solidFill>
            <a:srgbClr val="FFFFFF"/>
          </a:solidFill>
          <a:ln w="9525">
            <a:solidFill/>
            <a:round/>
          </a:ln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Dimensions of Global Competition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National Competitive Advantages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Industry Analysis: Five Forces Model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Analysis of Industry Groups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Competitive Advantages of Individual Companies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Summary</a:t>
            </a:r>
            <a:r>
              <a:rPr sz="3200"/>
              <a:t> 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4000"/>
              <a:t>Learning Objectives</a:t>
            </a:r>
          </a:p>
        </p:txBody>
      </p:sp>
      <p:sp>
        <p:nvSpPr>
          <p:cNvPr id="74" name="Shape 74"/>
          <p:cNvSpPr/>
          <p:nvPr>
            <p:ph type="body" idx="1"/>
          </p:nvPr>
        </p:nvSpPr>
        <p:spPr>
          <a:xfrm>
            <a:off x="228600" y="1752600"/>
            <a:ext cx="86106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Understanding the importance of corporate strategies of a company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Appreciating the determinants for selecting, creating and pursuing a particular strategy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Knowing the levels of examining corporate strategy and the competitive position of a firm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Knowing why different companies pursue different strategies</a:t>
            </a:r>
            <a:r>
              <a:rPr sz="3200"/>
              <a:t> 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832104">
              <a:defRPr sz="3640"/>
            </a:lvl1pPr>
          </a:lstStyle>
          <a:p>
            <a:pPr lvl="0">
              <a:defRPr sz="1800"/>
            </a:pPr>
            <a:r>
              <a:rPr sz="3640"/>
              <a:t>Global Competition and Strategy: Important Concepts</a:t>
            </a:r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xfrm>
            <a:off x="228600" y="1752600"/>
            <a:ext cx="86106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The National Diamond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Five Forces Model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Generic Strategies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Playing the Spread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Strategic Groups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Hypercompetition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4000"/>
              <a:t>Dimension of Global Competition</a:t>
            </a:r>
          </a:p>
        </p:txBody>
      </p:sp>
      <p:sp>
        <p:nvSpPr>
          <p:cNvPr id="80" name="Shape 80"/>
          <p:cNvSpPr/>
          <p:nvPr>
            <p:ph type="body" idx="1"/>
          </p:nvPr>
        </p:nvSpPr>
        <p:spPr>
          <a:xfrm>
            <a:off x="228600" y="1600200"/>
            <a:ext cx="86106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A company`s success in global markets is determined by its ability to establish competitive advantages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Forces influencing competition in an industry need to be examined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Analysis of a firm`s position within an industry is important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pic>
        <p:nvPicPr>
          <p:cNvPr id="8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4565" y="721309"/>
            <a:ext cx="5234870" cy="5415382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3974995" y="6121080"/>
            <a:ext cx="210841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400"/>
              <a:t>Micheal Porter 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832104">
              <a:defRPr sz="1800"/>
            </a:pPr>
            <a:r>
              <a:rPr sz="3640"/>
              <a:t>National Competitive Advantage:</a:t>
            </a:r>
            <a:br>
              <a:rPr sz="3640"/>
            </a:br>
            <a:r>
              <a:rPr sz="3640"/>
              <a:t>Determinants of National Advantage</a:t>
            </a:r>
          </a:p>
        </p:txBody>
      </p:sp>
      <p:pic>
        <p:nvPicPr>
          <p:cNvPr id="87" name="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2412" y="1752600"/>
            <a:ext cx="6022976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5776912"/>
            <a:ext cx="3124200" cy="182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832104">
              <a:defRPr sz="3640"/>
            </a:lvl1pPr>
          </a:lstStyle>
          <a:p>
            <a:pPr lvl="0">
              <a:defRPr sz="1800"/>
            </a:pPr>
            <a:r>
              <a:rPr sz="3640"/>
              <a:t>National Competitive Advantage: Factor Conditions</a:t>
            </a:r>
          </a:p>
        </p:txBody>
      </p:sp>
      <p:sp>
        <p:nvSpPr>
          <p:cNvPr id="91" name="Shape 91"/>
          <p:cNvSpPr/>
          <p:nvPr>
            <p:ph type="body" idx="1"/>
          </p:nvPr>
        </p:nvSpPr>
        <p:spPr>
          <a:xfrm>
            <a:off x="228600" y="1752600"/>
            <a:ext cx="86106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Human Resources 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Physical Resources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Knowledge Resources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Capital Resources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Infrastructure Resources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buChar char=""/>
              <a:defRPr sz="1800"/>
            </a:pP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Alternative Categorisation of Factors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832104">
              <a:defRPr sz="1800"/>
            </a:pPr>
            <a:r>
              <a:rPr sz="3640"/>
              <a:t>Demand Conditions, </a:t>
            </a:r>
            <a:br>
              <a:rPr sz="3640"/>
            </a:br>
            <a:r>
              <a:rPr sz="3640"/>
              <a:t>Related and Supporting Industries</a:t>
            </a:r>
          </a:p>
        </p:txBody>
      </p:sp>
      <p:sp>
        <p:nvSpPr>
          <p:cNvPr id="94" name="Shape 94"/>
          <p:cNvSpPr/>
          <p:nvPr>
            <p:ph type="body" idx="1"/>
          </p:nvPr>
        </p:nvSpPr>
        <p:spPr>
          <a:xfrm>
            <a:off x="228600" y="1752600"/>
            <a:ext cx="471434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82035" indent="-282035" defTabSz="859536">
              <a:spcBef>
                <a:spcPts val="600"/>
              </a:spcBef>
              <a:buChar char=""/>
              <a:defRPr sz="1800"/>
            </a:pPr>
            <a:r>
              <a:rPr sz="2632">
                <a:latin typeface="Times New Roman"/>
                <a:ea typeface="Times New Roman"/>
                <a:cs typeface="Times New Roman"/>
                <a:sym typeface="Times New Roman"/>
              </a:rPr>
              <a:t>Home-market demand conditions are important </a:t>
            </a:r>
            <a:endParaRPr sz="2632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660000" indent="-230232" defTabSz="859536">
              <a:spcBef>
                <a:spcPts val="500"/>
              </a:spcBef>
              <a:defRPr sz="1800"/>
            </a:pPr>
            <a:r>
              <a:rPr sz="2256">
                <a:latin typeface="Times New Roman"/>
                <a:ea typeface="Times New Roman"/>
                <a:cs typeface="Times New Roman"/>
                <a:sym typeface="Times New Roman"/>
              </a:rPr>
              <a:t>Composition of home demand</a:t>
            </a:r>
            <a:endParaRPr sz="2256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660000" indent="-230232" defTabSz="859536">
              <a:spcBef>
                <a:spcPts val="500"/>
              </a:spcBef>
              <a:defRPr sz="1800"/>
            </a:pPr>
            <a:r>
              <a:rPr sz="2256">
                <a:latin typeface="Times New Roman"/>
                <a:ea typeface="Times New Roman"/>
                <a:cs typeface="Times New Roman"/>
                <a:sym typeface="Times New Roman"/>
              </a:rPr>
              <a:t>The size and pattern of growth of home demand</a:t>
            </a:r>
            <a:endParaRPr sz="2256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282035" indent="-282035" defTabSz="859536">
              <a:spcBef>
                <a:spcPts val="600"/>
              </a:spcBef>
              <a:buChar char=""/>
              <a:defRPr sz="1800"/>
            </a:pPr>
            <a:r>
              <a:rPr sz="2632">
                <a:latin typeface="Times New Roman"/>
                <a:ea typeface="Times New Roman"/>
                <a:cs typeface="Times New Roman"/>
                <a:sym typeface="Times New Roman"/>
              </a:rPr>
              <a:t>Internationally competitive suppliers provide inputs to downstream industries</a:t>
            </a:r>
            <a:endParaRPr sz="2632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282035" indent="-282035" defTabSz="859536">
              <a:spcBef>
                <a:spcPts val="600"/>
              </a:spcBef>
              <a:buChar char=""/>
              <a:defRPr sz="1800"/>
            </a:pPr>
            <a:r>
              <a:rPr sz="2632">
                <a:latin typeface="Times New Roman"/>
                <a:ea typeface="Times New Roman"/>
                <a:cs typeface="Times New Roman"/>
                <a:sym typeface="Times New Roman"/>
              </a:rPr>
              <a:t>Contact and coordination give access to foreign markets </a:t>
            </a:r>
          </a:p>
        </p:txBody>
      </p:sp>
      <p:pic>
        <p:nvPicPr>
          <p:cNvPr id="9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7832" y="2072355"/>
            <a:ext cx="4238103" cy="3314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sp>
        <p:nvSpPr>
          <p:cNvPr id="27" name="Shape 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The competitive advantages </a:t>
            </a:r>
          </a:p>
        </p:txBody>
      </p:sp>
      <p:sp>
        <p:nvSpPr>
          <p:cNvPr id="28" name="Shape 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42899" indent="-342899">
              <a:defRPr sz="1800"/>
            </a:pPr>
            <a:r>
              <a:rPr sz="2300"/>
              <a:t>Big store with 100% display </a:t>
            </a:r>
            <a:endParaRPr sz="2300"/>
          </a:p>
          <a:p>
            <a:pPr lvl="0" marL="342899" indent="-342899">
              <a:defRPr sz="1800"/>
            </a:pPr>
            <a:r>
              <a:rPr sz="2300"/>
              <a:t>Assembled or ready to assembled </a:t>
            </a:r>
            <a:endParaRPr sz="2300"/>
          </a:p>
          <a:p>
            <a:pPr lvl="0" marL="342899" indent="-342899">
              <a:defRPr sz="1800"/>
            </a:pPr>
            <a:r>
              <a:rPr sz="2300"/>
              <a:t>Ready to take home</a:t>
            </a:r>
            <a:endParaRPr sz="2300"/>
          </a:p>
          <a:p>
            <a:pPr lvl="0" marL="342899" indent="-342899">
              <a:defRPr sz="1800"/>
            </a:pPr>
            <a:r>
              <a:rPr sz="2300"/>
              <a:t>Technological support and expert consolation </a:t>
            </a:r>
            <a:endParaRPr sz="2300"/>
          </a:p>
          <a:p>
            <a:pPr lvl="0" marL="342899" indent="-342899">
              <a:defRPr sz="1800"/>
            </a:pPr>
            <a:r>
              <a:rPr sz="2300"/>
              <a:t>Low cost food (rock bottom price) </a:t>
            </a:r>
            <a:endParaRPr sz="2300"/>
          </a:p>
          <a:p>
            <a:pPr lvl="0" marL="342899" indent="-342899">
              <a:defRPr sz="1800"/>
            </a:pPr>
            <a:r>
              <a:rPr sz="2300"/>
              <a:t>Child care facility </a:t>
            </a:r>
            <a:endParaRPr sz="2300"/>
          </a:p>
          <a:p>
            <a:pPr lvl="0" marL="342899" indent="-342899">
              <a:defRPr sz="1800"/>
            </a:pPr>
            <a:r>
              <a:rPr sz="2300"/>
              <a:t>Assembly help</a:t>
            </a:r>
            <a:endParaRPr sz="2300"/>
          </a:p>
          <a:p>
            <a:pPr lvl="0" marL="342899" indent="-342899">
              <a:defRPr sz="1800"/>
            </a:pPr>
            <a:r>
              <a:rPr sz="2500"/>
              <a:t>Lowest possible price with highest quality and functional design</a:t>
            </a:r>
            <a:endParaRPr sz="2500"/>
          </a:p>
          <a:p>
            <a:pPr lvl="0" marL="342899" indent="-342899">
              <a:defRPr sz="1800"/>
            </a:pPr>
            <a:r>
              <a:rPr sz="2500"/>
              <a:t>Space saving design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4000"/>
              <a:t>Firm Strategy, Structure, and Rivalry</a:t>
            </a:r>
          </a:p>
        </p:txBody>
      </p:sp>
      <p:sp>
        <p:nvSpPr>
          <p:cNvPr id="98" name="Shape 98"/>
          <p:cNvSpPr/>
          <p:nvPr>
            <p:ph type="body" idx="1"/>
          </p:nvPr>
        </p:nvSpPr>
        <p:spPr>
          <a:xfrm>
            <a:off x="228600" y="1752600"/>
            <a:ext cx="4352068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34029" indent="-234029" defTabSz="713231">
              <a:spcBef>
                <a:spcPts val="500"/>
              </a:spcBef>
              <a:buChar char=""/>
              <a:defRPr sz="1800"/>
            </a:pPr>
            <a:r>
              <a:rPr sz="2184">
                <a:latin typeface="Times New Roman"/>
                <a:ea typeface="Times New Roman"/>
                <a:cs typeface="Times New Roman"/>
                <a:sym typeface="Times New Roman"/>
              </a:rPr>
              <a:t>Differences in management styles, organisational skills and strategic perspectives create advantages and disadvantages for firms</a:t>
            </a:r>
            <a:endParaRPr sz="2184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234029" indent="-234029" defTabSz="713231">
              <a:spcBef>
                <a:spcPts val="500"/>
              </a:spcBef>
              <a:buChar char=""/>
              <a:defRPr sz="1800"/>
            </a:pPr>
            <a:r>
              <a:rPr sz="2184">
                <a:latin typeface="Times New Roman"/>
                <a:ea typeface="Times New Roman"/>
                <a:cs typeface="Times New Roman"/>
                <a:sym typeface="Times New Roman"/>
              </a:rPr>
              <a:t>Domestic rivalry has a powerful influence on competitive advantage, because it keeps an industry dynamic and creates pressure to improve and innovate</a:t>
            </a:r>
            <a:endParaRPr sz="2184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234029" indent="-234029" defTabSz="713231">
              <a:spcBef>
                <a:spcPts val="500"/>
              </a:spcBef>
              <a:buChar char=""/>
              <a:defRPr sz="1800"/>
            </a:pPr>
            <a:r>
              <a:rPr sz="2184">
                <a:latin typeface="Times New Roman"/>
                <a:ea typeface="Times New Roman"/>
                <a:cs typeface="Times New Roman"/>
                <a:sym typeface="Times New Roman"/>
              </a:rPr>
              <a:t>Intensity of competition and quality of competitors are important</a:t>
            </a:r>
          </a:p>
        </p:txBody>
      </p:sp>
      <p:pic>
        <p:nvPicPr>
          <p:cNvPr id="9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1939" y="2942110"/>
            <a:ext cx="4352068" cy="24480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4000"/>
              <a:t>Other Forces Acting on the Diamond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228600" y="1752600"/>
            <a:ext cx="86106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Chance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Occurrences that are beyond the control of firms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Government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Buyer of products and services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Policy maker of policies on labour, capital formation and product standards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Other Non-market factors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Interest groups, activists and the public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4000"/>
              <a:t>Dimension of Global Competition</a:t>
            </a:r>
          </a:p>
        </p:txBody>
      </p:sp>
      <p:pic>
        <p:nvPicPr>
          <p:cNvPr id="105" name="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4475" y="1752600"/>
            <a:ext cx="6038850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5822950"/>
            <a:ext cx="5973763" cy="349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4000"/>
              <a:t>Industry Analysis</a:t>
            </a: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xfrm>
            <a:off x="228600" y="1752600"/>
            <a:ext cx="86106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300037" indent="-300037">
              <a:spcBef>
                <a:spcPts val="600"/>
              </a:spcBef>
              <a:buChar char="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2800"/>
              <a:t>Five Forces Model</a:t>
            </a:r>
          </a:p>
        </p:txBody>
      </p:sp>
      <p:pic>
        <p:nvPicPr>
          <p:cNvPr id="110" name="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3600" y="2286000"/>
            <a:ext cx="4792663" cy="3232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5791200"/>
            <a:ext cx="5973763" cy="174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4000"/>
              <a:t>Industry Analysis</a:t>
            </a:r>
          </a:p>
        </p:txBody>
      </p:sp>
      <p:sp>
        <p:nvSpPr>
          <p:cNvPr id="114" name="Shape 114"/>
          <p:cNvSpPr/>
          <p:nvPr>
            <p:ph type="body" idx="1"/>
          </p:nvPr>
        </p:nvSpPr>
        <p:spPr>
          <a:xfrm>
            <a:off x="228600" y="1752600"/>
            <a:ext cx="86106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Threat of new entrants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Threat of substitute products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Bargaining power of suppliers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Bargaining power of buyers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Rivalry among competitors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xfrm>
            <a:off x="868329" y="206897"/>
            <a:ext cx="7721601" cy="577636"/>
          </a:xfrm>
          <a:prstGeom prst="rect">
            <a:avLst/>
          </a:prstGeom>
        </p:spPr>
        <p:txBody>
          <a:bodyPr/>
          <a:lstStyle>
            <a:lvl1pPr marL="300037" indent="-300037">
              <a:spcBef>
                <a:spcPts val="600"/>
              </a:spcBef>
              <a:buClr>
                <a:srgbClr val="FFCC00"/>
              </a:buClr>
              <a:buSzPct val="100000"/>
              <a:buFont typeface="Helvetica"/>
              <a:buChar char=""/>
              <a:defRPr sz="2800"/>
            </a:lvl1pPr>
          </a:lstStyle>
          <a:p>
            <a:pPr lvl="0">
              <a:defRPr sz="1800"/>
            </a:pPr>
            <a:r>
              <a:rPr sz="2800"/>
              <a:t>Threat of new entrants</a:t>
            </a:r>
          </a:p>
        </p:txBody>
      </p:sp>
      <p:sp>
        <p:nvSpPr>
          <p:cNvPr id="117" name="Shape 11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pic>
        <p:nvPicPr>
          <p:cNvPr id="11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5275" y="2326948"/>
            <a:ext cx="6667708" cy="3750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/>
          </p:nvPr>
        </p:nvSpPr>
        <p:spPr>
          <a:xfrm>
            <a:off x="914400" y="245709"/>
            <a:ext cx="7721600" cy="993776"/>
          </a:xfrm>
          <a:prstGeom prst="rect">
            <a:avLst/>
          </a:prstGeom>
        </p:spPr>
        <p:txBody>
          <a:bodyPr/>
          <a:lstStyle>
            <a:lvl1pPr marL="300037" indent="-300037">
              <a:spcBef>
                <a:spcPts val="600"/>
              </a:spcBef>
              <a:buClr>
                <a:srgbClr val="FFCC00"/>
              </a:buClr>
              <a:buSzPct val="100000"/>
              <a:buFont typeface="Helvetica"/>
              <a:buChar char=""/>
              <a:defRPr sz="2800"/>
            </a:lvl1pPr>
          </a:lstStyle>
          <a:p>
            <a:pPr lvl="0">
              <a:defRPr sz="1800"/>
            </a:pPr>
            <a:r>
              <a:rPr sz="2800"/>
              <a:t>Threat of substitute products</a:t>
            </a:r>
            <a:endParaRPr sz="2800"/>
          </a:p>
        </p:txBody>
      </p:sp>
      <p:sp>
        <p:nvSpPr>
          <p:cNvPr id="121" name="Shape 12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pic>
        <p:nvPicPr>
          <p:cNvPr id="12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667" y="2109049"/>
            <a:ext cx="4546601" cy="353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12149" y="4186420"/>
            <a:ext cx="4750868" cy="2550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Service industries </a:t>
            </a:r>
          </a:p>
        </p:txBody>
      </p:sp>
      <p:sp>
        <p:nvSpPr>
          <p:cNvPr id="126" name="Shape 12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pic>
        <p:nvPicPr>
          <p:cNvPr id="12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39" y="2272145"/>
            <a:ext cx="3744006" cy="2804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81599" y="1519048"/>
            <a:ext cx="3403794" cy="2389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5081" y="4214639"/>
            <a:ext cx="2913270" cy="2419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xfrm>
            <a:off x="914400" y="136952"/>
            <a:ext cx="7721600" cy="1077574"/>
          </a:xfrm>
          <a:prstGeom prst="rect">
            <a:avLst/>
          </a:prstGeom>
        </p:spPr>
        <p:txBody>
          <a:bodyPr/>
          <a:lstStyle>
            <a:lvl1pPr marL="300037" indent="-300037">
              <a:spcBef>
                <a:spcPts val="600"/>
              </a:spcBef>
              <a:buClr>
                <a:srgbClr val="FFCC00"/>
              </a:buClr>
              <a:buSzPct val="100000"/>
              <a:buFont typeface="Helvetica"/>
              <a:buChar char=""/>
              <a:defRPr sz="2800"/>
            </a:lvl1pPr>
          </a:lstStyle>
          <a:p>
            <a:pPr lvl="0">
              <a:defRPr sz="1800"/>
            </a:pPr>
            <a:r>
              <a:rPr sz="2800"/>
              <a:t>Bargaining power of suppliers</a:t>
            </a:r>
          </a:p>
        </p:txBody>
      </p:sp>
      <p:sp>
        <p:nvSpPr>
          <p:cNvPr id="132" name="Shape 13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pic>
        <p:nvPicPr>
          <p:cNvPr id="13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301" y="1675484"/>
            <a:ext cx="4370962" cy="2419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8342" y="4386133"/>
            <a:ext cx="5623157" cy="22108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xfrm>
            <a:off x="914400" y="554526"/>
            <a:ext cx="7721600" cy="844282"/>
          </a:xfrm>
          <a:prstGeom prst="rect">
            <a:avLst/>
          </a:prstGeom>
        </p:spPr>
        <p:txBody>
          <a:bodyPr/>
          <a:lstStyle>
            <a:lvl1pPr marL="300037" indent="-300037">
              <a:spcBef>
                <a:spcPts val="600"/>
              </a:spcBef>
              <a:buClr>
                <a:srgbClr val="FFCC00"/>
              </a:buClr>
              <a:buSzPct val="100000"/>
              <a:buFont typeface="Helvetica"/>
              <a:buChar char=""/>
              <a:defRPr sz="2800"/>
            </a:lvl1pPr>
          </a:lstStyle>
          <a:p>
            <a:pPr lvl="0">
              <a:defRPr sz="1800"/>
            </a:pPr>
            <a:r>
              <a:rPr sz="2800"/>
              <a:t>Bargaining power of buyers</a:t>
            </a:r>
          </a:p>
        </p:txBody>
      </p:sp>
      <p:sp>
        <p:nvSpPr>
          <p:cNvPr id="137" name="Shape 13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pic>
        <p:nvPicPr>
          <p:cNvPr id="13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7484" y="2561687"/>
            <a:ext cx="6609747" cy="3544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sp>
        <p:nvSpPr>
          <p:cNvPr id="31" name="Shape 31"/>
          <p:cNvSpPr/>
          <p:nvPr>
            <p:ph type="title"/>
          </p:nvPr>
        </p:nvSpPr>
        <p:spPr>
          <a:xfrm>
            <a:off x="406400" y="0"/>
            <a:ext cx="3959424" cy="1371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IKEA the opening case example</a:t>
            </a:r>
          </a:p>
        </p:txBody>
      </p:sp>
      <p:pic>
        <p:nvPicPr>
          <p:cNvPr id="3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8850" y="-114374"/>
            <a:ext cx="3529244" cy="1600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asted-image-smal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000" y="1760093"/>
            <a:ext cx="7794608" cy="4382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xfrm>
            <a:off x="960470" y="360226"/>
            <a:ext cx="7721601" cy="823586"/>
          </a:xfrm>
          <a:prstGeom prst="rect">
            <a:avLst/>
          </a:prstGeom>
        </p:spPr>
        <p:txBody>
          <a:bodyPr/>
          <a:lstStyle>
            <a:lvl1pPr marL="300037" indent="-300037">
              <a:spcBef>
                <a:spcPts val="600"/>
              </a:spcBef>
              <a:buClr>
                <a:srgbClr val="FFCC00"/>
              </a:buClr>
              <a:buSzPct val="100000"/>
              <a:buFont typeface="Helvetica"/>
              <a:buChar char=""/>
              <a:defRPr sz="2800"/>
            </a:lvl1pPr>
          </a:lstStyle>
          <a:p>
            <a:pPr lvl="0">
              <a:defRPr sz="1800"/>
            </a:pPr>
            <a:r>
              <a:rPr sz="2800"/>
              <a:t>Rivalry among competitors</a:t>
            </a:r>
          </a:p>
        </p:txBody>
      </p:sp>
      <p:sp>
        <p:nvSpPr>
          <p:cNvPr id="141" name="Shape 14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pic>
        <p:nvPicPr>
          <p:cNvPr id="14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0188" y="3103673"/>
            <a:ext cx="2423624" cy="2423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143" y="3075513"/>
            <a:ext cx="2238728" cy="2142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13500" y="2981532"/>
            <a:ext cx="2209800" cy="2882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4000"/>
              <a:t>Analysis of Industry Groups</a:t>
            </a:r>
          </a:p>
        </p:txBody>
      </p:sp>
      <p:sp>
        <p:nvSpPr>
          <p:cNvPr id="147" name="Shape 147"/>
          <p:cNvSpPr/>
          <p:nvPr>
            <p:ph type="body" idx="1"/>
          </p:nvPr>
        </p:nvSpPr>
        <p:spPr>
          <a:xfrm>
            <a:off x="228600" y="1752600"/>
            <a:ext cx="3810000" cy="3810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300037" indent="-300037">
              <a:spcBef>
                <a:spcPts val="600"/>
              </a:spcBef>
              <a:buChar char="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2800"/>
              <a:t>Map of Strategic Groups in a Hypothetical Industry</a:t>
            </a:r>
          </a:p>
        </p:txBody>
      </p:sp>
      <p:pic>
        <p:nvPicPr>
          <p:cNvPr id="148" name="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4400" y="1819275"/>
            <a:ext cx="3784600" cy="4048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4000"/>
              <a:t>Characteristics of Strategic Groups</a:t>
            </a:r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xfrm>
            <a:off x="228600" y="1676400"/>
            <a:ext cx="86106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Mobility Barriers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Limit access to specific industry and switch between strategy groups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Varying level of bargaining power with consumer and supplier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Threat of Substitutes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Companies serving special needs are less vulnerable </a:t>
            </a: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832104">
              <a:defRPr sz="3640"/>
            </a:lvl1pPr>
          </a:lstStyle>
          <a:p>
            <a:pPr lvl="0">
              <a:defRPr sz="1800"/>
            </a:pPr>
            <a:r>
              <a:rPr sz="3640"/>
              <a:t>Competitive Advantage of Individual Companies (1)</a:t>
            </a:r>
          </a:p>
        </p:txBody>
      </p:sp>
      <p:sp>
        <p:nvSpPr>
          <p:cNvPr id="154" name="Shape 154"/>
          <p:cNvSpPr/>
          <p:nvPr>
            <p:ph type="body" idx="1"/>
          </p:nvPr>
        </p:nvSpPr>
        <p:spPr>
          <a:xfrm>
            <a:off x="228600" y="1752600"/>
            <a:ext cx="86106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300037" indent="-300037">
              <a:spcBef>
                <a:spcPts val="600"/>
              </a:spcBef>
              <a:buChar char="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2800"/>
              <a:t>Generic strategies for creating competitive advantages</a:t>
            </a:r>
          </a:p>
        </p:txBody>
      </p:sp>
      <p:pic>
        <p:nvPicPr>
          <p:cNvPr id="155" name="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0025" y="2676525"/>
            <a:ext cx="3736975" cy="2733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800" y="5562600"/>
            <a:ext cx="5973763" cy="40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832104">
              <a:defRPr sz="3640"/>
            </a:lvl1pPr>
          </a:lstStyle>
          <a:p>
            <a:pPr lvl="0">
              <a:defRPr sz="1800"/>
            </a:pPr>
            <a:r>
              <a:rPr sz="3640"/>
              <a:t>Competitive Advantage of Individual Companies (2)</a:t>
            </a:r>
          </a:p>
        </p:txBody>
      </p:sp>
      <p:sp>
        <p:nvSpPr>
          <p:cNvPr id="159" name="Shape 159"/>
          <p:cNvSpPr/>
          <p:nvPr>
            <p:ph type="body" idx="1"/>
          </p:nvPr>
        </p:nvSpPr>
        <p:spPr>
          <a:xfrm>
            <a:off x="228600" y="1752600"/>
            <a:ext cx="86106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Broad Market Strategies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Cost-Leadership Advantage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Differentiation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Narrow Target Strategies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Focused Differentiation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Cost Focus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Playing the Spread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832104">
              <a:defRPr sz="3640"/>
            </a:lvl1pPr>
          </a:lstStyle>
          <a:p>
            <a:pPr lvl="0">
              <a:defRPr sz="1800"/>
            </a:pPr>
            <a:r>
              <a:rPr sz="3640"/>
              <a:t>Competitive Advantage of Individual Companies (3)</a:t>
            </a:r>
          </a:p>
        </p:txBody>
      </p:sp>
      <p:pic>
        <p:nvPicPr>
          <p:cNvPr id="162" name="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4600" y="2003425"/>
            <a:ext cx="4038600" cy="3613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5715000"/>
            <a:ext cx="5973763" cy="349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4000"/>
              <a:t>Strategic Perspectives</a:t>
            </a:r>
          </a:p>
        </p:txBody>
      </p:sp>
      <p:sp>
        <p:nvSpPr>
          <p:cNvPr id="166" name="Shape 166"/>
          <p:cNvSpPr/>
          <p:nvPr>
            <p:ph type="body" idx="1"/>
          </p:nvPr>
        </p:nvSpPr>
        <p:spPr>
          <a:xfrm>
            <a:off x="228600" y="1752600"/>
            <a:ext cx="86106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Layers of Advantage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Less risks if wide portfolio of advantages exist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“Loose Bricks” left in the defensive walls of competitors who are focused on a market area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Changing the Rules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Refuse to play by the rules set by industry leaders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Collaborating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2128" indent="-244928">
              <a:spcBef>
                <a:spcPts val="500"/>
              </a:spcBef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Using know-how developed by other companies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4000"/>
              <a:t>Hypercompetition</a:t>
            </a:r>
          </a:p>
        </p:txBody>
      </p:sp>
      <p:sp>
        <p:nvSpPr>
          <p:cNvPr id="169" name="Shape 169"/>
          <p:cNvSpPr/>
          <p:nvPr>
            <p:ph type="body" idx="1"/>
          </p:nvPr>
        </p:nvSpPr>
        <p:spPr>
          <a:xfrm>
            <a:off x="228600" y="1752600"/>
            <a:ext cx="86106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Porter`s models only provide snapshots of competition 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“Hypercompetition” describes a dynamic, competitive world, in which no action or advantages can be sustained for long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The only advantage of a companies is to manage dynamic strategic interactions: Cost-quality, timing and know-how, entry barriers and deep pockets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Companies must seek unsustainable advantages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xfrm>
            <a:off x="533400" y="228599"/>
            <a:ext cx="7772400" cy="114300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4000"/>
              <a:t>Summary</a:t>
            </a:r>
          </a:p>
        </p:txBody>
      </p:sp>
      <p:sp>
        <p:nvSpPr>
          <p:cNvPr id="172" name="Shape 172"/>
          <p:cNvSpPr/>
          <p:nvPr>
            <p:ph type="body" idx="1"/>
          </p:nvPr>
        </p:nvSpPr>
        <p:spPr>
          <a:xfrm>
            <a:off x="228600" y="1752600"/>
            <a:ext cx="86106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Various Factors are helping industries and countries to achieve competitive advantage 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Porter`s five Forces Model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Groups of companies may follow similar strategic dimensions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marL="300037" indent="-300037">
              <a:spcBef>
                <a:spcPts val="600"/>
              </a:spcBef>
              <a:buChar char=""/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Focusing on the individual strategy of a company, an understanding of the unique source of the firm`s competitive advantages is of great importance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sp>
        <p:nvSpPr>
          <p:cNvPr id="36" name="Shape 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Cost Focused</a:t>
            </a:r>
          </a:p>
        </p:txBody>
      </p:sp>
      <p:pic>
        <p:nvPicPr>
          <p:cNvPr id="3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500" y="2184400"/>
            <a:ext cx="3175000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76562" y="1824831"/>
            <a:ext cx="3810001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sp>
        <p:nvSpPr>
          <p:cNvPr id="41" name="Shape 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Open floor, assembled or ready to be self assembled </a:t>
            </a:r>
          </a:p>
        </p:txBody>
      </p:sp>
      <p:pic>
        <p:nvPicPr>
          <p:cNvPr id="4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911" y="1593616"/>
            <a:ext cx="7151809" cy="4526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sp>
        <p:nvSpPr>
          <p:cNvPr id="45" name="Shape 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A place for relaxed shopping</a:t>
            </a:r>
          </a:p>
        </p:txBody>
      </p:sp>
      <p:pic>
        <p:nvPicPr>
          <p:cNvPr id="4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021" y="1743583"/>
            <a:ext cx="8021497" cy="4299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The food court </a:t>
            </a:r>
          </a:p>
        </p:txBody>
      </p:sp>
      <p:pic>
        <p:nvPicPr>
          <p:cNvPr id="5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617" y="1389062"/>
            <a:ext cx="7022307" cy="4681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The menu </a:t>
            </a:r>
          </a:p>
        </p:txBody>
      </p:sp>
      <p:pic>
        <p:nvPicPr>
          <p:cNvPr id="5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526512"/>
            <a:ext cx="9144001" cy="3062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5E574E"/>
                </a:solidFill>
              </a:rPr>
            </a:fld>
          </a:p>
        </p:txBody>
      </p:sp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The rock bottom price </a:t>
            </a:r>
          </a:p>
        </p:txBody>
      </p:sp>
      <p:pic>
        <p:nvPicPr>
          <p:cNvPr id="5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377" y="1562100"/>
            <a:ext cx="4419601" cy="4419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73655" y="324297"/>
            <a:ext cx="3625539" cy="2653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73655" y="2771498"/>
            <a:ext cx="3625539" cy="3625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6600"/>
      </a:accent1>
      <a:accent2>
        <a:srgbClr val="FFCC00"/>
      </a:accent2>
      <a:accent3>
        <a:srgbClr val="8F8F8F"/>
      </a:accent3>
      <a:accent4>
        <a:srgbClr val="707070"/>
      </a:accent4>
      <a:accent5>
        <a:srgbClr val="FFB8AA"/>
      </a:accent5>
      <a:accent6>
        <a:srgbClr val="E7B900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66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6600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6600"/>
      </a:accent1>
      <a:accent2>
        <a:srgbClr val="FFCC00"/>
      </a:accent2>
      <a:accent3>
        <a:srgbClr val="8F8F8F"/>
      </a:accent3>
      <a:accent4>
        <a:srgbClr val="707070"/>
      </a:accent4>
      <a:accent5>
        <a:srgbClr val="FFB8AA"/>
      </a:accent5>
      <a:accent6>
        <a:srgbClr val="E7B900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66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6600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