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vHMfJ9qKGVlYm2QdFgRzUmaNT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3F5D77-B69F-491D-8292-C2C00B586956}">
  <a:tblStyle styleId="{943F5D77-B69F-491D-8292-C2C00B5869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8341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7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65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9625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49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7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22301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27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875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85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09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193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043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36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158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696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64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36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85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65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34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373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885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65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d7a16607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d7a16607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bd7a16607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59632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86159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033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8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36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04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4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4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3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3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3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37"/>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3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37"/>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3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3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39"/>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4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a:spLocks noGrp="1"/>
          </p:cNvSpPr>
          <p:nvPr>
            <p:ph type="pic" idx="2"/>
          </p:nvPr>
        </p:nvSpPr>
        <p:spPr>
          <a:xfrm>
            <a:off x="15" y="0"/>
            <a:ext cx="12191985" cy="4915076"/>
          </a:xfrm>
          <a:prstGeom prst="rect">
            <a:avLst/>
          </a:prstGeom>
          <a:solidFill>
            <a:srgbClr val="D2CDB0"/>
          </a:solidFill>
          <a:ln>
            <a:noFill/>
          </a:ln>
        </p:spPr>
      </p:sp>
      <p:sp>
        <p:nvSpPr>
          <p:cNvPr id="83" name="Google Shape;83;p4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865237" y="1060786"/>
            <a:ext cx="5515897" cy="26823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B050"/>
              </a:buClr>
              <a:buSzPct val="100000"/>
              <a:buFont typeface="Calibri"/>
              <a:buNone/>
            </a:pPr>
            <a:r>
              <a:rPr lang="en-US" b="1">
                <a:solidFill>
                  <a:srgbClr val="00B050"/>
                </a:solidFill>
              </a:rPr>
              <a:t>Food Chemistry</a:t>
            </a:r>
            <a:r>
              <a:rPr lang="en-US"/>
              <a:t/>
            </a:r>
            <a:br>
              <a:rPr lang="en-US"/>
            </a:br>
            <a:r>
              <a:rPr lang="en-US" sz="7200" b="1"/>
              <a:t>0711-2101</a:t>
            </a:r>
            <a:endParaRPr/>
          </a:p>
        </p:txBody>
      </p:sp>
      <p:sp>
        <p:nvSpPr>
          <p:cNvPr id="106" name="Google Shape;106;p1"/>
          <p:cNvSpPr txBox="1">
            <a:spLocks noGrp="1"/>
          </p:cNvSpPr>
          <p:nvPr>
            <p:ph type="subTitle" idx="1"/>
          </p:nvPr>
        </p:nvSpPr>
        <p:spPr>
          <a:xfrm>
            <a:off x="959513" y="4603955"/>
            <a:ext cx="8689976" cy="13715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a:solidFill>
                  <a:srgbClr val="C00000"/>
                </a:solidFill>
              </a:rPr>
              <a:t>DEPARTMENT OF NUTRITION &amp; FOOD ENGINEERING</a:t>
            </a:r>
            <a:endParaRPr/>
          </a:p>
          <a:p>
            <a:pPr marL="0" lvl="0" indent="0" algn="l" rtl="0">
              <a:lnSpc>
                <a:spcPct val="90000"/>
              </a:lnSpc>
              <a:spcBef>
                <a:spcPts val="1400"/>
              </a:spcBef>
              <a:spcAft>
                <a:spcPts val="0"/>
              </a:spcAft>
              <a:buSzPts val="2400"/>
              <a:buNone/>
            </a:pPr>
            <a:r>
              <a:rPr lang="en-US" b="1">
                <a:solidFill>
                  <a:srgbClr val="7030A0"/>
                </a:solidFill>
              </a:rPr>
              <a:t>DAFFODIL INTERNATIONAL UNIVERSITY</a:t>
            </a:r>
            <a:endParaRPr b="1">
              <a:solidFill>
                <a:srgbClr val="7030A0"/>
              </a:solidFill>
            </a:endParaRPr>
          </a:p>
        </p:txBody>
      </p:sp>
      <p:pic>
        <p:nvPicPr>
          <p:cNvPr id="107" name="Google Shape;107;p1" descr="FSN12308TDBH-BOU"/>
          <p:cNvPicPr preferRelativeResize="0"/>
          <p:nvPr/>
        </p:nvPicPr>
        <p:blipFill rotWithShape="1">
          <a:blip r:embed="rId3">
            <a:alphaModFix/>
          </a:blip>
          <a:srcRect/>
          <a:stretch/>
        </p:blipFill>
        <p:spPr>
          <a:xfrm>
            <a:off x="5818955" y="895959"/>
            <a:ext cx="4839212" cy="27220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p:cNvPicPr preferRelativeResize="0">
            <a:picLocks noGrp="1"/>
          </p:cNvPicPr>
          <p:nvPr>
            <p:ph type="body" idx="4294967295"/>
          </p:nvPr>
        </p:nvPicPr>
        <p:blipFill rotWithShape="1">
          <a:blip r:embed="rId3">
            <a:alphaModFix/>
          </a:blip>
          <a:srcRect/>
          <a:stretch/>
        </p:blipFill>
        <p:spPr>
          <a:xfrm>
            <a:off x="1323833" y="887104"/>
            <a:ext cx="10249468" cy="48040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body" idx="4294967295"/>
          </p:nvPr>
        </p:nvSpPr>
        <p:spPr>
          <a:xfrm>
            <a:off x="1137314" y="1273057"/>
            <a:ext cx="10058400" cy="4650071"/>
          </a:xfrm>
          <a:prstGeom prst="rect">
            <a:avLst/>
          </a:prstGeom>
          <a:noFill/>
          <a:ln>
            <a:noFill/>
          </a:ln>
        </p:spPr>
        <p:txBody>
          <a:bodyPr spcFirstLastPara="1" wrap="square" lIns="0" tIns="45700" rIns="0" bIns="45700" anchor="t" anchorCtr="0">
            <a:normAutofit/>
          </a:bodyPr>
          <a:lstStyle/>
          <a:p>
            <a:pPr marL="91440" lvl="0" indent="-177800" algn="just" rtl="0">
              <a:lnSpc>
                <a:spcPct val="90000"/>
              </a:lnSpc>
              <a:spcBef>
                <a:spcPts val="0"/>
              </a:spcBef>
              <a:spcAft>
                <a:spcPts val="0"/>
              </a:spcAft>
              <a:buSzPts val="2800"/>
              <a:buChar char=" "/>
            </a:pPr>
            <a:r>
              <a:rPr lang="en-US" sz="2800" b="1">
                <a:solidFill>
                  <a:schemeClr val="dk1"/>
                </a:solidFill>
              </a:rPr>
              <a:t>Role of Fats and Oils in Food</a:t>
            </a:r>
            <a:endParaRPr sz="2800" b="1">
              <a:solidFill>
                <a:schemeClr val="dk1"/>
              </a:solidFill>
            </a:endParaRPr>
          </a:p>
          <a:p>
            <a:pPr marL="91440" lvl="0" indent="-127000" algn="just" rtl="0">
              <a:lnSpc>
                <a:spcPct val="90000"/>
              </a:lnSpc>
              <a:spcBef>
                <a:spcPts val="1400"/>
              </a:spcBef>
              <a:spcAft>
                <a:spcPts val="0"/>
              </a:spcAft>
              <a:buSzPts val="2000"/>
              <a:buChar char=" "/>
            </a:pPr>
            <a:r>
              <a:rPr lang="en-US">
                <a:solidFill>
                  <a:schemeClr val="dk1"/>
                </a:solidFill>
              </a:rPr>
              <a:t>Fats and oils serve various functions in food products, including:</a:t>
            </a:r>
            <a:endParaRPr/>
          </a:p>
          <a:p>
            <a:pPr marL="384048" lvl="1" indent="-182880" algn="just" rtl="0">
              <a:lnSpc>
                <a:spcPct val="90000"/>
              </a:lnSpc>
              <a:spcBef>
                <a:spcPts val="400"/>
              </a:spcBef>
              <a:spcAft>
                <a:spcPts val="0"/>
              </a:spcAft>
              <a:buSzPts val="1800"/>
              <a:buChar char="◦"/>
            </a:pPr>
            <a:r>
              <a:rPr lang="en-US">
                <a:solidFill>
                  <a:schemeClr val="dk1"/>
                </a:solidFill>
              </a:rPr>
              <a:t>Texture enhancement: Providing creaminess, crispiness, or flakiness.</a:t>
            </a:r>
            <a:endParaRPr/>
          </a:p>
          <a:p>
            <a:pPr marL="384048" lvl="1" indent="-182880" algn="just" rtl="0">
              <a:lnSpc>
                <a:spcPct val="90000"/>
              </a:lnSpc>
              <a:spcBef>
                <a:spcPts val="600"/>
              </a:spcBef>
              <a:spcAft>
                <a:spcPts val="0"/>
              </a:spcAft>
              <a:buSzPts val="1800"/>
              <a:buChar char="◦"/>
            </a:pPr>
            <a:r>
              <a:rPr lang="en-US">
                <a:solidFill>
                  <a:schemeClr val="dk1"/>
                </a:solidFill>
              </a:rPr>
              <a:t>Flavor development: Carrying and enhancing the flavors of other ingredients.</a:t>
            </a:r>
            <a:endParaRPr/>
          </a:p>
          <a:p>
            <a:pPr marL="384048" lvl="1" indent="-182880" algn="just" rtl="0">
              <a:lnSpc>
                <a:spcPct val="90000"/>
              </a:lnSpc>
              <a:spcBef>
                <a:spcPts val="600"/>
              </a:spcBef>
              <a:spcAft>
                <a:spcPts val="0"/>
              </a:spcAft>
              <a:buSzPts val="1800"/>
              <a:buChar char="◦"/>
            </a:pPr>
            <a:r>
              <a:rPr lang="en-US">
                <a:solidFill>
                  <a:schemeClr val="dk1"/>
                </a:solidFill>
              </a:rPr>
              <a:t>Nutrient absorption: Facilitating the absorption of fat-soluble vitamins (A, D, E, K).</a:t>
            </a:r>
            <a:endParaRPr/>
          </a:p>
          <a:p>
            <a:pPr marL="384048" lvl="1" indent="-182880" algn="just" rtl="0">
              <a:lnSpc>
                <a:spcPct val="90000"/>
              </a:lnSpc>
              <a:spcBef>
                <a:spcPts val="600"/>
              </a:spcBef>
              <a:spcAft>
                <a:spcPts val="0"/>
              </a:spcAft>
              <a:buSzPts val="1800"/>
              <a:buChar char="◦"/>
            </a:pPr>
            <a:r>
              <a:rPr lang="en-US">
                <a:solidFill>
                  <a:schemeClr val="dk1"/>
                </a:solidFill>
              </a:rPr>
              <a:t>Satiation: Contributing to the feeling of fullness and satisfaction after eating.</a:t>
            </a:r>
            <a:endParaRPr/>
          </a:p>
          <a:p>
            <a:pPr marL="91440" lvl="0" indent="-177800" algn="just" rtl="0">
              <a:lnSpc>
                <a:spcPct val="90000"/>
              </a:lnSpc>
              <a:spcBef>
                <a:spcPts val="1600"/>
              </a:spcBef>
              <a:spcAft>
                <a:spcPts val="0"/>
              </a:spcAft>
              <a:buSzPts val="2800"/>
              <a:buChar char=" "/>
            </a:pPr>
            <a:r>
              <a:rPr lang="en-US" sz="2800" b="1">
                <a:solidFill>
                  <a:schemeClr val="dk1"/>
                </a:solidFill>
              </a:rPr>
              <a:t>Common dietary sources of fats and oils include:</a:t>
            </a:r>
            <a:endParaRPr/>
          </a:p>
          <a:p>
            <a:pPr marL="384048" lvl="1" indent="-182880" algn="just" rtl="0">
              <a:lnSpc>
                <a:spcPct val="90000"/>
              </a:lnSpc>
              <a:spcBef>
                <a:spcPts val="400"/>
              </a:spcBef>
              <a:spcAft>
                <a:spcPts val="0"/>
              </a:spcAft>
              <a:buSzPts val="1800"/>
              <a:buChar char="◦"/>
            </a:pPr>
            <a:r>
              <a:rPr lang="en-US">
                <a:solidFill>
                  <a:schemeClr val="dk1"/>
                </a:solidFill>
              </a:rPr>
              <a:t>Animal fats: Butter, lard, tallow.</a:t>
            </a:r>
            <a:endParaRPr/>
          </a:p>
          <a:p>
            <a:pPr marL="384048" lvl="1" indent="-182880" algn="just" rtl="0">
              <a:lnSpc>
                <a:spcPct val="90000"/>
              </a:lnSpc>
              <a:spcBef>
                <a:spcPts val="600"/>
              </a:spcBef>
              <a:spcAft>
                <a:spcPts val="0"/>
              </a:spcAft>
              <a:buSzPts val="1800"/>
              <a:buChar char="◦"/>
            </a:pPr>
            <a:r>
              <a:rPr lang="en-US">
                <a:solidFill>
                  <a:schemeClr val="dk1"/>
                </a:solidFill>
              </a:rPr>
              <a:t>Plant oils: Olive oil, soybean oil, sunflower oil.</a:t>
            </a:r>
            <a:endParaRPr/>
          </a:p>
          <a:p>
            <a:pPr marL="384048" lvl="1" indent="-182880" algn="just" rtl="0">
              <a:lnSpc>
                <a:spcPct val="90000"/>
              </a:lnSpc>
              <a:spcBef>
                <a:spcPts val="600"/>
              </a:spcBef>
              <a:spcAft>
                <a:spcPts val="0"/>
              </a:spcAft>
              <a:buSzPts val="1800"/>
              <a:buChar char="◦"/>
            </a:pPr>
            <a:r>
              <a:rPr lang="en-US">
                <a:solidFill>
                  <a:schemeClr val="dk1"/>
                </a:solidFill>
              </a:rPr>
              <a:t>Fish oils: Rich in omega-3 fatty acids, beneficial for heart health.</a:t>
            </a:r>
            <a:endParaRPr/>
          </a:p>
          <a:p>
            <a:pPr marL="384048" lvl="1" indent="-68579" algn="just" rtl="0">
              <a:lnSpc>
                <a:spcPct val="90000"/>
              </a:lnSpc>
              <a:spcBef>
                <a:spcPts val="600"/>
              </a:spcBef>
              <a:spcAft>
                <a:spcPts val="0"/>
              </a:spcAft>
              <a:buSzPts val="1800"/>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Essential Fatty acids</a:t>
            </a:r>
            <a:endParaRPr b="1">
              <a:solidFill>
                <a:schemeClr val="dk1"/>
              </a:solidFill>
            </a:endParaRPr>
          </a:p>
        </p:txBody>
      </p:sp>
      <p:sp>
        <p:nvSpPr>
          <p:cNvPr id="177" name="Google Shape;177;p1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n-US">
                <a:solidFill>
                  <a:schemeClr val="dk1"/>
                </a:solidFill>
              </a:rPr>
              <a:t>Essential fatty acids, such as omega-3 (alpha-linolenic acid) and omega-6 (linoleic acid), cannot be synthesized by the body.</a:t>
            </a:r>
            <a:endParaRPr/>
          </a:p>
          <a:p>
            <a:pPr marL="91440" lvl="0" indent="-127000" algn="just" rtl="0">
              <a:lnSpc>
                <a:spcPct val="90000"/>
              </a:lnSpc>
              <a:spcBef>
                <a:spcPts val="1400"/>
              </a:spcBef>
              <a:spcAft>
                <a:spcPts val="0"/>
              </a:spcAft>
              <a:buSzPts val="2000"/>
              <a:buChar char=" "/>
            </a:pPr>
            <a:r>
              <a:rPr lang="en-US">
                <a:solidFill>
                  <a:schemeClr val="dk1"/>
                </a:solidFill>
              </a:rPr>
              <a:t>Essential fatty acids (EFAs) are polyunsaturated fatty acids that are essential for human health but cannot be synthesized by the body and must be obtained from the diet. The two primary types of EFAs are omega-3 (alpha-linolenic acid) and omega-6 (linoleic acid).</a:t>
            </a:r>
            <a:endParaRPr>
              <a:solidFill>
                <a:schemeClr val="dk1"/>
              </a:solidFill>
            </a:endParaRPr>
          </a:p>
          <a:p>
            <a:pPr marL="91440" lvl="0" indent="-127000" algn="just" rtl="0">
              <a:lnSpc>
                <a:spcPct val="90000"/>
              </a:lnSpc>
              <a:spcBef>
                <a:spcPts val="1400"/>
              </a:spcBef>
              <a:spcAft>
                <a:spcPts val="0"/>
              </a:spcAft>
              <a:buSzPts val="2000"/>
              <a:buChar char=" "/>
            </a:pPr>
            <a:r>
              <a:rPr lang="en-US">
                <a:solidFill>
                  <a:schemeClr val="dk1"/>
                </a:solidFill>
              </a:rPr>
              <a:t>They must be obtained from dietary sources like fish, nuts, and seeds.</a:t>
            </a:r>
            <a:endParaRPr/>
          </a:p>
          <a:p>
            <a:pPr marL="91440" lvl="0" indent="-127000" algn="just" rtl="0">
              <a:lnSpc>
                <a:spcPct val="90000"/>
              </a:lnSpc>
              <a:spcBef>
                <a:spcPts val="1400"/>
              </a:spcBef>
              <a:spcAft>
                <a:spcPts val="0"/>
              </a:spcAft>
              <a:buSzPts val="2000"/>
              <a:buChar char=" "/>
            </a:pPr>
            <a:r>
              <a:rPr lang="en-US">
                <a:solidFill>
                  <a:schemeClr val="dk1"/>
                </a:solidFill>
              </a:rPr>
              <a:t>Essential fatty acids are crucial for brain function, cardiovascular health, and inflammatory response regulation.</a:t>
            </a:r>
            <a:endParaRPr/>
          </a:p>
          <a:p>
            <a:pPr marL="91440" lvl="0" indent="0" algn="just" rtl="0">
              <a:lnSpc>
                <a:spcPct val="90000"/>
              </a:lnSpc>
              <a:spcBef>
                <a:spcPts val="1400"/>
              </a:spcBef>
              <a:spcAft>
                <a:spcPts val="0"/>
              </a:spcAft>
              <a:buSzPts val="2000"/>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body" idx="4294967295"/>
          </p:nvPr>
        </p:nvSpPr>
        <p:spPr>
          <a:xfrm>
            <a:off x="1096370" y="563373"/>
            <a:ext cx="10058400" cy="5700949"/>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n-US" b="1">
                <a:solidFill>
                  <a:schemeClr val="dk1"/>
                </a:solidFill>
              </a:rPr>
              <a:t>Omega-3 Fatty Acids:</a:t>
            </a:r>
            <a:endParaRPr>
              <a:solidFill>
                <a:schemeClr val="dk1"/>
              </a:solidFill>
            </a:endParaRPr>
          </a:p>
          <a:p>
            <a:pPr marL="384048" lvl="1" indent="-182880" algn="just" rtl="0">
              <a:lnSpc>
                <a:spcPct val="90000"/>
              </a:lnSpc>
              <a:spcBef>
                <a:spcPts val="400"/>
              </a:spcBef>
              <a:spcAft>
                <a:spcPts val="0"/>
              </a:spcAft>
              <a:buSzPts val="1800"/>
              <a:buChar char="◦"/>
            </a:pPr>
            <a:r>
              <a:rPr lang="en-US">
                <a:solidFill>
                  <a:schemeClr val="dk1"/>
                </a:solidFill>
              </a:rPr>
              <a:t>Examples include alpha-linolenic acid (ALA), eicosapentaenoic acid (EPA), and docosahexaenoic acid (DHA).</a:t>
            </a:r>
            <a:endParaRPr/>
          </a:p>
          <a:p>
            <a:pPr marL="384048" lvl="1" indent="-182880" algn="just" rtl="0">
              <a:lnSpc>
                <a:spcPct val="90000"/>
              </a:lnSpc>
              <a:spcBef>
                <a:spcPts val="600"/>
              </a:spcBef>
              <a:spcAft>
                <a:spcPts val="0"/>
              </a:spcAft>
              <a:buSzPts val="1800"/>
              <a:buChar char="◦"/>
            </a:pPr>
            <a:r>
              <a:rPr lang="en-US">
                <a:solidFill>
                  <a:schemeClr val="dk1"/>
                </a:solidFill>
              </a:rPr>
              <a:t>Found in fatty fish (such as salmon, mackerel, and sardines), flaxseeds, chia seeds, walnuts, and certain algae.</a:t>
            </a:r>
            <a:endParaRPr/>
          </a:p>
          <a:p>
            <a:pPr marL="384048" lvl="1" indent="-182880" algn="just" rtl="0">
              <a:lnSpc>
                <a:spcPct val="90000"/>
              </a:lnSpc>
              <a:spcBef>
                <a:spcPts val="600"/>
              </a:spcBef>
              <a:spcAft>
                <a:spcPts val="0"/>
              </a:spcAft>
              <a:buSzPts val="1800"/>
              <a:buChar char="◦"/>
            </a:pPr>
            <a:r>
              <a:rPr lang="en-US">
                <a:solidFill>
                  <a:schemeClr val="dk1"/>
                </a:solidFill>
              </a:rPr>
              <a:t>Omega-3 fatty acids play crucial roles in brain function, heart health, inflammation regulation, and the maintenance of healthy skin and hair.</a:t>
            </a:r>
            <a:endParaRPr/>
          </a:p>
          <a:p>
            <a:pPr marL="384048" lvl="1" indent="-68579" algn="just" rtl="0">
              <a:lnSpc>
                <a:spcPct val="90000"/>
              </a:lnSpc>
              <a:spcBef>
                <a:spcPts val="600"/>
              </a:spcBef>
              <a:spcAft>
                <a:spcPts val="0"/>
              </a:spcAft>
              <a:buSzPts val="1800"/>
              <a:buNone/>
            </a:pPr>
            <a:endParaRPr>
              <a:solidFill>
                <a:schemeClr val="dk1"/>
              </a:solidFill>
            </a:endParaRPr>
          </a:p>
          <a:p>
            <a:pPr marL="91440" lvl="0" indent="0" algn="just" rtl="0">
              <a:lnSpc>
                <a:spcPct val="90000"/>
              </a:lnSpc>
              <a:spcBef>
                <a:spcPts val="1600"/>
              </a:spcBef>
              <a:spcAft>
                <a:spcPts val="0"/>
              </a:spcAft>
              <a:buSzPts val="2000"/>
              <a:buNone/>
            </a:pPr>
            <a:endParaRPr b="1">
              <a:solidFill>
                <a:schemeClr val="dk1"/>
              </a:solidFill>
            </a:endParaRPr>
          </a:p>
          <a:p>
            <a:pPr marL="91440" lvl="0" indent="0" algn="just" rtl="0">
              <a:lnSpc>
                <a:spcPct val="90000"/>
              </a:lnSpc>
              <a:spcBef>
                <a:spcPts val="1400"/>
              </a:spcBef>
              <a:spcAft>
                <a:spcPts val="0"/>
              </a:spcAft>
              <a:buSzPts val="2000"/>
              <a:buNone/>
            </a:pPr>
            <a:endParaRPr b="1">
              <a:solidFill>
                <a:schemeClr val="dk1"/>
              </a:solidFill>
            </a:endParaRPr>
          </a:p>
          <a:p>
            <a:pPr marL="91440" lvl="0" indent="0" algn="just" rtl="0">
              <a:lnSpc>
                <a:spcPct val="90000"/>
              </a:lnSpc>
              <a:spcBef>
                <a:spcPts val="1400"/>
              </a:spcBef>
              <a:spcAft>
                <a:spcPts val="0"/>
              </a:spcAft>
              <a:buSzPts val="2000"/>
              <a:buNone/>
            </a:pPr>
            <a:endParaRPr b="1">
              <a:solidFill>
                <a:schemeClr val="dk1"/>
              </a:solidFill>
            </a:endParaRPr>
          </a:p>
          <a:p>
            <a:pPr marL="91440" lvl="0" indent="-127000" algn="just" rtl="0">
              <a:lnSpc>
                <a:spcPct val="90000"/>
              </a:lnSpc>
              <a:spcBef>
                <a:spcPts val="1400"/>
              </a:spcBef>
              <a:spcAft>
                <a:spcPts val="0"/>
              </a:spcAft>
              <a:buSzPts val="2000"/>
              <a:buChar char=" "/>
            </a:pPr>
            <a:r>
              <a:rPr lang="en-US" b="1">
                <a:solidFill>
                  <a:schemeClr val="dk1"/>
                </a:solidFill>
              </a:rPr>
              <a:t>Omega-6 Fatty Acids:</a:t>
            </a:r>
            <a:endParaRPr>
              <a:solidFill>
                <a:schemeClr val="dk1"/>
              </a:solidFill>
            </a:endParaRPr>
          </a:p>
          <a:p>
            <a:pPr marL="384048" lvl="1" indent="-182880" algn="just" rtl="0">
              <a:lnSpc>
                <a:spcPct val="90000"/>
              </a:lnSpc>
              <a:spcBef>
                <a:spcPts val="400"/>
              </a:spcBef>
              <a:spcAft>
                <a:spcPts val="0"/>
              </a:spcAft>
              <a:buSzPts val="1800"/>
              <a:buChar char="◦"/>
            </a:pPr>
            <a:r>
              <a:rPr lang="en-US">
                <a:solidFill>
                  <a:schemeClr val="dk1"/>
                </a:solidFill>
              </a:rPr>
              <a:t>Examples include linoleic acid (LA) and arachidonic acid (AA).</a:t>
            </a:r>
            <a:endParaRPr/>
          </a:p>
          <a:p>
            <a:pPr marL="384048" lvl="1" indent="-182880" algn="just" rtl="0">
              <a:lnSpc>
                <a:spcPct val="90000"/>
              </a:lnSpc>
              <a:spcBef>
                <a:spcPts val="600"/>
              </a:spcBef>
              <a:spcAft>
                <a:spcPts val="0"/>
              </a:spcAft>
              <a:buSzPts val="1800"/>
              <a:buChar char="◦"/>
            </a:pPr>
            <a:r>
              <a:rPr lang="en-US">
                <a:solidFill>
                  <a:schemeClr val="dk1"/>
                </a:solidFill>
              </a:rPr>
              <a:t>Found in vegetable oils (such as corn oil, soybean oil, and sunflower oil), nuts, seeds, and certain grains.</a:t>
            </a:r>
            <a:endParaRPr/>
          </a:p>
          <a:p>
            <a:pPr marL="384048" lvl="1" indent="-182880" algn="just" rtl="0">
              <a:lnSpc>
                <a:spcPct val="90000"/>
              </a:lnSpc>
              <a:spcBef>
                <a:spcPts val="600"/>
              </a:spcBef>
              <a:spcAft>
                <a:spcPts val="0"/>
              </a:spcAft>
              <a:buSzPts val="1800"/>
              <a:buChar char="◦"/>
            </a:pPr>
            <a:r>
              <a:rPr lang="en-US">
                <a:solidFill>
                  <a:schemeClr val="dk1"/>
                </a:solidFill>
              </a:rPr>
              <a:t>Omega-6 fatty acids are important for growth and development, immune function, and the regulation of inflammation.</a:t>
            </a:r>
            <a:endParaRPr/>
          </a:p>
          <a:p>
            <a:pPr marL="91440" lvl="0" indent="0" algn="just" rtl="0">
              <a:lnSpc>
                <a:spcPct val="90000"/>
              </a:lnSpc>
              <a:spcBef>
                <a:spcPts val="1600"/>
              </a:spcBef>
              <a:spcAft>
                <a:spcPts val="0"/>
              </a:spcAft>
              <a:buSzPts val="2000"/>
              <a:buNone/>
            </a:pPr>
            <a:endParaRPr>
              <a:solidFill>
                <a:schemeClr val="dk1"/>
              </a:solidFill>
            </a:endParaRPr>
          </a:p>
        </p:txBody>
      </p:sp>
      <p:pic>
        <p:nvPicPr>
          <p:cNvPr id="183" name="Google Shape;183;p12"/>
          <p:cNvPicPr preferRelativeResize="0"/>
          <p:nvPr/>
        </p:nvPicPr>
        <p:blipFill rotWithShape="1">
          <a:blip r:embed="rId3">
            <a:alphaModFix/>
          </a:blip>
          <a:srcRect/>
          <a:stretch/>
        </p:blipFill>
        <p:spPr>
          <a:xfrm>
            <a:off x="2113128" y="2579427"/>
            <a:ext cx="8024884" cy="19106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Physical Properties of fats and oils</a:t>
            </a:r>
            <a:endParaRPr b="1">
              <a:solidFill>
                <a:schemeClr val="dk1"/>
              </a:solidFill>
            </a:endParaRPr>
          </a:p>
        </p:txBody>
      </p:sp>
      <p:sp>
        <p:nvSpPr>
          <p:cNvPr id="190" name="Google Shape;190;p1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2000"/>
              <a:buNone/>
            </a:pPr>
            <a:r>
              <a:rPr lang="en-US" b="1">
                <a:solidFill>
                  <a:schemeClr val="dk1"/>
                </a:solidFill>
              </a:rPr>
              <a:t>Melting Point</a:t>
            </a:r>
            <a:r>
              <a:rPr lang="en-US">
                <a:solidFill>
                  <a:schemeClr val="dk1"/>
                </a:solidFill>
              </a:rPr>
              <a:t>: Temperature at which solid fat transits to liquids. The melting point of fats depends on the degree of saturation and the length of fatty acid chains. </a:t>
            </a:r>
            <a:endParaRPr/>
          </a:p>
          <a:p>
            <a:pPr marL="91440" lvl="0" indent="-127000" algn="just" rtl="0">
              <a:lnSpc>
                <a:spcPct val="90000"/>
              </a:lnSpc>
              <a:spcBef>
                <a:spcPts val="1400"/>
              </a:spcBef>
              <a:spcAft>
                <a:spcPts val="0"/>
              </a:spcAft>
              <a:buSzPts val="2000"/>
              <a:buFont typeface="Noto Sans Symbols"/>
              <a:buChar char="▪"/>
            </a:pPr>
            <a:r>
              <a:rPr lang="en-US">
                <a:solidFill>
                  <a:schemeClr val="dk1"/>
                </a:solidFill>
              </a:rPr>
              <a:t>saturated fatty acids tend to have higher melting points as they have straight molecular chains (stronger intermolecular forces), e.g- coconut oil. </a:t>
            </a:r>
            <a:endParaRPr/>
          </a:p>
          <a:p>
            <a:pPr marL="91440" lvl="0" indent="-127000" algn="just" rtl="0">
              <a:lnSpc>
                <a:spcPct val="90000"/>
              </a:lnSpc>
              <a:spcBef>
                <a:spcPts val="1400"/>
              </a:spcBef>
              <a:spcAft>
                <a:spcPts val="0"/>
              </a:spcAft>
              <a:buSzPts val="2000"/>
              <a:buFont typeface="Noto Sans Symbols"/>
              <a:buChar char="▪"/>
            </a:pPr>
            <a:r>
              <a:rPr lang="en-US">
                <a:solidFill>
                  <a:schemeClr val="dk1"/>
                </a:solidFill>
              </a:rPr>
              <a:t>Unsaturated fatty acids tend to have lower melting points. </a:t>
            </a:r>
            <a:endParaRPr/>
          </a:p>
          <a:p>
            <a:pPr marL="91440" lvl="0" indent="-127000" algn="just" rtl="0">
              <a:lnSpc>
                <a:spcPct val="90000"/>
              </a:lnSpc>
              <a:spcBef>
                <a:spcPts val="1400"/>
              </a:spcBef>
              <a:spcAft>
                <a:spcPts val="0"/>
              </a:spcAft>
              <a:buSzPts val="2000"/>
              <a:buFont typeface="Noto Sans Symbols"/>
              <a:buChar char="▪"/>
            </a:pPr>
            <a:r>
              <a:rPr lang="en-US">
                <a:solidFill>
                  <a:schemeClr val="dk1"/>
                </a:solidFill>
              </a:rPr>
              <a:t>Fats with longer fatty acid chains generally have higher melting points because longer chains allow for more surface area contact and stronger intermolecular forces.</a:t>
            </a:r>
            <a:endParaRPr/>
          </a:p>
          <a:p>
            <a:pPr marL="91440" lvl="0" indent="-127000" algn="just" rtl="0">
              <a:lnSpc>
                <a:spcPct val="90000"/>
              </a:lnSpc>
              <a:spcBef>
                <a:spcPts val="1400"/>
              </a:spcBef>
              <a:spcAft>
                <a:spcPts val="0"/>
              </a:spcAft>
              <a:buSzPts val="2000"/>
              <a:buFont typeface="Noto Sans Symbols"/>
              <a:buChar char="▪"/>
            </a:pPr>
            <a:r>
              <a:rPr lang="en-US">
                <a:solidFill>
                  <a:schemeClr val="dk1"/>
                </a:solidFill>
              </a:rPr>
              <a:t>Polymorphism is important to understanding the melting point behavior of fats and fatty acids. It plays role in any operation where fats are solidified. e.g-  when chocolate are dipped the formation of high melting point forms is producing by controlling the temperature of solidification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body" idx="4294967295"/>
          </p:nvPr>
        </p:nvSpPr>
        <p:spPr>
          <a:xfrm>
            <a:off x="1014483" y="532263"/>
            <a:ext cx="10058400" cy="5131557"/>
          </a:xfrm>
          <a:prstGeom prst="rect">
            <a:avLst/>
          </a:prstGeom>
          <a:noFill/>
          <a:ln>
            <a:noFill/>
          </a:ln>
        </p:spPr>
        <p:txBody>
          <a:bodyPr spcFirstLastPara="1" wrap="square" lIns="0" tIns="45700" rIns="0" bIns="45700" anchor="t" anchorCtr="0">
            <a:normAutofit lnSpcReduction="10000"/>
          </a:bodyPr>
          <a:lstStyle/>
          <a:p>
            <a:pPr marL="91440" lvl="0" indent="-127000" algn="just" rtl="0">
              <a:lnSpc>
                <a:spcPct val="90000"/>
              </a:lnSpc>
              <a:spcBef>
                <a:spcPts val="0"/>
              </a:spcBef>
              <a:spcAft>
                <a:spcPts val="0"/>
              </a:spcAft>
              <a:buSzPts val="2000"/>
              <a:buChar char=" "/>
            </a:pPr>
            <a:r>
              <a:rPr lang="en-US" b="1">
                <a:solidFill>
                  <a:schemeClr val="dk1"/>
                </a:solidFill>
              </a:rPr>
              <a:t>Softening Points</a:t>
            </a:r>
            <a:r>
              <a:rPr lang="en-US">
                <a:solidFill>
                  <a:schemeClr val="dk1"/>
                </a:solidFill>
              </a:rPr>
              <a:t>: Temperature at which solid fat transits to semisolids or plastic consistency. closely related to the melting point. </a:t>
            </a:r>
            <a:endParaRPr/>
          </a:p>
          <a:p>
            <a:pPr marL="91440" lvl="0" indent="-127000" algn="just" rtl="0">
              <a:lnSpc>
                <a:spcPct val="90000"/>
              </a:lnSpc>
              <a:spcBef>
                <a:spcPts val="1400"/>
              </a:spcBef>
              <a:spcAft>
                <a:spcPts val="0"/>
              </a:spcAft>
              <a:buSzPts val="2000"/>
              <a:buChar char=" "/>
            </a:pPr>
            <a:r>
              <a:rPr lang="en-US" b="1">
                <a:solidFill>
                  <a:schemeClr val="dk1"/>
                </a:solidFill>
              </a:rPr>
              <a:t>Specific Gravity</a:t>
            </a:r>
            <a:r>
              <a:rPr lang="en-US">
                <a:solidFill>
                  <a:schemeClr val="dk1"/>
                </a:solidFill>
              </a:rPr>
              <a:t>: the specific gravity of fats provides information about their density compared to water. Unsaturation of fatty acids and increase in chain length tend to increase the specific gravity. It is measured at 25°C, but at 40°C or even 60°C for high melting fats.</a:t>
            </a:r>
            <a:endParaRPr/>
          </a:p>
          <a:p>
            <a:pPr marL="91440" lvl="0" indent="-127000" algn="just" rtl="0">
              <a:lnSpc>
                <a:spcPct val="90000"/>
              </a:lnSpc>
              <a:spcBef>
                <a:spcPts val="1400"/>
              </a:spcBef>
              <a:spcAft>
                <a:spcPts val="0"/>
              </a:spcAft>
              <a:buSzPts val="2000"/>
              <a:buChar char=" "/>
            </a:pPr>
            <a:r>
              <a:rPr lang="en-US" b="1">
                <a:solidFill>
                  <a:schemeClr val="dk1"/>
                </a:solidFill>
              </a:rPr>
              <a:t>Refractive Index: </a:t>
            </a:r>
            <a:r>
              <a:rPr lang="en-US">
                <a:solidFill>
                  <a:schemeClr val="dk1"/>
                </a:solidFill>
              </a:rPr>
              <a:t>It is the measure of how much light is bent (or refracted) as it passes through a sample of fat. It decreases as the temperature rises but increases with the length of carbon chains and no of double bonds present. It is measured at 25°C, but at 40°C or even 60°C for high melting fats.</a:t>
            </a:r>
            <a:endParaRPr/>
          </a:p>
          <a:p>
            <a:pPr marL="91440" lvl="0" indent="-127000" algn="just" rtl="0">
              <a:lnSpc>
                <a:spcPct val="90000"/>
              </a:lnSpc>
              <a:spcBef>
                <a:spcPts val="1400"/>
              </a:spcBef>
              <a:spcAft>
                <a:spcPts val="0"/>
              </a:spcAft>
              <a:buSzPts val="2000"/>
              <a:buChar char=" "/>
            </a:pPr>
            <a:r>
              <a:rPr lang="en-US" b="1">
                <a:solidFill>
                  <a:schemeClr val="dk1"/>
                </a:solidFill>
              </a:rPr>
              <a:t>Smoke, Flash and Fire point: </a:t>
            </a:r>
            <a:r>
              <a:rPr lang="en-US">
                <a:solidFill>
                  <a:schemeClr val="dk1"/>
                </a:solidFill>
              </a:rPr>
              <a:t>The smoke point is the temperature at which a fat or oil gives off a thin bluish or smoke. The Flash point is the temperature at which the mixtures of vapor with air will ignite; The fire point is the temperature at which the substance will sustain combustion, meaning it continues to burn after being ignited.  </a:t>
            </a:r>
            <a:endParaRPr/>
          </a:p>
          <a:p>
            <a:pPr marL="91440" lvl="0" indent="-127000" algn="just" rtl="0">
              <a:lnSpc>
                <a:spcPct val="90000"/>
              </a:lnSpc>
              <a:spcBef>
                <a:spcPts val="1400"/>
              </a:spcBef>
              <a:spcAft>
                <a:spcPts val="0"/>
              </a:spcAft>
              <a:buSzPts val="2000"/>
              <a:buChar char=" "/>
            </a:pPr>
            <a:r>
              <a:rPr lang="en-US" b="1">
                <a:solidFill>
                  <a:schemeClr val="dk1"/>
                </a:solidFill>
              </a:rPr>
              <a:t>Turbidity point:  </a:t>
            </a:r>
            <a:r>
              <a:rPr lang="en-US">
                <a:solidFill>
                  <a:schemeClr val="dk1"/>
                </a:solidFill>
              </a:rPr>
              <a:t>also known as the crystallization point, refers to the temperature at which a clear fat or oil starts to become cloudy or turbid due to the formation of crystals. This phenomenon occurs when the fat undergoes a phase transition from a liquid to a semi-solid or solid state as it is cooled.</a:t>
            </a:r>
            <a:endParaRPr/>
          </a:p>
          <a:p>
            <a:pPr marL="91440" lvl="0" indent="0" algn="just" rtl="0">
              <a:lnSpc>
                <a:spcPct val="90000"/>
              </a:lnSpc>
              <a:spcBef>
                <a:spcPts val="1400"/>
              </a:spcBef>
              <a:spcAft>
                <a:spcPts val="0"/>
              </a:spcAft>
              <a:buSzPts val="2000"/>
              <a:buNone/>
            </a:pPr>
            <a:endParaRPr>
              <a:solidFill>
                <a:schemeClr val="dk1"/>
              </a:solidFill>
            </a:endParaRPr>
          </a:p>
          <a:p>
            <a:pPr marL="91440" lvl="0" indent="0" algn="just" rtl="0">
              <a:lnSpc>
                <a:spcPct val="90000"/>
              </a:lnSpc>
              <a:spcBef>
                <a:spcPts val="1400"/>
              </a:spcBef>
              <a:spcAft>
                <a:spcPts val="0"/>
              </a:spcAft>
              <a:buSzPts val="2000"/>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idx="4294967295"/>
          </p:nvPr>
        </p:nvSpPr>
        <p:spPr>
          <a:xfrm>
            <a:off x="714233" y="410525"/>
            <a:ext cx="10058400" cy="95425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Chemical Properties of fats and oils</a:t>
            </a:r>
            <a:endParaRPr/>
          </a:p>
        </p:txBody>
      </p:sp>
      <p:sp>
        <p:nvSpPr>
          <p:cNvPr id="201" name="Google Shape;201;p15"/>
          <p:cNvSpPr txBox="1">
            <a:spLocks noGrp="1"/>
          </p:cNvSpPr>
          <p:nvPr>
            <p:ph type="body" idx="4294967295"/>
          </p:nvPr>
        </p:nvSpPr>
        <p:spPr>
          <a:xfrm>
            <a:off x="982639" y="1364776"/>
            <a:ext cx="10181230" cy="5008727"/>
          </a:xfrm>
          <a:prstGeom prst="rect">
            <a:avLst/>
          </a:prstGeom>
          <a:noFill/>
          <a:ln>
            <a:noFill/>
          </a:ln>
        </p:spPr>
        <p:txBody>
          <a:bodyPr spcFirstLastPara="1" wrap="square" lIns="0" tIns="45700" rIns="0" bIns="45700" anchor="t" anchorCtr="0">
            <a:normAutofit fontScale="92500" lnSpcReduction="20000"/>
          </a:bodyPr>
          <a:lstStyle/>
          <a:p>
            <a:pPr marL="91440" lvl="0" indent="-117475" algn="just" rtl="0">
              <a:lnSpc>
                <a:spcPct val="90000"/>
              </a:lnSpc>
              <a:spcBef>
                <a:spcPts val="0"/>
              </a:spcBef>
              <a:spcAft>
                <a:spcPts val="0"/>
              </a:spcAft>
              <a:buSzPct val="100000"/>
              <a:buChar char=" "/>
            </a:pPr>
            <a:r>
              <a:rPr lang="en-US" b="1">
                <a:solidFill>
                  <a:schemeClr val="dk1"/>
                </a:solidFill>
              </a:rPr>
              <a:t>Hydrolysis:</a:t>
            </a:r>
            <a:r>
              <a:rPr lang="en-US">
                <a:solidFill>
                  <a:schemeClr val="dk1"/>
                </a:solidFill>
              </a:rPr>
              <a:t> Fats and oils can undergo hydrolysis, a chemical reaction in which water molecules break the ester bonds that link fatty acids to the glycerol backbone. This reaction, catalyzed by enzymes called lipases or by acids, produces fatty acids and glycerol. Hydrolysis can occur during food digestion, food processing, or storage, leading to the degradation of fats and the formation of off-flavors and odors.</a:t>
            </a:r>
            <a:endParaRPr b="1">
              <a:solidFill>
                <a:schemeClr val="dk1"/>
              </a:solidFill>
            </a:endParaRPr>
          </a:p>
          <a:p>
            <a:pPr marL="91440" lvl="0" indent="-117475" algn="just" rtl="0">
              <a:lnSpc>
                <a:spcPct val="90000"/>
              </a:lnSpc>
              <a:spcBef>
                <a:spcPts val="1400"/>
              </a:spcBef>
              <a:spcAft>
                <a:spcPts val="0"/>
              </a:spcAft>
              <a:buSzPct val="100000"/>
              <a:buChar char=" "/>
            </a:pPr>
            <a:r>
              <a:rPr lang="en-US">
                <a:solidFill>
                  <a:schemeClr val="dk1"/>
                </a:solidFill>
              </a:rPr>
              <a:t>Triglyceride+3 Water→Glycerol+3 Fatty Acids</a:t>
            </a:r>
            <a:endParaRPr b="1">
              <a:solidFill>
                <a:schemeClr val="dk1"/>
              </a:solidFill>
            </a:endParaRPr>
          </a:p>
          <a:p>
            <a:pPr marL="91440" lvl="0" indent="-117475" algn="just" rtl="0">
              <a:lnSpc>
                <a:spcPct val="90000"/>
              </a:lnSpc>
              <a:spcBef>
                <a:spcPts val="1400"/>
              </a:spcBef>
              <a:spcAft>
                <a:spcPts val="0"/>
              </a:spcAft>
              <a:buSzPct val="100000"/>
              <a:buChar char=" "/>
            </a:pPr>
            <a:r>
              <a:rPr lang="en-US" b="1">
                <a:solidFill>
                  <a:schemeClr val="dk1"/>
                </a:solidFill>
              </a:rPr>
              <a:t>Oxidation:</a:t>
            </a:r>
            <a:r>
              <a:rPr lang="en-US">
                <a:solidFill>
                  <a:schemeClr val="dk1"/>
                </a:solidFill>
              </a:rPr>
              <a:t> Oxidation is a chemical reaction in which fats and oils react with oxygen molecules, leading to the formation of oxidative by-products such as peroxides, aldehydes, and ketones. This process, known as lipid oxidation or rancidity, can occur through autoxidation, photooxidation (exposure to light), or enzymatic oxidation (catalyzed by enzymes). Lipid oxidation affects the flavor, aroma, and nutritional quality of fats and oils, leading to off-flavors, rancid odors, and loss of unsaturated fatty acids.</a:t>
            </a:r>
            <a:endParaRPr/>
          </a:p>
          <a:p>
            <a:pPr marL="0" lvl="0" indent="0" algn="just" rtl="0">
              <a:lnSpc>
                <a:spcPct val="90000"/>
              </a:lnSpc>
              <a:spcBef>
                <a:spcPts val="1400"/>
              </a:spcBef>
              <a:spcAft>
                <a:spcPts val="0"/>
              </a:spcAft>
              <a:buSzPct val="100000"/>
              <a:buNone/>
            </a:pPr>
            <a:r>
              <a:rPr lang="en-US">
                <a:solidFill>
                  <a:schemeClr val="dk1"/>
                </a:solidFill>
              </a:rPr>
              <a:t> Fatty Acid+Oxygen→Peroxides+Aldehydes+Other Oxidation Products</a:t>
            </a:r>
            <a:endParaRPr/>
          </a:p>
          <a:p>
            <a:pPr marL="91440" lvl="0" indent="-117475" algn="just" rtl="0">
              <a:lnSpc>
                <a:spcPct val="90000"/>
              </a:lnSpc>
              <a:spcBef>
                <a:spcPts val="1400"/>
              </a:spcBef>
              <a:spcAft>
                <a:spcPts val="0"/>
              </a:spcAft>
              <a:buSzPct val="100000"/>
              <a:buChar char=" "/>
            </a:pPr>
            <a:r>
              <a:rPr lang="en-US" b="1">
                <a:solidFill>
                  <a:schemeClr val="dk1"/>
                </a:solidFill>
              </a:rPr>
              <a:t>Polymerization:</a:t>
            </a:r>
            <a:r>
              <a:rPr lang="en-US">
                <a:solidFill>
                  <a:schemeClr val="dk1"/>
                </a:solidFill>
              </a:rPr>
              <a:t> Under certain conditions, such as prolonged heating or exposure to high temperatures, fats and oils can undergo polymerization, a chemical reaction in which the fatty acid molecules combine to form larger molecules or polymers. Polymerization can lead to the formation of polymers with altered physical properties, such as increased viscosity or decreased fluidity. In food processing, polymerization can affect the texture and stability of fats and oils, leading to changes in product quality</a:t>
            </a:r>
            <a:endParaRPr b="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body" idx="4294967295"/>
          </p:nvPr>
        </p:nvSpPr>
        <p:spPr>
          <a:xfrm>
            <a:off x="1164609" y="1245762"/>
            <a:ext cx="10058400" cy="4418012"/>
          </a:xfrm>
          <a:prstGeom prst="rect">
            <a:avLst/>
          </a:prstGeom>
          <a:noFill/>
          <a:ln>
            <a:noFill/>
          </a:ln>
        </p:spPr>
        <p:txBody>
          <a:bodyPr spcFirstLastPara="1" wrap="square" lIns="0" tIns="45700" rIns="0" bIns="45700" anchor="t" anchorCtr="0">
            <a:normAutofit lnSpcReduction="10000"/>
          </a:bodyPr>
          <a:lstStyle/>
          <a:p>
            <a:pPr marL="91440" lvl="0" indent="-127000" algn="just" rtl="0">
              <a:lnSpc>
                <a:spcPct val="90000"/>
              </a:lnSpc>
              <a:spcBef>
                <a:spcPts val="0"/>
              </a:spcBef>
              <a:spcAft>
                <a:spcPts val="0"/>
              </a:spcAft>
              <a:buSzPts val="2000"/>
              <a:buChar char=" "/>
            </a:pPr>
            <a:r>
              <a:rPr lang="en-US" b="1">
                <a:solidFill>
                  <a:schemeClr val="dk1"/>
                </a:solidFill>
              </a:rPr>
              <a:t>Interesterification:</a:t>
            </a:r>
            <a:r>
              <a:rPr lang="en-US">
                <a:solidFill>
                  <a:schemeClr val="dk1"/>
                </a:solidFill>
              </a:rPr>
              <a:t> Interesterification is a chemical reaction involving the rearrangement of fatty acids within triglyceride molecules. It is typically used to modify the physical properties of fats and oils, such as their melting point, crystallization behavior, and stability, without the need for hydrogenation. Interesterification can be carried out enzymatically or chemically, and it involves the exchange of fatty acid chains between different triglyceride molecules. </a:t>
            </a:r>
            <a:endParaRPr>
              <a:solidFill>
                <a:schemeClr val="dk1"/>
              </a:solidFill>
            </a:endParaRPr>
          </a:p>
          <a:p>
            <a:pPr marL="91440" lvl="0" indent="0" algn="just" rtl="0">
              <a:lnSpc>
                <a:spcPct val="90000"/>
              </a:lnSpc>
              <a:spcBef>
                <a:spcPts val="1400"/>
              </a:spcBef>
              <a:spcAft>
                <a:spcPts val="0"/>
              </a:spcAft>
              <a:buSzPts val="2000"/>
              <a:buNone/>
            </a:pPr>
            <a:endParaRPr>
              <a:solidFill>
                <a:schemeClr val="dk1"/>
              </a:solidFill>
            </a:endParaRPr>
          </a:p>
          <a:p>
            <a:pPr marL="91440" lvl="0" indent="0" algn="just" rtl="0">
              <a:lnSpc>
                <a:spcPct val="90000"/>
              </a:lnSpc>
              <a:spcBef>
                <a:spcPts val="1400"/>
              </a:spcBef>
              <a:spcAft>
                <a:spcPts val="0"/>
              </a:spcAft>
              <a:buSzPts val="2000"/>
              <a:buNone/>
            </a:pPr>
            <a:endParaRPr b="1">
              <a:solidFill>
                <a:schemeClr val="dk1"/>
              </a:solidFill>
            </a:endParaRPr>
          </a:p>
          <a:p>
            <a:pPr marL="91440" lvl="0" indent="0" algn="just" rtl="0">
              <a:lnSpc>
                <a:spcPct val="90000"/>
              </a:lnSpc>
              <a:spcBef>
                <a:spcPts val="1400"/>
              </a:spcBef>
              <a:spcAft>
                <a:spcPts val="0"/>
              </a:spcAft>
              <a:buSzPts val="2000"/>
              <a:buNone/>
            </a:pPr>
            <a:endParaRPr b="1">
              <a:solidFill>
                <a:schemeClr val="dk1"/>
              </a:solidFill>
            </a:endParaRPr>
          </a:p>
          <a:p>
            <a:pPr marL="91440" lvl="0" indent="0" algn="just" rtl="0">
              <a:lnSpc>
                <a:spcPct val="90000"/>
              </a:lnSpc>
              <a:spcBef>
                <a:spcPts val="1400"/>
              </a:spcBef>
              <a:spcAft>
                <a:spcPts val="0"/>
              </a:spcAft>
              <a:buSzPts val="2000"/>
              <a:buNone/>
            </a:pPr>
            <a:endParaRPr b="1">
              <a:solidFill>
                <a:schemeClr val="dk1"/>
              </a:solidFill>
            </a:endParaRPr>
          </a:p>
          <a:p>
            <a:pPr marL="91440" lvl="0" indent="-127000" algn="just" rtl="0">
              <a:lnSpc>
                <a:spcPct val="90000"/>
              </a:lnSpc>
              <a:spcBef>
                <a:spcPts val="1400"/>
              </a:spcBef>
              <a:spcAft>
                <a:spcPts val="0"/>
              </a:spcAft>
              <a:buSzPts val="2000"/>
              <a:buChar char=" "/>
            </a:pPr>
            <a:r>
              <a:rPr lang="en-US" b="1">
                <a:solidFill>
                  <a:schemeClr val="dk1"/>
                </a:solidFill>
              </a:rPr>
              <a:t>Hydrogenation:</a:t>
            </a:r>
            <a:r>
              <a:rPr lang="en-US">
                <a:solidFill>
                  <a:schemeClr val="dk1"/>
                </a:solidFill>
              </a:rPr>
              <a:t> Unsaturated fats are saturated with hydrogen, converting liquid oils into solid fats, but may also produce trans fats with health implications.</a:t>
            </a:r>
            <a:endParaRPr/>
          </a:p>
          <a:p>
            <a:pPr marL="91440" lvl="0" indent="-127000" algn="just" rtl="0">
              <a:lnSpc>
                <a:spcPct val="90000"/>
              </a:lnSpc>
              <a:spcBef>
                <a:spcPts val="1400"/>
              </a:spcBef>
              <a:spcAft>
                <a:spcPts val="0"/>
              </a:spcAft>
              <a:buSzPts val="2000"/>
              <a:buChar char=" "/>
            </a:pPr>
            <a:r>
              <a:rPr lang="en-US">
                <a:solidFill>
                  <a:schemeClr val="dk1"/>
                </a:solidFill>
              </a:rPr>
              <a:t>Unsaturated Fatty Acid+Hydrogen→Saturated Fatty Acid</a:t>
            </a:r>
            <a:endParaRPr/>
          </a:p>
        </p:txBody>
      </p:sp>
      <p:pic>
        <p:nvPicPr>
          <p:cNvPr id="207" name="Google Shape;207;p16"/>
          <p:cNvPicPr preferRelativeResize="0"/>
          <p:nvPr/>
        </p:nvPicPr>
        <p:blipFill rotWithShape="1">
          <a:blip r:embed="rId3">
            <a:alphaModFix/>
          </a:blip>
          <a:srcRect l="9622" t="38164" r="4209" b="19552"/>
          <a:stretch/>
        </p:blipFill>
        <p:spPr>
          <a:xfrm>
            <a:off x="1992573" y="2673295"/>
            <a:ext cx="6256134" cy="16121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body" idx="4294967295"/>
          </p:nvPr>
        </p:nvSpPr>
        <p:spPr>
          <a:xfrm>
            <a:off x="1000835" y="945510"/>
            <a:ext cx="10058400" cy="5086800"/>
          </a:xfrm>
          <a:prstGeom prst="rect">
            <a:avLst/>
          </a:prstGeom>
          <a:noFill/>
          <a:ln>
            <a:noFill/>
          </a:ln>
        </p:spPr>
        <p:txBody>
          <a:bodyPr spcFirstLastPara="1" wrap="square" lIns="0" tIns="45700" rIns="0" bIns="45700" anchor="t" anchorCtr="0">
            <a:normAutofit fontScale="92500" lnSpcReduction="20000"/>
          </a:bodyPr>
          <a:lstStyle/>
          <a:p>
            <a:pPr marL="91440" lvl="0" indent="-117475" algn="just" rtl="0">
              <a:lnSpc>
                <a:spcPct val="90000"/>
              </a:lnSpc>
              <a:spcBef>
                <a:spcPts val="0"/>
              </a:spcBef>
              <a:spcAft>
                <a:spcPts val="0"/>
              </a:spcAft>
              <a:buSzPct val="100000"/>
              <a:buChar char=" "/>
            </a:pPr>
            <a:r>
              <a:rPr lang="en-US" b="1">
                <a:solidFill>
                  <a:schemeClr val="dk1"/>
                </a:solidFill>
              </a:rPr>
              <a:t>Rancidity in Fats : </a:t>
            </a:r>
            <a:r>
              <a:rPr lang="en-US">
                <a:solidFill>
                  <a:schemeClr val="dk1"/>
                </a:solidFill>
              </a:rPr>
              <a:t>refers to the development of off-flavors and off-odors in fats and oils due to the oxidation of unsaturated fatty acids present in the lipid molecules.</a:t>
            </a:r>
            <a:endParaRPr/>
          </a:p>
          <a:p>
            <a:pPr marL="91440" lvl="0" indent="-117475" algn="just" rtl="0">
              <a:lnSpc>
                <a:spcPct val="90000"/>
              </a:lnSpc>
              <a:spcBef>
                <a:spcPts val="1400"/>
              </a:spcBef>
              <a:spcAft>
                <a:spcPts val="0"/>
              </a:spcAft>
              <a:buSzPct val="100000"/>
              <a:buChar char=" "/>
            </a:pPr>
            <a:r>
              <a:rPr lang="en-US">
                <a:solidFill>
                  <a:schemeClr val="dk1"/>
                </a:solidFill>
              </a:rPr>
              <a:t>The three main types of rancidity in fats and oils are:</a:t>
            </a:r>
            <a:endParaRPr/>
          </a:p>
          <a:p>
            <a:pPr marL="457200" lvl="0" indent="-457200" algn="just" rtl="0">
              <a:lnSpc>
                <a:spcPct val="90000"/>
              </a:lnSpc>
              <a:spcBef>
                <a:spcPts val="1400"/>
              </a:spcBef>
              <a:spcAft>
                <a:spcPts val="0"/>
              </a:spcAft>
              <a:buSzPct val="100000"/>
              <a:buFont typeface="Calibri"/>
              <a:buAutoNum type="arabicPeriod"/>
            </a:pPr>
            <a:r>
              <a:rPr lang="en-US" b="1">
                <a:solidFill>
                  <a:schemeClr val="dk1"/>
                </a:solidFill>
              </a:rPr>
              <a:t>Hydrolytic Rancidity:</a:t>
            </a:r>
            <a:r>
              <a:rPr lang="en-US">
                <a:solidFill>
                  <a:schemeClr val="dk1"/>
                </a:solidFill>
              </a:rPr>
              <a:t> Hydrolytic rancidity occurs when the ester bonds between fatty acids and glycerol in fats and oils are broken down by water or enzymes called lipases. One example is the rancidity of butter due to the action of lipases naturally present in the milk. When butter is stored improperly, moisture can promote the hydrolysis of its triglycerides, resulting in the release of free fatty acids and the development of a sour taste and smell.</a:t>
            </a:r>
            <a:endParaRPr/>
          </a:p>
          <a:p>
            <a:pPr marL="457200" lvl="0" indent="-457200" algn="just" rtl="0">
              <a:lnSpc>
                <a:spcPct val="90000"/>
              </a:lnSpc>
              <a:spcBef>
                <a:spcPts val="1400"/>
              </a:spcBef>
              <a:spcAft>
                <a:spcPts val="0"/>
              </a:spcAft>
              <a:buSzPct val="100000"/>
              <a:buFont typeface="Calibri"/>
              <a:buAutoNum type="arabicPeriod"/>
            </a:pPr>
            <a:r>
              <a:rPr lang="en-US" b="1">
                <a:solidFill>
                  <a:schemeClr val="dk1"/>
                </a:solidFill>
              </a:rPr>
              <a:t>Oxidative Rancidity:</a:t>
            </a:r>
            <a:r>
              <a:rPr lang="en-US">
                <a:solidFill>
                  <a:schemeClr val="dk1"/>
                </a:solidFill>
              </a:rPr>
              <a:t> Oxidative rancidity occurs when fats and oils react with oxygen in the air, leading to the formation of oxidative by-products such as peroxides, aldehydes, and ketones. This process, known as lipid oxidation, alters the flavor, aroma, and nutritional quality of the fats and oils, resulting in off-flavors and off-odors. For instance, when cooking oil is repeatedly used for frying at high temperatures, it can undergo oxidative rancidity, leading to the development of off-flavors and off-odors. Certain metals e.g. copper speeds up the oxidative rancidity. </a:t>
            </a:r>
            <a:endParaRPr>
              <a:solidFill>
                <a:schemeClr val="dk1"/>
              </a:solidFill>
            </a:endParaRPr>
          </a:p>
          <a:p>
            <a:pPr marL="457200" lvl="0" indent="-457200" algn="just" rtl="0">
              <a:lnSpc>
                <a:spcPct val="90000"/>
              </a:lnSpc>
              <a:spcBef>
                <a:spcPts val="1400"/>
              </a:spcBef>
              <a:spcAft>
                <a:spcPts val="0"/>
              </a:spcAft>
              <a:buSzPct val="100000"/>
              <a:buFont typeface="Calibri"/>
              <a:buAutoNum type="arabicPeriod"/>
            </a:pPr>
            <a:r>
              <a:rPr lang="en-US" b="1">
                <a:solidFill>
                  <a:schemeClr val="dk1"/>
                </a:solidFill>
              </a:rPr>
              <a:t>Ketonic Rancidity: </a:t>
            </a:r>
            <a:r>
              <a:rPr lang="en-US">
                <a:solidFill>
                  <a:schemeClr val="dk1"/>
                </a:solidFill>
              </a:rPr>
              <a:t>This type is most frequently encountered as a result od action of molds and fungus such as </a:t>
            </a:r>
            <a:r>
              <a:rPr lang="en-US" i="1">
                <a:solidFill>
                  <a:schemeClr val="dk1"/>
                </a:solidFill>
              </a:rPr>
              <a:t>Aspergillus niger</a:t>
            </a:r>
            <a:r>
              <a:rPr lang="en-US">
                <a:solidFill>
                  <a:schemeClr val="dk1"/>
                </a:solidFill>
              </a:rPr>
              <a:t> , </a:t>
            </a:r>
            <a:r>
              <a:rPr lang="en-US" i="1">
                <a:solidFill>
                  <a:schemeClr val="dk1"/>
                </a:solidFill>
              </a:rPr>
              <a:t>Penicillium glaucum </a:t>
            </a:r>
            <a:r>
              <a:rPr lang="en-US">
                <a:solidFill>
                  <a:schemeClr val="dk1"/>
                </a:solidFill>
              </a:rPr>
              <a:t>on coconut or other oilseeds The tallowy odour developed maybe due to aldehydes and ketones formed by the action of the enzymes present in the fungi on oils</a:t>
            </a:r>
            <a:r>
              <a:rPr lang="en-US" b="1">
                <a:solidFill>
                  <a:schemeClr val="dk1"/>
                </a:solidFill>
              </a:rPr>
              <a:t>. </a:t>
            </a:r>
            <a:r>
              <a:rPr lang="en-US">
                <a:solidFill>
                  <a:schemeClr val="dk1"/>
                </a:solidFill>
              </a:rPr>
              <a:t>For example, when nuts or seeds containing fats are stored in warm and humid conditions, molds can grow and produce enzymes that cause microbial rancidity, resulting in a musty or unpleasant taste and smell.</a:t>
            </a:r>
            <a:r>
              <a:rPr lang="en-US" b="1">
                <a:solidFill>
                  <a:schemeClr val="dk1"/>
                </a:solidFill>
              </a:rPr>
              <a:t> </a:t>
            </a:r>
            <a:r>
              <a:rPr lang="en-US">
                <a:solidFill>
                  <a:schemeClr val="dk1"/>
                </a:solidFill>
              </a:rPr>
              <a:t>.</a:t>
            </a:r>
            <a:endParaRPr>
              <a:solidFill>
                <a:schemeClr val="dk1"/>
              </a:solidFill>
            </a:endParaRPr>
          </a:p>
          <a:p>
            <a:pPr marL="91440" lvl="0" indent="0" algn="just" rtl="0">
              <a:lnSpc>
                <a:spcPct val="90000"/>
              </a:lnSpc>
              <a:spcBef>
                <a:spcPts val="1400"/>
              </a:spcBef>
              <a:spcAft>
                <a:spcPts val="0"/>
              </a:spcAft>
              <a:buSzPct val="100000"/>
              <a:buNone/>
            </a:pP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body" idx="4294967295"/>
          </p:nvPr>
        </p:nvSpPr>
        <p:spPr>
          <a:xfrm>
            <a:off x="1000835" y="945510"/>
            <a:ext cx="10058400" cy="5086800"/>
          </a:xfrm>
          <a:prstGeom prst="rect">
            <a:avLst/>
          </a:prstGeom>
          <a:noFill/>
          <a:ln>
            <a:noFill/>
          </a:ln>
        </p:spPr>
        <p:txBody>
          <a:bodyPr spcFirstLastPara="1" wrap="square" lIns="0" tIns="45700" rIns="0" bIns="45700" anchor="t" anchorCtr="0">
            <a:normAutofit/>
          </a:bodyPr>
          <a:lstStyle/>
          <a:p>
            <a:pPr marL="91440" lvl="0" indent="-228600" algn="just" rtl="0">
              <a:lnSpc>
                <a:spcPct val="90000"/>
              </a:lnSpc>
              <a:spcBef>
                <a:spcPts val="0"/>
              </a:spcBef>
              <a:spcAft>
                <a:spcPts val="0"/>
              </a:spcAft>
              <a:buSzPts val="3600"/>
              <a:buChar char=" "/>
            </a:pPr>
            <a:r>
              <a:rPr lang="en-US" sz="3600" b="1">
                <a:solidFill>
                  <a:schemeClr val="dk1"/>
                </a:solidFill>
              </a:rPr>
              <a:t>Test for Rancidity in Fats:</a:t>
            </a:r>
            <a:endParaRPr/>
          </a:p>
          <a:p>
            <a:pPr marL="91440" lvl="0" indent="-127000" algn="just" rtl="0">
              <a:lnSpc>
                <a:spcPct val="90000"/>
              </a:lnSpc>
              <a:spcBef>
                <a:spcPts val="1400"/>
              </a:spcBef>
              <a:spcAft>
                <a:spcPts val="0"/>
              </a:spcAft>
              <a:buSzPts val="2000"/>
              <a:buChar char=" "/>
            </a:pPr>
            <a:r>
              <a:rPr lang="en-US" b="1">
                <a:solidFill>
                  <a:schemeClr val="dk1"/>
                </a:solidFill>
              </a:rPr>
              <a:t>1. Peroxide value </a:t>
            </a:r>
            <a:endParaRPr/>
          </a:p>
          <a:p>
            <a:pPr marL="91440" lvl="0" indent="-127000" algn="just" rtl="0">
              <a:lnSpc>
                <a:spcPct val="90000"/>
              </a:lnSpc>
              <a:spcBef>
                <a:spcPts val="1400"/>
              </a:spcBef>
              <a:spcAft>
                <a:spcPts val="0"/>
              </a:spcAft>
              <a:buSzPts val="2000"/>
              <a:buChar char=" "/>
            </a:pPr>
            <a:r>
              <a:rPr lang="en-US" b="1">
                <a:solidFill>
                  <a:schemeClr val="dk1"/>
                </a:solidFill>
              </a:rPr>
              <a:t>2. Determination of Carbonyl compound</a:t>
            </a:r>
            <a:endParaRPr/>
          </a:p>
          <a:p>
            <a:pPr marL="91440" lvl="0" indent="-127000" algn="just" rtl="0">
              <a:lnSpc>
                <a:spcPct val="90000"/>
              </a:lnSpc>
              <a:spcBef>
                <a:spcPts val="1400"/>
              </a:spcBef>
              <a:spcAft>
                <a:spcPts val="0"/>
              </a:spcAft>
              <a:buSzPts val="2000"/>
              <a:buChar char=" "/>
            </a:pPr>
            <a:r>
              <a:rPr lang="en-US" b="1">
                <a:solidFill>
                  <a:schemeClr val="dk1"/>
                </a:solidFill>
              </a:rPr>
              <a:t>3. Active Oxygen Determination</a:t>
            </a:r>
            <a:endParaRPr/>
          </a:p>
          <a:p>
            <a:pPr marL="91440" lvl="0" indent="-127000" algn="just" rtl="0">
              <a:lnSpc>
                <a:spcPct val="90000"/>
              </a:lnSpc>
              <a:spcBef>
                <a:spcPts val="1400"/>
              </a:spcBef>
              <a:spcAft>
                <a:spcPts val="0"/>
              </a:spcAft>
              <a:buSzPts val="2000"/>
              <a:buChar char=" "/>
            </a:pPr>
            <a:r>
              <a:rPr lang="en-US" b="1">
                <a:solidFill>
                  <a:schemeClr val="dk1"/>
                </a:solidFill>
              </a:rPr>
              <a:t>4. Thio-barbutiric Acid (TBA) Test </a:t>
            </a:r>
            <a:endParaRPr/>
          </a:p>
          <a:p>
            <a:pPr marL="91440" lvl="0" indent="-127000" algn="just" rtl="0">
              <a:lnSpc>
                <a:spcPct val="90000"/>
              </a:lnSpc>
              <a:spcBef>
                <a:spcPts val="1400"/>
              </a:spcBef>
              <a:spcAft>
                <a:spcPts val="0"/>
              </a:spcAft>
              <a:buSzPts val="2000"/>
              <a:buChar char=" "/>
            </a:pPr>
            <a:r>
              <a:rPr lang="en-US" b="1">
                <a:solidFill>
                  <a:schemeClr val="dk1"/>
                </a:solidFill>
              </a:rPr>
              <a:t>5. Schaal Oven Test</a:t>
            </a:r>
            <a:endParaRPr>
              <a:solidFill>
                <a:schemeClr val="dk1"/>
              </a:solidFill>
            </a:endParaRPr>
          </a:p>
          <a:p>
            <a:pPr marL="91440" lvl="0" indent="0" algn="just" rtl="0">
              <a:lnSpc>
                <a:spcPct val="90000"/>
              </a:lnSpc>
              <a:spcBef>
                <a:spcPts val="1400"/>
              </a:spcBef>
              <a:spcAft>
                <a:spcPts val="0"/>
              </a:spcAft>
              <a:buSzPts val="2000"/>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accent1"/>
              </a:buClr>
              <a:buSzPts val="4800"/>
              <a:buFont typeface="Calibri"/>
              <a:buNone/>
            </a:pPr>
            <a:r>
              <a:rPr lang="en-US" b="1">
                <a:solidFill>
                  <a:schemeClr val="accent1"/>
                </a:solidFill>
              </a:rPr>
              <a:t>Today’s topic</a:t>
            </a:r>
            <a:endParaRPr b="1">
              <a:solidFill>
                <a:schemeClr val="accent1"/>
              </a:solidFill>
            </a:endParaRPr>
          </a:p>
        </p:txBody>
      </p:sp>
      <p:sp>
        <p:nvSpPr>
          <p:cNvPr id="113" name="Google Shape;113;p2"/>
          <p:cNvSpPr txBox="1">
            <a:spLocks noGrp="1"/>
          </p:cNvSpPr>
          <p:nvPr>
            <p:ph type="body" idx="1"/>
          </p:nvPr>
        </p:nvSpPr>
        <p:spPr>
          <a:xfrm>
            <a:off x="586003" y="1877960"/>
            <a:ext cx="10373032" cy="1278195"/>
          </a:xfrm>
          <a:prstGeom prst="rect">
            <a:avLst/>
          </a:prstGeom>
          <a:noFill/>
          <a:ln>
            <a:noFill/>
          </a:ln>
        </p:spPr>
        <p:txBody>
          <a:bodyPr spcFirstLastPara="1" wrap="square" lIns="0" tIns="45700" rIns="0" bIns="45700" anchor="t" anchorCtr="0">
            <a:normAutofit fontScale="92500" lnSpcReduction="10000"/>
          </a:bodyPr>
          <a:lstStyle/>
          <a:p>
            <a:pPr marL="0" lvl="0" indent="0" algn="ctr" rtl="0">
              <a:lnSpc>
                <a:spcPct val="90000"/>
              </a:lnSpc>
              <a:spcBef>
                <a:spcPts val="0"/>
              </a:spcBef>
              <a:spcAft>
                <a:spcPts val="0"/>
              </a:spcAft>
              <a:buSzPct val="100000"/>
              <a:buNone/>
            </a:pPr>
            <a:r>
              <a:rPr lang="en-US" sz="9600" b="1">
                <a:solidFill>
                  <a:srgbClr val="00B050"/>
                </a:solidFill>
                <a:latin typeface="Algerian"/>
                <a:ea typeface="Algerian"/>
                <a:cs typeface="Algerian"/>
                <a:sym typeface="Algerian"/>
              </a:rPr>
              <a:t>Fats &amp; Oils</a:t>
            </a:r>
            <a:endParaRPr sz="9600" b="1">
              <a:solidFill>
                <a:srgbClr val="00B050"/>
              </a:solidFill>
              <a:latin typeface="Algerian"/>
              <a:ea typeface="Algerian"/>
              <a:cs typeface="Algerian"/>
              <a:sym typeface="Algerian"/>
            </a:endParaRPr>
          </a:p>
        </p:txBody>
      </p:sp>
      <p:pic>
        <p:nvPicPr>
          <p:cNvPr id="114" name="Google Shape;114;p2"/>
          <p:cNvPicPr preferRelativeResize="0"/>
          <p:nvPr/>
        </p:nvPicPr>
        <p:blipFill rotWithShape="1">
          <a:blip r:embed="rId3">
            <a:alphaModFix/>
          </a:blip>
          <a:srcRect/>
          <a:stretch/>
        </p:blipFill>
        <p:spPr>
          <a:xfrm>
            <a:off x="2456597" y="2947916"/>
            <a:ext cx="6919415" cy="30707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Chemical tests</a:t>
            </a:r>
            <a:endParaRPr b="1">
              <a:solidFill>
                <a:schemeClr val="dk1"/>
              </a:solidFill>
            </a:endParaRPr>
          </a:p>
        </p:txBody>
      </p:sp>
      <p:sp>
        <p:nvSpPr>
          <p:cNvPr id="223" name="Google Shape;223;p19"/>
          <p:cNvSpPr txBox="1">
            <a:spLocks noGrp="1"/>
          </p:cNvSpPr>
          <p:nvPr>
            <p:ph type="body" idx="1"/>
          </p:nvPr>
        </p:nvSpPr>
        <p:spPr>
          <a:xfrm>
            <a:off x="1097280" y="1737359"/>
            <a:ext cx="10926398" cy="4731679"/>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n-US">
                <a:solidFill>
                  <a:schemeClr val="dk1"/>
                </a:solidFill>
              </a:rPr>
              <a:t>To identify fats and to detect adulteration-</a:t>
            </a:r>
            <a:endParaRPr/>
          </a:p>
          <a:p>
            <a:pPr marL="91440" lvl="0" indent="-127000" algn="just" rtl="0">
              <a:lnSpc>
                <a:spcPct val="90000"/>
              </a:lnSpc>
              <a:spcBef>
                <a:spcPts val="1400"/>
              </a:spcBef>
              <a:spcAft>
                <a:spcPts val="0"/>
              </a:spcAft>
              <a:buSzPts val="2000"/>
              <a:buChar char=" "/>
            </a:pPr>
            <a:r>
              <a:rPr lang="en-US" b="1">
                <a:solidFill>
                  <a:schemeClr val="dk1"/>
                </a:solidFill>
              </a:rPr>
              <a:t>Reichert Meissl Number: t</a:t>
            </a:r>
            <a:r>
              <a:rPr lang="en-US">
                <a:solidFill>
                  <a:schemeClr val="dk1"/>
                </a:solidFill>
              </a:rPr>
              <a:t>he number of milliliters of 0.1 N alkali (KOH) required to neutralize the volatile fatty acids obtained from 5 grams of fat or oil. It is a parameter used to quantify the amount of volatile fatty acids (the range of molecular weights from butyric acid(C4) to myristic acid (C14) ),present in a fat or oil sample. It is commonly used as an indicator of the extent of hydrolysis or rancidity in fats and oils.</a:t>
            </a:r>
            <a:endParaRPr b="1">
              <a:solidFill>
                <a:schemeClr val="dk1"/>
              </a:solidFill>
            </a:endParaRPr>
          </a:p>
          <a:p>
            <a:pPr marL="91440" lvl="0" indent="-127000" algn="just" rtl="0">
              <a:lnSpc>
                <a:spcPct val="90000"/>
              </a:lnSpc>
              <a:spcBef>
                <a:spcPts val="1400"/>
              </a:spcBef>
              <a:spcAft>
                <a:spcPts val="0"/>
              </a:spcAft>
              <a:buSzPts val="2000"/>
              <a:buChar char=" "/>
            </a:pPr>
            <a:r>
              <a:rPr lang="en-US" b="1">
                <a:solidFill>
                  <a:schemeClr val="dk1"/>
                </a:solidFill>
              </a:rPr>
              <a:t>Saponification Value (SV) Test:</a:t>
            </a:r>
            <a:r>
              <a:rPr lang="en-US">
                <a:solidFill>
                  <a:schemeClr val="dk1"/>
                </a:solidFill>
              </a:rPr>
              <a:t> the milligrams of potassium hydroxide (KOH) required to saponify 1 gram of fat or oil . It Calculates average molecular weight of fatty acids. Fats with higher saponification numbers generally contain shorter fatty acid chains or a higher proportion of unsaturated fatty acids, whereas fats with lower saponification numbers typically have longer fatty acid chains or a higher proportion of saturated fatty acids. </a:t>
            </a:r>
            <a:endParaRPr>
              <a:solidFill>
                <a:schemeClr val="dk1"/>
              </a:solidFill>
            </a:endParaRPr>
          </a:p>
        </p:txBody>
      </p:sp>
      <p:pic>
        <p:nvPicPr>
          <p:cNvPr id="224" name="Google Shape;224;p19"/>
          <p:cNvPicPr preferRelativeResize="0"/>
          <p:nvPr/>
        </p:nvPicPr>
        <p:blipFill rotWithShape="1">
          <a:blip r:embed="rId3">
            <a:alphaModFix/>
          </a:blip>
          <a:srcRect/>
          <a:stretch/>
        </p:blipFill>
        <p:spPr>
          <a:xfrm>
            <a:off x="5732060" y="4682460"/>
            <a:ext cx="5008728" cy="14726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body" idx="4294967295"/>
          </p:nvPr>
        </p:nvSpPr>
        <p:spPr>
          <a:xfrm>
            <a:off x="1055427" y="1313337"/>
            <a:ext cx="10058400" cy="4500609"/>
          </a:xfrm>
          <a:prstGeom prst="rect">
            <a:avLst/>
          </a:prstGeom>
          <a:noFill/>
          <a:ln>
            <a:noFill/>
          </a:ln>
        </p:spPr>
        <p:txBody>
          <a:bodyPr spcFirstLastPara="1" wrap="square" lIns="0" tIns="45700" rIns="0" bIns="45700" anchor="t" anchorCtr="0">
            <a:normAutofit lnSpcReduction="10000"/>
          </a:bodyPr>
          <a:lstStyle/>
          <a:p>
            <a:pPr marL="91440" lvl="0" indent="-127000" algn="just" rtl="0">
              <a:lnSpc>
                <a:spcPct val="90000"/>
              </a:lnSpc>
              <a:spcBef>
                <a:spcPts val="0"/>
              </a:spcBef>
              <a:spcAft>
                <a:spcPts val="0"/>
              </a:spcAft>
              <a:buSzPts val="2000"/>
              <a:buChar char=" "/>
            </a:pPr>
            <a:r>
              <a:rPr lang="en-US" b="1">
                <a:solidFill>
                  <a:schemeClr val="dk1"/>
                </a:solidFill>
              </a:rPr>
              <a:t>Acid Value (AV) Test:</a:t>
            </a:r>
            <a:r>
              <a:rPr lang="en-US">
                <a:solidFill>
                  <a:schemeClr val="dk1"/>
                </a:solidFill>
              </a:rPr>
              <a:t> The acid value is expressed as the number of milligrams of potassium hydroxide (KOH) or sodium hydroxide (NaOH) required to neutralize the free fatty acids present in one gram of fat or oil. It measures free fatty acids, indicating hydrolysis or rancidity. Also  provides valuable information about the freshness, quality, and stability of fats and oils, as higher acid values indicate higher levels of free fatty acids, which can result from hydrolytic or oxidative rancidity.</a:t>
            </a:r>
            <a:endParaRPr/>
          </a:p>
          <a:p>
            <a:pPr marL="91440" lvl="0" indent="-127000" algn="just" rtl="0">
              <a:lnSpc>
                <a:spcPct val="90000"/>
              </a:lnSpc>
              <a:spcBef>
                <a:spcPts val="1400"/>
              </a:spcBef>
              <a:spcAft>
                <a:spcPts val="0"/>
              </a:spcAft>
              <a:buSzPts val="2000"/>
              <a:buChar char=" "/>
            </a:pPr>
            <a:r>
              <a:rPr lang="en-US" b="1">
                <a:solidFill>
                  <a:schemeClr val="dk1"/>
                </a:solidFill>
              </a:rPr>
              <a:t>Iodine Value (IV) Test:</a:t>
            </a:r>
            <a:r>
              <a:rPr lang="en-US">
                <a:solidFill>
                  <a:schemeClr val="dk1"/>
                </a:solidFill>
              </a:rPr>
              <a:t> The iodine number is expressed as the number of grams of iodine absorbed per 100 grams of fat or oil. It provides information about the level of unsaturation present in the sample, with higher iodine numbers indicating a higher degree of unsaturation and lower iodine numbers indicating greater saturation. It helps determine the oxidative stability, shelf life, and nutritional quality of fats and oils, as well as their suitability for various culinary and industrial applications.</a:t>
            </a:r>
            <a:endParaRPr>
              <a:solidFill>
                <a:schemeClr val="dk1"/>
              </a:solidFill>
            </a:endParaRPr>
          </a:p>
          <a:p>
            <a:pPr marL="91440" lvl="0" indent="-127000" algn="just" rtl="0">
              <a:lnSpc>
                <a:spcPct val="90000"/>
              </a:lnSpc>
              <a:spcBef>
                <a:spcPts val="1400"/>
              </a:spcBef>
              <a:spcAft>
                <a:spcPts val="0"/>
              </a:spcAft>
              <a:buSzPts val="2000"/>
              <a:buChar char=" "/>
            </a:pPr>
            <a:r>
              <a:rPr lang="en-US" b="1">
                <a:solidFill>
                  <a:schemeClr val="dk1"/>
                </a:solidFill>
              </a:rPr>
              <a:t>Peroxide Value (PV) Test:</a:t>
            </a:r>
            <a:r>
              <a:rPr lang="en-US">
                <a:solidFill>
                  <a:schemeClr val="dk1"/>
                </a:solidFill>
              </a:rPr>
              <a:t> Quantifies peroxide concentration, signaling early lipid oxidation. It is determined by titrating the sample with a reducing agent (e.g., potassium iodide) and then titrating the liberated iodine with a standardized thiosulfate solution</a:t>
            </a:r>
            <a:endParaRPr>
              <a:solidFill>
                <a:schemeClr val="dk1"/>
              </a:solidFill>
            </a:endParaRPr>
          </a:p>
          <a:p>
            <a:pPr marL="91440" lvl="0" indent="0" algn="just" rtl="0">
              <a:lnSpc>
                <a:spcPct val="90000"/>
              </a:lnSpc>
              <a:spcBef>
                <a:spcPts val="1400"/>
              </a:spcBef>
              <a:spcAft>
                <a:spcPts val="0"/>
              </a:spcAft>
              <a:buSzPts val="2000"/>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1"/>
          <p:cNvPicPr preferRelativeResize="0"/>
          <p:nvPr/>
        </p:nvPicPr>
        <p:blipFill rotWithShape="1">
          <a:blip r:embed="rId3">
            <a:alphaModFix/>
          </a:blip>
          <a:srcRect/>
          <a:stretch/>
        </p:blipFill>
        <p:spPr>
          <a:xfrm>
            <a:off x="941695" y="1248249"/>
            <a:ext cx="10058400" cy="4544029"/>
          </a:xfrm>
          <a:prstGeom prst="rect">
            <a:avLst/>
          </a:prstGeom>
          <a:noFill/>
          <a:ln>
            <a:noFill/>
          </a:ln>
        </p:spPr>
      </p:pic>
      <p:sp>
        <p:nvSpPr>
          <p:cNvPr id="235" name="Google Shape;235;p21"/>
          <p:cNvSpPr txBox="1"/>
          <p:nvPr/>
        </p:nvSpPr>
        <p:spPr>
          <a:xfrm>
            <a:off x="1951630" y="436728"/>
            <a:ext cx="87482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Chemical characteristics of some oils and fats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Fat processing </a:t>
            </a:r>
            <a:endParaRPr>
              <a:solidFill>
                <a:schemeClr val="dk1"/>
              </a:solidFill>
            </a:endParaRPr>
          </a:p>
        </p:txBody>
      </p:sp>
      <p:sp>
        <p:nvSpPr>
          <p:cNvPr id="241" name="Google Shape;241;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n-US" b="1">
                <a:solidFill>
                  <a:schemeClr val="dk1"/>
                </a:solidFill>
              </a:rPr>
              <a:t>Refining of oils and fats: </a:t>
            </a:r>
            <a:r>
              <a:rPr lang="en-US">
                <a:solidFill>
                  <a:schemeClr val="dk1"/>
                </a:solidFill>
              </a:rPr>
              <a:t>is a vital process that eliminates impurities, undesirable flavors, and colors from crude oils, ensuring high-quality edible oils. This process involves several key steps:</a:t>
            </a:r>
            <a:endParaRPr/>
          </a:p>
          <a:p>
            <a:pPr marL="91440" lvl="0" indent="-127000" algn="just" rtl="0">
              <a:lnSpc>
                <a:spcPct val="90000"/>
              </a:lnSpc>
              <a:spcBef>
                <a:spcPts val="1400"/>
              </a:spcBef>
              <a:spcAft>
                <a:spcPts val="0"/>
              </a:spcAft>
              <a:buSzPts val="2000"/>
              <a:buChar char=" "/>
            </a:pPr>
            <a:r>
              <a:rPr lang="en-US" b="1">
                <a:solidFill>
                  <a:schemeClr val="dk1"/>
                </a:solidFill>
              </a:rPr>
              <a:t>Neutralization:</a:t>
            </a:r>
            <a:r>
              <a:rPr lang="en-US">
                <a:solidFill>
                  <a:schemeClr val="dk1"/>
                </a:solidFill>
              </a:rPr>
              <a:t> Crude oil undergoes treatment with an alkali, usually sodium hydroxide, to remove free fatty acids. This reaction forms soap, which separates from the oil, reducing off-flavors and enhancing quality.</a:t>
            </a:r>
            <a:endParaRPr/>
          </a:p>
          <a:p>
            <a:pPr marL="91440" lvl="0" indent="-127000" algn="just" rtl="0">
              <a:lnSpc>
                <a:spcPct val="90000"/>
              </a:lnSpc>
              <a:spcBef>
                <a:spcPts val="1400"/>
              </a:spcBef>
              <a:spcAft>
                <a:spcPts val="0"/>
              </a:spcAft>
              <a:buSzPts val="2000"/>
              <a:buChar char=" "/>
            </a:pPr>
            <a:r>
              <a:rPr lang="en-US" b="1">
                <a:solidFill>
                  <a:schemeClr val="dk1"/>
                </a:solidFill>
              </a:rPr>
              <a:t>Bleaching:</a:t>
            </a:r>
            <a:r>
              <a:rPr lang="en-US">
                <a:solidFill>
                  <a:schemeClr val="dk1"/>
                </a:solidFill>
              </a:rPr>
              <a:t> The oil is treated with adsorbents like activated charcoal or bleaching earth to remove pigments, trace metals, and other impurities, resulting in clearer and visually appealing oil.</a:t>
            </a:r>
            <a:endParaRPr/>
          </a:p>
          <a:p>
            <a:pPr marL="91440" lvl="0" indent="-127000" algn="just" rtl="0">
              <a:lnSpc>
                <a:spcPct val="90000"/>
              </a:lnSpc>
              <a:spcBef>
                <a:spcPts val="1400"/>
              </a:spcBef>
              <a:spcAft>
                <a:spcPts val="0"/>
              </a:spcAft>
              <a:buSzPts val="2000"/>
              <a:buChar char=" "/>
            </a:pPr>
            <a:r>
              <a:rPr lang="en-US" b="1">
                <a:solidFill>
                  <a:schemeClr val="dk1"/>
                </a:solidFill>
              </a:rPr>
              <a:t>Deodorization:</a:t>
            </a:r>
            <a:r>
              <a:rPr lang="en-US">
                <a:solidFill>
                  <a:schemeClr val="dk1"/>
                </a:solidFill>
              </a:rPr>
              <a:t> This final step removes volatile compounds causing off-odors from the oil. Steam or vacuum distillation is used to heat the oil under reduced pressure, removing unwanted odors and improving overall aroma and taste.</a:t>
            </a:r>
            <a:endParaRPr/>
          </a:p>
          <a:p>
            <a:pPr marL="91440" lvl="0" indent="0" algn="just" rtl="0">
              <a:lnSpc>
                <a:spcPct val="90000"/>
              </a:lnSpc>
              <a:spcBef>
                <a:spcPts val="1400"/>
              </a:spcBef>
              <a:spcAft>
                <a:spcPts val="0"/>
              </a:spcAft>
              <a:buSzPts val="2000"/>
              <a:buNone/>
            </a:pP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1097280" y="286604"/>
            <a:ext cx="10058400" cy="100993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B050"/>
              </a:buClr>
              <a:buSzPts val="4800"/>
              <a:buFont typeface="Calibri"/>
              <a:buNone/>
            </a:pPr>
            <a:r>
              <a:rPr lang="en-US" b="1">
                <a:solidFill>
                  <a:srgbClr val="00B050"/>
                </a:solidFill>
              </a:rPr>
              <a:t>Edible oil Refining</a:t>
            </a:r>
            <a:endParaRPr b="1">
              <a:solidFill>
                <a:srgbClr val="00B050"/>
              </a:solidFill>
            </a:endParaRPr>
          </a:p>
        </p:txBody>
      </p:sp>
      <p:pic>
        <p:nvPicPr>
          <p:cNvPr id="247" name="Google Shape;247;p23"/>
          <p:cNvPicPr preferRelativeResize="0">
            <a:picLocks noGrp="1"/>
          </p:cNvPicPr>
          <p:nvPr>
            <p:ph type="body" idx="1"/>
          </p:nvPr>
        </p:nvPicPr>
        <p:blipFill rotWithShape="1">
          <a:blip r:embed="rId3">
            <a:alphaModFix/>
          </a:blip>
          <a:srcRect/>
          <a:stretch/>
        </p:blipFill>
        <p:spPr>
          <a:xfrm>
            <a:off x="1097280" y="1296538"/>
            <a:ext cx="9984704" cy="48452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body" idx="4294967295"/>
          </p:nvPr>
        </p:nvSpPr>
        <p:spPr>
          <a:xfrm>
            <a:off x="1000836" y="1433018"/>
            <a:ext cx="10272215" cy="3179928"/>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n-US" b="1">
                <a:solidFill>
                  <a:schemeClr val="dk1"/>
                </a:solidFill>
              </a:rPr>
              <a:t>Shortenings and Spreads: Shortenings</a:t>
            </a:r>
            <a:r>
              <a:rPr lang="en-US">
                <a:solidFill>
                  <a:schemeClr val="dk1"/>
                </a:solidFill>
              </a:rPr>
              <a:t> are fats commonly employed in baking to impart tender textures to pastries, cakes, and cookies. They facilitate the creation of delicate and flaky baked goods by inhibiting gluten formation, resulting in a softer and more crumbly texture.</a:t>
            </a:r>
            <a:endParaRPr/>
          </a:p>
          <a:p>
            <a:pPr marL="91440" lvl="0" indent="-127000" algn="just" rtl="0">
              <a:lnSpc>
                <a:spcPct val="90000"/>
              </a:lnSpc>
              <a:spcBef>
                <a:spcPts val="1400"/>
              </a:spcBef>
              <a:spcAft>
                <a:spcPts val="0"/>
              </a:spcAft>
              <a:buSzPts val="2000"/>
              <a:buChar char=" "/>
            </a:pPr>
            <a:r>
              <a:rPr lang="en-US">
                <a:solidFill>
                  <a:schemeClr val="dk1"/>
                </a:solidFill>
              </a:rPr>
              <a:t>On the other hand, </a:t>
            </a:r>
            <a:r>
              <a:rPr lang="en-US" b="1">
                <a:solidFill>
                  <a:schemeClr val="dk1"/>
                </a:solidFill>
              </a:rPr>
              <a:t>spreads</a:t>
            </a:r>
            <a:r>
              <a:rPr lang="en-US">
                <a:solidFill>
                  <a:schemeClr val="dk1"/>
                </a:solidFill>
              </a:rPr>
              <a:t> refer to semi-solid fats applied to bread, crackers, and sandwiches for flavor enhancement and moisture retention. They are versatile additions to various dishes and are often used as substitutes for butter or as toppings for toast and other baked goods.</a:t>
            </a:r>
            <a:endParaRPr/>
          </a:p>
          <a:p>
            <a:pPr marL="91440" lvl="0" indent="-127000" algn="just" rtl="0">
              <a:lnSpc>
                <a:spcPct val="90000"/>
              </a:lnSpc>
              <a:spcBef>
                <a:spcPts val="1400"/>
              </a:spcBef>
              <a:spcAft>
                <a:spcPts val="0"/>
              </a:spcAft>
              <a:buSzPts val="2000"/>
              <a:buChar char=" "/>
            </a:pPr>
            <a:r>
              <a:rPr lang="en-US">
                <a:solidFill>
                  <a:schemeClr val="dk1"/>
                </a:solidFill>
              </a:rPr>
              <a:t>Examples of spreads include margarine, which is a vegetable oil-based spread, and vegetable shortening, a solid fat primarily utilized in baking to achieve desired textures and consistency in baked goods.</a:t>
            </a:r>
            <a:endParaRPr/>
          </a:p>
          <a:p>
            <a:pPr marL="91440" lvl="0" indent="0" algn="just" rtl="0">
              <a:lnSpc>
                <a:spcPct val="90000"/>
              </a:lnSpc>
              <a:spcBef>
                <a:spcPts val="1400"/>
              </a:spcBef>
              <a:spcAft>
                <a:spcPts val="0"/>
              </a:spcAft>
              <a:buSzPts val="2000"/>
              <a:buNone/>
            </a:pPr>
            <a:endParaRPr>
              <a:solidFill>
                <a:schemeClr val="dk1"/>
              </a:solidFill>
            </a:endParaRPr>
          </a:p>
          <a:p>
            <a:pPr marL="91440" lvl="0" indent="0" algn="just" rtl="0">
              <a:lnSpc>
                <a:spcPct val="90000"/>
              </a:lnSpc>
              <a:spcBef>
                <a:spcPts val="1400"/>
              </a:spcBef>
              <a:spcAft>
                <a:spcPts val="0"/>
              </a:spcAft>
              <a:buSzPts val="2000"/>
              <a:buNone/>
            </a:pPr>
            <a:endParaRPr>
              <a:solidFill>
                <a:schemeClr val="dk1"/>
              </a:solidFill>
            </a:endParaRPr>
          </a:p>
          <a:p>
            <a:pPr marL="91440" lvl="0" indent="0" algn="just" rtl="0">
              <a:lnSpc>
                <a:spcPct val="90000"/>
              </a:lnSpc>
              <a:spcBef>
                <a:spcPts val="1400"/>
              </a:spcBef>
              <a:spcAft>
                <a:spcPts val="0"/>
              </a:spcAft>
              <a:buSzPts val="2000"/>
              <a:buNone/>
            </a:pP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p:nvPr/>
        </p:nvSpPr>
        <p:spPr>
          <a:xfrm>
            <a:off x="1323834" y="1395316"/>
            <a:ext cx="9321420"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none" strike="noStrike" cap="none">
                <a:solidFill>
                  <a:schemeClr val="dk1"/>
                </a:solidFill>
                <a:latin typeface="Calibri"/>
                <a:ea typeface="Calibri"/>
                <a:cs typeface="Calibri"/>
                <a:sym typeface="Calibri"/>
              </a:rPr>
              <a:t>Fat Replacer: </a:t>
            </a:r>
            <a:r>
              <a:rPr lang="en-US" sz="2000" b="0" i="0" u="none" strike="noStrike" cap="none">
                <a:solidFill>
                  <a:schemeClr val="dk1"/>
                </a:solidFill>
                <a:latin typeface="Calibri"/>
                <a:ea typeface="Calibri"/>
                <a:cs typeface="Calibri"/>
                <a:sym typeface="Calibri"/>
              </a:rPr>
              <a:t>Substances used to mimic the functionality of fats in food products while reducing overall fat content. Serve to maintain taste, texture, and mouthfeel of foods while reducing fat content. Utilized in food manufacturing to create low-fat or reduced-fat versions of products without compromising sensory qualities. Carbohydrate-based replacers (e.g., cellulose derivatives) and protein-based replacers (e.g., whey protein) are common.</a:t>
            </a:r>
            <a:endParaRPr/>
          </a:p>
          <a:p>
            <a:pPr marL="457200" marR="0" lvl="1" indent="0" algn="just"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b="1" i="0" u="none" strike="noStrike" cap="none">
                <a:solidFill>
                  <a:schemeClr val="dk1"/>
                </a:solidFill>
                <a:latin typeface="Calibri"/>
                <a:ea typeface="Calibri"/>
                <a:cs typeface="Calibri"/>
                <a:sym typeface="Calibri"/>
              </a:rPr>
              <a:t>Essential Oils: </a:t>
            </a:r>
            <a:r>
              <a:rPr lang="en-US" sz="2000" b="0" i="0" u="none" strike="noStrike" cap="none">
                <a:solidFill>
                  <a:schemeClr val="dk1"/>
                </a:solidFill>
                <a:latin typeface="Calibri"/>
                <a:ea typeface="Calibri"/>
                <a:cs typeface="Calibri"/>
                <a:sym typeface="Calibri"/>
              </a:rPr>
              <a:t>Concentrated hydrophobic liquids extracted from plants, containing volatile aromatic compounds. Not fats or oils in the traditional sense but relevant to the discussion due to their lipid-like properties. Utilized in food flavoring, aroma, and preservation due to their potent aromatic properties. Examples include peppermint oil, lavender oil, and lemon oil.</a:t>
            </a:r>
            <a:endParaRPr/>
          </a:p>
          <a:p>
            <a:pPr marL="457200" marR="0" lvl="1" indent="0" algn="just"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457200" marR="0" lvl="1" indent="0" algn="just"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body" idx="4294967295"/>
          </p:nvPr>
        </p:nvSpPr>
        <p:spPr>
          <a:xfrm>
            <a:off x="331069" y="121363"/>
            <a:ext cx="11733112" cy="4844955"/>
          </a:xfrm>
          <a:prstGeom prst="rect">
            <a:avLst/>
          </a:prstGeom>
          <a:noFill/>
          <a:ln>
            <a:noFill/>
          </a:ln>
        </p:spPr>
        <p:txBody>
          <a:bodyPr spcFirstLastPara="1" wrap="square" lIns="0" tIns="45700" rIns="0" bIns="45700" anchor="t" anchorCtr="0">
            <a:noAutofit/>
          </a:bodyPr>
          <a:lstStyle/>
          <a:p>
            <a:pPr marL="91440" lvl="0" indent="-127000" algn="just" rtl="0">
              <a:lnSpc>
                <a:spcPct val="90000"/>
              </a:lnSpc>
              <a:spcBef>
                <a:spcPts val="0"/>
              </a:spcBef>
              <a:spcAft>
                <a:spcPts val="0"/>
              </a:spcAft>
              <a:buSzPts val="2000"/>
              <a:buChar char=" "/>
            </a:pPr>
            <a:r>
              <a:rPr lang="en-US" b="1">
                <a:solidFill>
                  <a:schemeClr val="dk1"/>
                </a:solidFill>
              </a:rPr>
              <a:t>Extraction of Essential Oils</a:t>
            </a:r>
            <a:endParaRPr>
              <a:solidFill>
                <a:schemeClr val="dk1"/>
              </a:solidFill>
            </a:endParaRPr>
          </a:p>
          <a:p>
            <a:pPr marL="384048" lvl="1" indent="-182880" algn="just" rtl="0">
              <a:lnSpc>
                <a:spcPct val="90000"/>
              </a:lnSpc>
              <a:spcBef>
                <a:spcPts val="400"/>
              </a:spcBef>
              <a:spcAft>
                <a:spcPts val="0"/>
              </a:spcAft>
              <a:buSzPts val="2000"/>
              <a:buChar char="◦"/>
            </a:pPr>
            <a:r>
              <a:rPr lang="en-US" sz="2000" b="1">
                <a:solidFill>
                  <a:schemeClr val="dk1"/>
                </a:solidFill>
              </a:rPr>
              <a:t>Distillation:</a:t>
            </a:r>
            <a:r>
              <a:rPr lang="en-US" sz="2000">
                <a:solidFill>
                  <a:schemeClr val="dk1"/>
                </a:solidFill>
              </a:rPr>
              <a:t> The most common method where steam is passed through plant material, carrying volatile compounds which are then condensed to extract the essential oil.</a:t>
            </a:r>
            <a:endParaRPr/>
          </a:p>
          <a:p>
            <a:pPr marL="384048" lvl="1" indent="-182880" algn="just" rtl="0">
              <a:lnSpc>
                <a:spcPct val="90000"/>
              </a:lnSpc>
              <a:spcBef>
                <a:spcPts val="600"/>
              </a:spcBef>
              <a:spcAft>
                <a:spcPts val="0"/>
              </a:spcAft>
              <a:buSzPts val="2000"/>
              <a:buChar char="◦"/>
            </a:pPr>
            <a:r>
              <a:rPr lang="en-US" sz="2000" b="1">
                <a:solidFill>
                  <a:schemeClr val="dk1"/>
                </a:solidFill>
              </a:rPr>
              <a:t>Expression (Cold Pressing):</a:t>
            </a:r>
            <a:r>
              <a:rPr lang="en-US" sz="2000">
                <a:solidFill>
                  <a:schemeClr val="dk1"/>
                </a:solidFill>
              </a:rPr>
              <a:t> Used for citrus fruits where the peel is mechanically pressed to release essential oils.</a:t>
            </a:r>
            <a:endParaRPr/>
          </a:p>
          <a:p>
            <a:pPr marL="384048" lvl="1" indent="-182880" algn="just" rtl="0">
              <a:lnSpc>
                <a:spcPct val="90000"/>
              </a:lnSpc>
              <a:spcBef>
                <a:spcPts val="600"/>
              </a:spcBef>
              <a:spcAft>
                <a:spcPts val="0"/>
              </a:spcAft>
              <a:buSzPts val="2000"/>
              <a:buChar char="◦"/>
            </a:pPr>
            <a:r>
              <a:rPr lang="en-US" sz="2000" b="1">
                <a:solidFill>
                  <a:schemeClr val="dk1"/>
                </a:solidFill>
              </a:rPr>
              <a:t>Solvent Extraction:</a:t>
            </a:r>
            <a:r>
              <a:rPr lang="en-US" sz="2000">
                <a:solidFill>
                  <a:schemeClr val="dk1"/>
                </a:solidFill>
              </a:rPr>
              <a:t> Solvents like hexane are used to dissolve essential oils from plant material, and then the solvent is evaporated to leave behind the oil.</a:t>
            </a:r>
            <a:endParaRPr/>
          </a:p>
          <a:p>
            <a:pPr marL="91440" lvl="0" indent="-127000" algn="just" rtl="0">
              <a:lnSpc>
                <a:spcPct val="90000"/>
              </a:lnSpc>
              <a:spcBef>
                <a:spcPts val="1600"/>
              </a:spcBef>
              <a:spcAft>
                <a:spcPts val="0"/>
              </a:spcAft>
              <a:buSzPts val="2000"/>
              <a:buChar char=" "/>
            </a:pPr>
            <a:r>
              <a:rPr lang="en-US" b="1">
                <a:solidFill>
                  <a:schemeClr val="dk1"/>
                </a:solidFill>
              </a:rPr>
              <a:t>Refining of Essential Oils</a:t>
            </a:r>
            <a:endParaRPr>
              <a:solidFill>
                <a:schemeClr val="dk1"/>
              </a:solidFill>
            </a:endParaRPr>
          </a:p>
          <a:p>
            <a:pPr marL="384048" lvl="1" indent="-182880" algn="just" rtl="0">
              <a:lnSpc>
                <a:spcPct val="90000"/>
              </a:lnSpc>
              <a:spcBef>
                <a:spcPts val="400"/>
              </a:spcBef>
              <a:spcAft>
                <a:spcPts val="0"/>
              </a:spcAft>
              <a:buSzPts val="2000"/>
              <a:buChar char="◦"/>
            </a:pPr>
            <a:r>
              <a:rPr lang="en-US" sz="2000" b="1">
                <a:solidFill>
                  <a:schemeClr val="dk1"/>
                </a:solidFill>
              </a:rPr>
              <a:t>Filtration:</a:t>
            </a:r>
            <a:r>
              <a:rPr lang="en-US" sz="2000">
                <a:solidFill>
                  <a:schemeClr val="dk1"/>
                </a:solidFill>
              </a:rPr>
              <a:t> Initial step to remove larger particles and impurities from the crude oil.</a:t>
            </a:r>
            <a:endParaRPr/>
          </a:p>
          <a:p>
            <a:pPr marL="384048" lvl="1" indent="-182880" algn="just" rtl="0">
              <a:lnSpc>
                <a:spcPct val="90000"/>
              </a:lnSpc>
              <a:spcBef>
                <a:spcPts val="600"/>
              </a:spcBef>
              <a:spcAft>
                <a:spcPts val="0"/>
              </a:spcAft>
              <a:buSzPts val="2000"/>
              <a:buChar char="◦"/>
            </a:pPr>
            <a:r>
              <a:rPr lang="en-US" sz="2000" b="1">
                <a:solidFill>
                  <a:schemeClr val="dk1"/>
                </a:solidFill>
              </a:rPr>
              <a:t>Distillation:</a:t>
            </a:r>
            <a:r>
              <a:rPr lang="en-US" sz="2000">
                <a:solidFill>
                  <a:schemeClr val="dk1"/>
                </a:solidFill>
              </a:rPr>
              <a:t> Further distillation may be employed to remove any remaining impurities or unwanted compounds.</a:t>
            </a:r>
            <a:endParaRPr/>
          </a:p>
          <a:p>
            <a:pPr marL="384048" lvl="1" indent="-182880" algn="just" rtl="0">
              <a:lnSpc>
                <a:spcPct val="90000"/>
              </a:lnSpc>
              <a:spcBef>
                <a:spcPts val="600"/>
              </a:spcBef>
              <a:spcAft>
                <a:spcPts val="0"/>
              </a:spcAft>
              <a:buSzPts val="2000"/>
              <a:buChar char="◦"/>
            </a:pPr>
            <a:r>
              <a:rPr lang="en-US" sz="2000" b="1">
                <a:solidFill>
                  <a:schemeClr val="dk1"/>
                </a:solidFill>
              </a:rPr>
              <a:t>Fractional Crystallization:</a:t>
            </a:r>
            <a:r>
              <a:rPr lang="en-US" sz="2000">
                <a:solidFill>
                  <a:schemeClr val="dk1"/>
                </a:solidFill>
              </a:rPr>
              <a:t> Utilized to separate different components of the essential oil based on their freezing points.</a:t>
            </a:r>
            <a:endParaRPr/>
          </a:p>
          <a:p>
            <a:pPr marL="384048" lvl="1" indent="-182880" algn="just" rtl="0">
              <a:lnSpc>
                <a:spcPct val="90000"/>
              </a:lnSpc>
              <a:spcBef>
                <a:spcPts val="600"/>
              </a:spcBef>
              <a:spcAft>
                <a:spcPts val="0"/>
              </a:spcAft>
              <a:buSzPts val="2000"/>
              <a:buChar char="◦"/>
            </a:pPr>
            <a:r>
              <a:rPr lang="en-US" sz="2000" b="1">
                <a:solidFill>
                  <a:schemeClr val="dk1"/>
                </a:solidFill>
              </a:rPr>
              <a:t>Fractional Distillation:</a:t>
            </a:r>
            <a:r>
              <a:rPr lang="en-US" sz="2000">
                <a:solidFill>
                  <a:schemeClr val="dk1"/>
                </a:solidFill>
              </a:rPr>
              <a:t> Used to separate components with different boiling points, ensuring the final oil is pure and of high quality.</a:t>
            </a:r>
            <a:endParaRPr/>
          </a:p>
          <a:p>
            <a:pPr marL="384048" lvl="1" indent="-55879" algn="just" rtl="0">
              <a:lnSpc>
                <a:spcPct val="90000"/>
              </a:lnSpc>
              <a:spcBef>
                <a:spcPts val="600"/>
              </a:spcBef>
              <a:spcAft>
                <a:spcPts val="0"/>
              </a:spcAft>
              <a:buSzPts val="2000"/>
              <a:buNone/>
            </a:pPr>
            <a:endParaRPr sz="2000">
              <a:solidFill>
                <a:schemeClr val="dk1"/>
              </a:solidFill>
            </a:endParaRPr>
          </a:p>
          <a:p>
            <a:pPr marL="91440" lvl="0" indent="0" algn="just" rtl="0">
              <a:lnSpc>
                <a:spcPct val="90000"/>
              </a:lnSpc>
              <a:spcBef>
                <a:spcPts val="1600"/>
              </a:spcBef>
              <a:spcAft>
                <a:spcPts val="0"/>
              </a:spcAft>
              <a:buSzPts val="2000"/>
              <a:buNone/>
            </a:pPr>
            <a:endParaRPr>
              <a:solidFill>
                <a:schemeClr val="dk1"/>
              </a:solidFill>
            </a:endParaRPr>
          </a:p>
        </p:txBody>
      </p:sp>
      <p:sp>
        <p:nvSpPr>
          <p:cNvPr id="263" name="Google Shape;263;p26"/>
          <p:cNvSpPr txBox="1"/>
          <p:nvPr/>
        </p:nvSpPr>
        <p:spPr>
          <a:xfrm>
            <a:off x="285135" y="5279923"/>
            <a:ext cx="11592233"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Calibri"/>
                <a:ea typeface="Calibri"/>
                <a:cs typeface="Calibri"/>
                <a:sym typeface="Calibri"/>
              </a:rPr>
              <a:t>Extra information: Rendering</a:t>
            </a:r>
            <a:r>
              <a:rPr lang="en-US" sz="1800" b="0" i="0" u="none" strike="noStrike" cap="none">
                <a:solidFill>
                  <a:schemeClr val="dk1"/>
                </a:solidFill>
                <a:latin typeface="Calibri"/>
                <a:ea typeface="Calibri"/>
                <a:cs typeface="Calibri"/>
                <a:sym typeface="Calibri"/>
              </a:rPr>
              <a:t> is the process of heating and melting animal fat to separate it from connective tissue, proteins, and water. During rendering, fat is liquefied, allowing impurities to be filtered out. This produces a clear liquid fat, often called tallow or lard, which can be used for cooking, soap making, or other industrial applications.)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idx="4294967295"/>
          </p:nvPr>
        </p:nvSpPr>
        <p:spPr>
          <a:xfrm>
            <a:off x="2133600" y="287338"/>
            <a:ext cx="10058400" cy="144938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 </a:t>
            </a:r>
            <a:endParaRPr/>
          </a:p>
        </p:txBody>
      </p:sp>
      <p:sp>
        <p:nvSpPr>
          <p:cNvPr id="269" name="Google Shape;269;p27"/>
          <p:cNvSpPr txBox="1">
            <a:spLocks noGrp="1"/>
          </p:cNvSpPr>
          <p:nvPr>
            <p:ph type="body" idx="4294967295"/>
          </p:nvPr>
        </p:nvSpPr>
        <p:spPr>
          <a:xfrm>
            <a:off x="1014484" y="682388"/>
            <a:ext cx="6696501" cy="4708928"/>
          </a:xfrm>
          <a:prstGeom prst="rect">
            <a:avLst/>
          </a:prstGeom>
          <a:noFill/>
          <a:ln>
            <a:noFill/>
          </a:ln>
        </p:spPr>
        <p:txBody>
          <a:bodyPr spcFirstLastPara="1" wrap="square" lIns="0" tIns="45700" rIns="0" bIns="45700" anchor="t" anchorCtr="0">
            <a:normAutofit fontScale="92500" lnSpcReduction="20000"/>
          </a:bodyPr>
          <a:lstStyle/>
          <a:p>
            <a:pPr marL="91440" lvl="0" indent="-129222" algn="just" rtl="0">
              <a:lnSpc>
                <a:spcPct val="90000"/>
              </a:lnSpc>
              <a:spcBef>
                <a:spcPts val="0"/>
              </a:spcBef>
              <a:spcAft>
                <a:spcPts val="0"/>
              </a:spcAft>
              <a:buSzPct val="100000"/>
              <a:buChar char=" "/>
            </a:pPr>
            <a:r>
              <a:rPr lang="en-US" sz="2200" b="1">
                <a:solidFill>
                  <a:schemeClr val="dk1"/>
                </a:solidFill>
              </a:rPr>
              <a:t>Emulsion</a:t>
            </a:r>
            <a:endParaRPr/>
          </a:p>
          <a:p>
            <a:pPr marL="91440" lvl="0" indent="-117475" algn="just" rtl="0">
              <a:lnSpc>
                <a:spcPct val="90000"/>
              </a:lnSpc>
              <a:spcBef>
                <a:spcPts val="1400"/>
              </a:spcBef>
              <a:spcAft>
                <a:spcPts val="0"/>
              </a:spcAft>
              <a:buSzPct val="100000"/>
              <a:buChar char=" "/>
            </a:pPr>
            <a:r>
              <a:rPr lang="en-US">
                <a:solidFill>
                  <a:schemeClr val="dk1"/>
                </a:solidFill>
              </a:rPr>
              <a:t>An emulsion is a mixture of two immiscible liquids, where one is dispersed in the other in the form of tiny droplets.</a:t>
            </a:r>
            <a:endParaRPr/>
          </a:p>
          <a:p>
            <a:pPr marL="91440" lvl="0" indent="-117475" algn="just" rtl="0">
              <a:lnSpc>
                <a:spcPct val="90000"/>
              </a:lnSpc>
              <a:spcBef>
                <a:spcPts val="1400"/>
              </a:spcBef>
              <a:spcAft>
                <a:spcPts val="0"/>
              </a:spcAft>
              <a:buSzPct val="100000"/>
              <a:buChar char=" "/>
            </a:pPr>
            <a:r>
              <a:rPr lang="en-US">
                <a:solidFill>
                  <a:schemeClr val="dk1"/>
                </a:solidFill>
              </a:rPr>
              <a:t>Fats and oils, being hydrophobic (water-repellent), do not mix readily with water, which is hydrophilic (water-attracting).However, by utilizing emulsifiers or stabilizers, it's possible to create stable emulsions of fats and oils in water-based solutions.</a:t>
            </a:r>
            <a:endParaRPr/>
          </a:p>
          <a:p>
            <a:pPr marL="91440" lvl="0" indent="-117475" algn="just" rtl="0">
              <a:lnSpc>
                <a:spcPct val="90000"/>
              </a:lnSpc>
              <a:spcBef>
                <a:spcPts val="1400"/>
              </a:spcBef>
              <a:spcAft>
                <a:spcPts val="0"/>
              </a:spcAft>
              <a:buSzPct val="100000"/>
              <a:buChar char=" "/>
            </a:pPr>
            <a:r>
              <a:rPr lang="en-US">
                <a:solidFill>
                  <a:schemeClr val="dk1"/>
                </a:solidFill>
              </a:rPr>
              <a:t>Common emulsifiers include lecithin, egg yolks, and certain proteins, which have both hydrophilic and hydrophobic regions that can interact with both water and oil molecules, facilitating their dispersion. Examples of emulsions of fats and oils include mayonnaise, salad dressings, and vinaigrettes, where oil droplets are dispersed in a water-based medium.</a:t>
            </a:r>
            <a:endParaRPr/>
          </a:p>
          <a:p>
            <a:pPr marL="91440" lvl="0" indent="-117475" algn="just" rtl="0">
              <a:lnSpc>
                <a:spcPct val="90000"/>
              </a:lnSpc>
              <a:spcBef>
                <a:spcPts val="1400"/>
              </a:spcBef>
              <a:spcAft>
                <a:spcPts val="0"/>
              </a:spcAft>
              <a:buSzPct val="100000"/>
              <a:buChar char=" "/>
            </a:pPr>
            <a:r>
              <a:rPr lang="en-US">
                <a:solidFill>
                  <a:schemeClr val="dk1"/>
                </a:solidFill>
              </a:rPr>
              <a:t>The stability of these emulsions is crucial and can be affected by factors such as the ratio of oil to water, the type and concentration of emulsifier used, and the processing conditions. Emulsions play a significant role in food texture, mouthfeel, and flavor, providing a creamy and smooth consistency to various culinary preparations.</a:t>
            </a:r>
            <a:endParaRPr/>
          </a:p>
          <a:p>
            <a:pPr marL="91440" lvl="0" indent="0" algn="just" rtl="0">
              <a:lnSpc>
                <a:spcPct val="90000"/>
              </a:lnSpc>
              <a:spcBef>
                <a:spcPts val="1400"/>
              </a:spcBef>
              <a:spcAft>
                <a:spcPts val="0"/>
              </a:spcAft>
              <a:buSzPct val="100000"/>
              <a:buNone/>
            </a:pPr>
            <a:endParaRPr>
              <a:solidFill>
                <a:schemeClr val="dk1"/>
              </a:solidFill>
            </a:endParaRPr>
          </a:p>
        </p:txBody>
      </p:sp>
      <p:pic>
        <p:nvPicPr>
          <p:cNvPr id="270" name="Google Shape;270;p27" descr="Two Phase Emulsion - an overview | ScienceDirect Topics"/>
          <p:cNvPicPr preferRelativeResize="0"/>
          <p:nvPr/>
        </p:nvPicPr>
        <p:blipFill rotWithShape="1">
          <a:blip r:embed="rId3">
            <a:alphaModFix/>
          </a:blip>
          <a:srcRect/>
          <a:stretch/>
        </p:blipFill>
        <p:spPr>
          <a:xfrm>
            <a:off x="7803028" y="3220872"/>
            <a:ext cx="3986710" cy="3107898"/>
          </a:xfrm>
          <a:prstGeom prst="rect">
            <a:avLst/>
          </a:prstGeom>
          <a:noFill/>
          <a:ln>
            <a:noFill/>
          </a:ln>
        </p:spPr>
      </p:pic>
      <p:pic>
        <p:nvPicPr>
          <p:cNvPr id="271" name="Google Shape;271;p27"/>
          <p:cNvPicPr preferRelativeResize="0"/>
          <p:nvPr/>
        </p:nvPicPr>
        <p:blipFill rotWithShape="1">
          <a:blip r:embed="rId4">
            <a:alphaModFix/>
          </a:blip>
          <a:srcRect/>
          <a:stretch/>
        </p:blipFill>
        <p:spPr>
          <a:xfrm>
            <a:off x="8089355" y="880506"/>
            <a:ext cx="3414056" cy="21563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p:nvPr/>
        </p:nvSpPr>
        <p:spPr>
          <a:xfrm>
            <a:off x="412954" y="0"/>
            <a:ext cx="1121860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70C0"/>
                </a:solidFill>
                <a:latin typeface="Calibri"/>
                <a:ea typeface="Calibri"/>
                <a:cs typeface="Calibri"/>
                <a:sym typeface="Calibri"/>
              </a:rPr>
              <a:t>Factors affecting fat absorption</a:t>
            </a:r>
            <a:endParaRPr/>
          </a:p>
        </p:txBody>
      </p:sp>
      <p:graphicFrame>
        <p:nvGraphicFramePr>
          <p:cNvPr id="277" name="Google Shape;277;p28"/>
          <p:cNvGraphicFramePr/>
          <p:nvPr/>
        </p:nvGraphicFramePr>
        <p:xfrm>
          <a:off x="0" y="719666"/>
          <a:ext cx="3000000" cy="3000000"/>
        </p:xfrm>
        <a:graphic>
          <a:graphicData uri="http://schemas.openxmlformats.org/drawingml/2006/table">
            <a:tbl>
              <a:tblPr firstRow="1" bandRow="1">
                <a:noFill/>
                <a:tableStyleId>{943F5D77-B69F-491D-8292-C2C00B586956}</a:tableStyleId>
              </a:tblPr>
              <a:tblGrid>
                <a:gridCol w="1570825"/>
                <a:gridCol w="10621175"/>
              </a:tblGrid>
              <a:tr h="365950">
                <a:tc>
                  <a:txBody>
                    <a:bodyPr/>
                    <a:lstStyle/>
                    <a:p>
                      <a:pPr marL="0" marR="0" lvl="0" indent="0" algn="ctr" rtl="0">
                        <a:spcBef>
                          <a:spcPts val="0"/>
                        </a:spcBef>
                        <a:spcAft>
                          <a:spcPts val="0"/>
                        </a:spcAft>
                        <a:buNone/>
                      </a:pPr>
                      <a:r>
                        <a:rPr lang="en-US" sz="1800" u="none" strike="noStrike" cap="none"/>
                        <a:t>Factor</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Effect</a:t>
                      </a:r>
                      <a:endParaRPr sz="1800" u="none" strike="noStrike" cap="none"/>
                    </a:p>
                  </a:txBody>
                  <a:tcPr marL="91450" marR="91450" marT="45725" marB="45725"/>
                </a:tc>
              </a:tr>
              <a:tr h="365950">
                <a:tc>
                  <a:txBody>
                    <a:bodyPr/>
                    <a:lstStyle/>
                    <a:p>
                      <a:pPr marL="0" marR="0" lvl="0" indent="0" algn="l" rtl="0">
                        <a:spcBef>
                          <a:spcPts val="0"/>
                        </a:spcBef>
                        <a:spcAft>
                          <a:spcPts val="0"/>
                        </a:spcAft>
                        <a:buNone/>
                      </a:pPr>
                      <a:r>
                        <a:rPr lang="en-US" sz="1800" b="1" u="none" strike="noStrike" cap="none"/>
                        <a:t>Moisture</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All foods contain moisture which causes hydrolysis of fats, resulting in greater absorption of fats.</a:t>
                      </a:r>
                      <a:endParaRPr sz="1600" u="none" strike="noStrike" cap="none"/>
                    </a:p>
                  </a:txBody>
                  <a:tcPr marL="91450" marR="91450" marT="45725" marB="45725"/>
                </a:tc>
              </a:tr>
              <a:tr h="360950">
                <a:tc>
                  <a:txBody>
                    <a:bodyPr/>
                    <a:lstStyle/>
                    <a:p>
                      <a:pPr marL="0" marR="0" lvl="0" indent="0" algn="l" rtl="0">
                        <a:spcBef>
                          <a:spcPts val="0"/>
                        </a:spcBef>
                        <a:spcAft>
                          <a:spcPts val="0"/>
                        </a:spcAft>
                        <a:buNone/>
                      </a:pPr>
                      <a:r>
                        <a:rPr lang="en-US" sz="1800" b="1" u="none" strike="noStrike" cap="none"/>
                        <a:t>Temperature</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If cooking is done at Lower temperatures for longer periods, more absorption of fats take place</a:t>
                      </a:r>
                      <a:endParaRPr sz="1600" u="none" strike="noStrike" cap="none"/>
                    </a:p>
                  </a:txBody>
                  <a:tcPr marL="91450" marR="91450" marT="45725" marB="45725"/>
                </a:tc>
              </a:tr>
              <a:tr h="631650">
                <a:tc>
                  <a:txBody>
                    <a:bodyPr/>
                    <a:lstStyle/>
                    <a:p>
                      <a:pPr marL="0" marR="0" lvl="0" indent="0" algn="l" rtl="0">
                        <a:spcBef>
                          <a:spcPts val="0"/>
                        </a:spcBef>
                        <a:spcAft>
                          <a:spcPts val="0"/>
                        </a:spcAft>
                        <a:buNone/>
                      </a:pPr>
                      <a:r>
                        <a:rPr lang="en-US" sz="1800" b="1" u="none" strike="noStrike" cap="none"/>
                        <a:t>Length of cooking</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More the length of cooking period, greater is the absorption of fat</a:t>
                      </a:r>
                      <a:endParaRPr sz="1600" u="none" strike="noStrike" cap="none"/>
                    </a:p>
                  </a:txBody>
                  <a:tcPr marL="91450" marR="91450" marT="45725" marB="45725"/>
                </a:tc>
              </a:tr>
              <a:tr h="365950">
                <a:tc>
                  <a:txBody>
                    <a:bodyPr/>
                    <a:lstStyle/>
                    <a:p>
                      <a:pPr marL="0" marR="0" lvl="0" indent="0" algn="l" rtl="0">
                        <a:spcBef>
                          <a:spcPts val="0"/>
                        </a:spcBef>
                        <a:spcAft>
                          <a:spcPts val="0"/>
                        </a:spcAft>
                        <a:buNone/>
                      </a:pPr>
                      <a:r>
                        <a:rPr lang="en-US" sz="1800" b="1" u="none" strike="noStrike" cap="none"/>
                        <a:t>Sugar</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Increases the absorption of fat by fried foods</a:t>
                      </a:r>
                      <a:endParaRPr sz="1600" u="none" strike="noStrike" cap="none"/>
                    </a:p>
                  </a:txBody>
                  <a:tcPr marL="91450" marR="91450" marT="45725" marB="45725"/>
                </a:tc>
              </a:tr>
              <a:tr h="631650">
                <a:tc>
                  <a:txBody>
                    <a:bodyPr/>
                    <a:lstStyle/>
                    <a:p>
                      <a:pPr marL="0" marR="0" lvl="0" indent="0" algn="l" rtl="0">
                        <a:spcBef>
                          <a:spcPts val="0"/>
                        </a:spcBef>
                        <a:spcAft>
                          <a:spcPts val="0"/>
                        </a:spcAft>
                        <a:buNone/>
                      </a:pPr>
                      <a:r>
                        <a:rPr lang="en-US" sz="1800" b="1" u="none" strike="noStrike" cap="none"/>
                        <a:t>Types of Surfaces</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Smooth surfaces absorb less fat than porous surface. If the surface has fissures and cracks fat absorption increases. Therefore bread, dhokla, idli absorb more fat</a:t>
                      </a:r>
                      <a:endParaRPr sz="1600" u="none" strike="noStrike" cap="none"/>
                    </a:p>
                  </a:txBody>
                  <a:tcPr marL="91450" marR="91450" marT="45725" marB="45725"/>
                </a:tc>
              </a:tr>
              <a:tr h="631650">
                <a:tc>
                  <a:txBody>
                    <a:bodyPr/>
                    <a:lstStyle/>
                    <a:p>
                      <a:pPr marL="0" marR="0" lvl="0" indent="0" algn="l" rtl="0">
                        <a:spcBef>
                          <a:spcPts val="0"/>
                        </a:spcBef>
                        <a:spcAft>
                          <a:spcPts val="0"/>
                        </a:spcAft>
                        <a:buNone/>
                      </a:pPr>
                      <a:r>
                        <a:rPr lang="en-US" sz="1800" b="1" u="none" strike="noStrike" cap="none"/>
                        <a:t>Surface exposed</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Greater the surface area of the product, more will be the fat absorption and  vice versa</a:t>
                      </a:r>
                      <a:endParaRPr sz="1600" u="none" strike="noStrike" cap="none"/>
                    </a:p>
                  </a:txBody>
                  <a:tcPr marL="91450" marR="91450" marT="45725" marB="45725"/>
                </a:tc>
              </a:tr>
              <a:tr h="365950">
                <a:tc>
                  <a:txBody>
                    <a:bodyPr/>
                    <a:lstStyle/>
                    <a:p>
                      <a:pPr marL="0" marR="0" lvl="0" indent="0" algn="l" rtl="0">
                        <a:spcBef>
                          <a:spcPts val="0"/>
                        </a:spcBef>
                        <a:spcAft>
                          <a:spcPts val="0"/>
                        </a:spcAft>
                        <a:buNone/>
                      </a:pPr>
                      <a:r>
                        <a:rPr lang="en-US" sz="1800" b="1" u="none" strike="noStrike" cap="none"/>
                        <a:t>Egg Yolk</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Addition of egg yolk to food products increases the absorption of fat</a:t>
                      </a:r>
                      <a:endParaRPr sz="1600" u="none" strike="noStrike" cap="none"/>
                    </a:p>
                  </a:txBody>
                  <a:tcPr marL="91450" marR="91450" marT="45725" marB="45725"/>
                </a:tc>
              </a:tr>
              <a:tr h="571500">
                <a:tc>
                  <a:txBody>
                    <a:bodyPr/>
                    <a:lstStyle/>
                    <a:p>
                      <a:pPr marL="0" marR="0" lvl="0" indent="0" algn="l" rtl="0">
                        <a:spcBef>
                          <a:spcPts val="0"/>
                        </a:spcBef>
                        <a:spcAft>
                          <a:spcPts val="0"/>
                        </a:spcAft>
                        <a:buNone/>
                      </a:pPr>
                      <a:r>
                        <a:rPr lang="en-US" sz="1800" b="1" u="none" strike="noStrike" cap="none"/>
                        <a:t>Wheat flour</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Products made from soft wheat flour absorb more fat than those made from hard wheat flour. This is because of difference in gluten content of both the flours. Hard wheat flours have strong gluten which interferes with fat absorption</a:t>
                      </a:r>
                      <a:endParaRPr sz="1600" u="none" strike="noStrike" cap="none"/>
                    </a:p>
                  </a:txBody>
                  <a:tcPr marL="91450" marR="91450" marT="45725" marB="45725"/>
                </a:tc>
              </a:tr>
              <a:tr h="571500">
                <a:tc>
                  <a:txBody>
                    <a:bodyPr/>
                    <a:lstStyle/>
                    <a:p>
                      <a:pPr marL="0" marR="0" lvl="0" indent="0" algn="l" rtl="0">
                        <a:spcBef>
                          <a:spcPts val="0"/>
                        </a:spcBef>
                        <a:spcAft>
                          <a:spcPts val="0"/>
                        </a:spcAft>
                        <a:buNone/>
                      </a:pPr>
                      <a:r>
                        <a:rPr lang="en-US" sz="1800" b="1" u="none" strike="noStrike" cap="none"/>
                        <a:t>Shortening</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Addition of more shortening to the dough or batter of the fried product, retards the development of gluten, resulting into greater absorption of fats</a:t>
                      </a:r>
                      <a:endParaRPr sz="1600" u="none" strike="noStrike" cap="none"/>
                    </a:p>
                  </a:txBody>
                  <a:tcPr marL="91450" marR="91450" marT="45725" marB="45725"/>
                </a:tc>
              </a:tr>
              <a:tr h="631650">
                <a:tc>
                  <a:txBody>
                    <a:bodyPr/>
                    <a:lstStyle/>
                    <a:p>
                      <a:pPr marL="0" marR="0" lvl="0" indent="0" algn="l" rtl="0">
                        <a:spcBef>
                          <a:spcPts val="0"/>
                        </a:spcBef>
                        <a:spcAft>
                          <a:spcPts val="0"/>
                        </a:spcAft>
                        <a:buNone/>
                      </a:pPr>
                      <a:r>
                        <a:rPr lang="en-US" sz="1800" b="1" u="none" strike="noStrike" cap="none"/>
                        <a:t>Smoke point of fat</a:t>
                      </a:r>
                      <a:endParaRPr sz="1800" b="1" u="none" strike="noStrike" cap="none"/>
                    </a:p>
                  </a:txBody>
                  <a:tcPr marL="91450" marR="91450" marT="45725" marB="45725"/>
                </a:tc>
                <a:tc>
                  <a:txBody>
                    <a:bodyPr/>
                    <a:lstStyle/>
                    <a:p>
                      <a:pPr marL="0" marR="0" lvl="0" indent="0" algn="just" rtl="0">
                        <a:spcBef>
                          <a:spcPts val="0"/>
                        </a:spcBef>
                        <a:spcAft>
                          <a:spcPts val="0"/>
                        </a:spcAft>
                        <a:buNone/>
                      </a:pPr>
                      <a:r>
                        <a:rPr lang="en-US" sz="1600" u="none" strike="noStrike" cap="none"/>
                        <a:t>There is a negative correlation between smoke point of fat &amp; quantity of fat absorbed. Greater fat absorption takes place if foods are fried in fats of low smoke point.</a:t>
                      </a:r>
                      <a:endParaRPr sz="1600" u="none" strike="noStrike" cap="none"/>
                    </a:p>
                  </a:txBody>
                  <a:tcPr marL="91450" marR="91450" marT="45725" marB="457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t>Introduction</a:t>
            </a:r>
            <a:endParaRPr b="1"/>
          </a:p>
        </p:txBody>
      </p:sp>
      <p:sp>
        <p:nvSpPr>
          <p:cNvPr id="120" name="Google Shape;120;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just" rtl="0">
              <a:lnSpc>
                <a:spcPct val="90000"/>
              </a:lnSpc>
              <a:spcBef>
                <a:spcPts val="0"/>
              </a:spcBef>
              <a:spcAft>
                <a:spcPts val="0"/>
              </a:spcAft>
              <a:buSzPts val="2000"/>
              <a:buChar char=" "/>
            </a:pPr>
            <a:r>
              <a:rPr lang="en-US">
                <a:solidFill>
                  <a:schemeClr val="dk1"/>
                </a:solidFill>
              </a:rPr>
              <a:t>Lipids are one of the large group of organic compounds characterized by their hydrophobic nature which are of great importance in food we eat because they are readily digested and absorbed in the body. They are the triesters of long chain fatty acids with glycerols.</a:t>
            </a:r>
            <a:endParaRPr/>
          </a:p>
          <a:p>
            <a:pPr marL="91440" lvl="0" indent="-127000" algn="just" rtl="0">
              <a:lnSpc>
                <a:spcPct val="90000"/>
              </a:lnSpc>
              <a:spcBef>
                <a:spcPts val="1400"/>
              </a:spcBef>
              <a:spcAft>
                <a:spcPts val="0"/>
              </a:spcAft>
              <a:buSzPts val="2000"/>
              <a:buChar char=" "/>
            </a:pPr>
            <a:r>
              <a:rPr lang="en-US">
                <a:solidFill>
                  <a:schemeClr val="dk1"/>
                </a:solidFill>
              </a:rPr>
              <a:t>They include triglycerides, phospholipids, sterols, and waxes.</a:t>
            </a:r>
            <a:endParaRPr/>
          </a:p>
          <a:p>
            <a:pPr marL="91440" lvl="0" indent="-127000" algn="just" rtl="0">
              <a:lnSpc>
                <a:spcPct val="90000"/>
              </a:lnSpc>
              <a:spcBef>
                <a:spcPts val="1400"/>
              </a:spcBef>
              <a:spcAft>
                <a:spcPts val="0"/>
              </a:spcAft>
              <a:buSzPts val="2000"/>
              <a:buChar char=" "/>
            </a:pPr>
            <a:r>
              <a:rPr lang="en-US">
                <a:solidFill>
                  <a:schemeClr val="dk1"/>
                </a:solidFill>
              </a:rPr>
              <a:t>Triglycerides are the most common form and consist of glycerol linked to three fatty acid chains.</a:t>
            </a:r>
            <a:endParaRPr/>
          </a:p>
          <a:p>
            <a:pPr marL="91440" lvl="0" indent="-127000" algn="just" rtl="0">
              <a:lnSpc>
                <a:spcPct val="90000"/>
              </a:lnSpc>
              <a:spcBef>
                <a:spcPts val="1400"/>
              </a:spcBef>
              <a:spcAft>
                <a:spcPts val="0"/>
              </a:spcAft>
              <a:buSzPts val="2000"/>
              <a:buChar char=" "/>
            </a:pPr>
            <a:r>
              <a:rPr lang="en-US">
                <a:solidFill>
                  <a:schemeClr val="dk1"/>
                </a:solidFill>
              </a:rPr>
              <a:t>Lipids play vital roles in energy storage, insulation, cell membrane structure, and signaling pathways.</a:t>
            </a:r>
            <a:endParaRPr/>
          </a:p>
          <a:p>
            <a:pPr marL="91440" lvl="0" indent="-127000" algn="just" rtl="0">
              <a:lnSpc>
                <a:spcPct val="90000"/>
              </a:lnSpc>
              <a:spcBef>
                <a:spcPts val="1400"/>
              </a:spcBef>
              <a:spcAft>
                <a:spcPts val="0"/>
              </a:spcAft>
              <a:buSzPts val="2000"/>
              <a:buChar char=" "/>
            </a:pPr>
            <a:r>
              <a:rPr lang="en-US">
                <a:solidFill>
                  <a:schemeClr val="dk1"/>
                </a:solidFill>
              </a:rPr>
              <a:t>Fat is used as a medium of cooking in a variety of preparations. The advantages of using fat lies in the ease with which it heats up and its quality to transfer heat. It is better than water or air as it has a higher operating temperature and greater specific heat</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p:nvPr/>
        </p:nvSpPr>
        <p:spPr>
          <a:xfrm>
            <a:off x="1376516" y="285135"/>
            <a:ext cx="86917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C00000"/>
                </a:solidFill>
                <a:latin typeface="Calibri"/>
                <a:ea typeface="Calibri"/>
                <a:cs typeface="Calibri"/>
                <a:sym typeface="Calibri"/>
              </a:rPr>
              <a:t>Changes in fat during Cooking/ Baking/ Frying</a:t>
            </a:r>
            <a:endParaRPr/>
          </a:p>
        </p:txBody>
      </p:sp>
      <p:sp>
        <p:nvSpPr>
          <p:cNvPr id="283" name="Google Shape;283;p29"/>
          <p:cNvSpPr txBox="1"/>
          <p:nvPr/>
        </p:nvSpPr>
        <p:spPr>
          <a:xfrm>
            <a:off x="245806" y="924232"/>
            <a:ext cx="11788878" cy="54508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cap="none">
                <a:solidFill>
                  <a:schemeClr val="dk1"/>
                </a:solidFill>
                <a:latin typeface="Calibri"/>
                <a:ea typeface="Calibri"/>
                <a:cs typeface="Calibri"/>
                <a:sym typeface="Calibri"/>
              </a:rPr>
              <a:t>Most fats appear to withstand normal cooking and baking conditions and temperature without major objectionable changes. If fats are not properly used i.e. they are continuously heated at high temperatures, there may be undesirable changes in flavor, odor and nutritional value of fats, however. Some of the changes that may occur are: </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an increase in free fatty acids, </a:t>
            </a:r>
            <a:endParaRPr sz="1800" b="0"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 decrease in iodine number, </a:t>
            </a:r>
            <a:endParaRPr sz="1800" b="0"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an increase in refractive index, </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 decrease in smoke point, </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an increase in peroxide value, </a:t>
            </a:r>
            <a:endParaRPr sz="1800" b="0"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an increase in carbonyl value, </a:t>
            </a:r>
            <a:endParaRPr sz="1800" b="0"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 decrease in melting point, </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 darkening of color, </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an increase in viscosity,</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an increase in foaming, </a:t>
            </a:r>
            <a:endParaRPr/>
          </a:p>
          <a:p>
            <a:pPr marL="342900" marR="0" lvl="0" indent="-342900" algn="just" rtl="0">
              <a:lnSpc>
                <a:spcPct val="15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polymerization of the fat</a:t>
            </a:r>
            <a:endParaRPr/>
          </a:p>
        </p:txBody>
      </p:sp>
      <p:pic>
        <p:nvPicPr>
          <p:cNvPr id="284" name="Google Shape;284;p29" descr="Why Are Fried Foods Bad for You?"/>
          <p:cNvPicPr preferRelativeResize="0"/>
          <p:nvPr/>
        </p:nvPicPr>
        <p:blipFill rotWithShape="1">
          <a:blip r:embed="rId3">
            <a:alphaModFix/>
          </a:blip>
          <a:srcRect/>
          <a:stretch/>
        </p:blipFill>
        <p:spPr>
          <a:xfrm>
            <a:off x="6733356" y="3040057"/>
            <a:ext cx="5200597" cy="27216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p:nvPr/>
        </p:nvSpPr>
        <p:spPr>
          <a:xfrm>
            <a:off x="3211712" y="2234400"/>
            <a:ext cx="58231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0" i="1" u="none" strike="noStrike" cap="none">
                <a:solidFill>
                  <a:schemeClr val="dk1"/>
                </a:solidFill>
                <a:latin typeface="Calibri"/>
                <a:ea typeface="Calibri"/>
                <a:cs typeface="Calibri"/>
                <a:sym typeface="Calibri"/>
              </a:rPr>
              <a:t> </a:t>
            </a:r>
            <a:r>
              <a:rPr lang="en-US" sz="8800" b="1" i="1" u="none" strike="noStrike" cap="none">
                <a:solidFill>
                  <a:schemeClr val="accent1"/>
                </a:solidFill>
                <a:latin typeface="Calibri"/>
                <a:ea typeface="Calibri"/>
                <a:cs typeface="Calibri"/>
                <a:sym typeface="Calibri"/>
              </a:rPr>
              <a:t>Thank you</a:t>
            </a:r>
            <a:endParaRPr sz="8800"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2bd7a16607b_0_0"/>
          <p:cNvPicPr preferRelativeResize="0"/>
          <p:nvPr/>
        </p:nvPicPr>
        <p:blipFill>
          <a:blip r:embed="rId3">
            <a:alphaModFix/>
          </a:blip>
          <a:stretch>
            <a:fillRect/>
          </a:stretch>
        </p:blipFill>
        <p:spPr>
          <a:xfrm>
            <a:off x="163773" y="152401"/>
            <a:ext cx="11638762" cy="61392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4294967295"/>
          </p:nvPr>
        </p:nvSpPr>
        <p:spPr>
          <a:xfrm>
            <a:off x="334297" y="993059"/>
            <a:ext cx="11533238" cy="4930070"/>
          </a:xfrm>
          <a:prstGeom prst="rect">
            <a:avLst/>
          </a:prstGeom>
          <a:noFill/>
          <a:ln>
            <a:noFill/>
          </a:ln>
        </p:spPr>
        <p:txBody>
          <a:bodyPr spcFirstLastPara="1" wrap="square" lIns="0" tIns="45700" rIns="0" bIns="45700" anchor="t" anchorCtr="0">
            <a:noAutofit/>
          </a:bodyPr>
          <a:lstStyle/>
          <a:p>
            <a:pPr marL="91440" lvl="0" indent="-114300" algn="just" rtl="0">
              <a:lnSpc>
                <a:spcPct val="125000"/>
              </a:lnSpc>
              <a:spcBef>
                <a:spcPts val="0"/>
              </a:spcBef>
              <a:spcAft>
                <a:spcPts val="0"/>
              </a:spcAft>
              <a:buSzPts val="1800"/>
              <a:buChar char=" "/>
            </a:pPr>
            <a:r>
              <a:rPr lang="en-US" sz="1800" b="1">
                <a:solidFill>
                  <a:schemeClr val="dk1"/>
                </a:solidFill>
              </a:rPr>
              <a:t>1. </a:t>
            </a:r>
            <a:r>
              <a:rPr lang="en-US" sz="1800">
                <a:solidFill>
                  <a:schemeClr val="dk1"/>
                </a:solidFill>
              </a:rPr>
              <a:t>They are the concentrated source of energy, yielding 9 Kcal per gm of fat against 4 Kcal from proteins and again 4 Kcal from carbohydrates.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2.</a:t>
            </a:r>
            <a:r>
              <a:rPr lang="en-US" sz="1800">
                <a:solidFill>
                  <a:schemeClr val="dk1"/>
                </a:solidFill>
              </a:rPr>
              <a:t> They serve as a carries of fat soluble vitamins- A ,D ,E, and K.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3.</a:t>
            </a:r>
            <a:r>
              <a:rPr lang="en-US" sz="1800">
                <a:solidFill>
                  <a:schemeClr val="dk1"/>
                </a:solidFill>
              </a:rPr>
              <a:t> They furnish the essential fatty acids- omega 3 and omega 6 without which the organisms cannot thrive. Essential fatty acids are components of membranes of living cells. They also play a vital role in immunity. Deficiency of essential fatty acids may lead to deficient mental and physical capacities.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4.</a:t>
            </a:r>
            <a:r>
              <a:rPr lang="en-US" sz="1800">
                <a:solidFill>
                  <a:schemeClr val="dk1"/>
                </a:solidFill>
              </a:rPr>
              <a:t> They are present in each and every cell of the body with high concentration in the cells &amp; tissues of reproductive organs.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5. </a:t>
            </a:r>
            <a:r>
              <a:rPr lang="en-US" sz="1800">
                <a:solidFill>
                  <a:schemeClr val="dk1"/>
                </a:solidFill>
              </a:rPr>
              <a:t>They have a major role to play in the synthesis of fat-soluble vitamins, sterols and phospholipids.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6.</a:t>
            </a:r>
            <a:r>
              <a:rPr lang="en-US" sz="1800">
                <a:solidFill>
                  <a:schemeClr val="dk1"/>
                </a:solidFill>
              </a:rPr>
              <a:t> They have a major role to play in the biosynthesis of long chain fatty acids.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7.</a:t>
            </a:r>
            <a:r>
              <a:rPr lang="en-US" sz="1800">
                <a:solidFill>
                  <a:schemeClr val="dk1"/>
                </a:solidFill>
              </a:rPr>
              <a:t> They have an important role in the synthesis of prostaglandins, which are hormone-like compounds. The EPA (eicosapentaenoic acid) has a role in synthesis of prostaglandins and fats are an excellent source of EPA. </a:t>
            </a:r>
            <a:endParaRPr sz="6000">
              <a:solidFill>
                <a:schemeClr val="dk1"/>
              </a:solidFill>
            </a:endParaRPr>
          </a:p>
        </p:txBody>
      </p:sp>
      <p:sp>
        <p:nvSpPr>
          <p:cNvPr id="133" name="Google Shape;133;p4"/>
          <p:cNvSpPr txBox="1"/>
          <p:nvPr/>
        </p:nvSpPr>
        <p:spPr>
          <a:xfrm>
            <a:off x="1189703" y="78658"/>
            <a:ext cx="94094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Major functions of fats &amp; oils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body" idx="4294967295"/>
          </p:nvPr>
        </p:nvSpPr>
        <p:spPr>
          <a:xfrm>
            <a:off x="334297" y="993059"/>
            <a:ext cx="11533238" cy="4930070"/>
          </a:xfrm>
          <a:prstGeom prst="rect">
            <a:avLst/>
          </a:prstGeom>
          <a:noFill/>
          <a:ln>
            <a:noFill/>
          </a:ln>
        </p:spPr>
        <p:txBody>
          <a:bodyPr spcFirstLastPara="1" wrap="square" lIns="0" tIns="45700" rIns="0" bIns="45700" anchor="t" anchorCtr="0">
            <a:noAutofit/>
          </a:bodyPr>
          <a:lstStyle/>
          <a:p>
            <a:pPr marL="91440" lvl="0" indent="-114300" algn="just" rtl="0">
              <a:lnSpc>
                <a:spcPct val="125000"/>
              </a:lnSpc>
              <a:spcBef>
                <a:spcPts val="0"/>
              </a:spcBef>
              <a:spcAft>
                <a:spcPts val="0"/>
              </a:spcAft>
              <a:buSzPts val="1800"/>
              <a:buChar char=" "/>
            </a:pPr>
            <a:r>
              <a:rPr lang="en-US" sz="1800" b="1">
                <a:solidFill>
                  <a:schemeClr val="dk1"/>
                </a:solidFill>
              </a:rPr>
              <a:t>8. </a:t>
            </a:r>
            <a:r>
              <a:rPr lang="en-US" sz="1800">
                <a:solidFill>
                  <a:schemeClr val="dk1"/>
                </a:solidFill>
              </a:rPr>
              <a:t>They reduce the bulk of the diet and increase its calorific value. Since they are slow in leaving the stomach, longer feeling of satiety remains after the intake of fat rich foods.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9.</a:t>
            </a:r>
            <a:r>
              <a:rPr lang="en-US" sz="1800">
                <a:solidFill>
                  <a:schemeClr val="dk1"/>
                </a:solidFill>
              </a:rPr>
              <a:t> They are themselves good source of fat soluble vitamins. Butter contains a lot of vitamin A while vegetable oils are rich in vitamin E.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10.</a:t>
            </a:r>
            <a:r>
              <a:rPr lang="en-US" sz="1800">
                <a:solidFill>
                  <a:schemeClr val="dk1"/>
                </a:solidFill>
              </a:rPr>
              <a:t> They are indispensable in cooking as many foods just can’t be cooked without their addition. They transfer heat very fast to the food particles which are cooked in fat. </a:t>
            </a:r>
            <a:endParaRPr sz="1800">
              <a:solidFill>
                <a:schemeClr val="dk1"/>
              </a:solidFill>
            </a:endParaRPr>
          </a:p>
          <a:p>
            <a:pPr marL="91440" lvl="0" indent="-114300" algn="just" rtl="0">
              <a:lnSpc>
                <a:spcPct val="125000"/>
              </a:lnSpc>
              <a:spcBef>
                <a:spcPts val="1400"/>
              </a:spcBef>
              <a:spcAft>
                <a:spcPts val="0"/>
              </a:spcAft>
              <a:buSzPts val="1800"/>
              <a:buChar char=" "/>
            </a:pPr>
            <a:r>
              <a:rPr lang="en-US" sz="1800" b="1">
                <a:solidFill>
                  <a:schemeClr val="dk1"/>
                </a:solidFill>
              </a:rPr>
              <a:t>11.</a:t>
            </a:r>
            <a:r>
              <a:rPr lang="en-US" sz="1800">
                <a:solidFill>
                  <a:schemeClr val="dk1"/>
                </a:solidFill>
              </a:rPr>
              <a:t> They have the quality of making foods more palatable to which they are added. In fact all the flavours dissolve in fats while cooking, making the food product delicious to the palate.</a:t>
            </a:r>
            <a:endParaRPr sz="6000">
              <a:solidFill>
                <a:schemeClr val="dk1"/>
              </a:solidFill>
            </a:endParaRPr>
          </a:p>
        </p:txBody>
      </p:sp>
      <p:sp>
        <p:nvSpPr>
          <p:cNvPr id="140" name="Google Shape;140;p5"/>
          <p:cNvSpPr txBox="1"/>
          <p:nvPr/>
        </p:nvSpPr>
        <p:spPr>
          <a:xfrm>
            <a:off x="1189703" y="78658"/>
            <a:ext cx="94094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Major functions of fats &amp; oils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865268" y="122589"/>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Classification of Lipids </a:t>
            </a:r>
            <a:endParaRPr b="1">
              <a:solidFill>
                <a:schemeClr val="dk1"/>
              </a:solidFill>
            </a:endParaRPr>
          </a:p>
        </p:txBody>
      </p:sp>
      <p:sp>
        <p:nvSpPr>
          <p:cNvPr id="146" name="Google Shape;146;p6"/>
          <p:cNvSpPr txBox="1">
            <a:spLocks noGrp="1"/>
          </p:cNvSpPr>
          <p:nvPr>
            <p:ph type="body" idx="1"/>
          </p:nvPr>
        </p:nvSpPr>
        <p:spPr>
          <a:xfrm>
            <a:off x="537721" y="1816956"/>
            <a:ext cx="6736536" cy="4474661"/>
          </a:xfrm>
          <a:prstGeom prst="rect">
            <a:avLst/>
          </a:prstGeom>
          <a:noFill/>
          <a:ln>
            <a:noFill/>
          </a:ln>
        </p:spPr>
        <p:txBody>
          <a:bodyPr spcFirstLastPara="1" wrap="square" lIns="0" tIns="45700" rIns="0" bIns="45700" anchor="t" anchorCtr="0">
            <a:normAutofit fontScale="92500"/>
          </a:bodyPr>
          <a:lstStyle/>
          <a:p>
            <a:pPr marL="91440" lvl="0" indent="-117475" algn="just" rtl="0">
              <a:lnSpc>
                <a:spcPct val="90000"/>
              </a:lnSpc>
              <a:spcBef>
                <a:spcPts val="0"/>
              </a:spcBef>
              <a:spcAft>
                <a:spcPts val="0"/>
              </a:spcAft>
              <a:buSzPct val="100000"/>
              <a:buChar char=" "/>
            </a:pPr>
            <a:r>
              <a:rPr lang="en-US" b="1">
                <a:solidFill>
                  <a:schemeClr val="dk1"/>
                </a:solidFill>
              </a:rPr>
              <a:t>Simple Lipids</a:t>
            </a:r>
            <a:r>
              <a:rPr lang="en-US">
                <a:solidFill>
                  <a:schemeClr val="dk1"/>
                </a:solidFill>
              </a:rPr>
              <a:t>: Contain only carbon, hydrogen, and oxygen.</a:t>
            </a:r>
            <a:endParaRPr/>
          </a:p>
          <a:p>
            <a:pPr marL="384048" lvl="1" indent="-182879" algn="just" rtl="0">
              <a:lnSpc>
                <a:spcPct val="90000"/>
              </a:lnSpc>
              <a:spcBef>
                <a:spcPts val="400"/>
              </a:spcBef>
              <a:spcAft>
                <a:spcPts val="0"/>
              </a:spcAft>
              <a:buSzPct val="100000"/>
              <a:buChar char="◦"/>
            </a:pPr>
            <a:r>
              <a:rPr lang="en-US">
                <a:solidFill>
                  <a:schemeClr val="dk1"/>
                </a:solidFill>
              </a:rPr>
              <a:t>Fats and oils are called </a:t>
            </a:r>
            <a:r>
              <a:rPr lang="en-US" b="1">
                <a:solidFill>
                  <a:schemeClr val="dk1"/>
                </a:solidFill>
              </a:rPr>
              <a:t>triglycerides</a:t>
            </a:r>
            <a:r>
              <a:rPr lang="en-US">
                <a:solidFill>
                  <a:schemeClr val="dk1"/>
                </a:solidFill>
              </a:rPr>
              <a:t> (or </a:t>
            </a:r>
            <a:r>
              <a:rPr lang="en-US" i="1">
                <a:solidFill>
                  <a:schemeClr val="dk1"/>
                </a:solidFill>
              </a:rPr>
              <a:t>triacylcylgerols</a:t>
            </a:r>
            <a:r>
              <a:rPr lang="en-US">
                <a:solidFill>
                  <a:schemeClr val="dk1"/>
                </a:solidFill>
              </a:rPr>
              <a:t>)</a:t>
            </a:r>
            <a:endParaRPr/>
          </a:p>
          <a:p>
            <a:pPr marL="384048" lvl="1" indent="-182879" algn="just" rtl="0">
              <a:lnSpc>
                <a:spcPct val="90000"/>
              </a:lnSpc>
              <a:spcBef>
                <a:spcPts val="600"/>
              </a:spcBef>
              <a:spcAft>
                <a:spcPts val="0"/>
              </a:spcAft>
              <a:buSzPct val="100000"/>
              <a:buChar char="◦"/>
            </a:pPr>
            <a:r>
              <a:rPr lang="en-US">
                <a:solidFill>
                  <a:schemeClr val="dk1"/>
                </a:solidFill>
              </a:rPr>
              <a:t>Fats: Predominantly saturated fatty acids, solid at room temperature.</a:t>
            </a:r>
            <a:endParaRPr/>
          </a:p>
          <a:p>
            <a:pPr marL="384048" lvl="1" indent="-182879" algn="just" rtl="0">
              <a:lnSpc>
                <a:spcPct val="90000"/>
              </a:lnSpc>
              <a:spcBef>
                <a:spcPts val="600"/>
              </a:spcBef>
              <a:spcAft>
                <a:spcPts val="0"/>
              </a:spcAft>
              <a:buSzPct val="100000"/>
              <a:buChar char="◦"/>
            </a:pPr>
            <a:r>
              <a:rPr lang="en-US">
                <a:solidFill>
                  <a:schemeClr val="dk1"/>
                </a:solidFill>
              </a:rPr>
              <a:t>Oils: Contain unsaturated fatty acids, liquid at room temperature.</a:t>
            </a:r>
            <a:endParaRPr>
              <a:solidFill>
                <a:schemeClr val="dk1"/>
              </a:solidFill>
            </a:endParaRPr>
          </a:p>
          <a:p>
            <a:pPr marL="91440" lvl="0" indent="-117475" algn="just" rtl="0">
              <a:lnSpc>
                <a:spcPct val="90000"/>
              </a:lnSpc>
              <a:spcBef>
                <a:spcPts val="1600"/>
              </a:spcBef>
              <a:spcAft>
                <a:spcPts val="0"/>
              </a:spcAft>
              <a:buSzPct val="100000"/>
              <a:buChar char=" "/>
            </a:pPr>
            <a:r>
              <a:rPr lang="en-US" b="1">
                <a:solidFill>
                  <a:schemeClr val="dk1"/>
                </a:solidFill>
              </a:rPr>
              <a:t>Compound Lipids: </a:t>
            </a:r>
            <a:r>
              <a:rPr lang="en-US">
                <a:solidFill>
                  <a:schemeClr val="dk1"/>
                </a:solidFill>
              </a:rPr>
              <a:t>Contain additional elements like phosphorus, nitrogen, or sulfur.</a:t>
            </a:r>
            <a:endParaRPr/>
          </a:p>
          <a:p>
            <a:pPr marL="384048" lvl="1" indent="-182879" algn="just" rtl="0">
              <a:lnSpc>
                <a:spcPct val="90000"/>
              </a:lnSpc>
              <a:spcBef>
                <a:spcPts val="400"/>
              </a:spcBef>
              <a:spcAft>
                <a:spcPts val="0"/>
              </a:spcAft>
              <a:buSzPct val="100000"/>
              <a:buChar char="◦"/>
            </a:pPr>
            <a:r>
              <a:rPr lang="en-US">
                <a:solidFill>
                  <a:schemeClr val="dk1"/>
                </a:solidFill>
              </a:rPr>
              <a:t>Phospholipids: Form cell membranes and participate in cellular signaling.</a:t>
            </a:r>
            <a:endParaRPr/>
          </a:p>
          <a:p>
            <a:pPr marL="384048" lvl="1" indent="-182879" algn="just" rtl="0">
              <a:lnSpc>
                <a:spcPct val="90000"/>
              </a:lnSpc>
              <a:spcBef>
                <a:spcPts val="600"/>
              </a:spcBef>
              <a:spcAft>
                <a:spcPts val="0"/>
              </a:spcAft>
              <a:buSzPct val="100000"/>
              <a:buChar char="◦"/>
            </a:pPr>
            <a:r>
              <a:rPr lang="en-US">
                <a:solidFill>
                  <a:schemeClr val="dk1"/>
                </a:solidFill>
              </a:rPr>
              <a:t>Glycolipids: Present in cell membranes, involved in cell recognition.</a:t>
            </a:r>
            <a:endParaRPr/>
          </a:p>
          <a:p>
            <a:pPr marL="91440" lvl="0" indent="-117475" algn="just" rtl="0">
              <a:lnSpc>
                <a:spcPct val="90000"/>
              </a:lnSpc>
              <a:spcBef>
                <a:spcPts val="1600"/>
              </a:spcBef>
              <a:spcAft>
                <a:spcPts val="0"/>
              </a:spcAft>
              <a:buSzPct val="100000"/>
              <a:buChar char=" "/>
            </a:pPr>
            <a:r>
              <a:rPr lang="en-US" b="1">
                <a:solidFill>
                  <a:schemeClr val="dk1"/>
                </a:solidFill>
              </a:rPr>
              <a:t>Derived Lipids: </a:t>
            </a:r>
            <a:r>
              <a:rPr lang="en-US">
                <a:solidFill>
                  <a:schemeClr val="dk1"/>
                </a:solidFill>
              </a:rPr>
              <a:t>Result from hydrolysis or other chemical reactions.</a:t>
            </a:r>
            <a:endParaRPr/>
          </a:p>
          <a:p>
            <a:pPr marL="384048" lvl="1" indent="-182879" algn="just" rtl="0">
              <a:lnSpc>
                <a:spcPct val="90000"/>
              </a:lnSpc>
              <a:spcBef>
                <a:spcPts val="400"/>
              </a:spcBef>
              <a:spcAft>
                <a:spcPts val="0"/>
              </a:spcAft>
              <a:buSzPct val="100000"/>
              <a:buChar char="◦"/>
            </a:pPr>
            <a:r>
              <a:rPr lang="en-US">
                <a:solidFill>
                  <a:schemeClr val="dk1"/>
                </a:solidFill>
              </a:rPr>
              <a:t>Steroids: Include cholesterol and hormones like estrogen and testosterone.</a:t>
            </a:r>
            <a:endParaRPr/>
          </a:p>
          <a:p>
            <a:pPr marL="384048" lvl="1" indent="-182879" algn="just" rtl="0">
              <a:lnSpc>
                <a:spcPct val="90000"/>
              </a:lnSpc>
              <a:spcBef>
                <a:spcPts val="600"/>
              </a:spcBef>
              <a:spcAft>
                <a:spcPts val="0"/>
              </a:spcAft>
              <a:buSzPct val="100000"/>
              <a:buChar char="◦"/>
            </a:pPr>
            <a:r>
              <a:rPr lang="en-US">
                <a:solidFill>
                  <a:schemeClr val="dk1"/>
                </a:solidFill>
              </a:rPr>
              <a:t>Waxes: Provide waterproofing and protective coatings in plants and animals.</a:t>
            </a:r>
            <a:endParaRPr/>
          </a:p>
          <a:p>
            <a:pPr marL="91440" lvl="0" indent="0" algn="just" rtl="0">
              <a:lnSpc>
                <a:spcPct val="90000"/>
              </a:lnSpc>
              <a:spcBef>
                <a:spcPts val="1600"/>
              </a:spcBef>
              <a:spcAft>
                <a:spcPts val="0"/>
              </a:spcAft>
              <a:buSzPct val="100000"/>
              <a:buNone/>
            </a:pPr>
            <a:endParaRPr>
              <a:solidFill>
                <a:schemeClr val="dk1"/>
              </a:solidFill>
            </a:endParaRPr>
          </a:p>
        </p:txBody>
      </p:sp>
      <p:pic>
        <p:nvPicPr>
          <p:cNvPr id="147" name="Google Shape;147;p6"/>
          <p:cNvPicPr preferRelativeResize="0"/>
          <p:nvPr/>
        </p:nvPicPr>
        <p:blipFill rotWithShape="1">
          <a:blip r:embed="rId3">
            <a:alphaModFix/>
          </a:blip>
          <a:srcRect/>
          <a:stretch/>
        </p:blipFill>
        <p:spPr>
          <a:xfrm>
            <a:off x="7274257" y="1912492"/>
            <a:ext cx="4790364" cy="3314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Fatty Acids</a:t>
            </a:r>
            <a:endParaRPr b="1">
              <a:solidFill>
                <a:schemeClr val="dk1"/>
              </a:solidFill>
            </a:endParaRPr>
          </a:p>
        </p:txBody>
      </p:sp>
      <p:sp>
        <p:nvSpPr>
          <p:cNvPr id="153" name="Google Shape;153;p7"/>
          <p:cNvSpPr txBox="1">
            <a:spLocks noGrp="1"/>
          </p:cNvSpPr>
          <p:nvPr>
            <p:ph type="body" idx="1"/>
          </p:nvPr>
        </p:nvSpPr>
        <p:spPr>
          <a:xfrm>
            <a:off x="1097280" y="1845734"/>
            <a:ext cx="7760117" cy="4323054"/>
          </a:xfrm>
          <a:prstGeom prst="rect">
            <a:avLst/>
          </a:prstGeom>
          <a:noFill/>
          <a:ln>
            <a:noFill/>
          </a:ln>
        </p:spPr>
        <p:txBody>
          <a:bodyPr spcFirstLastPara="1" wrap="square" lIns="0" tIns="45700" rIns="0" bIns="45700" anchor="t" anchorCtr="0">
            <a:normAutofit fontScale="85000" lnSpcReduction="10000"/>
          </a:bodyPr>
          <a:lstStyle/>
          <a:p>
            <a:pPr marL="91440" lvl="0" indent="-107950" algn="just" rtl="0">
              <a:lnSpc>
                <a:spcPct val="90000"/>
              </a:lnSpc>
              <a:spcBef>
                <a:spcPts val="0"/>
              </a:spcBef>
              <a:spcAft>
                <a:spcPts val="0"/>
              </a:spcAft>
              <a:buSzPct val="100000"/>
              <a:buChar char=" "/>
            </a:pPr>
            <a:r>
              <a:rPr lang="en-US" b="1">
                <a:solidFill>
                  <a:schemeClr val="dk1"/>
                </a:solidFill>
              </a:rPr>
              <a:t>Saturated fatty acids:</a:t>
            </a:r>
            <a:r>
              <a:rPr lang="en-US">
                <a:solidFill>
                  <a:schemeClr val="dk1"/>
                </a:solidFill>
              </a:rPr>
              <a:t> have carbon chains in which all carbon atoms are bonded to the maximum number of hydrogen atoms possible, resulting in no double bonds.</a:t>
            </a:r>
            <a:endParaRPr/>
          </a:p>
          <a:p>
            <a:pPr marL="91440" lvl="0" indent="-107950" algn="just" rtl="0">
              <a:lnSpc>
                <a:spcPct val="90000"/>
              </a:lnSpc>
              <a:spcBef>
                <a:spcPts val="1400"/>
              </a:spcBef>
              <a:spcAft>
                <a:spcPts val="0"/>
              </a:spcAft>
              <a:buSzPct val="100000"/>
              <a:buChar char=" "/>
            </a:pPr>
            <a:r>
              <a:rPr lang="en-US">
                <a:solidFill>
                  <a:schemeClr val="dk1"/>
                </a:solidFill>
              </a:rPr>
              <a:t>Examples of saturated fatty acids include stearic acid (C</a:t>
            </a:r>
            <a:r>
              <a:rPr lang="en-US" sz="1600">
                <a:solidFill>
                  <a:schemeClr val="dk1"/>
                </a:solidFill>
              </a:rPr>
              <a:t>18</a:t>
            </a:r>
            <a:r>
              <a:rPr lang="en-US">
                <a:solidFill>
                  <a:schemeClr val="dk1"/>
                </a:solidFill>
              </a:rPr>
              <a:t>H</a:t>
            </a:r>
            <a:r>
              <a:rPr lang="en-US" sz="1400">
                <a:solidFill>
                  <a:schemeClr val="dk1"/>
                </a:solidFill>
              </a:rPr>
              <a:t>36</a:t>
            </a:r>
            <a:r>
              <a:rPr lang="en-US">
                <a:solidFill>
                  <a:schemeClr val="dk1"/>
                </a:solidFill>
              </a:rPr>
              <a:t>O</a:t>
            </a:r>
            <a:r>
              <a:rPr lang="en-US" sz="1600">
                <a:solidFill>
                  <a:schemeClr val="dk1"/>
                </a:solidFill>
              </a:rPr>
              <a:t>2</a:t>
            </a:r>
            <a:r>
              <a:rPr lang="en-US">
                <a:solidFill>
                  <a:schemeClr val="dk1"/>
                </a:solidFill>
              </a:rPr>
              <a:t>​) found in animal fats and coconut oil, and palmitic acid (C</a:t>
            </a:r>
            <a:r>
              <a:rPr lang="en-US" sz="1500">
                <a:solidFill>
                  <a:schemeClr val="dk1"/>
                </a:solidFill>
              </a:rPr>
              <a:t>16</a:t>
            </a:r>
            <a:r>
              <a:rPr lang="en-US">
                <a:solidFill>
                  <a:schemeClr val="dk1"/>
                </a:solidFill>
              </a:rPr>
              <a:t>H</a:t>
            </a:r>
            <a:r>
              <a:rPr lang="en-US" sz="1500">
                <a:solidFill>
                  <a:schemeClr val="dk1"/>
                </a:solidFill>
              </a:rPr>
              <a:t>32</a:t>
            </a:r>
            <a:r>
              <a:rPr lang="en-US">
                <a:solidFill>
                  <a:schemeClr val="dk1"/>
                </a:solidFill>
              </a:rPr>
              <a:t>O</a:t>
            </a:r>
            <a:r>
              <a:rPr lang="en-US" sz="1700">
                <a:solidFill>
                  <a:schemeClr val="dk1"/>
                </a:solidFill>
              </a:rPr>
              <a:t>2</a:t>
            </a:r>
            <a:r>
              <a:rPr lang="en-US">
                <a:solidFill>
                  <a:schemeClr val="dk1"/>
                </a:solidFill>
              </a:rPr>
              <a:t>​) found in palm oil and butter.</a:t>
            </a:r>
            <a:endParaRPr/>
          </a:p>
          <a:p>
            <a:pPr marL="91440" lvl="0" indent="-107950" algn="just" rtl="0">
              <a:lnSpc>
                <a:spcPct val="90000"/>
              </a:lnSpc>
              <a:spcBef>
                <a:spcPts val="1400"/>
              </a:spcBef>
              <a:spcAft>
                <a:spcPts val="0"/>
              </a:spcAft>
              <a:buSzPct val="100000"/>
              <a:buChar char=" "/>
            </a:pPr>
            <a:r>
              <a:rPr lang="en-US" b="1">
                <a:solidFill>
                  <a:schemeClr val="dk1"/>
                </a:solidFill>
              </a:rPr>
              <a:t>Unsaturated Fatty Acids:</a:t>
            </a:r>
            <a:r>
              <a:rPr lang="en-US">
                <a:solidFill>
                  <a:schemeClr val="dk1"/>
                </a:solidFill>
              </a:rPr>
              <a:t> have one or more double bonds in their carbon chain, which results in fewer hydrogen atoms bonded to the carbon atoms.It can be further classified as monounsaturated (containing one double bond) or polyunsaturated (containing multiple double bonds).</a:t>
            </a:r>
            <a:endParaRPr/>
          </a:p>
          <a:p>
            <a:pPr marL="91440" lvl="0" indent="-107950" algn="just" rtl="0">
              <a:lnSpc>
                <a:spcPct val="90000"/>
              </a:lnSpc>
              <a:spcBef>
                <a:spcPts val="1400"/>
              </a:spcBef>
              <a:spcAft>
                <a:spcPts val="0"/>
              </a:spcAft>
              <a:buSzPct val="100000"/>
              <a:buChar char=" "/>
            </a:pPr>
            <a:r>
              <a:rPr lang="en-US">
                <a:solidFill>
                  <a:schemeClr val="dk1"/>
                </a:solidFill>
              </a:rPr>
              <a:t>Monounsaturated fatty acids are typically liquid at room temperature and are found in olive oil, canola oil, and avocado.</a:t>
            </a:r>
            <a:endParaRPr/>
          </a:p>
          <a:p>
            <a:pPr marL="91440" lvl="0" indent="-107950" algn="just" rtl="0">
              <a:lnSpc>
                <a:spcPct val="90000"/>
              </a:lnSpc>
              <a:spcBef>
                <a:spcPts val="1400"/>
              </a:spcBef>
              <a:spcAft>
                <a:spcPts val="0"/>
              </a:spcAft>
              <a:buSzPct val="100000"/>
              <a:buChar char=" "/>
            </a:pPr>
            <a:r>
              <a:rPr lang="en-US">
                <a:solidFill>
                  <a:schemeClr val="dk1"/>
                </a:solidFill>
              </a:rPr>
              <a:t>Polyunsaturated fatty acids, such as omega-3 and omega-6 fatty acids, are essential nutrients and are found in sources like fish, nuts, and seeds.</a:t>
            </a:r>
            <a:endParaRPr/>
          </a:p>
          <a:p>
            <a:pPr marL="91440" lvl="0" indent="-107950" algn="just" rtl="0">
              <a:lnSpc>
                <a:spcPct val="90000"/>
              </a:lnSpc>
              <a:spcBef>
                <a:spcPts val="1400"/>
              </a:spcBef>
              <a:spcAft>
                <a:spcPts val="0"/>
              </a:spcAft>
              <a:buSzPct val="100000"/>
              <a:buChar char=" "/>
            </a:pPr>
            <a:r>
              <a:rPr lang="en-US">
                <a:solidFill>
                  <a:schemeClr val="dk1"/>
                </a:solidFill>
              </a:rPr>
              <a:t>**Trans fatty acids (TFAs) are another unsaturated fatty acids with at least one trans double bond in their molecular structure. They can occur naturally in small amounts in certain animal products like meat and dairy. However, the primary source of trans fats in the human diet is through the process of partial hydrogenation of vegetable oils.</a:t>
            </a:r>
            <a:endParaRPr/>
          </a:p>
          <a:p>
            <a:pPr marL="91440" lvl="0" indent="0" algn="just" rtl="0">
              <a:lnSpc>
                <a:spcPct val="90000"/>
              </a:lnSpc>
              <a:spcBef>
                <a:spcPts val="1400"/>
              </a:spcBef>
              <a:spcAft>
                <a:spcPts val="0"/>
              </a:spcAft>
              <a:buSzPct val="100000"/>
              <a:buNone/>
            </a:pPr>
            <a:endParaRPr>
              <a:solidFill>
                <a:schemeClr val="dk1"/>
              </a:solidFill>
            </a:endParaRPr>
          </a:p>
        </p:txBody>
      </p:sp>
      <p:pic>
        <p:nvPicPr>
          <p:cNvPr id="154" name="Google Shape;154;p7"/>
          <p:cNvPicPr preferRelativeResize="0"/>
          <p:nvPr/>
        </p:nvPicPr>
        <p:blipFill rotWithShape="1">
          <a:blip r:embed="rId3">
            <a:alphaModFix/>
          </a:blip>
          <a:srcRect/>
          <a:stretch/>
        </p:blipFill>
        <p:spPr>
          <a:xfrm>
            <a:off x="8857396" y="2074814"/>
            <a:ext cx="3125338" cy="34388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b="1">
                <a:solidFill>
                  <a:schemeClr val="dk1"/>
                </a:solidFill>
              </a:rPr>
              <a:t>Sources of Some SFA and UFA</a:t>
            </a:r>
            <a:endParaRPr b="1">
              <a:solidFill>
                <a:schemeClr val="dk1"/>
              </a:solidFill>
            </a:endParaRPr>
          </a:p>
        </p:txBody>
      </p:sp>
      <p:pic>
        <p:nvPicPr>
          <p:cNvPr id="160" name="Google Shape;160;p8" descr="Fixed Oils And Fats - Pharmacognosy"/>
          <p:cNvPicPr preferRelativeResize="0">
            <a:picLocks noGrp="1"/>
          </p:cNvPicPr>
          <p:nvPr>
            <p:ph type="body" idx="1"/>
          </p:nvPr>
        </p:nvPicPr>
        <p:blipFill rotWithShape="1">
          <a:blip r:embed="rId3">
            <a:alphaModFix/>
          </a:blip>
          <a:srcRect/>
          <a:stretch/>
        </p:blipFill>
        <p:spPr>
          <a:xfrm>
            <a:off x="2502999" y="1873560"/>
            <a:ext cx="6698550" cy="4022725"/>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3668</Words>
  <Application>Microsoft Office PowerPoint</Application>
  <PresentationFormat>Widescreen</PresentationFormat>
  <Paragraphs>184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Algerian</vt:lpstr>
      <vt:lpstr>Arial</vt:lpstr>
      <vt:lpstr>Calibri</vt:lpstr>
      <vt:lpstr>Noto Sans Symbols</vt:lpstr>
      <vt:lpstr>Retrospect</vt:lpstr>
      <vt:lpstr>Food Chemistry 0711-2101</vt:lpstr>
      <vt:lpstr>Today’s topic</vt:lpstr>
      <vt:lpstr>Introduction</vt:lpstr>
      <vt:lpstr>PowerPoint Presentation</vt:lpstr>
      <vt:lpstr>PowerPoint Presentation</vt:lpstr>
      <vt:lpstr>PowerPoint Presentation</vt:lpstr>
      <vt:lpstr>Classification of Lipids </vt:lpstr>
      <vt:lpstr>Fatty Acids</vt:lpstr>
      <vt:lpstr>Sources of Some SFA and UFA</vt:lpstr>
      <vt:lpstr>PowerPoint Presentation</vt:lpstr>
      <vt:lpstr>PowerPoint Presentation</vt:lpstr>
      <vt:lpstr>Essential Fatty acids</vt:lpstr>
      <vt:lpstr>PowerPoint Presentation</vt:lpstr>
      <vt:lpstr>Physical Properties of fats and oils</vt:lpstr>
      <vt:lpstr>PowerPoint Presentation</vt:lpstr>
      <vt:lpstr>Chemical Properties of fats and oils</vt:lpstr>
      <vt:lpstr>PowerPoint Presentation</vt:lpstr>
      <vt:lpstr>PowerPoint Presentation</vt:lpstr>
      <vt:lpstr>PowerPoint Presentation</vt:lpstr>
      <vt:lpstr>Chemical tests</vt:lpstr>
      <vt:lpstr>PowerPoint Presentation</vt:lpstr>
      <vt:lpstr>PowerPoint Presentation</vt:lpstr>
      <vt:lpstr>Fat processing </vt:lpstr>
      <vt:lpstr>Edible oil Refining</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Chemistry 0711-2101</dc:title>
  <dc:creator>Microsoft account</dc:creator>
  <cp:lastModifiedBy>DIU</cp:lastModifiedBy>
  <cp:revision>1</cp:revision>
  <dcterms:created xsi:type="dcterms:W3CDTF">2024-01-22T07:17:09Z</dcterms:created>
  <dcterms:modified xsi:type="dcterms:W3CDTF">2024-02-28T02:38:38Z</dcterms:modified>
</cp:coreProperties>
</file>