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1"/>
  </p:notesMasterIdLst>
  <p:sldIdLst>
    <p:sldId id="256" r:id="rId2"/>
    <p:sldId id="311" r:id="rId3"/>
    <p:sldId id="262" r:id="rId4"/>
    <p:sldId id="313" r:id="rId5"/>
    <p:sldId id="321" r:id="rId6"/>
    <p:sldId id="322" r:id="rId7"/>
    <p:sldId id="323" r:id="rId8"/>
    <p:sldId id="314" r:id="rId9"/>
    <p:sldId id="317" r:id="rId10"/>
    <p:sldId id="315" r:id="rId11"/>
    <p:sldId id="324" r:id="rId12"/>
    <p:sldId id="316" r:id="rId13"/>
    <p:sldId id="328" r:id="rId14"/>
    <p:sldId id="325" r:id="rId15"/>
    <p:sldId id="265" r:id="rId16"/>
    <p:sldId id="318" r:id="rId17"/>
    <p:sldId id="320" r:id="rId18"/>
    <p:sldId id="326" r:id="rId19"/>
    <p:sldId id="327" r:id="rId20"/>
  </p:sldIdLst>
  <p:sldSz cx="9144000" cy="5143500" type="screen16x9"/>
  <p:notesSz cx="6858000" cy="9144000"/>
  <p:embeddedFontLst>
    <p:embeddedFont>
      <p:font typeface="Delius" panose="020B0604020202020204" charset="0"/>
      <p:regular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Poppins Ligh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88D48E-43A9-412F-AD1D-69FF2CD26022}">
  <a:tblStyle styleId="{5088D48E-43A9-412F-AD1D-69FF2CD260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696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6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8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3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328980" y="1530061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418315" y="3663009"/>
            <a:ext cx="3127293" cy="85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news/one-librarians-hardest-questi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6968-sad-emoji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838904" y="1213639"/>
            <a:ext cx="5053990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849850" y="3562581"/>
            <a:ext cx="3687654" cy="2253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</a:rPr>
              <a:t>Fatema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Akter</a:t>
            </a:r>
            <a:endParaRPr lang="en-US" sz="2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Lecturer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Daffodil International University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842" name="Google Shape;842;p32"/>
          <p:cNvSpPr/>
          <p:nvPr/>
        </p:nvSpPr>
        <p:spPr>
          <a:xfrm>
            <a:off x="2846884" y="1144221"/>
            <a:ext cx="3450232" cy="2069708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673104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Conditionals</a:t>
            </a:r>
            <a:endParaRPr sz="4800" dirty="0"/>
          </a:p>
        </p:txBody>
      </p:sp>
      <p:grpSp>
        <p:nvGrpSpPr>
          <p:cNvPr id="844" name="Google Shape;844;p32"/>
          <p:cNvGrpSpPr/>
          <p:nvPr/>
        </p:nvGrpSpPr>
        <p:grpSpPr>
          <a:xfrm>
            <a:off x="6956025" y="144337"/>
            <a:ext cx="1771661" cy="1916811"/>
            <a:chOff x="2005600" y="1271425"/>
            <a:chExt cx="1165950" cy="1261475"/>
          </a:xfrm>
        </p:grpSpPr>
        <p:sp>
          <p:nvSpPr>
            <p:cNvPr id="845" name="Google Shape;845;p32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32"/>
          <p:cNvSpPr txBox="1"/>
          <p:nvPr/>
        </p:nvSpPr>
        <p:spPr>
          <a:xfrm rot="-169495">
            <a:off x="7359560" y="778538"/>
            <a:ext cx="1053080" cy="77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elius"/>
                <a:ea typeface="Delius"/>
                <a:cs typeface="Delius"/>
                <a:sym typeface="Delius"/>
              </a:rPr>
              <a:t>Note: Call Joseph’s mom</a:t>
            </a:r>
            <a:endParaRPr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1E89-A1E5-469D-91AD-70D56A4F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A60A8-EF2B-4CBF-8F91-876D6F8E4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22FD1E-5963-4743-8A21-44389539A8B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2800" dirty="0"/>
              <a:t>If I go to the London,  I will see the Big Ben.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2AF71-2ECB-4F42-90F7-94F8DD64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0" y="1629157"/>
            <a:ext cx="3505154" cy="28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6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ECF9-DDE2-453D-BC04-9A5631F8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7E39D-F112-41D8-9240-1F3DC4655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2800" dirty="0"/>
              <a:t>If I go to my friend's house for dinner tonight,</a:t>
            </a:r>
          </a:p>
          <a:p>
            <a:pPr marL="152400" indent="0">
              <a:buNone/>
            </a:pPr>
            <a:r>
              <a:rPr lang="en-US" sz="2800" dirty="0"/>
              <a:t> I will take a bottle of wine or some flowers. </a:t>
            </a:r>
          </a:p>
          <a:p>
            <a:pPr marL="609600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[I am still not sure if I will go to his house or not.]</a:t>
            </a:r>
          </a:p>
          <a:p>
            <a:pPr marL="152400" indent="0">
              <a:buNone/>
            </a:pPr>
            <a:r>
              <a:rPr lang="en-US" sz="2800" dirty="0"/>
              <a:t>When I have a day off from work, I will go to the beach.</a:t>
            </a:r>
          </a:p>
          <a:p>
            <a:pPr marL="609600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[I have to wait until I have a day off.]</a:t>
            </a:r>
          </a:p>
        </p:txBody>
      </p:sp>
    </p:spTree>
    <p:extLst>
      <p:ext uri="{BB962C8B-B14F-4D97-AF65-F5344CB8AC3E}">
        <p14:creationId xmlns:p14="http://schemas.microsoft.com/office/powerpoint/2010/main" val="1469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5C9B-3CE0-4910-8B78-862CDBCE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Second Conditional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324E6-7C9B-41ED-BF2E-565ABB645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2581A3-1615-432E-AF6F-003CAB1A24D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385115" y="240280"/>
            <a:ext cx="4658768" cy="4565325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conditional sentences are useful for expressing outcomes that are completely unrealistic or never happened.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 If + Subject + Past form of Verb + Object, Subject + would/could/might + Present form of verb + Object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2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6844-2EC6-496D-B662-A22A3CFD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1DF82-8BA7-44A6-BE1C-28B1AC549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3200" dirty="0"/>
              <a:t>If the sun were shining, I would go to the beach.</a:t>
            </a:r>
          </a:p>
          <a:p>
            <a:pPr marL="152400" indent="0">
              <a:buNone/>
            </a:pPr>
            <a:r>
              <a:rPr lang="en-US" sz="3200" dirty="0"/>
              <a:t>If I were in Hawaii, I would be lying on the beach.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6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1"/>
          <p:cNvSpPr/>
          <p:nvPr/>
        </p:nvSpPr>
        <p:spPr>
          <a:xfrm rot="424266">
            <a:off x="5158144" y="1130788"/>
            <a:ext cx="3480069" cy="3472813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 rot="424266">
            <a:off x="5099769" y="1057847"/>
            <a:ext cx="3480069" cy="3472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 rot="-179577">
            <a:off x="1163885" y="1235893"/>
            <a:ext cx="3450212" cy="2069661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200402" y="662829"/>
            <a:ext cx="3262004" cy="34532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If I went to the Buckingham Palace, </a:t>
            </a:r>
            <a:br>
              <a:rPr lang="en-US" sz="3200" dirty="0"/>
            </a:br>
            <a:r>
              <a:rPr lang="en-US" sz="3200" dirty="0"/>
              <a:t>___________</a:t>
            </a:r>
            <a:endParaRPr sz="3200" dirty="0"/>
          </a:p>
        </p:txBody>
      </p:sp>
      <p:pic>
        <p:nvPicPr>
          <p:cNvPr id="1011" name="Google Shape;1011;p41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424340">
            <a:off x="5200888" y="1872429"/>
            <a:ext cx="3277676" cy="1843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41"/>
          <p:cNvSpPr/>
          <p:nvPr/>
        </p:nvSpPr>
        <p:spPr>
          <a:xfrm>
            <a:off x="5836426" y="606975"/>
            <a:ext cx="445195" cy="921559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1"/>
          <p:cNvSpPr/>
          <p:nvPr/>
        </p:nvSpPr>
        <p:spPr>
          <a:xfrm rot="424266">
            <a:off x="5158144" y="1130788"/>
            <a:ext cx="3480069" cy="3472813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 rot="424266">
            <a:off x="5099769" y="1057847"/>
            <a:ext cx="3480069" cy="3472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 rot="-179577">
            <a:off x="1163885" y="1235893"/>
            <a:ext cx="3450212" cy="2069661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200402" y="662829"/>
            <a:ext cx="3262004" cy="34532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If I went to the Buckingham Palace, </a:t>
            </a:r>
            <a:br>
              <a:rPr lang="en-US" sz="3200" dirty="0"/>
            </a:br>
            <a:r>
              <a:rPr lang="en-US" sz="3200" dirty="0"/>
              <a:t>I would take photo of the Royal Guard. </a:t>
            </a:r>
            <a:endParaRPr sz="3200" dirty="0"/>
          </a:p>
        </p:txBody>
      </p:sp>
      <p:pic>
        <p:nvPicPr>
          <p:cNvPr id="1011" name="Google Shape;1011;p41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424340">
            <a:off x="5200888" y="1872429"/>
            <a:ext cx="3277676" cy="1843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41"/>
          <p:cNvSpPr/>
          <p:nvPr/>
        </p:nvSpPr>
        <p:spPr>
          <a:xfrm>
            <a:off x="5836426" y="606975"/>
            <a:ext cx="445195" cy="921559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8E0F-02AC-4A68-AEC9-73FBB4CA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Third Conditional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ECF69-6702-4B20-9275-84AA507C2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888" y="1228099"/>
            <a:ext cx="3390212" cy="3470376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Structure: If + Subject + had + Past participle form of Verb + Object, Subject + would/could/might + have + Past participle form of verb + Object</a:t>
            </a: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169A62-27FD-49E0-A321-F21409FE637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78908" y="340397"/>
            <a:ext cx="3924577" cy="4458534"/>
          </a:xfrm>
        </p:spPr>
        <p:txBody>
          <a:bodyPr/>
          <a:lstStyle/>
          <a:p>
            <a:r>
              <a:rPr lang="en-US" sz="2800" dirty="0"/>
              <a:t>Third conditional sentences are used to explain that present circumstances would be different if something different had happened in the past.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694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1"/>
          <p:cNvSpPr/>
          <p:nvPr/>
        </p:nvSpPr>
        <p:spPr>
          <a:xfrm rot="424266">
            <a:off x="5158144" y="1130788"/>
            <a:ext cx="3480069" cy="3472813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 rot="424266">
            <a:off x="5099769" y="1057847"/>
            <a:ext cx="3480069" cy="3472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 rot="-179577">
            <a:off x="1163885" y="1235893"/>
            <a:ext cx="3450212" cy="2069661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213016" y="662499"/>
            <a:ext cx="3262004" cy="39348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/>
              <a:t>If I had gone to the beach, I would have made sand castle. </a:t>
            </a:r>
          </a:p>
        </p:txBody>
      </p:sp>
      <p:pic>
        <p:nvPicPr>
          <p:cNvPr id="1011" name="Google Shape;1011;p41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424340">
            <a:off x="5446114" y="1144388"/>
            <a:ext cx="2946601" cy="3074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41"/>
          <p:cNvSpPr/>
          <p:nvPr/>
        </p:nvSpPr>
        <p:spPr>
          <a:xfrm>
            <a:off x="5836426" y="606975"/>
            <a:ext cx="445195" cy="921559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755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8652-8AA5-4A44-B199-E974EF7E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A9DA-963B-40BB-AFD9-99C3E322A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2800" dirty="0"/>
              <a:t>What would you have done if you had won the lottery last week?</a:t>
            </a:r>
          </a:p>
          <a:p>
            <a:pPr marL="152400" indent="0">
              <a:buNone/>
            </a:pPr>
            <a:r>
              <a:rPr lang="en-US" sz="2800" dirty="0"/>
              <a:t>I would have bought a house.</a:t>
            </a:r>
          </a:p>
          <a:p>
            <a:pPr marL="1524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33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7C8D8-6D15-4A1A-9889-85A5C34BD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00" y="1228377"/>
            <a:ext cx="7717800" cy="335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127E4-0381-4BEF-BA2D-DBBD42156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399" y="730936"/>
            <a:ext cx="7803501" cy="39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9A97-222B-4582-8C36-0204E304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B4CE-1A35-442A-B092-BB5BDE10B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clause is a group of words containing  a subject  as well  as a finite verb.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honest.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 spite of being ill,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attended the class.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go to market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buying some books.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5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8"/>
          <p:cNvSpPr txBox="1">
            <a:spLocks noGrp="1"/>
          </p:cNvSpPr>
          <p:nvPr>
            <p:ph type="subTitle" idx="2"/>
          </p:nvPr>
        </p:nvSpPr>
        <p:spPr>
          <a:xfrm>
            <a:off x="4498580" y="333723"/>
            <a:ext cx="4385115" cy="4458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Conditional sentences are statements </a:t>
            </a:r>
            <a:r>
              <a:rPr lang="en-US" sz="2800" u="sng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discussing</a:t>
            </a: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known factors</a:t>
            </a: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 or </a:t>
            </a:r>
            <a:r>
              <a:rPr lang="en-US" sz="2800" i="1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hypothetical situations</a:t>
            </a: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 and their </a:t>
            </a:r>
            <a:r>
              <a:rPr lang="en-US" sz="2800" i="1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consequences</a:t>
            </a: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Complete conditional sentences contain </a:t>
            </a:r>
            <a:r>
              <a:rPr lang="en-US" sz="2800" u="sng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a conditional clause</a:t>
            </a: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 (often referred to as the if-clause) and the </a:t>
            </a:r>
            <a:r>
              <a:rPr lang="en-US" sz="2800" u="sng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consequence</a:t>
            </a:r>
            <a:r>
              <a:rPr lang="en-US" sz="2800" dirty="0"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.</a:t>
            </a:r>
            <a:endParaRPr lang="en-US" sz="2800" dirty="0"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4D25E-66D3-4905-AAD4-6C614E7C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99" y="445025"/>
            <a:ext cx="3665341" cy="1897708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What is Conditional?</a:t>
            </a:r>
            <a:br>
              <a:rPr lang="en-US" dirty="0"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2D1F-DFC1-40CF-A85B-4B27CD42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Zero conditional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7C204-98B2-494E-B515-62BACAE60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84E57B-0889-49A6-BBDD-803527077EE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12164" y="320374"/>
            <a:ext cx="3718736" cy="4072501"/>
          </a:xfrm>
        </p:spPr>
        <p:txBody>
          <a:bodyPr/>
          <a:lstStyle/>
          <a:p>
            <a:r>
              <a:rPr lang="en-US" sz="2800" dirty="0"/>
              <a:t>General statement  about general habits.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If+ present simple + present simple. </a:t>
            </a:r>
          </a:p>
          <a:p>
            <a:r>
              <a:rPr lang="en-US" sz="2800" dirty="0"/>
              <a:t>For instance:  If you add two and two, you get four.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82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A7-B825-4902-BAD8-A22F6233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037C4-B67C-47AF-B1D0-B46F22F86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If / When ... simple present ..., ... simple present ...]</a:t>
            </a:r>
          </a:p>
          <a:p>
            <a:r>
              <a:rPr lang="en-US" sz="3600" dirty="0"/>
              <a:t>[... simple present ... if / when ... simple present ]</a:t>
            </a:r>
          </a:p>
        </p:txBody>
      </p:sp>
    </p:spTree>
    <p:extLst>
      <p:ext uri="{BB962C8B-B14F-4D97-AF65-F5344CB8AC3E}">
        <p14:creationId xmlns:p14="http://schemas.microsoft.com/office/powerpoint/2010/main" val="115654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B2BE-8E21-46EC-A7D7-483DC10C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0"/>
            <a:ext cx="7963688" cy="1361588"/>
          </a:xfrm>
        </p:spPr>
        <p:txBody>
          <a:bodyPr/>
          <a:lstStyle/>
          <a:p>
            <a:r>
              <a:rPr lang="en-US" dirty="0"/>
              <a:t>The present real conditional (also called conditional 0) is used to talk about what you normally do in real-life situations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9FFB7-08AC-4AD1-97DD-79E8D5FF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332" y="1535300"/>
            <a:ext cx="7717800" cy="3543957"/>
          </a:xfrm>
        </p:spPr>
        <p:txBody>
          <a:bodyPr/>
          <a:lstStyle/>
          <a:p>
            <a:r>
              <a:rPr lang="en-US" sz="3200" dirty="0"/>
              <a:t>If I go to a friend's house for dinner, I usually take a bottle of wine or some flowers.</a:t>
            </a:r>
          </a:p>
          <a:p>
            <a:r>
              <a:rPr lang="en-US" sz="3200" dirty="0"/>
              <a:t>When I have a day off from work, I often go to the beach.</a:t>
            </a:r>
          </a:p>
          <a:p>
            <a:r>
              <a:rPr lang="en-US" sz="3200" dirty="0"/>
              <a:t>If the weather is nice, she walks to work. </a:t>
            </a:r>
          </a:p>
        </p:txBody>
      </p:sp>
    </p:spTree>
    <p:extLst>
      <p:ext uri="{BB962C8B-B14F-4D97-AF65-F5344CB8AC3E}">
        <p14:creationId xmlns:p14="http://schemas.microsoft.com/office/powerpoint/2010/main" val="13473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BDDD-780B-4CEF-AAB0-9EE0B7F6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7" y="104288"/>
            <a:ext cx="8057131" cy="572700"/>
          </a:xfrm>
        </p:spPr>
        <p:txBody>
          <a:bodyPr/>
          <a:lstStyle/>
          <a:p>
            <a:pPr algn="ctr"/>
            <a:r>
              <a:rPr lang="en-US" dirty="0"/>
              <a:t>IMPORTANT If / When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B7400-03C6-4BBB-AFD0-6D45A7D7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93" y="676989"/>
            <a:ext cx="8970465" cy="4466512"/>
          </a:xfrm>
        </p:spPr>
        <p:txBody>
          <a:bodyPr/>
          <a:lstStyle/>
          <a:p>
            <a:pPr marL="152400" indent="0">
              <a:buNone/>
            </a:pPr>
            <a:r>
              <a:rPr lang="en-US" sz="2800" dirty="0"/>
              <a:t>Both "if" and "when" are used in the present real conditional. Using "if" suggests that something happens less frequently. Using "when" suggests that something happens regularly.</a:t>
            </a:r>
          </a:p>
          <a:p>
            <a:pPr marL="152400" indent="0">
              <a:buNone/>
            </a:pPr>
            <a:r>
              <a:rPr lang="en-US" sz="2800" dirty="0"/>
              <a:t>Examples:</a:t>
            </a:r>
          </a:p>
          <a:p>
            <a:pPr marL="1066800" lvl="2" indent="0">
              <a:buNone/>
            </a:pPr>
            <a:r>
              <a:rPr lang="en-US" sz="2800" dirty="0"/>
              <a:t>When I have a day off from work, I usually go to the beach.</a:t>
            </a:r>
            <a:r>
              <a:rPr lang="en-US" sz="2800" dirty="0">
                <a:solidFill>
                  <a:srgbClr val="FF0000"/>
                </a:solidFill>
              </a:rPr>
              <a:t>[I regularly have days off from work.]</a:t>
            </a:r>
          </a:p>
          <a:p>
            <a:pPr marL="1066800" lvl="2" indent="0">
              <a:buNone/>
            </a:pPr>
            <a:r>
              <a:rPr lang="en-US" sz="2800" dirty="0"/>
              <a:t>If I have a day off from work, I usually go to the beach.  </a:t>
            </a:r>
            <a:r>
              <a:rPr lang="en-US" sz="2800" dirty="0">
                <a:solidFill>
                  <a:srgbClr val="FF0000"/>
                </a:solidFill>
              </a:rPr>
              <a:t> [I rarely have days off from work.]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61DE-BC78-48EF-B3DD-CB44F59E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Conditonal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368CF-7916-43EE-B68A-4A15E8C84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3AC9FF-CC2A-48FE-9749-CE318F0961E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678791" y="320374"/>
            <a:ext cx="4051393" cy="439179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conditional sentences are used to express situations in which the outcome is likely (but not guaranteed) to happen in the future.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+ Subject + Present tense followed by subject + Object, Subject + shall/will/can/may + Present form of verb + Object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68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3889-A15D-492C-B3BE-88EFEFE5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Lisa has lost her watch, She tells Suzy: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804F9-1969-4BC8-B84F-2EE4220F71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38987A-19ED-4005-A19E-EA913F1728C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19482" y="404566"/>
            <a:ext cx="3657190" cy="3807013"/>
          </a:xfrm>
        </p:spPr>
        <p:txBody>
          <a:bodyPr/>
          <a:lstStyle/>
          <a:p>
            <a:r>
              <a:rPr lang="en-US" sz="2400" dirty="0"/>
              <a:t>Lisa: I’ve lost my watch. Have you seen it anywhere?</a:t>
            </a:r>
          </a:p>
          <a:p>
            <a:r>
              <a:rPr lang="en-US" sz="2400" dirty="0"/>
              <a:t>Suzy : No, But if I find it, I’ll tell you.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1B4A4-37D6-47ED-A162-B73AE3D9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960" y="1731875"/>
            <a:ext cx="4430280" cy="29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9304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683</Words>
  <Application>Microsoft Office PowerPoint</Application>
  <PresentationFormat>On-screen Show (16:9)</PresentationFormat>
  <Paragraphs>53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Nunito</vt:lpstr>
      <vt:lpstr>Poppins Light</vt:lpstr>
      <vt:lpstr>Arial</vt:lpstr>
      <vt:lpstr>Delius</vt:lpstr>
      <vt:lpstr>Roboto Condensed Light</vt:lpstr>
      <vt:lpstr>Times New Roman</vt:lpstr>
      <vt:lpstr>Poppins</vt:lpstr>
      <vt:lpstr>Wingdings</vt:lpstr>
      <vt:lpstr>Teacher Binder by Slidesgo</vt:lpstr>
      <vt:lpstr> Conditionals</vt:lpstr>
      <vt:lpstr>Clause</vt:lpstr>
      <vt:lpstr>What is Conditional? </vt:lpstr>
      <vt:lpstr>Zero conditional </vt:lpstr>
      <vt:lpstr>PowerPoint Presentation</vt:lpstr>
      <vt:lpstr>The present real conditional (also called conditional 0) is used to talk about what you normally do in real-life situations</vt:lpstr>
      <vt:lpstr>IMPORTANT If / When </vt:lpstr>
      <vt:lpstr>First Conditonal</vt:lpstr>
      <vt:lpstr>Lisa has lost her watch, She tells Suzy:</vt:lpstr>
      <vt:lpstr>PowerPoint Presentation</vt:lpstr>
      <vt:lpstr>PowerPoint Presentation</vt:lpstr>
      <vt:lpstr>Second Conditional </vt:lpstr>
      <vt:lpstr>PowerPoint Presentation</vt:lpstr>
      <vt:lpstr>If I went to the Buckingham Palace,  ___________</vt:lpstr>
      <vt:lpstr>If I went to the Buckingham Palace,  I would take photo of the Royal Guard. </vt:lpstr>
      <vt:lpstr>Third Conditional</vt:lpstr>
      <vt:lpstr>If I had gone to the beach, I would have made sand castle.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 Conditionals</dc:title>
  <cp:lastModifiedBy>Proma</cp:lastModifiedBy>
  <cp:revision>15</cp:revision>
  <dcterms:modified xsi:type="dcterms:W3CDTF">2023-08-19T16:25:09Z</dcterms:modified>
</cp:coreProperties>
</file>