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920" r:id="rId2"/>
    <p:sldId id="924" r:id="rId3"/>
    <p:sldId id="925" r:id="rId4"/>
    <p:sldId id="926" r:id="rId5"/>
    <p:sldId id="927" r:id="rId6"/>
    <p:sldId id="928" r:id="rId7"/>
    <p:sldId id="1004" r:id="rId8"/>
    <p:sldId id="1005" r:id="rId9"/>
    <p:sldId id="1006" r:id="rId10"/>
    <p:sldId id="934" r:id="rId11"/>
    <p:sldId id="935" r:id="rId12"/>
    <p:sldId id="939" r:id="rId13"/>
    <p:sldId id="940" r:id="rId14"/>
    <p:sldId id="941" r:id="rId15"/>
    <p:sldId id="942" r:id="rId16"/>
    <p:sldId id="943" r:id="rId17"/>
    <p:sldId id="944" r:id="rId18"/>
    <p:sldId id="945" r:id="rId19"/>
    <p:sldId id="946" r:id="rId20"/>
    <p:sldId id="949" r:id="rId21"/>
    <p:sldId id="950" r:id="rId22"/>
    <p:sldId id="951" r:id="rId23"/>
    <p:sldId id="955" r:id="rId24"/>
    <p:sldId id="956" r:id="rId25"/>
    <p:sldId id="957" r:id="rId26"/>
    <p:sldId id="958" r:id="rId27"/>
    <p:sldId id="1007" r:id="rId28"/>
    <p:sldId id="1008" r:id="rId29"/>
    <p:sldId id="959" r:id="rId30"/>
    <p:sldId id="960" r:id="rId31"/>
    <p:sldId id="961" r:id="rId32"/>
    <p:sldId id="962" r:id="rId33"/>
  </p:sldIdLst>
  <p:sldSz cx="8229600" cy="7315200"/>
  <p:notesSz cx="6858000" cy="9144000"/>
  <p:defaultTextStyle>
    <a:defPPr>
      <a:defRPr lang="en-US"/>
    </a:defPPr>
    <a:lvl1pPr marL="0" algn="l" defTabSz="1142906" rtl="0" eaLnBrk="1" latinLnBrk="0" hangingPunct="1">
      <a:defRPr sz="2200" kern="1200">
        <a:solidFill>
          <a:schemeClr val="tx1"/>
        </a:solidFill>
        <a:latin typeface="+mn-lt"/>
        <a:ea typeface="+mn-ea"/>
        <a:cs typeface="+mn-cs"/>
      </a:defRPr>
    </a:lvl1pPr>
    <a:lvl2pPr marL="571452" algn="l" defTabSz="1142906" rtl="0" eaLnBrk="1" latinLnBrk="0" hangingPunct="1">
      <a:defRPr sz="2200" kern="1200">
        <a:solidFill>
          <a:schemeClr val="tx1"/>
        </a:solidFill>
        <a:latin typeface="+mn-lt"/>
        <a:ea typeface="+mn-ea"/>
        <a:cs typeface="+mn-cs"/>
      </a:defRPr>
    </a:lvl2pPr>
    <a:lvl3pPr marL="1142906" algn="l" defTabSz="1142906" rtl="0" eaLnBrk="1" latinLnBrk="0" hangingPunct="1">
      <a:defRPr sz="2200" kern="1200">
        <a:solidFill>
          <a:schemeClr val="tx1"/>
        </a:solidFill>
        <a:latin typeface="+mn-lt"/>
        <a:ea typeface="+mn-ea"/>
        <a:cs typeface="+mn-cs"/>
      </a:defRPr>
    </a:lvl3pPr>
    <a:lvl4pPr marL="1714358" algn="l" defTabSz="1142906" rtl="0" eaLnBrk="1" latinLnBrk="0" hangingPunct="1">
      <a:defRPr sz="2200" kern="1200">
        <a:solidFill>
          <a:schemeClr val="tx1"/>
        </a:solidFill>
        <a:latin typeface="+mn-lt"/>
        <a:ea typeface="+mn-ea"/>
        <a:cs typeface="+mn-cs"/>
      </a:defRPr>
    </a:lvl4pPr>
    <a:lvl5pPr marL="2285811" algn="l" defTabSz="1142906" rtl="0" eaLnBrk="1" latinLnBrk="0" hangingPunct="1">
      <a:defRPr sz="2200" kern="1200">
        <a:solidFill>
          <a:schemeClr val="tx1"/>
        </a:solidFill>
        <a:latin typeface="+mn-lt"/>
        <a:ea typeface="+mn-ea"/>
        <a:cs typeface="+mn-cs"/>
      </a:defRPr>
    </a:lvl5pPr>
    <a:lvl6pPr marL="2857264" algn="l" defTabSz="1142906" rtl="0" eaLnBrk="1" latinLnBrk="0" hangingPunct="1">
      <a:defRPr sz="2200" kern="1200">
        <a:solidFill>
          <a:schemeClr val="tx1"/>
        </a:solidFill>
        <a:latin typeface="+mn-lt"/>
        <a:ea typeface="+mn-ea"/>
        <a:cs typeface="+mn-cs"/>
      </a:defRPr>
    </a:lvl6pPr>
    <a:lvl7pPr marL="3428717" algn="l" defTabSz="1142906" rtl="0" eaLnBrk="1" latinLnBrk="0" hangingPunct="1">
      <a:defRPr sz="2200" kern="1200">
        <a:solidFill>
          <a:schemeClr val="tx1"/>
        </a:solidFill>
        <a:latin typeface="+mn-lt"/>
        <a:ea typeface="+mn-ea"/>
        <a:cs typeface="+mn-cs"/>
      </a:defRPr>
    </a:lvl7pPr>
    <a:lvl8pPr marL="4000169" algn="l" defTabSz="1142906" rtl="0" eaLnBrk="1" latinLnBrk="0" hangingPunct="1">
      <a:defRPr sz="2200" kern="1200">
        <a:solidFill>
          <a:schemeClr val="tx1"/>
        </a:solidFill>
        <a:latin typeface="+mn-lt"/>
        <a:ea typeface="+mn-ea"/>
        <a:cs typeface="+mn-cs"/>
      </a:defRPr>
    </a:lvl8pPr>
    <a:lvl9pPr marL="4571622" algn="l" defTabSz="1142906" rtl="0" eaLnBrk="1" latinLnBrk="0" hangingPunct="1">
      <a:defRPr sz="2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2304">
          <p15:clr>
            <a:srgbClr val="A4A3A4"/>
          </p15:clr>
        </p15:guide>
        <p15:guide id="4" pos="259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9806" autoAdjust="0"/>
  </p:normalViewPr>
  <p:slideViewPr>
    <p:cSldViewPr>
      <p:cViewPr varScale="1">
        <p:scale>
          <a:sx n="82" d="100"/>
          <a:sy n="82" d="100"/>
        </p:scale>
        <p:origin x="1733" y="72"/>
      </p:cViewPr>
      <p:guideLst>
        <p:guide orient="horz" pos="2160"/>
        <p:guide pos="2880"/>
        <p:guide orient="horz" pos="2304"/>
        <p:guide pos="259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F717491-77C6-433F-A984-C1EFAC30BC70}" type="datetimeFigureOut">
              <a:rPr lang="en-US" smtClean="0"/>
              <a:t>5/22/2022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09D952-D8B5-4EB1-A4B0-1CF7DA5D60F6}"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1C7824-B477-4890-BBFF-D38B667330F2}" type="datetimeFigureOut">
              <a:rPr lang="en-CA" smtClean="0"/>
              <a:pPr/>
              <a:t>2022-05-22</a:t>
            </a:fld>
            <a:endParaRPr lang="en-CA"/>
          </a:p>
        </p:txBody>
      </p:sp>
      <p:sp>
        <p:nvSpPr>
          <p:cNvPr id="4" name="Slide Image Placeholder 3"/>
          <p:cNvSpPr>
            <a:spLocks noGrp="1" noRot="1" noChangeAspect="1"/>
          </p:cNvSpPr>
          <p:nvPr>
            <p:ph type="sldImg" idx="2"/>
          </p:nvPr>
        </p:nvSpPr>
        <p:spPr>
          <a:xfrm>
            <a:off x="1500188" y="685800"/>
            <a:ext cx="3857625"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6F0C29-6429-47EB-8143-477B80B0900C}" type="slidenum">
              <a:rPr lang="en-CA" smtClean="0"/>
              <a:pPr/>
              <a:t>‹#›</a:t>
            </a:fld>
            <a:endParaRPr lang="en-CA"/>
          </a:p>
        </p:txBody>
      </p:sp>
    </p:spTree>
    <p:extLst>
      <p:ext uri="{BB962C8B-B14F-4D97-AF65-F5344CB8AC3E}">
        <p14:creationId xmlns:p14="http://schemas.microsoft.com/office/powerpoint/2010/main" val="3482449339"/>
      </p:ext>
    </p:extLst>
  </p:cSld>
  <p:clrMap bg1="lt1" tx1="dk1" bg2="lt2" tx2="dk2" accent1="accent1" accent2="accent2" accent3="accent3" accent4="accent4" accent5="accent5" accent6="accent6" hlink="hlink" folHlink="folHlink"/>
  <p:notesStyle>
    <a:lvl1pPr marL="0" algn="l" defTabSz="1142906" rtl="0" eaLnBrk="1" latinLnBrk="0" hangingPunct="1">
      <a:defRPr sz="1600" kern="1200">
        <a:solidFill>
          <a:schemeClr val="tx1"/>
        </a:solidFill>
        <a:latin typeface="+mn-lt"/>
        <a:ea typeface="+mn-ea"/>
        <a:cs typeface="+mn-cs"/>
      </a:defRPr>
    </a:lvl1pPr>
    <a:lvl2pPr marL="571452" algn="l" defTabSz="1142906" rtl="0" eaLnBrk="1" latinLnBrk="0" hangingPunct="1">
      <a:defRPr sz="1600" kern="1200">
        <a:solidFill>
          <a:schemeClr val="tx1"/>
        </a:solidFill>
        <a:latin typeface="+mn-lt"/>
        <a:ea typeface="+mn-ea"/>
        <a:cs typeface="+mn-cs"/>
      </a:defRPr>
    </a:lvl2pPr>
    <a:lvl3pPr marL="1142906" algn="l" defTabSz="1142906" rtl="0" eaLnBrk="1" latinLnBrk="0" hangingPunct="1">
      <a:defRPr sz="1600" kern="1200">
        <a:solidFill>
          <a:schemeClr val="tx1"/>
        </a:solidFill>
        <a:latin typeface="+mn-lt"/>
        <a:ea typeface="+mn-ea"/>
        <a:cs typeface="+mn-cs"/>
      </a:defRPr>
    </a:lvl3pPr>
    <a:lvl4pPr marL="1714358" algn="l" defTabSz="1142906" rtl="0" eaLnBrk="1" latinLnBrk="0" hangingPunct="1">
      <a:defRPr sz="1600" kern="1200">
        <a:solidFill>
          <a:schemeClr val="tx1"/>
        </a:solidFill>
        <a:latin typeface="+mn-lt"/>
        <a:ea typeface="+mn-ea"/>
        <a:cs typeface="+mn-cs"/>
      </a:defRPr>
    </a:lvl4pPr>
    <a:lvl5pPr marL="2285811" algn="l" defTabSz="1142906" rtl="0" eaLnBrk="1" latinLnBrk="0" hangingPunct="1">
      <a:defRPr sz="1600" kern="1200">
        <a:solidFill>
          <a:schemeClr val="tx1"/>
        </a:solidFill>
        <a:latin typeface="+mn-lt"/>
        <a:ea typeface="+mn-ea"/>
        <a:cs typeface="+mn-cs"/>
      </a:defRPr>
    </a:lvl5pPr>
    <a:lvl6pPr marL="2857264" algn="l" defTabSz="1142906" rtl="0" eaLnBrk="1" latinLnBrk="0" hangingPunct="1">
      <a:defRPr sz="1600" kern="1200">
        <a:solidFill>
          <a:schemeClr val="tx1"/>
        </a:solidFill>
        <a:latin typeface="+mn-lt"/>
        <a:ea typeface="+mn-ea"/>
        <a:cs typeface="+mn-cs"/>
      </a:defRPr>
    </a:lvl6pPr>
    <a:lvl7pPr marL="3428717" algn="l" defTabSz="1142906" rtl="0" eaLnBrk="1" latinLnBrk="0" hangingPunct="1">
      <a:defRPr sz="1600" kern="1200">
        <a:solidFill>
          <a:schemeClr val="tx1"/>
        </a:solidFill>
        <a:latin typeface="+mn-lt"/>
        <a:ea typeface="+mn-ea"/>
        <a:cs typeface="+mn-cs"/>
      </a:defRPr>
    </a:lvl7pPr>
    <a:lvl8pPr marL="4000169" algn="l" defTabSz="1142906" rtl="0" eaLnBrk="1" latinLnBrk="0" hangingPunct="1">
      <a:defRPr sz="1600" kern="1200">
        <a:solidFill>
          <a:schemeClr val="tx1"/>
        </a:solidFill>
        <a:latin typeface="+mn-lt"/>
        <a:ea typeface="+mn-ea"/>
        <a:cs typeface="+mn-cs"/>
      </a:defRPr>
    </a:lvl8pPr>
    <a:lvl9pPr marL="4571622" algn="l" defTabSz="1142906"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93B308EB-3800-4804-8368-C0BFF6AFA93E}" type="slidenum">
              <a:rPr lang="en-US" smtClean="0"/>
              <a:pPr/>
              <a:t>2</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US" smtClean="0"/>
              <a:t>Sampling frame errors: university versus personal email addresses; changing class rosters; are all students in your population of interest represented?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842A18D-3034-4033-91C9-6F786E9CEAB5}" type="slidenum">
              <a:rPr lang="en-US" smtClean="0"/>
              <a:pPr/>
              <a:t>3</a:t>
            </a:fld>
            <a:endParaRPr 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r>
              <a:rPr lang="en-US" smtClean="0"/>
              <a:t>How do we determine our population of interest?</a:t>
            </a:r>
          </a:p>
          <a:p>
            <a:pPr eaLnBrk="1" hangingPunct="1">
              <a:buFontTx/>
              <a:buChar char="•"/>
            </a:pPr>
            <a:r>
              <a:rPr lang="en-US" smtClean="0"/>
              <a:t>Administrators can tell us</a:t>
            </a:r>
          </a:p>
          <a:p>
            <a:pPr eaLnBrk="1" hangingPunct="1">
              <a:buFontTx/>
              <a:buChar char="•"/>
            </a:pPr>
            <a:r>
              <a:rPr lang="en-US" smtClean="0"/>
              <a:t>We notice anecdotally or through qualitative research that a particular subgroup of students is experiencing higher risk</a:t>
            </a:r>
          </a:p>
          <a:p>
            <a:pPr eaLnBrk="1" hangingPunct="1">
              <a:buFontTx/>
              <a:buChar char="•"/>
            </a:pPr>
            <a:r>
              <a:rPr lang="en-US" smtClean="0"/>
              <a:t>We decide to do everyone and go from there</a:t>
            </a:r>
          </a:p>
          <a:p>
            <a:pPr eaLnBrk="1" hangingPunct="1"/>
            <a:r>
              <a:rPr lang="en-US" smtClean="0"/>
              <a:t>3 factors that influence sample representativeness</a:t>
            </a:r>
          </a:p>
          <a:p>
            <a:pPr eaLnBrk="1" hangingPunct="1">
              <a:buFontTx/>
              <a:buChar char="•"/>
            </a:pPr>
            <a:r>
              <a:rPr lang="en-US" smtClean="0"/>
              <a:t>Sampling procedure</a:t>
            </a:r>
          </a:p>
          <a:p>
            <a:pPr eaLnBrk="1" hangingPunct="1">
              <a:buFontTx/>
              <a:buChar char="•"/>
            </a:pPr>
            <a:r>
              <a:rPr lang="en-US" smtClean="0"/>
              <a:t>Sample size</a:t>
            </a:r>
          </a:p>
          <a:p>
            <a:pPr eaLnBrk="1" hangingPunct="1">
              <a:buFontTx/>
              <a:buChar char="•"/>
            </a:pPr>
            <a:r>
              <a:rPr lang="en-US" smtClean="0"/>
              <a:t>Participation (response)</a:t>
            </a:r>
          </a:p>
          <a:p>
            <a:pPr eaLnBrk="1" hangingPunct="1"/>
            <a:r>
              <a:rPr lang="en-US" smtClean="0"/>
              <a:t>When might you sample the entire population?</a:t>
            </a:r>
          </a:p>
          <a:p>
            <a:pPr eaLnBrk="1" hangingPunct="1">
              <a:buFontTx/>
              <a:buChar char="•"/>
            </a:pPr>
            <a:r>
              <a:rPr lang="en-US" smtClean="0"/>
              <a:t>When your population is very small</a:t>
            </a:r>
          </a:p>
          <a:p>
            <a:pPr eaLnBrk="1" hangingPunct="1">
              <a:buFontTx/>
              <a:buChar char="•"/>
            </a:pPr>
            <a:r>
              <a:rPr lang="en-US" smtClean="0"/>
              <a:t>When you have extensive resources</a:t>
            </a:r>
          </a:p>
          <a:p>
            <a:pPr eaLnBrk="1" hangingPunct="1">
              <a:buFontTx/>
              <a:buChar char="•"/>
            </a:pPr>
            <a:r>
              <a:rPr lang="en-US" smtClean="0"/>
              <a:t>When you don’t expect a very high response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421B0736-46A4-4C21-A6C4-739BF82EAD68}" type="slidenum">
              <a:rPr lang="en-US" smtClean="0"/>
              <a:pPr/>
              <a:t>5</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r>
              <a:rPr lang="en-US" smtClean="0"/>
              <a:t>Picture of sampling breakdown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3C1CCBEE-84F8-4013-97F7-FA16271B210F}" type="slidenum">
              <a:rPr lang="en-US" smtClean="0"/>
              <a:pPr/>
              <a:t>31</a:t>
            </a:fld>
            <a:endParaRPr lang="en-US" smtClean="0"/>
          </a:p>
        </p:txBody>
      </p:sp>
      <p:sp>
        <p:nvSpPr>
          <p:cNvPr id="64515" name="Slide Image Placeholder 1"/>
          <p:cNvSpPr>
            <a:spLocks noGrp="1" noRot="1" noChangeAspect="1" noTextEdit="1"/>
          </p:cNvSpPr>
          <p:nvPr>
            <p:ph type="sldImg"/>
          </p:nvPr>
        </p:nvSpPr>
        <p:spPr>
          <a:ln/>
        </p:spPr>
      </p:sp>
      <p:sp>
        <p:nvSpPr>
          <p:cNvPr id="64516" name="Notes Placeholder 2"/>
          <p:cNvSpPr>
            <a:spLocks noGrp="1"/>
          </p:cNvSpPr>
          <p:nvPr>
            <p:ph type="body" idx="1"/>
          </p:nvPr>
        </p:nvSpPr>
        <p:spPr>
          <a:noFill/>
          <a:ln/>
        </p:spPr>
        <p:txBody>
          <a:bodyPr lIns="90059" tIns="45030" rIns="90059" bIns="45030"/>
          <a:lstStyle/>
          <a:p>
            <a:pPr eaLnBrk="1" hangingPunct="1"/>
            <a:endParaRPr lang="en-US" smtClean="0"/>
          </a:p>
        </p:txBody>
      </p:sp>
      <p:sp>
        <p:nvSpPr>
          <p:cNvPr id="6451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0059" tIns="45030" rIns="90059" bIns="45030" anchor="b"/>
          <a:lstStyle/>
          <a:p>
            <a:pPr algn="r" defTabSz="900113" latinLnBrk="1"/>
            <a:fld id="{7ADF57B8-C917-4260-AC4C-EC425C95DA5D}" type="slidenum">
              <a:rPr kumimoji="1" lang="ko-KR" altLang="en-US" sz="1200">
                <a:latin typeface="굴림" pitchFamily="34" charset="-127"/>
                <a:ea typeface="굴림" pitchFamily="34" charset="-127"/>
                <a:cs typeface="Arial" charset="0"/>
              </a:rPr>
              <a:pPr algn="r" defTabSz="900113" latinLnBrk="1"/>
              <a:t>31</a:t>
            </a:fld>
            <a:endParaRPr kumimoji="1" lang="en-US" altLang="ko-KR" sz="1200">
              <a:latin typeface="굴림" pitchFamily="34" charset="-127"/>
              <a:ea typeface="굴림" pitchFamily="34" charset="-127"/>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17220" y="2272457"/>
            <a:ext cx="6995160" cy="1568026"/>
          </a:xfrm>
        </p:spPr>
        <p:txBody>
          <a:bodyPr/>
          <a:lstStyle/>
          <a:p>
            <a:r>
              <a:rPr lang="en-US" smtClean="0"/>
              <a:t>Click to edit Master title style</a:t>
            </a:r>
            <a:endParaRPr lang="en-CA"/>
          </a:p>
        </p:txBody>
      </p:sp>
      <p:sp>
        <p:nvSpPr>
          <p:cNvPr id="3" name="Subtitle 2"/>
          <p:cNvSpPr>
            <a:spLocks noGrp="1"/>
          </p:cNvSpPr>
          <p:nvPr>
            <p:ph type="subTitle" idx="1"/>
          </p:nvPr>
        </p:nvSpPr>
        <p:spPr>
          <a:xfrm>
            <a:off x="1234440" y="4145280"/>
            <a:ext cx="5760720" cy="1869440"/>
          </a:xfrm>
        </p:spPr>
        <p:txBody>
          <a:bodyPr/>
          <a:lstStyle>
            <a:lvl1pPr marL="0" indent="0" algn="ctr">
              <a:buNone/>
              <a:defRPr>
                <a:solidFill>
                  <a:schemeClr val="tx1">
                    <a:tint val="75000"/>
                  </a:schemeClr>
                </a:solidFill>
              </a:defRPr>
            </a:lvl1pPr>
            <a:lvl2pPr marL="571452" indent="0" algn="ctr">
              <a:buNone/>
              <a:defRPr>
                <a:solidFill>
                  <a:schemeClr val="tx1">
                    <a:tint val="75000"/>
                  </a:schemeClr>
                </a:solidFill>
              </a:defRPr>
            </a:lvl2pPr>
            <a:lvl3pPr marL="1142906" indent="0" algn="ctr">
              <a:buNone/>
              <a:defRPr>
                <a:solidFill>
                  <a:schemeClr val="tx1">
                    <a:tint val="75000"/>
                  </a:schemeClr>
                </a:solidFill>
              </a:defRPr>
            </a:lvl3pPr>
            <a:lvl4pPr marL="1714358" indent="0" algn="ctr">
              <a:buNone/>
              <a:defRPr>
                <a:solidFill>
                  <a:schemeClr val="tx1">
                    <a:tint val="75000"/>
                  </a:schemeClr>
                </a:solidFill>
              </a:defRPr>
            </a:lvl4pPr>
            <a:lvl5pPr marL="2285811" indent="0" algn="ctr">
              <a:buNone/>
              <a:defRPr>
                <a:solidFill>
                  <a:schemeClr val="tx1">
                    <a:tint val="75000"/>
                  </a:schemeClr>
                </a:solidFill>
              </a:defRPr>
            </a:lvl5pPr>
            <a:lvl6pPr marL="2857264" indent="0" algn="ctr">
              <a:buNone/>
              <a:defRPr>
                <a:solidFill>
                  <a:schemeClr val="tx1">
                    <a:tint val="75000"/>
                  </a:schemeClr>
                </a:solidFill>
              </a:defRPr>
            </a:lvl6pPr>
            <a:lvl7pPr marL="3428717" indent="0" algn="ctr">
              <a:buNone/>
              <a:defRPr>
                <a:solidFill>
                  <a:schemeClr val="tx1">
                    <a:tint val="75000"/>
                  </a:schemeClr>
                </a:solidFill>
              </a:defRPr>
            </a:lvl7pPr>
            <a:lvl8pPr marL="4000169" indent="0" algn="ctr">
              <a:buNone/>
              <a:defRPr>
                <a:solidFill>
                  <a:schemeClr val="tx1">
                    <a:tint val="75000"/>
                  </a:schemeClr>
                </a:solidFill>
              </a:defRPr>
            </a:lvl8pPr>
            <a:lvl9pPr marL="4571622"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D083C57D-1622-4ED0-9F01-04A6BBFAF8DC}" type="datetime1">
              <a:rPr lang="en-CA" smtClean="0"/>
              <a:pPr/>
              <a:t>2022-05-22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081BBE6-72D0-4233-9C73-1208EAB09CEA}"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EAFFFD3-C5DB-4729-A67D-C50D13532772}" type="datetime1">
              <a:rPr lang="en-CA" smtClean="0"/>
              <a:pPr/>
              <a:t>2022-05-22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081BBE6-72D0-4233-9C73-1208EAB09CEA}"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66460" y="292951"/>
            <a:ext cx="1851660" cy="6241626"/>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11480" y="292951"/>
            <a:ext cx="5417820" cy="624162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8522AB3-78FE-45D1-AE8A-3807F4E04E9B}" type="datetime1">
              <a:rPr lang="en-CA" smtClean="0"/>
              <a:pPr/>
              <a:t>2022-05-22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081BBE6-72D0-4233-9C73-1208EAB09CEA}"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7FE0C01-DA30-47DE-A201-03D2F57D4E2F}" type="datetime1">
              <a:rPr lang="en-CA" smtClean="0"/>
              <a:pPr/>
              <a:t>2022-05-22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081BBE6-72D0-4233-9C73-1208EAB09CEA}"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0083" y="4700695"/>
            <a:ext cx="6995160" cy="1452880"/>
          </a:xfrm>
        </p:spPr>
        <p:txBody>
          <a:bodyPr anchor="t"/>
          <a:lstStyle>
            <a:lvl1pPr algn="l">
              <a:defRPr sz="4900" b="1" cap="all"/>
            </a:lvl1pPr>
          </a:lstStyle>
          <a:p>
            <a:r>
              <a:rPr lang="en-US" smtClean="0"/>
              <a:t>Click to edit Master title style</a:t>
            </a:r>
            <a:endParaRPr lang="en-CA"/>
          </a:p>
        </p:txBody>
      </p:sp>
      <p:sp>
        <p:nvSpPr>
          <p:cNvPr id="3" name="Text Placeholder 2"/>
          <p:cNvSpPr>
            <a:spLocks noGrp="1"/>
          </p:cNvSpPr>
          <p:nvPr>
            <p:ph type="body" idx="1"/>
          </p:nvPr>
        </p:nvSpPr>
        <p:spPr>
          <a:xfrm>
            <a:off x="650083" y="3100498"/>
            <a:ext cx="6995160" cy="1600198"/>
          </a:xfrm>
        </p:spPr>
        <p:txBody>
          <a:bodyPr anchor="b"/>
          <a:lstStyle>
            <a:lvl1pPr marL="0" indent="0">
              <a:buNone/>
              <a:defRPr sz="2500">
                <a:solidFill>
                  <a:schemeClr val="tx1">
                    <a:tint val="75000"/>
                  </a:schemeClr>
                </a:solidFill>
              </a:defRPr>
            </a:lvl1pPr>
            <a:lvl2pPr marL="571452" indent="0">
              <a:buNone/>
              <a:defRPr sz="2200">
                <a:solidFill>
                  <a:schemeClr val="tx1">
                    <a:tint val="75000"/>
                  </a:schemeClr>
                </a:solidFill>
              </a:defRPr>
            </a:lvl2pPr>
            <a:lvl3pPr marL="1142906" indent="0">
              <a:buNone/>
              <a:defRPr sz="2000">
                <a:solidFill>
                  <a:schemeClr val="tx1">
                    <a:tint val="75000"/>
                  </a:schemeClr>
                </a:solidFill>
              </a:defRPr>
            </a:lvl3pPr>
            <a:lvl4pPr marL="1714358" indent="0">
              <a:buNone/>
              <a:defRPr sz="1800">
                <a:solidFill>
                  <a:schemeClr val="tx1">
                    <a:tint val="75000"/>
                  </a:schemeClr>
                </a:solidFill>
              </a:defRPr>
            </a:lvl4pPr>
            <a:lvl5pPr marL="2285811" indent="0">
              <a:buNone/>
              <a:defRPr sz="1800">
                <a:solidFill>
                  <a:schemeClr val="tx1">
                    <a:tint val="75000"/>
                  </a:schemeClr>
                </a:solidFill>
              </a:defRPr>
            </a:lvl5pPr>
            <a:lvl6pPr marL="2857264" indent="0">
              <a:buNone/>
              <a:defRPr sz="1800">
                <a:solidFill>
                  <a:schemeClr val="tx1">
                    <a:tint val="75000"/>
                  </a:schemeClr>
                </a:solidFill>
              </a:defRPr>
            </a:lvl6pPr>
            <a:lvl7pPr marL="3428717" indent="0">
              <a:buNone/>
              <a:defRPr sz="1800">
                <a:solidFill>
                  <a:schemeClr val="tx1">
                    <a:tint val="75000"/>
                  </a:schemeClr>
                </a:solidFill>
              </a:defRPr>
            </a:lvl7pPr>
            <a:lvl8pPr marL="4000169" indent="0">
              <a:buNone/>
              <a:defRPr sz="1800">
                <a:solidFill>
                  <a:schemeClr val="tx1">
                    <a:tint val="75000"/>
                  </a:schemeClr>
                </a:solidFill>
              </a:defRPr>
            </a:lvl8pPr>
            <a:lvl9pPr marL="4571622" indent="0">
              <a:buNone/>
              <a:defRPr sz="1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78CE33-8DA5-4B4B-A308-1992248F6AC2}" type="datetime1">
              <a:rPr lang="en-CA" smtClean="0"/>
              <a:pPr/>
              <a:t>2022-05-22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081BBE6-72D0-4233-9C73-1208EAB09CEA}"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11480" y="1706884"/>
            <a:ext cx="3634740" cy="4827694"/>
          </a:xfrm>
        </p:spPr>
        <p:txBody>
          <a:bodyPr/>
          <a:lstStyle>
            <a:lvl1pPr>
              <a:defRPr sz="3600"/>
            </a:lvl1pPr>
            <a:lvl2pPr>
              <a:defRPr sz="29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183380" y="1706884"/>
            <a:ext cx="3634740" cy="4827694"/>
          </a:xfrm>
        </p:spPr>
        <p:txBody>
          <a:bodyPr/>
          <a:lstStyle>
            <a:lvl1pPr>
              <a:defRPr sz="3600"/>
            </a:lvl1pPr>
            <a:lvl2pPr>
              <a:defRPr sz="29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4B4D5ADA-9E20-48C8-8EA0-0E06FFD2ED31}" type="datetime1">
              <a:rPr lang="en-CA" smtClean="0"/>
              <a:pPr/>
              <a:t>2022-05-22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081BBE6-72D0-4233-9C73-1208EAB09CEA}"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11485" y="1637454"/>
            <a:ext cx="3636168" cy="682414"/>
          </a:xfrm>
        </p:spPr>
        <p:txBody>
          <a:bodyPr anchor="b"/>
          <a:lstStyle>
            <a:lvl1pPr marL="0" indent="0">
              <a:buNone/>
              <a:defRPr sz="2900" b="1"/>
            </a:lvl1pPr>
            <a:lvl2pPr marL="571452" indent="0">
              <a:buNone/>
              <a:defRPr sz="2500" b="1"/>
            </a:lvl2pPr>
            <a:lvl3pPr marL="1142906" indent="0">
              <a:buNone/>
              <a:defRPr sz="2200" b="1"/>
            </a:lvl3pPr>
            <a:lvl4pPr marL="1714358" indent="0">
              <a:buNone/>
              <a:defRPr sz="2000" b="1"/>
            </a:lvl4pPr>
            <a:lvl5pPr marL="2285811" indent="0">
              <a:buNone/>
              <a:defRPr sz="2000" b="1"/>
            </a:lvl5pPr>
            <a:lvl6pPr marL="2857264" indent="0">
              <a:buNone/>
              <a:defRPr sz="2000" b="1"/>
            </a:lvl6pPr>
            <a:lvl7pPr marL="3428717" indent="0">
              <a:buNone/>
              <a:defRPr sz="2000" b="1"/>
            </a:lvl7pPr>
            <a:lvl8pPr marL="4000169" indent="0">
              <a:buNone/>
              <a:defRPr sz="2000" b="1"/>
            </a:lvl8pPr>
            <a:lvl9pPr marL="4571622" indent="0">
              <a:buNone/>
              <a:defRPr sz="2000" b="1"/>
            </a:lvl9pPr>
          </a:lstStyle>
          <a:p>
            <a:pPr lvl="0"/>
            <a:r>
              <a:rPr lang="en-US" smtClean="0"/>
              <a:t>Click to edit Master text styles</a:t>
            </a:r>
          </a:p>
        </p:txBody>
      </p:sp>
      <p:sp>
        <p:nvSpPr>
          <p:cNvPr id="4" name="Content Placeholder 3"/>
          <p:cNvSpPr>
            <a:spLocks noGrp="1"/>
          </p:cNvSpPr>
          <p:nvPr>
            <p:ph sz="half" idx="2"/>
          </p:nvPr>
        </p:nvSpPr>
        <p:spPr>
          <a:xfrm>
            <a:off x="411485" y="2319869"/>
            <a:ext cx="3636168" cy="4214706"/>
          </a:xfrm>
        </p:spPr>
        <p:txBody>
          <a:bodyPr/>
          <a:lstStyle>
            <a:lvl1pPr>
              <a:defRPr sz="2900"/>
            </a:lvl1pPr>
            <a:lvl2pPr>
              <a:defRPr sz="25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180525" y="1637454"/>
            <a:ext cx="3637598" cy="682414"/>
          </a:xfrm>
        </p:spPr>
        <p:txBody>
          <a:bodyPr anchor="b"/>
          <a:lstStyle>
            <a:lvl1pPr marL="0" indent="0">
              <a:buNone/>
              <a:defRPr sz="2900" b="1"/>
            </a:lvl1pPr>
            <a:lvl2pPr marL="571452" indent="0">
              <a:buNone/>
              <a:defRPr sz="2500" b="1"/>
            </a:lvl2pPr>
            <a:lvl3pPr marL="1142906" indent="0">
              <a:buNone/>
              <a:defRPr sz="2200" b="1"/>
            </a:lvl3pPr>
            <a:lvl4pPr marL="1714358" indent="0">
              <a:buNone/>
              <a:defRPr sz="2000" b="1"/>
            </a:lvl4pPr>
            <a:lvl5pPr marL="2285811" indent="0">
              <a:buNone/>
              <a:defRPr sz="2000" b="1"/>
            </a:lvl5pPr>
            <a:lvl6pPr marL="2857264" indent="0">
              <a:buNone/>
              <a:defRPr sz="2000" b="1"/>
            </a:lvl6pPr>
            <a:lvl7pPr marL="3428717" indent="0">
              <a:buNone/>
              <a:defRPr sz="2000" b="1"/>
            </a:lvl7pPr>
            <a:lvl8pPr marL="4000169" indent="0">
              <a:buNone/>
              <a:defRPr sz="2000" b="1"/>
            </a:lvl8pPr>
            <a:lvl9pPr marL="4571622" indent="0">
              <a:buNone/>
              <a:defRPr sz="2000" b="1"/>
            </a:lvl9pPr>
          </a:lstStyle>
          <a:p>
            <a:pPr lvl="0"/>
            <a:r>
              <a:rPr lang="en-US" smtClean="0"/>
              <a:t>Click to edit Master text styles</a:t>
            </a:r>
          </a:p>
        </p:txBody>
      </p:sp>
      <p:sp>
        <p:nvSpPr>
          <p:cNvPr id="6" name="Content Placeholder 5"/>
          <p:cNvSpPr>
            <a:spLocks noGrp="1"/>
          </p:cNvSpPr>
          <p:nvPr>
            <p:ph sz="quarter" idx="4"/>
          </p:nvPr>
        </p:nvSpPr>
        <p:spPr>
          <a:xfrm>
            <a:off x="4180525" y="2319869"/>
            <a:ext cx="3637598" cy="4214706"/>
          </a:xfrm>
        </p:spPr>
        <p:txBody>
          <a:bodyPr/>
          <a:lstStyle>
            <a:lvl1pPr>
              <a:defRPr sz="2900"/>
            </a:lvl1pPr>
            <a:lvl2pPr>
              <a:defRPr sz="25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430FF080-AE68-4E71-98AC-29E6D2805005}" type="datetime1">
              <a:rPr lang="en-CA" smtClean="0"/>
              <a:pPr/>
              <a:t>2022-05-22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081BBE6-72D0-4233-9C73-1208EAB09CEA}"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D8913B4E-9B26-42C1-9AC4-CBEAC7146B32}" type="datetime1">
              <a:rPr lang="en-CA" smtClean="0"/>
              <a:pPr/>
              <a:t>2022-05-22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081BBE6-72D0-4233-9C73-1208EAB09CEA}"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DCE9C5-F6C5-4D63-BDFD-0AAE7E00F024}" type="datetime1">
              <a:rPr lang="en-CA" smtClean="0"/>
              <a:pPr/>
              <a:t>2022-05-22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081BBE6-72D0-4233-9C73-1208EAB09CEA}"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1482" y="291254"/>
            <a:ext cx="2707483" cy="1239520"/>
          </a:xfrm>
        </p:spPr>
        <p:txBody>
          <a:bodyPr anchor="b"/>
          <a:lstStyle>
            <a:lvl1pPr algn="l">
              <a:defRPr sz="2500" b="1"/>
            </a:lvl1pPr>
          </a:lstStyle>
          <a:p>
            <a:r>
              <a:rPr lang="en-US" smtClean="0"/>
              <a:t>Click to edit Master title style</a:t>
            </a:r>
            <a:endParaRPr lang="en-CA"/>
          </a:p>
        </p:txBody>
      </p:sp>
      <p:sp>
        <p:nvSpPr>
          <p:cNvPr id="3" name="Content Placeholder 2"/>
          <p:cNvSpPr>
            <a:spLocks noGrp="1"/>
          </p:cNvSpPr>
          <p:nvPr>
            <p:ph idx="1"/>
          </p:nvPr>
        </p:nvSpPr>
        <p:spPr>
          <a:xfrm>
            <a:off x="3217546" y="291256"/>
            <a:ext cx="4600577" cy="6243322"/>
          </a:xfrm>
        </p:spPr>
        <p:txBody>
          <a:bodyPr/>
          <a:lstStyle>
            <a:lvl1pPr>
              <a:defRPr sz="4000"/>
            </a:lvl1pPr>
            <a:lvl2pPr>
              <a:defRPr sz="36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11482" y="1530775"/>
            <a:ext cx="2707483" cy="5003802"/>
          </a:xfrm>
        </p:spPr>
        <p:txBody>
          <a:bodyPr/>
          <a:lstStyle>
            <a:lvl1pPr marL="0" indent="0">
              <a:buNone/>
              <a:defRPr sz="1800"/>
            </a:lvl1pPr>
            <a:lvl2pPr marL="571452" indent="0">
              <a:buNone/>
              <a:defRPr sz="1600"/>
            </a:lvl2pPr>
            <a:lvl3pPr marL="1142906" indent="0">
              <a:buNone/>
              <a:defRPr sz="1300"/>
            </a:lvl3pPr>
            <a:lvl4pPr marL="1714358" indent="0">
              <a:buNone/>
              <a:defRPr sz="1200"/>
            </a:lvl4pPr>
            <a:lvl5pPr marL="2285811" indent="0">
              <a:buNone/>
              <a:defRPr sz="1200"/>
            </a:lvl5pPr>
            <a:lvl6pPr marL="2857264" indent="0">
              <a:buNone/>
              <a:defRPr sz="1200"/>
            </a:lvl6pPr>
            <a:lvl7pPr marL="3428717" indent="0">
              <a:buNone/>
              <a:defRPr sz="1200"/>
            </a:lvl7pPr>
            <a:lvl8pPr marL="4000169" indent="0">
              <a:buNone/>
              <a:defRPr sz="1200"/>
            </a:lvl8pPr>
            <a:lvl9pPr marL="4571622"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2178B7-9AF2-4480-BCB1-CC9DBD15D821}" type="datetime1">
              <a:rPr lang="en-CA" smtClean="0"/>
              <a:pPr/>
              <a:t>2022-05-22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081BBE6-72D0-4233-9C73-1208EAB09CEA}"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13058" y="5120641"/>
            <a:ext cx="4937760" cy="604522"/>
          </a:xfrm>
        </p:spPr>
        <p:txBody>
          <a:bodyPr anchor="b"/>
          <a:lstStyle>
            <a:lvl1pPr algn="l">
              <a:defRPr sz="2500" b="1"/>
            </a:lvl1pPr>
          </a:lstStyle>
          <a:p>
            <a:r>
              <a:rPr lang="en-US" smtClean="0"/>
              <a:t>Click to edit Master title style</a:t>
            </a:r>
            <a:endParaRPr lang="en-CA"/>
          </a:p>
        </p:txBody>
      </p:sp>
      <p:sp>
        <p:nvSpPr>
          <p:cNvPr id="3" name="Picture Placeholder 2"/>
          <p:cNvSpPr>
            <a:spLocks noGrp="1"/>
          </p:cNvSpPr>
          <p:nvPr>
            <p:ph type="pic" idx="1"/>
          </p:nvPr>
        </p:nvSpPr>
        <p:spPr>
          <a:xfrm>
            <a:off x="1613058" y="653626"/>
            <a:ext cx="4937760" cy="4389120"/>
          </a:xfrm>
        </p:spPr>
        <p:txBody>
          <a:bodyPr/>
          <a:lstStyle>
            <a:lvl1pPr marL="0" indent="0">
              <a:buNone/>
              <a:defRPr sz="4000"/>
            </a:lvl1pPr>
            <a:lvl2pPr marL="571452" indent="0">
              <a:buNone/>
              <a:defRPr sz="3600"/>
            </a:lvl2pPr>
            <a:lvl3pPr marL="1142906" indent="0">
              <a:buNone/>
              <a:defRPr sz="2900"/>
            </a:lvl3pPr>
            <a:lvl4pPr marL="1714358" indent="0">
              <a:buNone/>
              <a:defRPr sz="2500"/>
            </a:lvl4pPr>
            <a:lvl5pPr marL="2285811" indent="0">
              <a:buNone/>
              <a:defRPr sz="2500"/>
            </a:lvl5pPr>
            <a:lvl6pPr marL="2857264" indent="0">
              <a:buNone/>
              <a:defRPr sz="2500"/>
            </a:lvl6pPr>
            <a:lvl7pPr marL="3428717" indent="0">
              <a:buNone/>
              <a:defRPr sz="2500"/>
            </a:lvl7pPr>
            <a:lvl8pPr marL="4000169" indent="0">
              <a:buNone/>
              <a:defRPr sz="2500"/>
            </a:lvl8pPr>
            <a:lvl9pPr marL="4571622" indent="0">
              <a:buNone/>
              <a:defRPr sz="2500"/>
            </a:lvl9pPr>
          </a:lstStyle>
          <a:p>
            <a:endParaRPr lang="en-CA"/>
          </a:p>
        </p:txBody>
      </p:sp>
      <p:sp>
        <p:nvSpPr>
          <p:cNvPr id="4" name="Text Placeholder 3"/>
          <p:cNvSpPr>
            <a:spLocks noGrp="1"/>
          </p:cNvSpPr>
          <p:nvPr>
            <p:ph type="body" sz="half" idx="2"/>
          </p:nvPr>
        </p:nvSpPr>
        <p:spPr>
          <a:xfrm>
            <a:off x="1613058" y="5725163"/>
            <a:ext cx="4937760" cy="858518"/>
          </a:xfrm>
        </p:spPr>
        <p:txBody>
          <a:bodyPr/>
          <a:lstStyle>
            <a:lvl1pPr marL="0" indent="0">
              <a:buNone/>
              <a:defRPr sz="1800"/>
            </a:lvl1pPr>
            <a:lvl2pPr marL="571452" indent="0">
              <a:buNone/>
              <a:defRPr sz="1600"/>
            </a:lvl2pPr>
            <a:lvl3pPr marL="1142906" indent="0">
              <a:buNone/>
              <a:defRPr sz="1300"/>
            </a:lvl3pPr>
            <a:lvl4pPr marL="1714358" indent="0">
              <a:buNone/>
              <a:defRPr sz="1200"/>
            </a:lvl4pPr>
            <a:lvl5pPr marL="2285811" indent="0">
              <a:buNone/>
              <a:defRPr sz="1200"/>
            </a:lvl5pPr>
            <a:lvl6pPr marL="2857264" indent="0">
              <a:buNone/>
              <a:defRPr sz="1200"/>
            </a:lvl6pPr>
            <a:lvl7pPr marL="3428717" indent="0">
              <a:buNone/>
              <a:defRPr sz="1200"/>
            </a:lvl7pPr>
            <a:lvl8pPr marL="4000169" indent="0">
              <a:buNone/>
              <a:defRPr sz="1200"/>
            </a:lvl8pPr>
            <a:lvl9pPr marL="4571622"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27303D-7FF8-4454-9AA8-EC361BD38C07}" type="datetime1">
              <a:rPr lang="en-CA" smtClean="0"/>
              <a:pPr/>
              <a:t>2022-05-22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081BBE6-72D0-4233-9C73-1208EAB09CEA}"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1480" y="292946"/>
            <a:ext cx="7406640" cy="1219200"/>
          </a:xfrm>
          <a:prstGeom prst="rect">
            <a:avLst/>
          </a:prstGeom>
        </p:spPr>
        <p:txBody>
          <a:bodyPr vert="horz" lIns="114290" tIns="57146" rIns="114290" bIns="57146"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11480" y="1706884"/>
            <a:ext cx="7406640" cy="4827694"/>
          </a:xfrm>
          <a:prstGeom prst="rect">
            <a:avLst/>
          </a:prstGeom>
        </p:spPr>
        <p:txBody>
          <a:bodyPr vert="horz" lIns="114290" tIns="57146" rIns="114290" bIns="5714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11480" y="6780110"/>
            <a:ext cx="1920240" cy="389466"/>
          </a:xfrm>
          <a:prstGeom prst="rect">
            <a:avLst/>
          </a:prstGeom>
        </p:spPr>
        <p:txBody>
          <a:bodyPr vert="horz" lIns="114290" tIns="57146" rIns="114290" bIns="57146" rtlCol="0" anchor="ctr"/>
          <a:lstStyle>
            <a:lvl1pPr algn="l">
              <a:defRPr sz="1600">
                <a:solidFill>
                  <a:schemeClr val="tx1">
                    <a:tint val="75000"/>
                  </a:schemeClr>
                </a:solidFill>
              </a:defRPr>
            </a:lvl1pPr>
          </a:lstStyle>
          <a:p>
            <a:fld id="{986C044E-1328-4FC1-88D0-7E6182346E93}" type="datetime1">
              <a:rPr lang="en-CA" smtClean="0"/>
              <a:pPr/>
              <a:t>2022-05-22</a:t>
            </a:fld>
            <a:endParaRPr lang="en-CA"/>
          </a:p>
        </p:txBody>
      </p:sp>
      <p:sp>
        <p:nvSpPr>
          <p:cNvPr id="5" name="Footer Placeholder 4"/>
          <p:cNvSpPr>
            <a:spLocks noGrp="1"/>
          </p:cNvSpPr>
          <p:nvPr>
            <p:ph type="ftr" sz="quarter" idx="3"/>
          </p:nvPr>
        </p:nvSpPr>
        <p:spPr>
          <a:xfrm>
            <a:off x="2811780" y="6780110"/>
            <a:ext cx="2606040" cy="389466"/>
          </a:xfrm>
          <a:prstGeom prst="rect">
            <a:avLst/>
          </a:prstGeom>
        </p:spPr>
        <p:txBody>
          <a:bodyPr vert="horz" lIns="114290" tIns="57146" rIns="114290" bIns="57146" rtlCol="0" anchor="ctr"/>
          <a:lstStyle>
            <a:lvl1pPr algn="ctr">
              <a:defRPr sz="16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897880" y="6780110"/>
            <a:ext cx="1920240" cy="389466"/>
          </a:xfrm>
          <a:prstGeom prst="rect">
            <a:avLst/>
          </a:prstGeom>
        </p:spPr>
        <p:txBody>
          <a:bodyPr vert="horz" lIns="114290" tIns="57146" rIns="114290" bIns="57146" rtlCol="0" anchor="ctr"/>
          <a:lstStyle>
            <a:lvl1pPr algn="r">
              <a:defRPr sz="1600">
                <a:solidFill>
                  <a:schemeClr val="tx1">
                    <a:tint val="75000"/>
                  </a:schemeClr>
                </a:solidFill>
              </a:defRPr>
            </a:lvl1pPr>
          </a:lstStyle>
          <a:p>
            <a:fld id="{B081BBE6-72D0-4233-9C73-1208EAB09CEA}"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1142906" rtl="0" eaLnBrk="1" latinLnBrk="0" hangingPunct="1">
        <a:spcBef>
          <a:spcPct val="0"/>
        </a:spcBef>
        <a:buNone/>
        <a:defRPr sz="5600" kern="1200">
          <a:solidFill>
            <a:schemeClr val="tx1"/>
          </a:solidFill>
          <a:latin typeface="+mj-lt"/>
          <a:ea typeface="+mj-ea"/>
          <a:cs typeface="+mj-cs"/>
        </a:defRPr>
      </a:lvl1pPr>
    </p:titleStyle>
    <p:bodyStyle>
      <a:lvl1pPr marL="428590" indent="-428590" algn="l" defTabSz="1142906" rtl="0" eaLnBrk="1" latinLnBrk="0" hangingPunct="1">
        <a:spcBef>
          <a:spcPct val="20000"/>
        </a:spcBef>
        <a:buFont typeface="Arial" pitchFamily="34" charset="0"/>
        <a:buChar char="•"/>
        <a:defRPr sz="4000" kern="1200">
          <a:solidFill>
            <a:schemeClr val="tx1"/>
          </a:solidFill>
          <a:latin typeface="+mn-lt"/>
          <a:ea typeface="+mn-ea"/>
          <a:cs typeface="+mn-cs"/>
        </a:defRPr>
      </a:lvl1pPr>
      <a:lvl2pPr marL="928611" indent="-357159" algn="l" defTabSz="1142906" rtl="0" eaLnBrk="1" latinLnBrk="0" hangingPunct="1">
        <a:spcBef>
          <a:spcPct val="20000"/>
        </a:spcBef>
        <a:buFont typeface="Arial" pitchFamily="34" charset="0"/>
        <a:buChar char="–"/>
        <a:defRPr sz="3600" kern="1200">
          <a:solidFill>
            <a:schemeClr val="tx1"/>
          </a:solidFill>
          <a:latin typeface="+mn-lt"/>
          <a:ea typeface="+mn-ea"/>
          <a:cs typeface="+mn-cs"/>
        </a:defRPr>
      </a:lvl2pPr>
      <a:lvl3pPr marL="1428632" indent="-285726" algn="l" defTabSz="1142906" rtl="0" eaLnBrk="1" latinLnBrk="0" hangingPunct="1">
        <a:spcBef>
          <a:spcPct val="20000"/>
        </a:spcBef>
        <a:buFont typeface="Arial" pitchFamily="34" charset="0"/>
        <a:buChar char="•"/>
        <a:defRPr sz="2900" kern="1200">
          <a:solidFill>
            <a:schemeClr val="tx1"/>
          </a:solidFill>
          <a:latin typeface="+mn-lt"/>
          <a:ea typeface="+mn-ea"/>
          <a:cs typeface="+mn-cs"/>
        </a:defRPr>
      </a:lvl3pPr>
      <a:lvl4pPr marL="2000084" indent="-285726" algn="l" defTabSz="1142906" rtl="0" eaLnBrk="1" latinLnBrk="0" hangingPunct="1">
        <a:spcBef>
          <a:spcPct val="20000"/>
        </a:spcBef>
        <a:buFont typeface="Arial" pitchFamily="34" charset="0"/>
        <a:buChar char="–"/>
        <a:defRPr sz="2500" kern="1200">
          <a:solidFill>
            <a:schemeClr val="tx1"/>
          </a:solidFill>
          <a:latin typeface="+mn-lt"/>
          <a:ea typeface="+mn-ea"/>
          <a:cs typeface="+mn-cs"/>
        </a:defRPr>
      </a:lvl4pPr>
      <a:lvl5pPr marL="2571538" indent="-285726" algn="l" defTabSz="1142906" rtl="0" eaLnBrk="1" latinLnBrk="0" hangingPunct="1">
        <a:spcBef>
          <a:spcPct val="20000"/>
        </a:spcBef>
        <a:buFont typeface="Arial" pitchFamily="34" charset="0"/>
        <a:buChar char="»"/>
        <a:defRPr sz="2500" kern="1200">
          <a:solidFill>
            <a:schemeClr val="tx1"/>
          </a:solidFill>
          <a:latin typeface="+mn-lt"/>
          <a:ea typeface="+mn-ea"/>
          <a:cs typeface="+mn-cs"/>
        </a:defRPr>
      </a:lvl5pPr>
      <a:lvl6pPr marL="3142990" indent="-285726" algn="l" defTabSz="1142906" rtl="0" eaLnBrk="1" latinLnBrk="0" hangingPunct="1">
        <a:spcBef>
          <a:spcPct val="20000"/>
        </a:spcBef>
        <a:buFont typeface="Arial" pitchFamily="34" charset="0"/>
        <a:buChar char="•"/>
        <a:defRPr sz="2500" kern="1200">
          <a:solidFill>
            <a:schemeClr val="tx1"/>
          </a:solidFill>
          <a:latin typeface="+mn-lt"/>
          <a:ea typeface="+mn-ea"/>
          <a:cs typeface="+mn-cs"/>
        </a:defRPr>
      </a:lvl6pPr>
      <a:lvl7pPr marL="3714443" indent="-285726" algn="l" defTabSz="1142906" rtl="0" eaLnBrk="1" latinLnBrk="0" hangingPunct="1">
        <a:spcBef>
          <a:spcPct val="20000"/>
        </a:spcBef>
        <a:buFont typeface="Arial" pitchFamily="34" charset="0"/>
        <a:buChar char="•"/>
        <a:defRPr sz="2500" kern="1200">
          <a:solidFill>
            <a:schemeClr val="tx1"/>
          </a:solidFill>
          <a:latin typeface="+mn-lt"/>
          <a:ea typeface="+mn-ea"/>
          <a:cs typeface="+mn-cs"/>
        </a:defRPr>
      </a:lvl7pPr>
      <a:lvl8pPr marL="4285896" indent="-285726" algn="l" defTabSz="1142906" rtl="0" eaLnBrk="1" latinLnBrk="0" hangingPunct="1">
        <a:spcBef>
          <a:spcPct val="20000"/>
        </a:spcBef>
        <a:buFont typeface="Arial" pitchFamily="34" charset="0"/>
        <a:buChar char="•"/>
        <a:defRPr sz="2500" kern="1200">
          <a:solidFill>
            <a:schemeClr val="tx1"/>
          </a:solidFill>
          <a:latin typeface="+mn-lt"/>
          <a:ea typeface="+mn-ea"/>
          <a:cs typeface="+mn-cs"/>
        </a:defRPr>
      </a:lvl8pPr>
      <a:lvl9pPr marL="4857349" indent="-285726" algn="l" defTabSz="1142906" rtl="0" eaLnBrk="1" latinLnBrk="0" hangingPunct="1">
        <a:spcBef>
          <a:spcPct val="20000"/>
        </a:spcBef>
        <a:buFont typeface="Arial" pitchFamily="34" charset="0"/>
        <a:buChar char="•"/>
        <a:defRPr sz="2500" kern="1200">
          <a:solidFill>
            <a:schemeClr val="tx1"/>
          </a:solidFill>
          <a:latin typeface="+mn-lt"/>
          <a:ea typeface="+mn-ea"/>
          <a:cs typeface="+mn-cs"/>
        </a:defRPr>
      </a:lvl9pPr>
    </p:bodyStyle>
    <p:otherStyle>
      <a:defPPr>
        <a:defRPr lang="en-US"/>
      </a:defPPr>
      <a:lvl1pPr marL="0" algn="l" defTabSz="1142906" rtl="0" eaLnBrk="1" latinLnBrk="0" hangingPunct="1">
        <a:defRPr sz="2200" kern="1200">
          <a:solidFill>
            <a:schemeClr val="tx1"/>
          </a:solidFill>
          <a:latin typeface="+mn-lt"/>
          <a:ea typeface="+mn-ea"/>
          <a:cs typeface="+mn-cs"/>
        </a:defRPr>
      </a:lvl1pPr>
      <a:lvl2pPr marL="571452" algn="l" defTabSz="1142906" rtl="0" eaLnBrk="1" latinLnBrk="0" hangingPunct="1">
        <a:defRPr sz="2200" kern="1200">
          <a:solidFill>
            <a:schemeClr val="tx1"/>
          </a:solidFill>
          <a:latin typeface="+mn-lt"/>
          <a:ea typeface="+mn-ea"/>
          <a:cs typeface="+mn-cs"/>
        </a:defRPr>
      </a:lvl2pPr>
      <a:lvl3pPr marL="1142906" algn="l" defTabSz="1142906" rtl="0" eaLnBrk="1" latinLnBrk="0" hangingPunct="1">
        <a:defRPr sz="2200" kern="1200">
          <a:solidFill>
            <a:schemeClr val="tx1"/>
          </a:solidFill>
          <a:latin typeface="+mn-lt"/>
          <a:ea typeface="+mn-ea"/>
          <a:cs typeface="+mn-cs"/>
        </a:defRPr>
      </a:lvl3pPr>
      <a:lvl4pPr marL="1714358" algn="l" defTabSz="1142906" rtl="0" eaLnBrk="1" latinLnBrk="0" hangingPunct="1">
        <a:defRPr sz="2200" kern="1200">
          <a:solidFill>
            <a:schemeClr val="tx1"/>
          </a:solidFill>
          <a:latin typeface="+mn-lt"/>
          <a:ea typeface="+mn-ea"/>
          <a:cs typeface="+mn-cs"/>
        </a:defRPr>
      </a:lvl4pPr>
      <a:lvl5pPr marL="2285811" algn="l" defTabSz="1142906" rtl="0" eaLnBrk="1" latinLnBrk="0" hangingPunct="1">
        <a:defRPr sz="2200" kern="1200">
          <a:solidFill>
            <a:schemeClr val="tx1"/>
          </a:solidFill>
          <a:latin typeface="+mn-lt"/>
          <a:ea typeface="+mn-ea"/>
          <a:cs typeface="+mn-cs"/>
        </a:defRPr>
      </a:lvl5pPr>
      <a:lvl6pPr marL="2857264" algn="l" defTabSz="1142906" rtl="0" eaLnBrk="1" latinLnBrk="0" hangingPunct="1">
        <a:defRPr sz="2200" kern="1200">
          <a:solidFill>
            <a:schemeClr val="tx1"/>
          </a:solidFill>
          <a:latin typeface="+mn-lt"/>
          <a:ea typeface="+mn-ea"/>
          <a:cs typeface="+mn-cs"/>
        </a:defRPr>
      </a:lvl6pPr>
      <a:lvl7pPr marL="3428717" algn="l" defTabSz="1142906" rtl="0" eaLnBrk="1" latinLnBrk="0" hangingPunct="1">
        <a:defRPr sz="2200" kern="1200">
          <a:solidFill>
            <a:schemeClr val="tx1"/>
          </a:solidFill>
          <a:latin typeface="+mn-lt"/>
          <a:ea typeface="+mn-ea"/>
          <a:cs typeface="+mn-cs"/>
        </a:defRPr>
      </a:lvl7pPr>
      <a:lvl8pPr marL="4000169" algn="l" defTabSz="1142906" rtl="0" eaLnBrk="1" latinLnBrk="0" hangingPunct="1">
        <a:defRPr sz="2200" kern="1200">
          <a:solidFill>
            <a:schemeClr val="tx1"/>
          </a:solidFill>
          <a:latin typeface="+mn-lt"/>
          <a:ea typeface="+mn-ea"/>
          <a:cs typeface="+mn-cs"/>
        </a:defRPr>
      </a:lvl8pPr>
      <a:lvl9pPr marL="4571622" algn="l" defTabSz="1142906"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en.wikipedia.org/wiki/Systematic_samplin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en.wikipedia.org/wiki/Cluster_samplin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en.wikipedia.org/wiki/Quota_sampling" TargetMode="External"/><Relationship Id="rId2" Type="http://schemas.openxmlformats.org/officeDocument/2006/relationships/hyperlink" Target="http://en.wikipedia.org/wiki/Accidental_sampling" TargetMode="External"/><Relationship Id="rId1" Type="http://schemas.openxmlformats.org/officeDocument/2006/relationships/slideLayout" Target="../slideLayouts/slideLayout2.xml"/><Relationship Id="rId4" Type="http://schemas.openxmlformats.org/officeDocument/2006/relationships/hyperlink" Target="http://en.wikipedia.org/wiki/Purposive_sampling"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en.wikipedia.org/wiki/Stratified_sampling" TargetMode="External"/><Relationship Id="rId2" Type="http://schemas.openxmlformats.org/officeDocument/2006/relationships/hyperlink" Target="http://en.wikipedia.org/wiki/Mutually_exclusive" TargetMode="External"/><Relationship Id="rId1" Type="http://schemas.openxmlformats.org/officeDocument/2006/relationships/slideLayout" Target="../slideLayouts/slideLayout2.xml"/><Relationship Id="rId5" Type="http://schemas.openxmlformats.org/officeDocument/2006/relationships/hyperlink" Target="http://en.wikipedia.org/wiki/Biased_samples" TargetMode="External"/><Relationship Id="rId4" Type="http://schemas.openxmlformats.org/officeDocument/2006/relationships/hyperlink" Target="http://en.wikipedia.org/wiki/Rand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en.wikipedia.org/wiki/Snowball_sampling"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Set_(mathematics)" TargetMode="External"/><Relationship Id="rId2" Type="http://schemas.openxmlformats.org/officeDocument/2006/relationships/hyperlink" Target="http://en.wikipedia.org/wiki/Sampling_(statistic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12"/>
          </p:nvPr>
        </p:nvSpPr>
        <p:spPr/>
        <p:txBody>
          <a:bodyPr/>
          <a:lstStyle/>
          <a:p>
            <a:pPr algn="l">
              <a:defRPr/>
            </a:pPr>
            <a:fld id="{6B62DE94-ED5D-4030-AA01-90BE7F1CEF22}" type="slidenum">
              <a:rPr lang="en-US" altLang="en-US">
                <a:latin typeface="+mn-lt"/>
              </a:rPr>
              <a:pPr algn="l">
                <a:defRPr/>
              </a:pPr>
              <a:t>1</a:t>
            </a:fld>
            <a:endParaRPr lang="en-US" altLang="en-US">
              <a:latin typeface="+mn-lt"/>
            </a:endParaRPr>
          </a:p>
        </p:txBody>
      </p:sp>
      <p:sp>
        <p:nvSpPr>
          <p:cNvPr id="3074" name="Rectangle 2"/>
          <p:cNvSpPr>
            <a:spLocks noGrp="1" noChangeArrowheads="1"/>
          </p:cNvSpPr>
          <p:nvPr>
            <p:ph type="ctrTitle"/>
          </p:nvPr>
        </p:nvSpPr>
        <p:spPr>
          <a:xfrm>
            <a:off x="990600" y="2209800"/>
            <a:ext cx="6370320" cy="1625600"/>
          </a:xfrm>
        </p:spPr>
        <p:txBody>
          <a:bodyPr rtlCol="0">
            <a:normAutofit fontScale="90000"/>
          </a:bodyPr>
          <a:lstStyle/>
          <a:p>
            <a:pPr eaLnBrk="1" fontAlgn="auto" hangingPunct="1">
              <a:spcAft>
                <a:spcPts val="0"/>
              </a:spcAft>
              <a:defRPr/>
            </a:pPr>
            <a:r>
              <a:rPr b="1" smtClean="0">
                <a:latin typeface="+mn-lt"/>
              </a:rPr>
              <a:t>SAMPLING</a:t>
            </a:r>
            <a:r>
              <a:rPr lang="en-US" b="1" dirty="0" smtClean="0">
                <a:latin typeface="+mn-lt"/>
              </a:rPr>
              <a:t> </a:t>
            </a:r>
            <a:r>
              <a:rPr b="1" smtClean="0">
                <a:latin typeface="+mn-lt"/>
              </a:rPr>
              <a:t>METHODS</a:t>
            </a:r>
          </a:p>
        </p:txBody>
      </p:sp>
    </p:spTree>
  </p:cSld>
  <p:clrMapOvr>
    <a:masterClrMapping/>
  </p:clrMapOvr>
  <p:transition advTm="2652"/>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11480" y="0"/>
            <a:ext cx="7406640" cy="975360"/>
          </a:xfrm>
        </p:spPr>
        <p:txBody>
          <a:bodyPr>
            <a:noAutofit/>
          </a:bodyPr>
          <a:lstStyle/>
          <a:p>
            <a:pPr eaLnBrk="1" hangingPunct="1"/>
            <a:r>
              <a:rPr lang="en-US" sz="2800" b="1" dirty="0" smtClean="0">
                <a:solidFill>
                  <a:srgbClr val="008000"/>
                </a:solidFill>
                <a:latin typeface="Comic Sans MS" pitchFamily="66" charset="0"/>
              </a:rPr>
              <a:t>PROBABILITY SAMPLING</a:t>
            </a:r>
          </a:p>
        </p:txBody>
      </p:sp>
      <p:sp>
        <p:nvSpPr>
          <p:cNvPr id="17410" name="Slide Number Placeholder 5"/>
          <p:cNvSpPr>
            <a:spLocks noGrp="1"/>
          </p:cNvSpPr>
          <p:nvPr>
            <p:ph type="sldNum" sz="quarter" idx="12"/>
          </p:nvPr>
        </p:nvSpPr>
        <p:spPr/>
        <p:txBody>
          <a:bodyPr/>
          <a:lstStyle/>
          <a:p>
            <a:pPr>
              <a:defRPr/>
            </a:pPr>
            <a:fld id="{08E2E3BB-DE3D-4E6C-BC2A-4C4206219483}" type="slidenum">
              <a:rPr lang="en-US" altLang="en-US"/>
              <a:pPr>
                <a:defRPr/>
              </a:pPr>
              <a:t>10</a:t>
            </a:fld>
            <a:endParaRPr lang="en-US" altLang="en-US"/>
          </a:p>
        </p:txBody>
      </p:sp>
      <p:sp>
        <p:nvSpPr>
          <p:cNvPr id="20484" name="Rectangle 3"/>
          <p:cNvSpPr>
            <a:spLocks noGrp="1" noChangeArrowheads="1"/>
          </p:cNvSpPr>
          <p:nvPr>
            <p:ph sz="quarter" idx="1"/>
          </p:nvPr>
        </p:nvSpPr>
        <p:spPr>
          <a:xfrm>
            <a:off x="411480" y="1056640"/>
            <a:ext cx="7406640" cy="5933440"/>
          </a:xfrm>
        </p:spPr>
        <p:txBody>
          <a:bodyPr/>
          <a:lstStyle/>
          <a:p>
            <a:pPr eaLnBrk="1" hangingPunct="1"/>
            <a:r>
              <a:rPr lang="en-US" sz="2400" dirty="0" smtClean="0">
                <a:latin typeface="Comic Sans MS" pitchFamily="66" charset="0"/>
              </a:rPr>
              <a:t>A </a:t>
            </a:r>
            <a:r>
              <a:rPr lang="en-US" sz="2400" b="1" dirty="0" smtClean="0">
                <a:latin typeface="Comic Sans MS" pitchFamily="66" charset="0"/>
              </a:rPr>
              <a:t>probability sampling</a:t>
            </a:r>
            <a:r>
              <a:rPr lang="en-US" sz="2400" dirty="0" smtClean="0">
                <a:latin typeface="Comic Sans MS" pitchFamily="66" charset="0"/>
              </a:rPr>
              <a:t> scheme is one in which every unit in the population has a chance (greater than zero) of being selected in the sample, and this probability can be accurately determined. </a:t>
            </a:r>
          </a:p>
          <a:p>
            <a:pPr eaLnBrk="1" hangingPunct="1">
              <a:buFont typeface="Wingdings" pitchFamily="2" charset="2"/>
              <a:buNone/>
            </a:pPr>
            <a:endParaRPr lang="en-US" sz="2400" dirty="0" smtClean="0">
              <a:latin typeface="Comic Sans MS" pitchFamily="66" charset="0"/>
            </a:endParaRPr>
          </a:p>
          <a:p>
            <a:pPr eaLnBrk="1" hangingPunct="1"/>
            <a:r>
              <a:rPr lang="en-US" sz="2400" dirty="0" smtClean="0">
                <a:latin typeface="Comic Sans MS" pitchFamily="66" charset="0"/>
              </a:rPr>
              <a:t>When every element in the population </a:t>
            </a:r>
            <a:r>
              <a:rPr lang="en-US" sz="2400" i="1" dirty="0" smtClean="0">
                <a:latin typeface="Comic Sans MS" pitchFamily="66" charset="0"/>
              </a:rPr>
              <a:t>does</a:t>
            </a:r>
            <a:r>
              <a:rPr lang="en-US" sz="2400" dirty="0" smtClean="0">
                <a:latin typeface="Comic Sans MS" pitchFamily="66" charset="0"/>
              </a:rPr>
              <a:t> have the same probability of selection, this is known as an 'equal probability of selection' (EPS) design. Such designs are also referred to as 'self-weighting' because all sampled units are given the same weight</a:t>
            </a:r>
            <a:r>
              <a:rPr lang="en-US" sz="2800" dirty="0" smtClean="0">
                <a:latin typeface="Comic Sans MS" pitchFamily="66" charset="0"/>
              </a:rPr>
              <a:t>.</a:t>
            </a:r>
          </a:p>
        </p:txBody>
      </p:sp>
    </p:spTree>
  </p:cSld>
  <p:clrMapOvr>
    <a:masterClrMapping/>
  </p:clrMapOvr>
  <p:transition advTm="562"/>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11480" y="130388"/>
            <a:ext cx="6789420" cy="958427"/>
          </a:xfrm>
        </p:spPr>
        <p:txBody>
          <a:bodyPr/>
          <a:lstStyle/>
          <a:p>
            <a:pPr eaLnBrk="1" hangingPunct="1"/>
            <a:r>
              <a:rPr lang="en-US" sz="3000" smtClean="0">
                <a:solidFill>
                  <a:srgbClr val="008000"/>
                </a:solidFill>
                <a:latin typeface="Comic Sans MS" pitchFamily="66" charset="0"/>
              </a:rPr>
              <a:t>PROBABILITY SAMPLING…….</a:t>
            </a:r>
          </a:p>
        </p:txBody>
      </p:sp>
      <p:sp>
        <p:nvSpPr>
          <p:cNvPr id="18434" name="Slide Number Placeholder 5"/>
          <p:cNvSpPr>
            <a:spLocks noGrp="1"/>
          </p:cNvSpPr>
          <p:nvPr>
            <p:ph type="sldNum" sz="quarter" idx="12"/>
          </p:nvPr>
        </p:nvSpPr>
        <p:spPr/>
        <p:txBody>
          <a:bodyPr/>
          <a:lstStyle/>
          <a:p>
            <a:pPr>
              <a:defRPr/>
            </a:pPr>
            <a:fld id="{AEE41E72-75A2-47E4-9CE2-ABDBFA120428}" type="slidenum">
              <a:rPr lang="en-US" altLang="en-US"/>
              <a:pPr>
                <a:defRPr/>
              </a:pPr>
              <a:t>11</a:t>
            </a:fld>
            <a:endParaRPr lang="en-US" altLang="en-US"/>
          </a:p>
        </p:txBody>
      </p:sp>
      <p:sp>
        <p:nvSpPr>
          <p:cNvPr id="21508" name="Rectangle 3"/>
          <p:cNvSpPr>
            <a:spLocks noGrp="1" noChangeArrowheads="1"/>
          </p:cNvSpPr>
          <p:nvPr>
            <p:ph sz="quarter" idx="1"/>
          </p:nvPr>
        </p:nvSpPr>
        <p:spPr>
          <a:xfrm>
            <a:off x="411480" y="1219200"/>
            <a:ext cx="7406640" cy="5770880"/>
          </a:xfrm>
        </p:spPr>
        <p:txBody>
          <a:bodyPr>
            <a:normAutofit/>
          </a:bodyPr>
          <a:lstStyle/>
          <a:p>
            <a:pPr eaLnBrk="1" hangingPunct="1">
              <a:buNone/>
            </a:pPr>
            <a:r>
              <a:rPr lang="en-US" sz="2400" b="1" dirty="0" smtClean="0">
                <a:solidFill>
                  <a:schemeClr val="accent2"/>
                </a:solidFill>
                <a:latin typeface="Comic Sans MS" pitchFamily="66" charset="0"/>
              </a:rPr>
              <a:t>Types of Probability sampling: </a:t>
            </a:r>
          </a:p>
          <a:p>
            <a:pPr eaLnBrk="1" hangingPunct="1">
              <a:lnSpc>
                <a:spcPct val="150000"/>
              </a:lnSpc>
            </a:pPr>
            <a:r>
              <a:rPr lang="en-US" sz="2400" dirty="0" smtClean="0">
                <a:latin typeface="Comic Sans MS" pitchFamily="66" charset="0"/>
              </a:rPr>
              <a:t>Simple Random Sampling, </a:t>
            </a:r>
          </a:p>
          <a:p>
            <a:pPr eaLnBrk="1" hangingPunct="1">
              <a:lnSpc>
                <a:spcPct val="150000"/>
              </a:lnSpc>
            </a:pPr>
            <a:r>
              <a:rPr lang="en-US" sz="2400" dirty="0" smtClean="0">
                <a:latin typeface="Comic Sans MS" pitchFamily="66" charset="0"/>
              </a:rPr>
              <a:t>Systematic Sampling,</a:t>
            </a:r>
          </a:p>
          <a:p>
            <a:pPr eaLnBrk="1" hangingPunct="1">
              <a:lnSpc>
                <a:spcPct val="150000"/>
              </a:lnSpc>
            </a:pPr>
            <a:r>
              <a:rPr lang="en-US" sz="2400" dirty="0" smtClean="0">
                <a:latin typeface="Comic Sans MS" pitchFamily="66" charset="0"/>
              </a:rPr>
              <a:t>Stratified Random Sampling, </a:t>
            </a:r>
          </a:p>
          <a:p>
            <a:pPr eaLnBrk="1" hangingPunct="1">
              <a:lnSpc>
                <a:spcPct val="150000"/>
              </a:lnSpc>
            </a:pPr>
            <a:r>
              <a:rPr lang="en-US" sz="2400" dirty="0" smtClean="0">
                <a:latin typeface="Comic Sans MS" pitchFamily="66" charset="0"/>
              </a:rPr>
              <a:t>Cluster Sampling</a:t>
            </a:r>
          </a:p>
          <a:p>
            <a:pPr eaLnBrk="1" hangingPunct="1">
              <a:lnSpc>
                <a:spcPct val="150000"/>
              </a:lnSpc>
            </a:pPr>
            <a:r>
              <a:rPr lang="en-US" sz="2400" dirty="0" smtClean="0">
                <a:latin typeface="Comic Sans MS" pitchFamily="66" charset="0"/>
              </a:rPr>
              <a:t>Multistage Sampling. </a:t>
            </a:r>
          </a:p>
          <a:p>
            <a:pPr eaLnBrk="1" hangingPunct="1">
              <a:lnSpc>
                <a:spcPct val="150000"/>
              </a:lnSpc>
            </a:pPr>
            <a:r>
              <a:rPr lang="en-US" sz="2400" dirty="0" smtClean="0">
                <a:latin typeface="Comic Sans MS" pitchFamily="66" charset="0"/>
              </a:rPr>
              <a:t>Multiphase sampling</a:t>
            </a:r>
          </a:p>
          <a:p>
            <a:pPr eaLnBrk="1" hangingPunct="1"/>
            <a:endParaRPr lang="en-US" sz="2400" dirty="0" smtClean="0">
              <a:solidFill>
                <a:schemeClr val="accent2"/>
              </a:solidFill>
              <a:latin typeface="Comic Sans MS" pitchFamily="66" charset="0"/>
            </a:endParaRPr>
          </a:p>
        </p:txBody>
      </p:sp>
    </p:spTree>
  </p:cSld>
  <p:clrMapOvr>
    <a:masterClrMapping/>
  </p:clrMapOvr>
  <p:transition advTm="359"/>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37160" y="292947"/>
            <a:ext cx="7955280" cy="926253"/>
          </a:xfrm>
        </p:spPr>
        <p:txBody>
          <a:bodyPr>
            <a:normAutofit/>
          </a:bodyPr>
          <a:lstStyle/>
          <a:p>
            <a:pPr eaLnBrk="1" hangingPunct="1"/>
            <a:r>
              <a:rPr lang="en-US" sz="2400" b="1" dirty="0" smtClean="0">
                <a:solidFill>
                  <a:srgbClr val="008000"/>
                </a:solidFill>
                <a:latin typeface="Comic Sans MS" pitchFamily="66" charset="0"/>
              </a:rPr>
              <a:t>SIMPLE RANDOM SAMPLING……..</a:t>
            </a:r>
          </a:p>
        </p:txBody>
      </p:sp>
      <p:sp>
        <p:nvSpPr>
          <p:cNvPr id="22530" name="Slide Number Placeholder 5"/>
          <p:cNvSpPr>
            <a:spLocks noGrp="1"/>
          </p:cNvSpPr>
          <p:nvPr>
            <p:ph type="sldNum" sz="quarter" idx="12"/>
          </p:nvPr>
        </p:nvSpPr>
        <p:spPr/>
        <p:txBody>
          <a:bodyPr/>
          <a:lstStyle/>
          <a:p>
            <a:pPr>
              <a:defRPr/>
            </a:pPr>
            <a:fld id="{153B0E33-9CB3-464D-B188-A3B89F5AAF1F}" type="slidenum">
              <a:rPr lang="en-US" altLang="en-US"/>
              <a:pPr>
                <a:defRPr/>
              </a:pPr>
              <a:t>12</a:t>
            </a:fld>
            <a:endParaRPr lang="en-US" altLang="en-US"/>
          </a:p>
        </p:txBody>
      </p:sp>
      <p:sp>
        <p:nvSpPr>
          <p:cNvPr id="25604" name="Rectangle 3"/>
          <p:cNvSpPr>
            <a:spLocks noGrp="1" noChangeArrowheads="1"/>
          </p:cNvSpPr>
          <p:nvPr>
            <p:ph sz="quarter" idx="1"/>
          </p:nvPr>
        </p:nvSpPr>
        <p:spPr>
          <a:xfrm>
            <a:off x="411480" y="1300481"/>
            <a:ext cx="7406640" cy="5239173"/>
          </a:xfrm>
        </p:spPr>
        <p:txBody>
          <a:bodyPr>
            <a:normAutofit/>
          </a:bodyPr>
          <a:lstStyle/>
          <a:p>
            <a:pPr eaLnBrk="1" hangingPunct="1">
              <a:lnSpc>
                <a:spcPct val="90000"/>
              </a:lnSpc>
            </a:pPr>
            <a:r>
              <a:rPr lang="en-US" sz="2400" dirty="0" smtClean="0">
                <a:latin typeface="Comic Sans MS" pitchFamily="66" charset="0"/>
              </a:rPr>
              <a:t>Estimates are easy to calculate.</a:t>
            </a:r>
          </a:p>
          <a:p>
            <a:pPr eaLnBrk="1" hangingPunct="1">
              <a:lnSpc>
                <a:spcPct val="90000"/>
              </a:lnSpc>
            </a:pPr>
            <a:r>
              <a:rPr lang="en-US" sz="2400" dirty="0" smtClean="0">
                <a:latin typeface="Comic Sans MS" pitchFamily="66" charset="0"/>
              </a:rPr>
              <a:t>Simple random sampling is always an EPS design, but not all EPS designs are simple random sampling.</a:t>
            </a:r>
          </a:p>
          <a:p>
            <a:pPr eaLnBrk="1" hangingPunct="1">
              <a:lnSpc>
                <a:spcPct val="90000"/>
              </a:lnSpc>
            </a:pPr>
            <a:endParaRPr lang="en-US" sz="2400" dirty="0" smtClean="0">
              <a:latin typeface="Comic Sans MS" pitchFamily="66" charset="0"/>
            </a:endParaRPr>
          </a:p>
          <a:p>
            <a:pPr eaLnBrk="1" hangingPunct="1">
              <a:lnSpc>
                <a:spcPct val="90000"/>
              </a:lnSpc>
            </a:pPr>
            <a:r>
              <a:rPr lang="en-US" sz="2400" b="1" dirty="0" smtClean="0">
                <a:latin typeface="Comic Sans MS" pitchFamily="66" charset="0"/>
              </a:rPr>
              <a:t>Disadvantages </a:t>
            </a:r>
          </a:p>
          <a:p>
            <a:pPr eaLnBrk="1" hangingPunct="1">
              <a:lnSpc>
                <a:spcPct val="90000"/>
              </a:lnSpc>
            </a:pPr>
            <a:r>
              <a:rPr lang="en-US" sz="2400" dirty="0" smtClean="0">
                <a:latin typeface="Comic Sans MS" pitchFamily="66" charset="0"/>
              </a:rPr>
              <a:t>If sampling frame large, this method impracticable.</a:t>
            </a:r>
          </a:p>
          <a:p>
            <a:pPr eaLnBrk="1" hangingPunct="1">
              <a:lnSpc>
                <a:spcPct val="90000"/>
              </a:lnSpc>
            </a:pPr>
            <a:r>
              <a:rPr lang="en-US" sz="2400" dirty="0" smtClean="0">
                <a:latin typeface="Comic Sans MS" pitchFamily="66" charset="0"/>
              </a:rPr>
              <a:t>Minority subgroups of interest in population may not be present in sample in sufficient numbers for study.</a:t>
            </a:r>
          </a:p>
        </p:txBody>
      </p:sp>
    </p:spTree>
  </p:cSld>
  <p:clrMapOvr>
    <a:masterClrMapping/>
  </p:clrMapOvr>
  <p:transition advTm="328"/>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0"/>
            <a:ext cx="8229600" cy="1056640"/>
          </a:xfrm>
        </p:spPr>
        <p:txBody>
          <a:bodyPr>
            <a:normAutofit/>
          </a:bodyPr>
          <a:lstStyle/>
          <a:p>
            <a:pPr eaLnBrk="1" hangingPunct="1"/>
            <a:r>
              <a:rPr lang="en-US" sz="2400" b="1" dirty="0" smtClean="0">
                <a:solidFill>
                  <a:srgbClr val="008000"/>
                </a:solidFill>
                <a:latin typeface="Comic Sans MS" pitchFamily="66" charset="0"/>
              </a:rPr>
              <a:t>REPLACEMENT OF SELECTED UNITS</a:t>
            </a:r>
          </a:p>
        </p:txBody>
      </p:sp>
      <p:sp>
        <p:nvSpPr>
          <p:cNvPr id="23554" name="Slide Number Placeholder 5"/>
          <p:cNvSpPr>
            <a:spLocks noGrp="1"/>
          </p:cNvSpPr>
          <p:nvPr>
            <p:ph type="sldNum" sz="quarter" idx="12"/>
          </p:nvPr>
        </p:nvSpPr>
        <p:spPr/>
        <p:txBody>
          <a:bodyPr/>
          <a:lstStyle/>
          <a:p>
            <a:pPr>
              <a:defRPr/>
            </a:pPr>
            <a:fld id="{92A6F790-E875-4C57-8B37-B451A4A1E61C}" type="slidenum">
              <a:rPr lang="en-US" altLang="en-US"/>
              <a:pPr>
                <a:defRPr/>
              </a:pPr>
              <a:t>13</a:t>
            </a:fld>
            <a:endParaRPr lang="en-US" altLang="en-US"/>
          </a:p>
        </p:txBody>
      </p:sp>
      <p:sp>
        <p:nvSpPr>
          <p:cNvPr id="26628" name="Rectangle 3"/>
          <p:cNvSpPr>
            <a:spLocks noGrp="1" noChangeArrowheads="1"/>
          </p:cNvSpPr>
          <p:nvPr>
            <p:ph sz="quarter" idx="1"/>
          </p:nvPr>
        </p:nvSpPr>
        <p:spPr>
          <a:xfrm>
            <a:off x="205740" y="1056640"/>
            <a:ext cx="7818120" cy="5933440"/>
          </a:xfrm>
        </p:spPr>
        <p:txBody>
          <a:bodyPr>
            <a:normAutofit/>
          </a:bodyPr>
          <a:lstStyle/>
          <a:p>
            <a:pPr eaLnBrk="1" hangingPunct="1"/>
            <a:r>
              <a:rPr lang="en-US" sz="2400" dirty="0" smtClean="0"/>
              <a:t>Sampling schemes may be </a:t>
            </a:r>
            <a:r>
              <a:rPr lang="en-US" sz="2400" i="1" dirty="0" smtClean="0"/>
              <a:t>without replacement</a:t>
            </a:r>
            <a:r>
              <a:rPr lang="en-US" sz="2400" dirty="0" smtClean="0"/>
              <a:t> ('WOR' - no element can be selected more than once in the same sample) or </a:t>
            </a:r>
            <a:r>
              <a:rPr lang="en-US" sz="2400" i="1" dirty="0" smtClean="0"/>
              <a:t>with replacement</a:t>
            </a:r>
            <a:r>
              <a:rPr lang="en-US" sz="2400" dirty="0" smtClean="0"/>
              <a:t> ('WR' - an element may appear multiple times in the one sample). </a:t>
            </a:r>
          </a:p>
          <a:p>
            <a:pPr eaLnBrk="1" hangingPunct="1"/>
            <a:endParaRPr lang="en-US" sz="2400" dirty="0" smtClean="0"/>
          </a:p>
          <a:p>
            <a:pPr eaLnBrk="1" hangingPunct="1"/>
            <a:r>
              <a:rPr lang="en-US" sz="2400" dirty="0" smtClean="0"/>
              <a:t>For example, if we catch fish, measure them, and immediately return them to the water before continuing with the sample, this is a WR design, because we might end up catching and measuring the same fish more than once. However, if we do not return the fish to the water (e.g. if we eat the fish), this becomes a WOR design.</a:t>
            </a:r>
          </a:p>
        </p:txBody>
      </p:sp>
    </p:spTree>
  </p:cSld>
  <p:clrMapOvr>
    <a:masterClrMapping/>
  </p:clrMapOvr>
  <p:transition advTm="53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11480" y="167641"/>
            <a:ext cx="6789420" cy="921173"/>
          </a:xfrm>
        </p:spPr>
        <p:txBody>
          <a:bodyPr>
            <a:noAutofit/>
          </a:bodyPr>
          <a:lstStyle/>
          <a:p>
            <a:pPr eaLnBrk="1" hangingPunct="1"/>
            <a:r>
              <a:rPr lang="en-US" sz="2800" b="1" dirty="0" smtClean="0">
                <a:solidFill>
                  <a:srgbClr val="008000"/>
                </a:solidFill>
                <a:latin typeface="Comic Sans MS" pitchFamily="66" charset="0"/>
              </a:rPr>
              <a:t>SYSTEMATIC SAMPLING</a:t>
            </a:r>
          </a:p>
        </p:txBody>
      </p:sp>
      <p:sp>
        <p:nvSpPr>
          <p:cNvPr id="24578" name="Slide Number Placeholder 5"/>
          <p:cNvSpPr>
            <a:spLocks noGrp="1"/>
          </p:cNvSpPr>
          <p:nvPr>
            <p:ph type="sldNum" sz="quarter" idx="12"/>
          </p:nvPr>
        </p:nvSpPr>
        <p:spPr/>
        <p:txBody>
          <a:bodyPr/>
          <a:lstStyle/>
          <a:p>
            <a:pPr>
              <a:defRPr/>
            </a:pPr>
            <a:fld id="{7EF7A08C-A5F6-4DEB-B250-F805F9FEAA12}" type="slidenum">
              <a:rPr lang="en-US" altLang="en-US"/>
              <a:pPr>
                <a:defRPr/>
              </a:pPr>
              <a:t>14</a:t>
            </a:fld>
            <a:endParaRPr lang="en-US" altLang="en-US"/>
          </a:p>
        </p:txBody>
      </p:sp>
      <p:sp>
        <p:nvSpPr>
          <p:cNvPr id="27652" name="Rectangle 3"/>
          <p:cNvSpPr>
            <a:spLocks noGrp="1" noChangeArrowheads="1"/>
          </p:cNvSpPr>
          <p:nvPr>
            <p:ph sz="quarter" idx="1"/>
          </p:nvPr>
        </p:nvSpPr>
        <p:spPr>
          <a:xfrm>
            <a:off x="342900" y="1137920"/>
            <a:ext cx="7543800" cy="5643880"/>
          </a:xfrm>
        </p:spPr>
        <p:txBody>
          <a:bodyPr/>
          <a:lstStyle/>
          <a:p>
            <a:pPr eaLnBrk="1" hangingPunct="1">
              <a:lnSpc>
                <a:spcPct val="80000"/>
              </a:lnSpc>
            </a:pPr>
            <a:r>
              <a:rPr lang="en-US" sz="2400" b="1" dirty="0" smtClean="0">
                <a:hlinkClick r:id="rId2" tooltip="Systematic sampling"/>
              </a:rPr>
              <a:t>Systematic sampling</a:t>
            </a:r>
            <a:r>
              <a:rPr lang="en-US" sz="2400" dirty="0" smtClean="0"/>
              <a:t> relies on arranging the target population according to some ordering scheme and then selecting elements at regular intervals through that ordered list. </a:t>
            </a:r>
          </a:p>
          <a:p>
            <a:pPr eaLnBrk="1" hangingPunct="1">
              <a:lnSpc>
                <a:spcPct val="80000"/>
              </a:lnSpc>
            </a:pPr>
            <a:r>
              <a:rPr lang="en-US" sz="2400" dirty="0" smtClean="0"/>
              <a:t>Systematic sampling involves a random start and then proceeds with the selection of every </a:t>
            </a:r>
            <a:r>
              <a:rPr lang="en-US" sz="2400" i="1" dirty="0" err="1" smtClean="0"/>
              <a:t>k</a:t>
            </a:r>
            <a:r>
              <a:rPr lang="en-US" sz="2400" dirty="0" err="1" smtClean="0"/>
              <a:t>th</a:t>
            </a:r>
            <a:r>
              <a:rPr lang="en-US" sz="2400" dirty="0" smtClean="0"/>
              <a:t> element from then onwards. In this case, </a:t>
            </a:r>
            <a:r>
              <a:rPr lang="en-US" sz="2400" i="1" dirty="0" smtClean="0"/>
              <a:t>k</a:t>
            </a:r>
            <a:r>
              <a:rPr lang="en-US" sz="2400" dirty="0" smtClean="0"/>
              <a:t>=(population size/sample size). </a:t>
            </a:r>
          </a:p>
          <a:p>
            <a:pPr eaLnBrk="1" hangingPunct="1">
              <a:lnSpc>
                <a:spcPct val="80000"/>
              </a:lnSpc>
            </a:pPr>
            <a:r>
              <a:rPr lang="en-US" sz="2400" dirty="0" smtClean="0"/>
              <a:t>It is important that the starting point is not automatically the first in the list, but is instead randomly chosen from within the first to the </a:t>
            </a:r>
            <a:r>
              <a:rPr lang="en-US" sz="2400" i="1" dirty="0" err="1" smtClean="0"/>
              <a:t>k</a:t>
            </a:r>
            <a:r>
              <a:rPr lang="en-US" sz="2400" dirty="0" err="1" smtClean="0"/>
              <a:t>th</a:t>
            </a:r>
            <a:r>
              <a:rPr lang="en-US" sz="2400" dirty="0" smtClean="0"/>
              <a:t> element in the list. </a:t>
            </a:r>
          </a:p>
          <a:p>
            <a:pPr eaLnBrk="1" hangingPunct="1">
              <a:lnSpc>
                <a:spcPct val="80000"/>
              </a:lnSpc>
            </a:pPr>
            <a:r>
              <a:rPr lang="en-US" sz="2400" dirty="0" smtClean="0"/>
              <a:t>A simple example would be to select every 10th name from the telephone directory (an 'every 10th' sample, also referred to as 'sampling with a skip of 10').</a:t>
            </a:r>
          </a:p>
        </p:txBody>
      </p:sp>
    </p:spTree>
  </p:cSld>
  <p:clrMapOvr>
    <a:masterClrMapping/>
  </p:clrMapOvr>
  <p:transition advTm="546"/>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11480" y="167641"/>
            <a:ext cx="6789420" cy="828039"/>
          </a:xfrm>
        </p:spPr>
        <p:txBody>
          <a:bodyPr>
            <a:noAutofit/>
          </a:bodyPr>
          <a:lstStyle/>
          <a:p>
            <a:pPr eaLnBrk="1" hangingPunct="1"/>
            <a:r>
              <a:rPr lang="en-US" sz="2800" b="1" dirty="0" smtClean="0">
                <a:solidFill>
                  <a:srgbClr val="008000"/>
                </a:solidFill>
                <a:latin typeface="Comic Sans MS" pitchFamily="66" charset="0"/>
              </a:rPr>
              <a:t>SYSTEMATIC SAMPLING……</a:t>
            </a:r>
          </a:p>
        </p:txBody>
      </p:sp>
      <p:sp>
        <p:nvSpPr>
          <p:cNvPr id="25602" name="Slide Number Placeholder 5"/>
          <p:cNvSpPr>
            <a:spLocks noGrp="1"/>
          </p:cNvSpPr>
          <p:nvPr>
            <p:ph type="sldNum" sz="quarter" idx="12"/>
          </p:nvPr>
        </p:nvSpPr>
        <p:spPr/>
        <p:txBody>
          <a:bodyPr/>
          <a:lstStyle/>
          <a:p>
            <a:pPr>
              <a:defRPr/>
            </a:pPr>
            <a:fld id="{E45B49C5-BD8B-4A1E-BEDE-99EA4B58501D}" type="slidenum">
              <a:rPr lang="en-US" altLang="en-US"/>
              <a:pPr>
                <a:defRPr/>
              </a:pPr>
              <a:t>15</a:t>
            </a:fld>
            <a:endParaRPr lang="en-US" altLang="en-US"/>
          </a:p>
        </p:txBody>
      </p:sp>
      <p:sp>
        <p:nvSpPr>
          <p:cNvPr id="28676" name="Rectangle 3"/>
          <p:cNvSpPr>
            <a:spLocks noGrp="1" noChangeArrowheads="1"/>
          </p:cNvSpPr>
          <p:nvPr>
            <p:ph sz="quarter" idx="1"/>
          </p:nvPr>
        </p:nvSpPr>
        <p:spPr>
          <a:xfrm>
            <a:off x="480060" y="1300480"/>
            <a:ext cx="7406640" cy="5770880"/>
          </a:xfrm>
        </p:spPr>
        <p:txBody>
          <a:bodyPr/>
          <a:lstStyle/>
          <a:p>
            <a:pPr eaLnBrk="1" hangingPunct="1">
              <a:buFont typeface="Wingdings" pitchFamily="2" charset="2"/>
              <a:buNone/>
            </a:pPr>
            <a:r>
              <a:rPr lang="en-US" sz="1900" dirty="0" smtClean="0">
                <a:latin typeface="Comic Sans MS" pitchFamily="66" charset="0"/>
              </a:rPr>
              <a:t>As described above, systematic sampling is an EPS method, because all elements have the same probability of selection (in the example given, one in ten). It is </a:t>
            </a:r>
            <a:r>
              <a:rPr lang="en-US" sz="1900" i="1" dirty="0" smtClean="0">
                <a:latin typeface="Comic Sans MS" pitchFamily="66" charset="0"/>
              </a:rPr>
              <a:t>not</a:t>
            </a:r>
            <a:r>
              <a:rPr lang="en-US" sz="1900" dirty="0" smtClean="0">
                <a:latin typeface="Comic Sans MS" pitchFamily="66" charset="0"/>
              </a:rPr>
              <a:t> 'simple random sampling' because different subsets of the same size have different selection probabilities - e.g. the set {4,14,24,...,994} has a one-in-ten probability of selection, but the set {4,13,24,34,...} has zero probability of selection.</a:t>
            </a:r>
          </a:p>
          <a:p>
            <a:pPr eaLnBrk="1" hangingPunct="1"/>
            <a:endParaRPr lang="en-US" sz="1900" dirty="0" smtClean="0"/>
          </a:p>
        </p:txBody>
      </p:sp>
      <p:pic>
        <p:nvPicPr>
          <p:cNvPr id="28677" name="Picture 47" descr="1_Sys"/>
          <p:cNvPicPr>
            <a:picLocks noChangeAspect="1" noChangeArrowheads="1"/>
          </p:cNvPicPr>
          <p:nvPr/>
        </p:nvPicPr>
        <p:blipFill>
          <a:blip r:embed="rId2"/>
          <a:srcRect/>
          <a:stretch>
            <a:fillRect/>
          </a:stretch>
        </p:blipFill>
        <p:spPr bwMode="auto">
          <a:xfrm>
            <a:off x="411480" y="4226560"/>
            <a:ext cx="6926580" cy="2368974"/>
          </a:xfrm>
          <a:prstGeom prst="rect">
            <a:avLst/>
          </a:prstGeom>
          <a:noFill/>
          <a:ln w="9525">
            <a:noFill/>
            <a:miter lim="800000"/>
            <a:headEnd/>
            <a:tailEnd/>
          </a:ln>
        </p:spPr>
      </p:pic>
    </p:spTree>
  </p:cSld>
  <p:clrMapOvr>
    <a:masterClrMapping/>
  </p:clrMapOvr>
  <p:transition advTm="717"/>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11480" y="130387"/>
            <a:ext cx="6789420" cy="865293"/>
          </a:xfrm>
        </p:spPr>
        <p:txBody>
          <a:bodyPr>
            <a:normAutofit/>
          </a:bodyPr>
          <a:lstStyle/>
          <a:p>
            <a:pPr eaLnBrk="1" hangingPunct="1"/>
            <a:r>
              <a:rPr lang="en-US" sz="2800" b="1" dirty="0" smtClean="0">
                <a:solidFill>
                  <a:srgbClr val="008000"/>
                </a:solidFill>
                <a:latin typeface="Comic Sans MS" pitchFamily="66" charset="0"/>
              </a:rPr>
              <a:t>SYSTEMATIC SAMPLING……</a:t>
            </a:r>
          </a:p>
        </p:txBody>
      </p:sp>
      <p:sp>
        <p:nvSpPr>
          <p:cNvPr id="26626" name="Slide Number Placeholder 5"/>
          <p:cNvSpPr>
            <a:spLocks noGrp="1"/>
          </p:cNvSpPr>
          <p:nvPr>
            <p:ph type="sldNum" sz="quarter" idx="12"/>
          </p:nvPr>
        </p:nvSpPr>
        <p:spPr/>
        <p:txBody>
          <a:bodyPr/>
          <a:lstStyle/>
          <a:p>
            <a:pPr>
              <a:defRPr/>
            </a:pPr>
            <a:fld id="{76CD0E95-56C7-4DF8-8DE7-887360746D31}" type="slidenum">
              <a:rPr lang="en-US" altLang="en-US"/>
              <a:pPr>
                <a:defRPr/>
              </a:pPr>
              <a:t>16</a:t>
            </a:fld>
            <a:endParaRPr lang="en-US" altLang="en-US"/>
          </a:p>
        </p:txBody>
      </p:sp>
      <p:sp>
        <p:nvSpPr>
          <p:cNvPr id="29700" name="Rectangle 3"/>
          <p:cNvSpPr>
            <a:spLocks noGrp="1" noChangeArrowheads="1"/>
          </p:cNvSpPr>
          <p:nvPr>
            <p:ph sz="quarter" idx="1"/>
          </p:nvPr>
        </p:nvSpPr>
        <p:spPr>
          <a:xfrm>
            <a:off x="685800" y="1463040"/>
            <a:ext cx="7132320" cy="5608320"/>
          </a:xfrm>
        </p:spPr>
        <p:txBody>
          <a:bodyPr/>
          <a:lstStyle/>
          <a:p>
            <a:pPr eaLnBrk="1" hangingPunct="1">
              <a:buNone/>
            </a:pPr>
            <a:r>
              <a:rPr lang="en-US" sz="2100" b="1" dirty="0" smtClean="0">
                <a:latin typeface="Comic Sans MS" pitchFamily="66" charset="0"/>
              </a:rPr>
              <a:t>ADVANTAGES:</a:t>
            </a:r>
          </a:p>
          <a:p>
            <a:pPr eaLnBrk="1" hangingPunct="1"/>
            <a:r>
              <a:rPr lang="en-US" sz="2100" dirty="0" smtClean="0">
                <a:latin typeface="Comic Sans MS" pitchFamily="66" charset="0"/>
              </a:rPr>
              <a:t>Sample easy to select</a:t>
            </a:r>
          </a:p>
          <a:p>
            <a:pPr eaLnBrk="1" hangingPunct="1"/>
            <a:r>
              <a:rPr lang="en-US" sz="2100" dirty="0" smtClean="0">
                <a:latin typeface="Comic Sans MS" pitchFamily="66" charset="0"/>
              </a:rPr>
              <a:t>Suitable sampling frame can be identified easily</a:t>
            </a:r>
          </a:p>
          <a:p>
            <a:pPr eaLnBrk="1" hangingPunct="1"/>
            <a:r>
              <a:rPr lang="en-US" sz="2100" dirty="0" smtClean="0">
                <a:latin typeface="Comic Sans MS" pitchFamily="66" charset="0"/>
              </a:rPr>
              <a:t>Sample evenly spread over entire reference population</a:t>
            </a:r>
          </a:p>
          <a:p>
            <a:pPr eaLnBrk="1" hangingPunct="1">
              <a:buNone/>
            </a:pPr>
            <a:endParaRPr lang="en-US" sz="2100" b="1" dirty="0" smtClean="0">
              <a:latin typeface="Comic Sans MS" pitchFamily="66" charset="0"/>
            </a:endParaRPr>
          </a:p>
          <a:p>
            <a:pPr eaLnBrk="1" hangingPunct="1">
              <a:buNone/>
            </a:pPr>
            <a:r>
              <a:rPr lang="en-US" sz="2100" b="1" dirty="0" smtClean="0">
                <a:latin typeface="Comic Sans MS" pitchFamily="66" charset="0"/>
              </a:rPr>
              <a:t>DISADVANTAGES:</a:t>
            </a:r>
          </a:p>
          <a:p>
            <a:pPr eaLnBrk="1" hangingPunct="1"/>
            <a:r>
              <a:rPr lang="en-US" sz="2100" dirty="0" smtClean="0">
                <a:latin typeface="Comic Sans MS" pitchFamily="66" charset="0"/>
              </a:rPr>
              <a:t>Sample may be biased if hidden periodicity in population coincides with that of selection.</a:t>
            </a:r>
          </a:p>
          <a:p>
            <a:pPr eaLnBrk="1" hangingPunct="1"/>
            <a:r>
              <a:rPr lang="en-US" sz="2100" dirty="0" smtClean="0">
                <a:latin typeface="Comic Sans MS" pitchFamily="66" charset="0"/>
              </a:rPr>
              <a:t>Difficult to assess precision of estimate from one survey.</a:t>
            </a:r>
          </a:p>
          <a:p>
            <a:pPr eaLnBrk="1" hangingPunct="1"/>
            <a:endParaRPr lang="en-US" sz="2100" dirty="0" smtClean="0">
              <a:latin typeface="Comic Sans MS" pitchFamily="66" charset="0"/>
            </a:endParaRPr>
          </a:p>
        </p:txBody>
      </p:sp>
    </p:spTree>
  </p:cSld>
  <p:clrMapOvr>
    <a:masterClrMapping/>
  </p:clrMapOvr>
  <p:transition advTm="655"/>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11480" y="0"/>
            <a:ext cx="7406640" cy="975360"/>
          </a:xfrm>
        </p:spPr>
        <p:txBody>
          <a:bodyPr>
            <a:normAutofit/>
          </a:bodyPr>
          <a:lstStyle/>
          <a:p>
            <a:pPr eaLnBrk="1" hangingPunct="1"/>
            <a:r>
              <a:rPr lang="en-US" sz="2800" b="1" dirty="0" smtClean="0">
                <a:solidFill>
                  <a:srgbClr val="008000"/>
                </a:solidFill>
                <a:latin typeface="Comic Sans MS" pitchFamily="66" charset="0"/>
              </a:rPr>
              <a:t>STRATIFIED SAMPLING</a:t>
            </a:r>
          </a:p>
        </p:txBody>
      </p:sp>
      <p:sp>
        <p:nvSpPr>
          <p:cNvPr id="27650" name="Slide Number Placeholder 5"/>
          <p:cNvSpPr>
            <a:spLocks noGrp="1"/>
          </p:cNvSpPr>
          <p:nvPr>
            <p:ph type="sldNum" sz="quarter" idx="12"/>
          </p:nvPr>
        </p:nvSpPr>
        <p:spPr/>
        <p:txBody>
          <a:bodyPr/>
          <a:lstStyle/>
          <a:p>
            <a:pPr>
              <a:defRPr/>
            </a:pPr>
            <a:fld id="{B5CA1789-062E-42E2-90E6-B06B87B92785}" type="slidenum">
              <a:rPr lang="en-US" altLang="en-US"/>
              <a:pPr>
                <a:defRPr/>
              </a:pPr>
              <a:t>17</a:t>
            </a:fld>
            <a:endParaRPr lang="en-US" altLang="en-US"/>
          </a:p>
        </p:txBody>
      </p:sp>
      <p:sp>
        <p:nvSpPr>
          <p:cNvPr id="30724" name="Rectangle 3"/>
          <p:cNvSpPr>
            <a:spLocks noGrp="1" noChangeArrowheads="1"/>
          </p:cNvSpPr>
          <p:nvPr>
            <p:ph sz="quarter" idx="1"/>
          </p:nvPr>
        </p:nvSpPr>
        <p:spPr>
          <a:xfrm>
            <a:off x="205740" y="1056640"/>
            <a:ext cx="7818120" cy="5477934"/>
          </a:xfrm>
        </p:spPr>
        <p:txBody>
          <a:bodyPr>
            <a:normAutofit/>
          </a:bodyPr>
          <a:lstStyle/>
          <a:p>
            <a:pPr eaLnBrk="1" hangingPunct="1">
              <a:buFont typeface="Wingdings" pitchFamily="2" charset="2"/>
              <a:buNone/>
            </a:pPr>
            <a:r>
              <a:rPr lang="en-US" sz="2400" dirty="0" smtClean="0"/>
              <a:t>    Where population embraces a number of distinct categories, the frame can be organized into separate "strata." Each stratum is then sampled as an independent sub-population, out of which individual elements can be randomly selected. </a:t>
            </a:r>
          </a:p>
          <a:p>
            <a:pPr eaLnBrk="1" hangingPunct="1"/>
            <a:r>
              <a:rPr lang="en-US" sz="2400" dirty="0" smtClean="0"/>
              <a:t>Every unit in a stratum has same chance of being selected.</a:t>
            </a:r>
          </a:p>
          <a:p>
            <a:pPr eaLnBrk="1" hangingPunct="1"/>
            <a:r>
              <a:rPr lang="en-US" sz="2400" dirty="0" smtClean="0"/>
              <a:t>Using same sampling fraction for all strata ensures proportionate representation in the sample.</a:t>
            </a:r>
          </a:p>
          <a:p>
            <a:pPr eaLnBrk="1" hangingPunct="1"/>
            <a:r>
              <a:rPr lang="en-US" sz="2400" dirty="0" smtClean="0"/>
              <a:t>Adequate representation of minority subgroups of interest can be ensured by stratification &amp; varying sampling fraction between strata as required.</a:t>
            </a:r>
          </a:p>
          <a:p>
            <a:pPr eaLnBrk="1" hangingPunct="1"/>
            <a:endParaRPr lang="en-US" sz="2400" dirty="0" smtClean="0"/>
          </a:p>
        </p:txBody>
      </p:sp>
    </p:spTree>
  </p:cSld>
  <p:clrMapOvr>
    <a:masterClrMapping/>
  </p:clrMapOvr>
  <p:transition advTm="515"/>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21482" y="208281"/>
            <a:ext cx="6740843" cy="716279"/>
          </a:xfrm>
        </p:spPr>
        <p:txBody>
          <a:bodyPr>
            <a:normAutofit/>
          </a:bodyPr>
          <a:lstStyle/>
          <a:p>
            <a:pPr eaLnBrk="1" hangingPunct="1"/>
            <a:r>
              <a:rPr lang="en-US" altLang="ko-KR" sz="2800" b="1" dirty="0" smtClean="0">
                <a:solidFill>
                  <a:srgbClr val="008000"/>
                </a:solidFill>
                <a:latin typeface="Comic Sans MS" pitchFamily="66" charset="0"/>
                <a:ea typeface="굴림" pitchFamily="34" charset="-127"/>
              </a:rPr>
              <a:t>STRATIFIED SAMPLING……</a:t>
            </a:r>
            <a:endParaRPr lang="en-US" sz="2800" b="1" dirty="0" smtClean="0">
              <a:solidFill>
                <a:srgbClr val="008000"/>
              </a:solidFill>
              <a:latin typeface="Comic Sans MS" pitchFamily="66" charset="0"/>
              <a:ea typeface="굴림" pitchFamily="34" charset="-127"/>
            </a:endParaRPr>
          </a:p>
        </p:txBody>
      </p:sp>
      <p:sp>
        <p:nvSpPr>
          <p:cNvPr id="28674" name="Slide Number Placeholder 5"/>
          <p:cNvSpPr>
            <a:spLocks noGrp="1"/>
          </p:cNvSpPr>
          <p:nvPr>
            <p:ph type="sldNum" sz="quarter" idx="12"/>
          </p:nvPr>
        </p:nvSpPr>
        <p:spPr/>
        <p:txBody>
          <a:bodyPr/>
          <a:lstStyle/>
          <a:p>
            <a:pPr>
              <a:defRPr/>
            </a:pPr>
            <a:fld id="{753263FD-051E-4846-A6FD-B26438C12A66}" type="slidenum">
              <a:rPr lang="en-US" altLang="en-US"/>
              <a:pPr>
                <a:defRPr/>
              </a:pPr>
              <a:t>18</a:t>
            </a:fld>
            <a:endParaRPr lang="en-US" altLang="en-US"/>
          </a:p>
        </p:txBody>
      </p:sp>
      <p:sp>
        <p:nvSpPr>
          <p:cNvPr id="31748" name="Rectangle 3"/>
          <p:cNvSpPr>
            <a:spLocks noGrp="1" noChangeArrowheads="1"/>
          </p:cNvSpPr>
          <p:nvPr>
            <p:ph sz="quarter" idx="1"/>
          </p:nvPr>
        </p:nvSpPr>
        <p:spPr>
          <a:xfrm>
            <a:off x="480060" y="894080"/>
            <a:ext cx="7406640" cy="6177280"/>
          </a:xfrm>
        </p:spPr>
        <p:txBody>
          <a:bodyPr>
            <a:normAutofit/>
          </a:bodyPr>
          <a:lstStyle/>
          <a:p>
            <a:pPr eaLnBrk="1" hangingPunct="1">
              <a:lnSpc>
                <a:spcPct val="80000"/>
              </a:lnSpc>
            </a:pPr>
            <a:r>
              <a:rPr lang="en-US" sz="2400" dirty="0" smtClean="0"/>
              <a:t>Finally, since each stratum is treated as an independent population, different sampling approaches can be applied to different strata.</a:t>
            </a:r>
          </a:p>
          <a:p>
            <a:pPr eaLnBrk="1" hangingPunct="1">
              <a:lnSpc>
                <a:spcPct val="80000"/>
              </a:lnSpc>
            </a:pPr>
            <a:endParaRPr lang="en-US" sz="2400" dirty="0" smtClean="0"/>
          </a:p>
          <a:p>
            <a:pPr eaLnBrk="1" hangingPunct="1">
              <a:lnSpc>
                <a:spcPct val="80000"/>
              </a:lnSpc>
            </a:pPr>
            <a:r>
              <a:rPr lang="en-US" sz="2400" b="1" dirty="0" smtClean="0"/>
              <a:t>Drawbacks</a:t>
            </a:r>
            <a:r>
              <a:rPr lang="en-US" sz="2400" dirty="0" smtClean="0"/>
              <a:t> to using stratified sampling.</a:t>
            </a:r>
          </a:p>
          <a:p>
            <a:pPr eaLnBrk="1" hangingPunct="1">
              <a:lnSpc>
                <a:spcPct val="80000"/>
              </a:lnSpc>
            </a:pPr>
            <a:r>
              <a:rPr lang="en-US" sz="2400" dirty="0" smtClean="0"/>
              <a:t> First, sampling frame of entire population has to be prepared separately for each stratum</a:t>
            </a:r>
          </a:p>
          <a:p>
            <a:pPr eaLnBrk="1" hangingPunct="1">
              <a:lnSpc>
                <a:spcPct val="80000"/>
              </a:lnSpc>
            </a:pPr>
            <a:r>
              <a:rPr lang="en-US" sz="2400" dirty="0" smtClean="0"/>
              <a:t>Second, when examining multiple criteria, stratifying variables may be related to some, but not to others, further complicating the design, and potentially reducing the utility of the strata.</a:t>
            </a:r>
          </a:p>
          <a:p>
            <a:pPr eaLnBrk="1" hangingPunct="1">
              <a:lnSpc>
                <a:spcPct val="80000"/>
              </a:lnSpc>
            </a:pPr>
            <a:r>
              <a:rPr lang="en-US" sz="2400" dirty="0" smtClean="0"/>
              <a:t> Finally, in some cases (such as designs with a large number of strata, or those with a specified minimum sample size per group), stratified sampling can potentially require a larger sample than would other methods</a:t>
            </a:r>
          </a:p>
        </p:txBody>
      </p:sp>
    </p:spTree>
  </p:cSld>
  <p:clrMapOvr>
    <a:masterClrMapping/>
  </p:clrMapOvr>
  <p:transition advTm="53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11480" y="167641"/>
            <a:ext cx="6789420" cy="1016000"/>
          </a:xfrm>
        </p:spPr>
        <p:txBody>
          <a:bodyPr/>
          <a:lstStyle/>
          <a:p>
            <a:pPr eaLnBrk="1" hangingPunct="1"/>
            <a:r>
              <a:rPr lang="en-US" altLang="ko-KR" sz="3100" smtClean="0">
                <a:latin typeface="Comic Sans MS" pitchFamily="66" charset="0"/>
                <a:ea typeface="굴림" pitchFamily="34" charset="-127"/>
              </a:rPr>
              <a:t>STRATIFIED SAMPLING…….</a:t>
            </a:r>
            <a:endParaRPr lang="en-US" sz="3100" smtClean="0">
              <a:latin typeface="Comic Sans MS" pitchFamily="66" charset="0"/>
            </a:endParaRPr>
          </a:p>
        </p:txBody>
      </p:sp>
      <p:sp>
        <p:nvSpPr>
          <p:cNvPr id="29698" name="Slide Number Placeholder 5"/>
          <p:cNvSpPr>
            <a:spLocks noGrp="1"/>
          </p:cNvSpPr>
          <p:nvPr>
            <p:ph type="sldNum" sz="quarter" idx="12"/>
          </p:nvPr>
        </p:nvSpPr>
        <p:spPr/>
        <p:txBody>
          <a:bodyPr/>
          <a:lstStyle/>
          <a:p>
            <a:pPr>
              <a:defRPr/>
            </a:pPr>
            <a:fld id="{051E9549-AEC1-4937-8853-A352DF218601}" type="slidenum">
              <a:rPr lang="en-US" altLang="en-US"/>
              <a:pPr>
                <a:defRPr/>
              </a:pPr>
              <a:t>19</a:t>
            </a:fld>
            <a:endParaRPr lang="en-US" altLang="en-US"/>
          </a:p>
        </p:txBody>
      </p:sp>
      <p:pic>
        <p:nvPicPr>
          <p:cNvPr id="32772" name="Picture 78" descr="1_Stra"/>
          <p:cNvPicPr>
            <a:picLocks noGrp="1" noChangeAspect="1" noChangeArrowheads="1"/>
          </p:cNvPicPr>
          <p:nvPr>
            <p:ph sz="quarter" idx="1"/>
          </p:nvPr>
        </p:nvPicPr>
        <p:blipFill>
          <a:blip r:embed="rId2"/>
          <a:srcRect/>
          <a:stretch>
            <a:fillRect/>
          </a:stretch>
        </p:blipFill>
        <p:spPr>
          <a:xfrm>
            <a:off x="1131570" y="2832948"/>
            <a:ext cx="6377940" cy="2299547"/>
          </a:xfrm>
          <a:noFill/>
        </p:spPr>
      </p:pic>
      <p:sp>
        <p:nvSpPr>
          <p:cNvPr id="32773" name="Rectangle 4"/>
          <p:cNvSpPr>
            <a:spLocks noChangeArrowheads="1"/>
          </p:cNvSpPr>
          <p:nvPr/>
        </p:nvSpPr>
        <p:spPr bwMode="auto">
          <a:xfrm>
            <a:off x="548640" y="1788160"/>
            <a:ext cx="5623560" cy="1395767"/>
          </a:xfrm>
          <a:prstGeom prst="rect">
            <a:avLst/>
          </a:prstGeom>
          <a:noFill/>
          <a:ln w="9525">
            <a:noFill/>
            <a:miter lim="800000"/>
            <a:headEnd/>
            <a:tailEnd/>
          </a:ln>
        </p:spPr>
        <p:txBody>
          <a:bodyPr>
            <a:spAutoFit/>
          </a:bodyPr>
          <a:lstStyle/>
          <a:p>
            <a:pPr lvl="3"/>
            <a:endParaRPr lang="en-US" altLang="ko-KR" sz="2000" u="sng">
              <a:ea typeface="굴림" pitchFamily="34" charset="-127"/>
              <a:cs typeface="Arial" charset="0"/>
            </a:endParaRPr>
          </a:p>
          <a:p>
            <a:pPr lvl="4"/>
            <a:r>
              <a:rPr lang="en-US" altLang="ko-KR" sz="2000">
                <a:latin typeface="Comic Sans MS" pitchFamily="66" charset="0"/>
                <a:ea typeface="굴림" pitchFamily="34" charset="-127"/>
                <a:cs typeface="Arial" charset="0"/>
              </a:rPr>
              <a:t>Draw a sample from each stratum</a:t>
            </a:r>
          </a:p>
          <a:p>
            <a:pPr lvl="4">
              <a:lnSpc>
                <a:spcPct val="80000"/>
              </a:lnSpc>
              <a:spcBef>
                <a:spcPct val="50000"/>
              </a:spcBef>
            </a:pPr>
            <a:endParaRPr lang="en-US" altLang="ko-KR" sz="1900" u="sng">
              <a:latin typeface="Comic Sans MS" pitchFamily="66" charset="0"/>
              <a:ea typeface="굴림" pitchFamily="34" charset="-127"/>
              <a:cs typeface="Arial" charset="0"/>
            </a:endParaRPr>
          </a:p>
        </p:txBody>
      </p:sp>
    </p:spTree>
  </p:cSld>
  <p:clrMapOvr>
    <a:masterClrMapping/>
  </p:clrMapOvr>
  <p:transition advTm="452"/>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11480" y="0"/>
            <a:ext cx="7406640" cy="894080"/>
          </a:xfrm>
        </p:spPr>
        <p:txBody>
          <a:bodyPr/>
          <a:lstStyle/>
          <a:p>
            <a:pPr eaLnBrk="1" hangingPunct="1"/>
            <a:r>
              <a:rPr lang="en-US" sz="3200" smtClean="0">
                <a:solidFill>
                  <a:srgbClr val="008000"/>
                </a:solidFill>
                <a:latin typeface="Arial" charset="0"/>
                <a:cs typeface="Arial" charset="0"/>
              </a:rPr>
              <a:t>SAMPLING</a:t>
            </a:r>
          </a:p>
        </p:txBody>
      </p:sp>
      <p:sp>
        <p:nvSpPr>
          <p:cNvPr id="7170" name="Slide Number Placeholder 5"/>
          <p:cNvSpPr>
            <a:spLocks noGrp="1"/>
          </p:cNvSpPr>
          <p:nvPr>
            <p:ph type="sldNum" sz="quarter" idx="12"/>
          </p:nvPr>
        </p:nvSpPr>
        <p:spPr/>
        <p:txBody>
          <a:bodyPr/>
          <a:lstStyle/>
          <a:p>
            <a:pPr>
              <a:defRPr/>
            </a:pPr>
            <a:fld id="{1B4AB01A-A5B2-455A-827C-3A101EFA9518}" type="slidenum">
              <a:rPr lang="en-US" altLang="en-US" sz="2400">
                <a:latin typeface="Arial" pitchFamily="34" charset="0"/>
                <a:cs typeface="Arial" pitchFamily="34" charset="0"/>
              </a:rPr>
              <a:pPr>
                <a:defRPr/>
              </a:pPr>
              <a:t>2</a:t>
            </a:fld>
            <a:endParaRPr lang="en-US" altLang="en-US" sz="2400">
              <a:latin typeface="Arial" pitchFamily="34" charset="0"/>
              <a:cs typeface="Arial" pitchFamily="34" charset="0"/>
            </a:endParaRPr>
          </a:p>
        </p:txBody>
      </p:sp>
      <p:sp>
        <p:nvSpPr>
          <p:cNvPr id="10244" name="Rectangle 3"/>
          <p:cNvSpPr>
            <a:spLocks noGrp="1" noChangeArrowheads="1"/>
          </p:cNvSpPr>
          <p:nvPr>
            <p:ph sz="quarter" idx="1"/>
          </p:nvPr>
        </p:nvSpPr>
        <p:spPr>
          <a:xfrm>
            <a:off x="205740" y="990600"/>
            <a:ext cx="7475220" cy="5999480"/>
          </a:xfrm>
        </p:spPr>
        <p:txBody>
          <a:bodyPr>
            <a:normAutofit/>
          </a:bodyPr>
          <a:lstStyle/>
          <a:p>
            <a:pPr eaLnBrk="1" hangingPunct="1">
              <a:lnSpc>
                <a:spcPct val="80000"/>
              </a:lnSpc>
            </a:pPr>
            <a:r>
              <a:rPr lang="en-US" sz="2400" dirty="0" smtClean="0">
                <a:cs typeface="Arial" charset="0"/>
              </a:rPr>
              <a:t>A </a:t>
            </a:r>
            <a:r>
              <a:rPr lang="en-US" sz="2400" dirty="0" smtClean="0">
                <a:solidFill>
                  <a:srgbClr val="0091DA"/>
                </a:solidFill>
                <a:cs typeface="Arial" charset="0"/>
              </a:rPr>
              <a:t>sample</a:t>
            </a:r>
            <a:r>
              <a:rPr lang="en-US" sz="2400" dirty="0" smtClean="0">
                <a:cs typeface="Arial" charset="0"/>
              </a:rPr>
              <a:t> is “a smaller (but hopefully representative) collection of units from a population used to determine truths about that population” (Field, 2005)</a:t>
            </a:r>
          </a:p>
          <a:p>
            <a:pPr eaLnBrk="1" hangingPunct="1">
              <a:lnSpc>
                <a:spcPct val="80000"/>
              </a:lnSpc>
            </a:pPr>
            <a:endParaRPr lang="en-US" sz="2400" dirty="0" smtClean="0">
              <a:cs typeface="Arial" charset="0"/>
            </a:endParaRPr>
          </a:p>
          <a:p>
            <a:pPr eaLnBrk="1" hangingPunct="1">
              <a:lnSpc>
                <a:spcPct val="80000"/>
              </a:lnSpc>
            </a:pPr>
            <a:r>
              <a:rPr lang="en-US" sz="2400" dirty="0" smtClean="0">
                <a:cs typeface="Arial" charset="0"/>
              </a:rPr>
              <a:t>Why sample?</a:t>
            </a:r>
          </a:p>
          <a:p>
            <a:pPr lvl="1" eaLnBrk="1" hangingPunct="1">
              <a:lnSpc>
                <a:spcPct val="80000"/>
              </a:lnSpc>
            </a:pPr>
            <a:r>
              <a:rPr lang="en-US" sz="2400" dirty="0" smtClean="0">
                <a:cs typeface="Arial" charset="0"/>
              </a:rPr>
              <a:t>Resources (time, money) and workload</a:t>
            </a:r>
          </a:p>
          <a:p>
            <a:pPr lvl="1" eaLnBrk="1" hangingPunct="1">
              <a:lnSpc>
                <a:spcPct val="80000"/>
              </a:lnSpc>
            </a:pPr>
            <a:r>
              <a:rPr lang="en-US" sz="2400" dirty="0" smtClean="0">
                <a:cs typeface="Arial" charset="0"/>
              </a:rPr>
              <a:t>Gives results with known accuracy that can be calculated mathematically</a:t>
            </a:r>
          </a:p>
          <a:p>
            <a:pPr eaLnBrk="1" hangingPunct="1">
              <a:lnSpc>
                <a:spcPct val="80000"/>
              </a:lnSpc>
            </a:pPr>
            <a:endParaRPr lang="en-US" sz="2400" dirty="0" smtClean="0">
              <a:cs typeface="Arial" charset="0"/>
            </a:endParaRPr>
          </a:p>
          <a:p>
            <a:pPr eaLnBrk="1" hangingPunct="1">
              <a:lnSpc>
                <a:spcPct val="80000"/>
              </a:lnSpc>
            </a:pPr>
            <a:r>
              <a:rPr lang="en-US" sz="2400" dirty="0" smtClean="0">
                <a:cs typeface="Arial" charset="0"/>
              </a:rPr>
              <a:t>The </a:t>
            </a:r>
            <a:r>
              <a:rPr lang="en-US" sz="2400" dirty="0" smtClean="0">
                <a:solidFill>
                  <a:srgbClr val="0091DA"/>
                </a:solidFill>
                <a:cs typeface="Arial" charset="0"/>
              </a:rPr>
              <a:t>sampling frame</a:t>
            </a:r>
            <a:r>
              <a:rPr lang="en-US" sz="2400" dirty="0" smtClean="0">
                <a:cs typeface="Arial" charset="0"/>
              </a:rPr>
              <a:t> is the list from which the potential respondents are drawn </a:t>
            </a:r>
          </a:p>
          <a:p>
            <a:pPr lvl="1" eaLnBrk="1" hangingPunct="1">
              <a:lnSpc>
                <a:spcPct val="80000"/>
              </a:lnSpc>
            </a:pPr>
            <a:r>
              <a:rPr lang="en-US" sz="2400" dirty="0" smtClean="0">
                <a:cs typeface="Arial" charset="0"/>
              </a:rPr>
              <a:t>Registrar’s office</a:t>
            </a:r>
          </a:p>
          <a:p>
            <a:pPr lvl="1" eaLnBrk="1" hangingPunct="1">
              <a:lnSpc>
                <a:spcPct val="80000"/>
              </a:lnSpc>
            </a:pPr>
            <a:r>
              <a:rPr lang="en-US" sz="2400" dirty="0" smtClean="0">
                <a:cs typeface="Arial" charset="0"/>
              </a:rPr>
              <a:t>Class rosters</a:t>
            </a:r>
          </a:p>
          <a:p>
            <a:pPr lvl="1" eaLnBrk="1" hangingPunct="1">
              <a:lnSpc>
                <a:spcPct val="80000"/>
              </a:lnSpc>
            </a:pPr>
            <a:r>
              <a:rPr lang="en-US" sz="2400" dirty="0" smtClean="0">
                <a:cs typeface="Arial" charset="0"/>
              </a:rPr>
              <a:t>Must assess sampling frame errors</a:t>
            </a:r>
          </a:p>
          <a:p>
            <a:pPr lvl="1" eaLnBrk="1" hangingPunct="1">
              <a:lnSpc>
                <a:spcPct val="80000"/>
              </a:lnSpc>
            </a:pPr>
            <a:endParaRPr lang="en-US" sz="2400" dirty="0" smtClean="0">
              <a:cs typeface="Arial" charset="0"/>
            </a:endParaRPr>
          </a:p>
          <a:p>
            <a:pPr eaLnBrk="1" hangingPunct="1">
              <a:lnSpc>
                <a:spcPct val="80000"/>
              </a:lnSpc>
            </a:pPr>
            <a:endParaRPr lang="en-US" sz="2400" dirty="0" smtClean="0">
              <a:cs typeface="Arial" charset="0"/>
            </a:endParaRPr>
          </a:p>
          <a:p>
            <a:pPr eaLnBrk="1" hangingPunct="1">
              <a:lnSpc>
                <a:spcPct val="80000"/>
              </a:lnSpc>
            </a:pPr>
            <a:endParaRPr lang="en-US" sz="2400" dirty="0" smtClean="0">
              <a:cs typeface="Arial" charset="0"/>
            </a:endParaRPr>
          </a:p>
        </p:txBody>
      </p:sp>
    </p:spTree>
  </p:cSld>
  <p:clrMapOvr>
    <a:masterClrMapping/>
  </p:clrMapOvr>
  <p:transition advTm="593"/>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11480" y="0"/>
            <a:ext cx="7406640" cy="975360"/>
          </a:xfrm>
        </p:spPr>
        <p:txBody>
          <a:bodyPr>
            <a:normAutofit/>
          </a:bodyPr>
          <a:lstStyle/>
          <a:p>
            <a:pPr eaLnBrk="1" hangingPunct="1"/>
            <a:r>
              <a:rPr lang="en-US" sz="2800" b="1" dirty="0" smtClean="0">
                <a:latin typeface="Comic Sans MS" pitchFamily="66" charset="0"/>
              </a:rPr>
              <a:t>CLUSTER SAMPLING</a:t>
            </a:r>
          </a:p>
        </p:txBody>
      </p:sp>
      <p:sp>
        <p:nvSpPr>
          <p:cNvPr id="32770" name="Slide Number Placeholder 5"/>
          <p:cNvSpPr>
            <a:spLocks noGrp="1"/>
          </p:cNvSpPr>
          <p:nvPr>
            <p:ph type="sldNum" sz="quarter" idx="12"/>
          </p:nvPr>
        </p:nvSpPr>
        <p:spPr/>
        <p:txBody>
          <a:bodyPr/>
          <a:lstStyle/>
          <a:p>
            <a:pPr>
              <a:defRPr/>
            </a:pPr>
            <a:fld id="{60162C7A-8713-4503-8EFA-0A30B2EB5842}" type="slidenum">
              <a:rPr lang="en-US" altLang="en-US"/>
              <a:pPr>
                <a:defRPr/>
              </a:pPr>
              <a:t>20</a:t>
            </a:fld>
            <a:endParaRPr lang="en-US" altLang="en-US"/>
          </a:p>
        </p:txBody>
      </p:sp>
      <p:sp>
        <p:nvSpPr>
          <p:cNvPr id="35844" name="Rectangle 3"/>
          <p:cNvSpPr>
            <a:spLocks noGrp="1" noChangeArrowheads="1"/>
          </p:cNvSpPr>
          <p:nvPr>
            <p:ph sz="quarter" idx="1"/>
          </p:nvPr>
        </p:nvSpPr>
        <p:spPr>
          <a:xfrm>
            <a:off x="137160" y="894080"/>
            <a:ext cx="7955280" cy="5770880"/>
          </a:xfrm>
        </p:spPr>
        <p:txBody>
          <a:bodyPr>
            <a:normAutofit/>
          </a:bodyPr>
          <a:lstStyle/>
          <a:p>
            <a:pPr eaLnBrk="1" hangingPunct="1"/>
            <a:r>
              <a:rPr lang="en-US" sz="2400" dirty="0" smtClean="0">
                <a:hlinkClick r:id="rId2" tooltip="Cluster sampling"/>
              </a:rPr>
              <a:t>Cluster sampling</a:t>
            </a:r>
            <a:r>
              <a:rPr lang="en-US" sz="2400" dirty="0" smtClean="0"/>
              <a:t> is an example of 'two-stage sampling' . </a:t>
            </a:r>
          </a:p>
          <a:p>
            <a:pPr eaLnBrk="1" hangingPunct="1"/>
            <a:r>
              <a:rPr lang="en-US" sz="2400" dirty="0" smtClean="0"/>
              <a:t> First stage a sample of areas is chosen;</a:t>
            </a:r>
          </a:p>
          <a:p>
            <a:pPr eaLnBrk="1" hangingPunct="1"/>
            <a:r>
              <a:rPr lang="en-US" sz="2400" dirty="0" smtClean="0"/>
              <a:t> Second stage a sample of respondents </a:t>
            </a:r>
            <a:r>
              <a:rPr lang="en-US" sz="2400" i="1" dirty="0" smtClean="0"/>
              <a:t>within</a:t>
            </a:r>
            <a:r>
              <a:rPr lang="en-US" sz="2400" dirty="0" smtClean="0"/>
              <a:t> those areas is selected.</a:t>
            </a:r>
          </a:p>
          <a:p>
            <a:pPr eaLnBrk="1" hangingPunct="1"/>
            <a:r>
              <a:rPr lang="en-US" sz="2400" dirty="0" smtClean="0"/>
              <a:t> Population divided into clusters of homogeneous units, usually based on geographical contiguity.</a:t>
            </a:r>
          </a:p>
          <a:p>
            <a:pPr eaLnBrk="1" hangingPunct="1"/>
            <a:r>
              <a:rPr lang="en-US" sz="2400" dirty="0" smtClean="0"/>
              <a:t>Sampling units are groups rather than individuals.</a:t>
            </a:r>
          </a:p>
          <a:p>
            <a:pPr eaLnBrk="1" hangingPunct="1"/>
            <a:r>
              <a:rPr lang="en-US" sz="2400" dirty="0" smtClean="0"/>
              <a:t>A sample of such clusters is then selected.</a:t>
            </a:r>
          </a:p>
          <a:p>
            <a:pPr eaLnBrk="1" hangingPunct="1"/>
            <a:r>
              <a:rPr lang="en-US" sz="2400" dirty="0" smtClean="0"/>
              <a:t>All units from the selected clusters are studied.</a:t>
            </a:r>
          </a:p>
          <a:p>
            <a:pPr eaLnBrk="1" hangingPunct="1"/>
            <a:endParaRPr lang="en-US" sz="2400" dirty="0" smtClean="0"/>
          </a:p>
        </p:txBody>
      </p:sp>
    </p:spTree>
  </p:cSld>
  <p:clrMapOvr>
    <a:masterClrMapping/>
  </p:clrMapOvr>
  <p:transition advTm="702"/>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z="3500" dirty="0" smtClean="0">
                <a:latin typeface="Comic Sans MS" pitchFamily="66" charset="0"/>
              </a:rPr>
              <a:t>CLUSTER SAMPLING…….</a:t>
            </a:r>
          </a:p>
        </p:txBody>
      </p:sp>
      <p:sp>
        <p:nvSpPr>
          <p:cNvPr id="33794" name="Slide Number Placeholder 5"/>
          <p:cNvSpPr>
            <a:spLocks noGrp="1"/>
          </p:cNvSpPr>
          <p:nvPr>
            <p:ph type="sldNum" sz="quarter" idx="12"/>
          </p:nvPr>
        </p:nvSpPr>
        <p:spPr/>
        <p:txBody>
          <a:bodyPr/>
          <a:lstStyle/>
          <a:p>
            <a:pPr>
              <a:defRPr/>
            </a:pPr>
            <a:fld id="{EF82A81C-53A1-456A-A9DD-DD9A435F4C51}" type="slidenum">
              <a:rPr lang="en-US" altLang="en-US"/>
              <a:pPr>
                <a:defRPr/>
              </a:pPr>
              <a:t>21</a:t>
            </a:fld>
            <a:endParaRPr lang="en-US" altLang="en-US"/>
          </a:p>
        </p:txBody>
      </p:sp>
      <p:sp>
        <p:nvSpPr>
          <p:cNvPr id="36868" name="Rectangle 3"/>
          <p:cNvSpPr>
            <a:spLocks noGrp="1" noChangeArrowheads="1"/>
          </p:cNvSpPr>
          <p:nvPr>
            <p:ph sz="quarter" idx="1"/>
          </p:nvPr>
        </p:nvSpPr>
        <p:spPr/>
        <p:txBody>
          <a:bodyPr>
            <a:normAutofit/>
          </a:bodyPr>
          <a:lstStyle/>
          <a:p>
            <a:pPr eaLnBrk="1" hangingPunct="1">
              <a:lnSpc>
                <a:spcPct val="90000"/>
              </a:lnSpc>
              <a:buNone/>
            </a:pPr>
            <a:r>
              <a:rPr lang="en-US" sz="2400" dirty="0" smtClean="0"/>
              <a:t>Advantages :</a:t>
            </a:r>
          </a:p>
          <a:p>
            <a:pPr eaLnBrk="1" hangingPunct="1">
              <a:lnSpc>
                <a:spcPct val="90000"/>
              </a:lnSpc>
            </a:pPr>
            <a:r>
              <a:rPr lang="en-US" sz="2400" dirty="0" smtClean="0"/>
              <a:t>Cuts down on the cost of preparing a sampling frame.</a:t>
            </a:r>
          </a:p>
          <a:p>
            <a:pPr eaLnBrk="1" hangingPunct="1">
              <a:lnSpc>
                <a:spcPct val="90000"/>
              </a:lnSpc>
            </a:pPr>
            <a:r>
              <a:rPr lang="en-US" sz="2400" dirty="0" smtClean="0"/>
              <a:t>This can reduce travel and other administrative costs.</a:t>
            </a:r>
          </a:p>
          <a:p>
            <a:pPr eaLnBrk="1" hangingPunct="1">
              <a:lnSpc>
                <a:spcPct val="90000"/>
              </a:lnSpc>
              <a:buNone/>
            </a:pPr>
            <a:endParaRPr lang="en-US" sz="2400" dirty="0" smtClean="0"/>
          </a:p>
          <a:p>
            <a:pPr eaLnBrk="1" hangingPunct="1">
              <a:lnSpc>
                <a:spcPct val="90000"/>
              </a:lnSpc>
              <a:buNone/>
            </a:pPr>
            <a:r>
              <a:rPr lang="en-US" sz="2400" dirty="0" smtClean="0"/>
              <a:t>Disadvantages: </a:t>
            </a:r>
          </a:p>
          <a:p>
            <a:pPr>
              <a:lnSpc>
                <a:spcPct val="90000"/>
              </a:lnSpc>
            </a:pPr>
            <a:r>
              <a:rPr lang="en-US" sz="2400" dirty="0" smtClean="0"/>
              <a:t>sampling error is higher for a simple random sample of same size.</a:t>
            </a:r>
          </a:p>
          <a:p>
            <a:pPr eaLnBrk="1" hangingPunct="1">
              <a:lnSpc>
                <a:spcPct val="90000"/>
              </a:lnSpc>
            </a:pPr>
            <a:r>
              <a:rPr lang="en-US" sz="2400" dirty="0" smtClean="0"/>
              <a:t>Often used to evaluate vaccination coverage in EPI </a:t>
            </a:r>
          </a:p>
          <a:p>
            <a:pPr eaLnBrk="1" hangingPunct="1">
              <a:lnSpc>
                <a:spcPct val="90000"/>
              </a:lnSpc>
            </a:pPr>
            <a:endParaRPr lang="en-US" sz="2400" dirty="0" smtClean="0"/>
          </a:p>
          <a:p>
            <a:pPr eaLnBrk="1" hangingPunct="1">
              <a:lnSpc>
                <a:spcPct val="90000"/>
              </a:lnSpc>
            </a:pPr>
            <a:endParaRPr lang="en-US" sz="2400" dirty="0" smtClean="0"/>
          </a:p>
        </p:txBody>
      </p:sp>
    </p:spTree>
  </p:cSld>
  <p:clrMapOvr>
    <a:masterClrMapping/>
  </p:clrMapOvr>
  <p:transition advTm="593"/>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11480" y="81280"/>
            <a:ext cx="7406640" cy="812800"/>
          </a:xfrm>
        </p:spPr>
        <p:txBody>
          <a:bodyPr>
            <a:noAutofit/>
          </a:bodyPr>
          <a:lstStyle/>
          <a:p>
            <a:pPr eaLnBrk="1" hangingPunct="1"/>
            <a:r>
              <a:rPr lang="en-US" sz="2800" b="1" dirty="0" smtClean="0">
                <a:latin typeface="+mn-lt"/>
              </a:rPr>
              <a:t>CLUSTER SAMPLING…….</a:t>
            </a:r>
          </a:p>
        </p:txBody>
      </p:sp>
      <p:sp>
        <p:nvSpPr>
          <p:cNvPr id="34818" name="Slide Number Placeholder 5"/>
          <p:cNvSpPr>
            <a:spLocks noGrp="1"/>
          </p:cNvSpPr>
          <p:nvPr>
            <p:ph type="sldNum" sz="quarter" idx="12"/>
          </p:nvPr>
        </p:nvSpPr>
        <p:spPr/>
        <p:txBody>
          <a:bodyPr/>
          <a:lstStyle/>
          <a:p>
            <a:pPr>
              <a:defRPr/>
            </a:pPr>
            <a:fld id="{43576A54-F32E-4057-AAE9-6F909C175742}" type="slidenum">
              <a:rPr lang="en-US" altLang="en-US"/>
              <a:pPr>
                <a:defRPr/>
              </a:pPr>
              <a:t>22</a:t>
            </a:fld>
            <a:endParaRPr lang="en-US" altLang="en-US"/>
          </a:p>
        </p:txBody>
      </p:sp>
      <p:sp>
        <p:nvSpPr>
          <p:cNvPr id="37892" name="Rectangle 3"/>
          <p:cNvSpPr>
            <a:spLocks noGrp="1" noChangeArrowheads="1"/>
          </p:cNvSpPr>
          <p:nvPr>
            <p:ph sz="quarter" idx="1"/>
          </p:nvPr>
        </p:nvSpPr>
        <p:spPr>
          <a:xfrm>
            <a:off x="137160" y="894080"/>
            <a:ext cx="7886700" cy="6177280"/>
          </a:xfrm>
        </p:spPr>
        <p:txBody>
          <a:bodyPr>
            <a:normAutofit/>
          </a:bodyPr>
          <a:lstStyle/>
          <a:p>
            <a:pPr eaLnBrk="1" hangingPunct="1">
              <a:buFont typeface="Arial" charset="0"/>
              <a:buChar char="•"/>
            </a:pPr>
            <a:r>
              <a:rPr lang="en-US" sz="2400" b="1" dirty="0" smtClean="0"/>
              <a:t>Identification of clusters</a:t>
            </a:r>
          </a:p>
          <a:p>
            <a:pPr lvl="1" eaLnBrk="1" hangingPunct="1">
              <a:buFont typeface="Arial" charset="0"/>
              <a:buChar char="–"/>
            </a:pPr>
            <a:r>
              <a:rPr lang="en-US" sz="2400" dirty="0" smtClean="0"/>
              <a:t>List all cities, towns, villages &amp; wards of cities with their population falling in target area under study.</a:t>
            </a:r>
          </a:p>
          <a:p>
            <a:pPr lvl="1" eaLnBrk="1" hangingPunct="1">
              <a:buFont typeface="Arial" charset="0"/>
              <a:buChar char="–"/>
            </a:pPr>
            <a:r>
              <a:rPr lang="en-US" sz="2400" dirty="0" smtClean="0"/>
              <a:t>Calculate cumulative population &amp; divide by 30, this gives sampling interval.</a:t>
            </a:r>
          </a:p>
          <a:p>
            <a:pPr lvl="1" eaLnBrk="1" hangingPunct="1">
              <a:buFont typeface="Arial" charset="0"/>
              <a:buChar char="–"/>
            </a:pPr>
            <a:r>
              <a:rPr lang="en-US" sz="2400" dirty="0" smtClean="0"/>
              <a:t>Select a random no. less than or equal to sampling interval having same no. of digits. This forms 1</a:t>
            </a:r>
            <a:r>
              <a:rPr lang="en-US" sz="2400" baseline="30000" dirty="0" smtClean="0"/>
              <a:t>st</a:t>
            </a:r>
            <a:r>
              <a:rPr lang="en-US" sz="2400" dirty="0" smtClean="0"/>
              <a:t> cluster.</a:t>
            </a:r>
          </a:p>
          <a:p>
            <a:pPr lvl="1" eaLnBrk="1" hangingPunct="1">
              <a:buFont typeface="Arial" charset="0"/>
              <a:buChar char="–"/>
            </a:pPr>
            <a:r>
              <a:rPr lang="en-US" sz="2400" dirty="0" smtClean="0"/>
              <a:t>Random no.+ sampling interval = population of 2</a:t>
            </a:r>
            <a:r>
              <a:rPr lang="en-US" sz="2400" baseline="30000" dirty="0" smtClean="0"/>
              <a:t>nd</a:t>
            </a:r>
            <a:r>
              <a:rPr lang="en-US" sz="2400" dirty="0" smtClean="0"/>
              <a:t> cluster.</a:t>
            </a:r>
          </a:p>
          <a:p>
            <a:pPr lvl="1" eaLnBrk="1" hangingPunct="1">
              <a:buFont typeface="Arial" charset="0"/>
              <a:buChar char="–"/>
            </a:pPr>
            <a:r>
              <a:rPr lang="en-US" sz="2400" dirty="0" smtClean="0"/>
              <a:t>Second cluster + sampling interval = 4</a:t>
            </a:r>
            <a:r>
              <a:rPr lang="en-US" sz="2400" baseline="30000" dirty="0" smtClean="0"/>
              <a:t>th</a:t>
            </a:r>
            <a:r>
              <a:rPr lang="en-US" sz="2400" dirty="0" smtClean="0"/>
              <a:t> cluster.</a:t>
            </a:r>
          </a:p>
          <a:p>
            <a:pPr lvl="1" eaLnBrk="1" hangingPunct="1">
              <a:buFont typeface="Arial" charset="0"/>
              <a:buChar char="–"/>
            </a:pPr>
            <a:r>
              <a:rPr lang="en-US" sz="2400" dirty="0" smtClean="0"/>
              <a:t>Last or 30</a:t>
            </a:r>
            <a:r>
              <a:rPr lang="en-US" sz="2400" baseline="30000" dirty="0" smtClean="0"/>
              <a:t>th</a:t>
            </a:r>
            <a:r>
              <a:rPr lang="en-US" sz="2400" dirty="0" smtClean="0"/>
              <a:t> cluster = 29</a:t>
            </a:r>
            <a:r>
              <a:rPr lang="en-US" sz="2400" baseline="30000" dirty="0" smtClean="0"/>
              <a:t>th</a:t>
            </a:r>
            <a:r>
              <a:rPr lang="en-US" sz="2400" dirty="0" smtClean="0"/>
              <a:t> cluster + sampling interval</a:t>
            </a:r>
          </a:p>
        </p:txBody>
      </p:sp>
    </p:spTree>
  </p:cSld>
  <p:clrMapOvr>
    <a:masterClrMapping/>
  </p:clrMapOvr>
  <p:transition advTm="609"/>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11480" y="443653"/>
            <a:ext cx="6789420" cy="828041"/>
          </a:xfrm>
        </p:spPr>
        <p:txBody>
          <a:bodyPr/>
          <a:lstStyle/>
          <a:p>
            <a:pPr eaLnBrk="1" hangingPunct="1"/>
            <a:r>
              <a:rPr lang="en-US" sz="3000" smtClean="0">
                <a:latin typeface="Comic Sans MS" pitchFamily="66" charset="0"/>
              </a:rPr>
              <a:t>MULTISTAGE SAMPLING</a:t>
            </a:r>
          </a:p>
        </p:txBody>
      </p:sp>
      <p:sp>
        <p:nvSpPr>
          <p:cNvPr id="38914" name="Slide Number Placeholder 5"/>
          <p:cNvSpPr>
            <a:spLocks noGrp="1"/>
          </p:cNvSpPr>
          <p:nvPr>
            <p:ph type="sldNum" sz="quarter" idx="12"/>
          </p:nvPr>
        </p:nvSpPr>
        <p:spPr/>
        <p:txBody>
          <a:bodyPr/>
          <a:lstStyle/>
          <a:p>
            <a:pPr>
              <a:defRPr/>
            </a:pPr>
            <a:fld id="{5F8E82AF-D309-4886-97E5-3E94E44E1675}" type="slidenum">
              <a:rPr lang="en-US" altLang="en-US"/>
              <a:pPr>
                <a:defRPr/>
              </a:pPr>
              <a:t>23</a:t>
            </a:fld>
            <a:endParaRPr lang="en-US" altLang="en-US"/>
          </a:p>
        </p:txBody>
      </p:sp>
      <p:sp>
        <p:nvSpPr>
          <p:cNvPr id="41988" name="Rectangle 3"/>
          <p:cNvSpPr>
            <a:spLocks noGrp="1" noChangeArrowheads="1"/>
          </p:cNvSpPr>
          <p:nvPr>
            <p:ph sz="quarter" idx="1"/>
          </p:nvPr>
        </p:nvSpPr>
        <p:spPr>
          <a:xfrm>
            <a:off x="205740" y="1706880"/>
            <a:ext cx="7818120" cy="5608320"/>
          </a:xfrm>
        </p:spPr>
        <p:txBody>
          <a:bodyPr/>
          <a:lstStyle/>
          <a:p>
            <a:pPr eaLnBrk="1" hangingPunct="1">
              <a:lnSpc>
                <a:spcPct val="80000"/>
              </a:lnSpc>
            </a:pPr>
            <a:r>
              <a:rPr lang="en-US" sz="2100" smtClean="0">
                <a:latin typeface="Comic Sans MS" pitchFamily="66" charset="0"/>
              </a:rPr>
              <a:t> Complex form of cluster sampling in which two or more levels of units are embedded one in the other.</a:t>
            </a:r>
          </a:p>
          <a:p>
            <a:pPr eaLnBrk="1" hangingPunct="1">
              <a:lnSpc>
                <a:spcPct val="80000"/>
              </a:lnSpc>
            </a:pPr>
            <a:endParaRPr lang="en-US" sz="2100" smtClean="0">
              <a:latin typeface="Comic Sans MS" pitchFamily="66" charset="0"/>
            </a:endParaRPr>
          </a:p>
          <a:p>
            <a:pPr eaLnBrk="1" hangingPunct="1">
              <a:lnSpc>
                <a:spcPct val="80000"/>
              </a:lnSpc>
            </a:pPr>
            <a:r>
              <a:rPr lang="en-US" sz="2100" smtClean="0">
                <a:latin typeface="Comic Sans MS" pitchFamily="66" charset="0"/>
              </a:rPr>
              <a:t> First stage, random number of districts chosen in all</a:t>
            </a:r>
          </a:p>
          <a:p>
            <a:pPr eaLnBrk="1" hangingPunct="1">
              <a:lnSpc>
                <a:spcPct val="80000"/>
              </a:lnSpc>
              <a:buFont typeface="Wingdings" pitchFamily="2" charset="2"/>
              <a:buNone/>
            </a:pPr>
            <a:r>
              <a:rPr lang="en-US" sz="2100" smtClean="0">
                <a:latin typeface="Comic Sans MS" pitchFamily="66" charset="0"/>
              </a:rPr>
              <a:t>    states.</a:t>
            </a:r>
          </a:p>
          <a:p>
            <a:pPr eaLnBrk="1" hangingPunct="1">
              <a:lnSpc>
                <a:spcPct val="80000"/>
              </a:lnSpc>
              <a:buFont typeface="Wingdings" pitchFamily="2" charset="2"/>
              <a:buNone/>
            </a:pPr>
            <a:endParaRPr lang="en-US" sz="2100" smtClean="0">
              <a:latin typeface="Comic Sans MS" pitchFamily="66" charset="0"/>
            </a:endParaRPr>
          </a:p>
          <a:p>
            <a:pPr eaLnBrk="1" hangingPunct="1">
              <a:lnSpc>
                <a:spcPct val="80000"/>
              </a:lnSpc>
            </a:pPr>
            <a:r>
              <a:rPr lang="en-US" sz="2100" smtClean="0">
                <a:latin typeface="Comic Sans MS" pitchFamily="66" charset="0"/>
              </a:rPr>
              <a:t> Followed by random number of talukas, villages.</a:t>
            </a:r>
          </a:p>
          <a:p>
            <a:pPr eaLnBrk="1" hangingPunct="1">
              <a:lnSpc>
                <a:spcPct val="80000"/>
              </a:lnSpc>
              <a:buFont typeface="Wingdings" pitchFamily="2" charset="2"/>
              <a:buNone/>
            </a:pPr>
            <a:r>
              <a:rPr lang="en-US" sz="2100" smtClean="0">
                <a:latin typeface="Comic Sans MS" pitchFamily="66" charset="0"/>
              </a:rPr>
              <a:t> </a:t>
            </a:r>
          </a:p>
          <a:p>
            <a:pPr eaLnBrk="1" hangingPunct="1">
              <a:lnSpc>
                <a:spcPct val="80000"/>
              </a:lnSpc>
            </a:pPr>
            <a:r>
              <a:rPr lang="en-US" sz="2100" smtClean="0">
                <a:latin typeface="Comic Sans MS" pitchFamily="66" charset="0"/>
              </a:rPr>
              <a:t>Then third stage units will be houses. </a:t>
            </a:r>
          </a:p>
          <a:p>
            <a:pPr eaLnBrk="1" hangingPunct="1">
              <a:lnSpc>
                <a:spcPct val="80000"/>
              </a:lnSpc>
              <a:buFont typeface="Wingdings" pitchFamily="2" charset="2"/>
              <a:buNone/>
            </a:pPr>
            <a:r>
              <a:rPr lang="en-US" sz="2100" smtClean="0">
                <a:latin typeface="Comic Sans MS" pitchFamily="66" charset="0"/>
              </a:rPr>
              <a:t>     </a:t>
            </a:r>
          </a:p>
          <a:p>
            <a:pPr eaLnBrk="1" hangingPunct="1">
              <a:lnSpc>
                <a:spcPct val="80000"/>
              </a:lnSpc>
            </a:pPr>
            <a:r>
              <a:rPr lang="en-US" sz="2100" smtClean="0">
                <a:latin typeface="Comic Sans MS" pitchFamily="66" charset="0"/>
              </a:rPr>
              <a:t> All ultimate units  (houses, for instance) selected at last step are surveyed.</a:t>
            </a:r>
          </a:p>
        </p:txBody>
      </p:sp>
    </p:spTree>
  </p:cSld>
  <p:clrMapOvr>
    <a:masterClrMapping/>
  </p:clrMapOvr>
  <p:transition advTm="406"/>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z="3000" smtClean="0">
                <a:latin typeface="Comic Sans MS" pitchFamily="66" charset="0"/>
              </a:rPr>
              <a:t>MULTISTAGE SAMPLING……..</a:t>
            </a:r>
          </a:p>
        </p:txBody>
      </p:sp>
      <p:sp>
        <p:nvSpPr>
          <p:cNvPr id="39938" name="Slide Number Placeholder 5"/>
          <p:cNvSpPr>
            <a:spLocks noGrp="1"/>
          </p:cNvSpPr>
          <p:nvPr>
            <p:ph type="sldNum" sz="quarter" idx="12"/>
          </p:nvPr>
        </p:nvSpPr>
        <p:spPr/>
        <p:txBody>
          <a:bodyPr/>
          <a:lstStyle/>
          <a:p>
            <a:pPr>
              <a:defRPr/>
            </a:pPr>
            <a:fld id="{44241763-8A6D-49F8-A7F5-4CE386EB7781}" type="slidenum">
              <a:rPr lang="en-US" altLang="en-US"/>
              <a:pPr>
                <a:defRPr/>
              </a:pPr>
              <a:t>24</a:t>
            </a:fld>
            <a:endParaRPr lang="en-US" altLang="en-US"/>
          </a:p>
        </p:txBody>
      </p:sp>
      <p:sp>
        <p:nvSpPr>
          <p:cNvPr id="43012" name="Rectangle 3"/>
          <p:cNvSpPr>
            <a:spLocks noGrp="1" noChangeArrowheads="1"/>
          </p:cNvSpPr>
          <p:nvPr>
            <p:ph sz="quarter" idx="1"/>
          </p:nvPr>
        </p:nvSpPr>
        <p:spPr/>
        <p:txBody>
          <a:bodyPr/>
          <a:lstStyle/>
          <a:p>
            <a:pPr eaLnBrk="1" hangingPunct="1">
              <a:lnSpc>
                <a:spcPct val="90000"/>
              </a:lnSpc>
            </a:pPr>
            <a:r>
              <a:rPr lang="en-US" sz="2100" smtClean="0">
                <a:latin typeface="Comic Sans MS" pitchFamily="66" charset="0"/>
              </a:rPr>
              <a:t>This technique, is essentially the process of taking random samples of preceding random samples. </a:t>
            </a:r>
          </a:p>
          <a:p>
            <a:pPr eaLnBrk="1" hangingPunct="1">
              <a:lnSpc>
                <a:spcPct val="90000"/>
              </a:lnSpc>
            </a:pPr>
            <a:r>
              <a:rPr lang="en-US" sz="2100" smtClean="0">
                <a:latin typeface="Comic Sans MS" pitchFamily="66" charset="0"/>
              </a:rPr>
              <a:t>Not as effective as true random sampling, but probably solves more of the problems inherent to random sampling. </a:t>
            </a:r>
          </a:p>
          <a:p>
            <a:pPr eaLnBrk="1" hangingPunct="1">
              <a:lnSpc>
                <a:spcPct val="90000"/>
              </a:lnSpc>
            </a:pPr>
            <a:r>
              <a:rPr lang="en-US" sz="2100" smtClean="0">
                <a:latin typeface="Comic Sans MS" pitchFamily="66" charset="0"/>
              </a:rPr>
              <a:t> An effective strategy because it banks on multiple randomizations. As such, extremely useful.</a:t>
            </a:r>
          </a:p>
          <a:p>
            <a:pPr eaLnBrk="1" hangingPunct="1">
              <a:lnSpc>
                <a:spcPct val="90000"/>
              </a:lnSpc>
            </a:pPr>
            <a:r>
              <a:rPr lang="en-US" sz="2100" smtClean="0">
                <a:latin typeface="Comic Sans MS" pitchFamily="66" charset="0"/>
              </a:rPr>
              <a:t>Multistage sampling used frequently when a complete list of all members of the population not exists and is inappropriate. </a:t>
            </a:r>
          </a:p>
          <a:p>
            <a:pPr eaLnBrk="1" hangingPunct="1">
              <a:lnSpc>
                <a:spcPct val="90000"/>
              </a:lnSpc>
            </a:pPr>
            <a:r>
              <a:rPr lang="en-US" sz="2100" smtClean="0">
                <a:latin typeface="Comic Sans MS" pitchFamily="66" charset="0"/>
              </a:rPr>
              <a:t>Moreover, by avoiding the use of all sample units in all selected clusters, multistage sampling avoids the large, and perhaps unnecessary, costs associated with traditional cluster sampling.</a:t>
            </a:r>
          </a:p>
          <a:p>
            <a:pPr eaLnBrk="1" hangingPunct="1">
              <a:lnSpc>
                <a:spcPct val="90000"/>
              </a:lnSpc>
            </a:pPr>
            <a:endParaRPr lang="en-US" sz="1900" smtClean="0"/>
          </a:p>
        </p:txBody>
      </p:sp>
    </p:spTree>
  </p:cSld>
  <p:clrMapOvr>
    <a:masterClrMapping/>
  </p:clrMapOvr>
  <p:transition advTm="359"/>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05740" y="243840"/>
            <a:ext cx="7886700" cy="975360"/>
          </a:xfrm>
        </p:spPr>
        <p:txBody>
          <a:bodyPr/>
          <a:lstStyle/>
          <a:p>
            <a:pPr eaLnBrk="1" hangingPunct="1"/>
            <a:r>
              <a:rPr lang="en-US" sz="3000" smtClean="0">
                <a:latin typeface="Comic Sans MS" pitchFamily="66" charset="0"/>
              </a:rPr>
              <a:t>MULTI PHASE SAMPLING</a:t>
            </a:r>
          </a:p>
        </p:txBody>
      </p:sp>
      <p:sp>
        <p:nvSpPr>
          <p:cNvPr id="40962" name="Slide Number Placeholder 5"/>
          <p:cNvSpPr>
            <a:spLocks noGrp="1"/>
          </p:cNvSpPr>
          <p:nvPr>
            <p:ph type="sldNum" sz="quarter" idx="12"/>
          </p:nvPr>
        </p:nvSpPr>
        <p:spPr/>
        <p:txBody>
          <a:bodyPr/>
          <a:lstStyle/>
          <a:p>
            <a:pPr>
              <a:defRPr/>
            </a:pPr>
            <a:fld id="{5AF25E85-1BF0-4B68-9E3B-22FAD33AD965}" type="slidenum">
              <a:rPr lang="en-US" altLang="en-US"/>
              <a:pPr>
                <a:defRPr/>
              </a:pPr>
              <a:t>25</a:t>
            </a:fld>
            <a:endParaRPr lang="en-US" altLang="en-US"/>
          </a:p>
        </p:txBody>
      </p:sp>
      <p:sp>
        <p:nvSpPr>
          <p:cNvPr id="44036" name="Rectangle 3"/>
          <p:cNvSpPr>
            <a:spLocks noGrp="1" noChangeArrowheads="1"/>
          </p:cNvSpPr>
          <p:nvPr>
            <p:ph sz="quarter" idx="1"/>
          </p:nvPr>
        </p:nvSpPr>
        <p:spPr>
          <a:xfrm>
            <a:off x="205740" y="1544320"/>
            <a:ext cx="7818120" cy="5527040"/>
          </a:xfrm>
        </p:spPr>
        <p:txBody>
          <a:bodyPr/>
          <a:lstStyle/>
          <a:p>
            <a:pPr eaLnBrk="1" hangingPunct="1"/>
            <a:r>
              <a:rPr lang="en-US" sz="2100" smtClean="0">
                <a:latin typeface="Comic Sans MS" pitchFamily="66" charset="0"/>
              </a:rPr>
              <a:t>Part of the information collected from whole sample &amp; part from subsample.</a:t>
            </a:r>
          </a:p>
          <a:p>
            <a:pPr eaLnBrk="1" hangingPunct="1"/>
            <a:endParaRPr lang="en-US" sz="2100" smtClean="0">
              <a:latin typeface="Comic Sans MS" pitchFamily="66" charset="0"/>
            </a:endParaRPr>
          </a:p>
          <a:p>
            <a:pPr eaLnBrk="1" hangingPunct="1"/>
            <a:r>
              <a:rPr lang="en-US" sz="2100" smtClean="0">
                <a:latin typeface="Comic Sans MS" pitchFamily="66" charset="0"/>
              </a:rPr>
              <a:t>In Tb survey MT in all cases – Phase I</a:t>
            </a:r>
          </a:p>
          <a:p>
            <a:pPr eaLnBrk="1" hangingPunct="1"/>
            <a:r>
              <a:rPr lang="en-US" sz="2100" smtClean="0">
                <a:latin typeface="Comic Sans MS" pitchFamily="66" charset="0"/>
              </a:rPr>
              <a:t>X –Ray chest in MT +ve cases – Phase II</a:t>
            </a:r>
          </a:p>
          <a:p>
            <a:pPr eaLnBrk="1" hangingPunct="1"/>
            <a:r>
              <a:rPr lang="en-US" sz="2100" smtClean="0">
                <a:latin typeface="Comic Sans MS" pitchFamily="66" charset="0"/>
              </a:rPr>
              <a:t>Sputum examination in X – Ray +ve cases - Phase III </a:t>
            </a:r>
          </a:p>
          <a:p>
            <a:pPr eaLnBrk="1" hangingPunct="1">
              <a:buFont typeface="Wingdings" pitchFamily="2" charset="2"/>
              <a:buNone/>
            </a:pPr>
            <a:r>
              <a:rPr lang="en-US" sz="2100" smtClean="0">
                <a:latin typeface="Comic Sans MS" pitchFamily="66" charset="0"/>
              </a:rPr>
              <a:t> </a:t>
            </a:r>
          </a:p>
          <a:p>
            <a:pPr eaLnBrk="1" hangingPunct="1"/>
            <a:r>
              <a:rPr lang="en-US" sz="2100" smtClean="0">
                <a:latin typeface="Comic Sans MS" pitchFamily="66" charset="0"/>
              </a:rPr>
              <a:t>Survey by such procedure is less costly, less laborious &amp; more purposeful</a:t>
            </a:r>
          </a:p>
        </p:txBody>
      </p:sp>
    </p:spTree>
  </p:cSld>
  <p:clrMapOvr>
    <a:masterClrMapping/>
  </p:clrMapOvr>
  <p:transition advTm="312"/>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1480" y="0"/>
            <a:ext cx="7406640" cy="1137920"/>
          </a:xfrm>
        </p:spPr>
        <p:txBody>
          <a:bodyPr/>
          <a:lstStyle/>
          <a:p>
            <a:pPr eaLnBrk="1" hangingPunct="1"/>
            <a:r>
              <a:rPr lang="en-US" sz="3500" smtClean="0">
                <a:latin typeface="Comic Sans MS" pitchFamily="66" charset="0"/>
              </a:rPr>
              <a:t>MATCHED RANDOM SAMPLING</a:t>
            </a:r>
          </a:p>
        </p:txBody>
      </p:sp>
      <p:sp>
        <p:nvSpPr>
          <p:cNvPr id="41986" name="Slide Number Placeholder 5"/>
          <p:cNvSpPr>
            <a:spLocks noGrp="1"/>
          </p:cNvSpPr>
          <p:nvPr>
            <p:ph type="sldNum" sz="quarter" idx="12"/>
          </p:nvPr>
        </p:nvSpPr>
        <p:spPr/>
        <p:txBody>
          <a:bodyPr/>
          <a:lstStyle/>
          <a:p>
            <a:pPr>
              <a:defRPr/>
            </a:pPr>
            <a:fld id="{21D64850-A94D-4297-A41D-605AAD2DA57A}" type="slidenum">
              <a:rPr lang="en-US" altLang="en-US"/>
              <a:pPr>
                <a:defRPr/>
              </a:pPr>
              <a:t>26</a:t>
            </a:fld>
            <a:endParaRPr lang="en-US" altLang="en-US"/>
          </a:p>
        </p:txBody>
      </p:sp>
      <p:sp>
        <p:nvSpPr>
          <p:cNvPr id="45060" name="Rectangle 3"/>
          <p:cNvSpPr>
            <a:spLocks noGrp="1" noChangeArrowheads="1"/>
          </p:cNvSpPr>
          <p:nvPr>
            <p:ph sz="quarter" idx="1"/>
          </p:nvPr>
        </p:nvSpPr>
        <p:spPr>
          <a:xfrm>
            <a:off x="205740" y="1056640"/>
            <a:ext cx="7818120" cy="5933440"/>
          </a:xfrm>
        </p:spPr>
        <p:txBody>
          <a:bodyPr>
            <a:normAutofit/>
          </a:bodyPr>
          <a:lstStyle/>
          <a:p>
            <a:pPr eaLnBrk="1" hangingPunct="1">
              <a:lnSpc>
                <a:spcPct val="80000"/>
              </a:lnSpc>
              <a:buFont typeface="Wingdings" pitchFamily="2" charset="2"/>
              <a:buNone/>
            </a:pPr>
            <a:r>
              <a:rPr lang="en-US" sz="2400" dirty="0" smtClean="0"/>
              <a:t>	A method of assigning participants to groups in which pairs of participants are first matched on some characteristic and then individually assigned randomly to groups.</a:t>
            </a:r>
          </a:p>
          <a:p>
            <a:pPr eaLnBrk="1" hangingPunct="1">
              <a:lnSpc>
                <a:spcPct val="80000"/>
              </a:lnSpc>
            </a:pPr>
            <a:r>
              <a:rPr lang="en-US" sz="2400" dirty="0" smtClean="0"/>
              <a:t>The Procedure for Matched random sampling can be briefed with the following contexts,</a:t>
            </a:r>
          </a:p>
          <a:p>
            <a:pPr eaLnBrk="1" hangingPunct="1">
              <a:lnSpc>
                <a:spcPct val="80000"/>
              </a:lnSpc>
            </a:pPr>
            <a:r>
              <a:rPr lang="en-US" sz="2400" dirty="0" smtClean="0"/>
              <a:t>Two samples in which the members are clearly paired, or are matched explicitly by the researcher. For example, IQ measurements or pairs of identical twins. </a:t>
            </a:r>
          </a:p>
          <a:p>
            <a:pPr eaLnBrk="1" hangingPunct="1">
              <a:lnSpc>
                <a:spcPct val="80000"/>
              </a:lnSpc>
            </a:pPr>
            <a:r>
              <a:rPr lang="en-US" sz="2400" dirty="0" smtClean="0"/>
              <a:t>Those samples in which the same attribute, or variable, is measured twice on each subject, under different circumstances. Commonly called repeated measures.</a:t>
            </a:r>
          </a:p>
          <a:p>
            <a:pPr eaLnBrk="1" hangingPunct="1">
              <a:lnSpc>
                <a:spcPct val="80000"/>
              </a:lnSpc>
            </a:pPr>
            <a:r>
              <a:rPr lang="en-US" sz="2400" dirty="0" smtClean="0"/>
              <a:t> Examples include the times of a group of athletes for 1500m before and after a week of special training; the milk yields of cows before and after being fed a particular diet. </a:t>
            </a:r>
          </a:p>
          <a:p>
            <a:pPr eaLnBrk="1" hangingPunct="1">
              <a:lnSpc>
                <a:spcPct val="80000"/>
              </a:lnSpc>
            </a:pPr>
            <a:endParaRPr lang="en-US" sz="2400" dirty="0" smtClean="0"/>
          </a:p>
        </p:txBody>
      </p:sp>
    </p:spTree>
  </p:cSld>
  <p:clrMapOvr>
    <a:masterClrMapping/>
  </p:clrMapOvr>
  <p:transition advTm="266"/>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74320" y="228600"/>
            <a:ext cx="7955280" cy="812800"/>
          </a:xfrm>
        </p:spPr>
        <p:txBody>
          <a:bodyPr/>
          <a:lstStyle/>
          <a:p>
            <a:pPr eaLnBrk="1" hangingPunct="1"/>
            <a:r>
              <a:rPr lang="en-US" sz="3000" smtClean="0">
                <a:solidFill>
                  <a:srgbClr val="008000"/>
                </a:solidFill>
                <a:latin typeface="Comic Sans MS" pitchFamily="66" charset="0"/>
              </a:rPr>
              <a:t>NON PROBABILITY SAMPLING</a:t>
            </a:r>
          </a:p>
        </p:txBody>
      </p:sp>
      <p:sp>
        <p:nvSpPr>
          <p:cNvPr id="19458" name="Slide Number Placeholder 5"/>
          <p:cNvSpPr>
            <a:spLocks noGrp="1"/>
          </p:cNvSpPr>
          <p:nvPr>
            <p:ph type="sldNum" sz="quarter" idx="12"/>
          </p:nvPr>
        </p:nvSpPr>
        <p:spPr/>
        <p:txBody>
          <a:bodyPr/>
          <a:lstStyle/>
          <a:p>
            <a:pPr>
              <a:defRPr/>
            </a:pPr>
            <a:fld id="{4FCA4C92-C551-4E52-9F63-FDC0D9B08A98}" type="slidenum">
              <a:rPr lang="en-US" altLang="en-US"/>
              <a:pPr>
                <a:defRPr/>
              </a:pPr>
              <a:t>27</a:t>
            </a:fld>
            <a:endParaRPr lang="en-US" altLang="en-US"/>
          </a:p>
        </p:txBody>
      </p:sp>
      <p:sp>
        <p:nvSpPr>
          <p:cNvPr id="22532" name="Rectangle 3"/>
          <p:cNvSpPr>
            <a:spLocks noGrp="1" noChangeArrowheads="1"/>
          </p:cNvSpPr>
          <p:nvPr>
            <p:ph sz="quarter" idx="1"/>
          </p:nvPr>
        </p:nvSpPr>
        <p:spPr>
          <a:xfrm>
            <a:off x="480060" y="975360"/>
            <a:ext cx="6652260" cy="6096000"/>
          </a:xfrm>
        </p:spPr>
        <p:txBody>
          <a:bodyPr>
            <a:noAutofit/>
          </a:bodyPr>
          <a:lstStyle/>
          <a:p>
            <a:pPr eaLnBrk="1" hangingPunct="1">
              <a:lnSpc>
                <a:spcPct val="80000"/>
              </a:lnSpc>
            </a:pPr>
            <a:r>
              <a:rPr lang="en-US" sz="2400" dirty="0" smtClean="0"/>
              <a:t>Any sampling method where some elements of population have </a:t>
            </a:r>
            <a:r>
              <a:rPr lang="en-US" sz="2400" i="1" dirty="0" smtClean="0"/>
              <a:t>no</a:t>
            </a:r>
            <a:r>
              <a:rPr lang="en-US" sz="2400" dirty="0" smtClean="0"/>
              <a:t> chance of selection (these are sometimes referred to as 'out of coverage'/'</a:t>
            </a:r>
            <a:r>
              <a:rPr lang="en-US" sz="2400" dirty="0" err="1" smtClean="0"/>
              <a:t>undercovered</a:t>
            </a:r>
            <a:r>
              <a:rPr lang="en-US" sz="2400" dirty="0" smtClean="0"/>
              <a:t>'), or where the probability of selection can't be accurately determined. </a:t>
            </a:r>
          </a:p>
          <a:p>
            <a:pPr eaLnBrk="1" hangingPunct="1">
              <a:lnSpc>
                <a:spcPct val="80000"/>
              </a:lnSpc>
            </a:pPr>
            <a:r>
              <a:rPr lang="en-US" sz="2400" dirty="0" smtClean="0"/>
              <a:t>It involves the selection of elements based on assumptions regarding the population of interest, which forms the criteria for selection. </a:t>
            </a:r>
          </a:p>
          <a:p>
            <a:pPr eaLnBrk="1" hangingPunct="1">
              <a:lnSpc>
                <a:spcPct val="80000"/>
              </a:lnSpc>
            </a:pPr>
            <a:r>
              <a:rPr lang="en-US" sz="2400" dirty="0" smtClean="0"/>
              <a:t>Hence, because the selection of elements is nonrandom, </a:t>
            </a:r>
            <a:r>
              <a:rPr lang="en-US" sz="2400" dirty="0" err="1" smtClean="0"/>
              <a:t>nonprobability</a:t>
            </a:r>
            <a:r>
              <a:rPr lang="en-US" sz="2400" dirty="0" smtClean="0"/>
              <a:t> sampling not allows the estimation of sampling errors..</a:t>
            </a:r>
          </a:p>
          <a:p>
            <a:pPr eaLnBrk="1" hangingPunct="1">
              <a:lnSpc>
                <a:spcPct val="80000"/>
              </a:lnSpc>
            </a:pPr>
            <a:endParaRPr lang="en-US" sz="2400" i="1" dirty="0" smtClean="0"/>
          </a:p>
        </p:txBody>
      </p:sp>
    </p:spTree>
  </p:cSld>
  <p:clrMapOvr>
    <a:masterClrMapping/>
  </p:clrMapOvr>
  <p:transition advTm="343"/>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rtlCol="0">
            <a:noAutofit/>
          </a:bodyPr>
          <a:lstStyle/>
          <a:p>
            <a:pPr eaLnBrk="1" fontAlgn="auto" hangingPunct="1">
              <a:spcAft>
                <a:spcPts val="0"/>
              </a:spcAft>
              <a:defRPr/>
            </a:pPr>
            <a:r>
              <a:rPr lang="en-US" sz="2800" b="1" dirty="0" smtClean="0">
                <a:solidFill>
                  <a:srgbClr val="008000"/>
                </a:solidFill>
                <a:latin typeface="Comic Sans MS" pitchFamily="66" charset="0"/>
              </a:rPr>
              <a:t>NONPROBABILITY SAMPLING…….</a:t>
            </a:r>
          </a:p>
        </p:txBody>
      </p:sp>
      <p:sp>
        <p:nvSpPr>
          <p:cNvPr id="20482" name="Slide Number Placeholder 5"/>
          <p:cNvSpPr>
            <a:spLocks noGrp="1"/>
          </p:cNvSpPr>
          <p:nvPr>
            <p:ph type="sldNum" sz="quarter" idx="12"/>
          </p:nvPr>
        </p:nvSpPr>
        <p:spPr/>
        <p:txBody>
          <a:bodyPr/>
          <a:lstStyle/>
          <a:p>
            <a:pPr>
              <a:defRPr/>
            </a:pPr>
            <a:fld id="{3970356D-40EE-4588-B430-7E2C4AF6B128}" type="slidenum">
              <a:rPr lang="en-US" altLang="en-US"/>
              <a:pPr>
                <a:defRPr/>
              </a:pPr>
              <a:t>28</a:t>
            </a:fld>
            <a:endParaRPr lang="en-US" altLang="en-US"/>
          </a:p>
        </p:txBody>
      </p:sp>
      <p:sp>
        <p:nvSpPr>
          <p:cNvPr id="23556" name="Rectangle 3"/>
          <p:cNvSpPr>
            <a:spLocks noGrp="1" noChangeArrowheads="1"/>
          </p:cNvSpPr>
          <p:nvPr>
            <p:ph sz="quarter" idx="1"/>
          </p:nvPr>
        </p:nvSpPr>
        <p:spPr/>
        <p:txBody>
          <a:bodyPr>
            <a:normAutofit/>
          </a:bodyPr>
          <a:lstStyle/>
          <a:p>
            <a:pPr eaLnBrk="1" hangingPunct="1">
              <a:buNone/>
            </a:pPr>
            <a:r>
              <a:rPr lang="en-US" sz="2400" dirty="0" err="1" smtClean="0">
                <a:latin typeface="Comic Sans MS" pitchFamily="66" charset="0"/>
              </a:rPr>
              <a:t>Nonprobability</a:t>
            </a:r>
            <a:r>
              <a:rPr lang="en-US" sz="2400" dirty="0" smtClean="0">
                <a:latin typeface="Comic Sans MS" pitchFamily="66" charset="0"/>
              </a:rPr>
              <a:t> Sampling includes: </a:t>
            </a:r>
          </a:p>
          <a:p>
            <a:pPr eaLnBrk="1" hangingPunct="1">
              <a:buFont typeface="Arial" charset="0"/>
              <a:buChar char="•"/>
            </a:pPr>
            <a:r>
              <a:rPr lang="en-US" sz="2400" u="sng" dirty="0" smtClean="0">
                <a:latin typeface="Comic Sans MS" pitchFamily="66" charset="0"/>
                <a:hlinkClick r:id="rId2" tooltip="Accidental sampling"/>
              </a:rPr>
              <a:t>Accidental Sampling</a:t>
            </a:r>
            <a:r>
              <a:rPr lang="en-US" sz="2400" u="sng" dirty="0" smtClean="0">
                <a:latin typeface="Comic Sans MS" pitchFamily="66" charset="0"/>
              </a:rPr>
              <a:t>, </a:t>
            </a:r>
          </a:p>
          <a:p>
            <a:pPr eaLnBrk="1" hangingPunct="1">
              <a:buFont typeface="Arial" charset="0"/>
              <a:buChar char="•"/>
            </a:pPr>
            <a:r>
              <a:rPr lang="en-US" sz="2400" u="sng" dirty="0" smtClean="0">
                <a:latin typeface="Comic Sans MS" pitchFamily="66" charset="0"/>
                <a:hlinkClick r:id="rId3" tooltip="Quota sampling"/>
              </a:rPr>
              <a:t>Quota Sampling</a:t>
            </a:r>
            <a:r>
              <a:rPr lang="en-US" sz="2400" u="sng" dirty="0" smtClean="0">
                <a:latin typeface="Comic Sans MS" pitchFamily="66" charset="0"/>
              </a:rPr>
              <a:t> and </a:t>
            </a:r>
          </a:p>
          <a:p>
            <a:pPr eaLnBrk="1" hangingPunct="1">
              <a:buFont typeface="Arial" charset="0"/>
              <a:buChar char="•"/>
            </a:pPr>
            <a:r>
              <a:rPr lang="en-US" sz="2400" u="sng" dirty="0" smtClean="0">
                <a:latin typeface="Comic Sans MS" pitchFamily="66" charset="0"/>
                <a:hlinkClick r:id="rId4" tooltip="Purposive sampling"/>
              </a:rPr>
              <a:t>Purposive Sampling</a:t>
            </a:r>
            <a:r>
              <a:rPr lang="en-US" sz="2400" u="sng" dirty="0" smtClean="0">
                <a:latin typeface="Comic Sans MS" pitchFamily="66" charset="0"/>
              </a:rPr>
              <a:t>. </a:t>
            </a:r>
          </a:p>
          <a:p>
            <a:pPr eaLnBrk="1" hangingPunct="1">
              <a:buNone/>
            </a:pPr>
            <a:endParaRPr lang="en-US" sz="2400" dirty="0" smtClean="0">
              <a:latin typeface="Comic Sans MS" pitchFamily="66" charset="0"/>
            </a:endParaRPr>
          </a:p>
          <a:p>
            <a:pPr eaLnBrk="1" hangingPunct="1">
              <a:buFont typeface="Arial" charset="0"/>
              <a:buChar char="•"/>
            </a:pPr>
            <a:endParaRPr lang="en-US" sz="2400" dirty="0" smtClean="0">
              <a:latin typeface="Comic Sans MS" pitchFamily="66" charset="0"/>
            </a:endParaRPr>
          </a:p>
        </p:txBody>
      </p:sp>
    </p:spTree>
  </p:cSld>
  <p:clrMapOvr>
    <a:masterClrMapping/>
  </p:clrMapOvr>
  <p:transition advTm="702"/>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22910" y="184574"/>
            <a:ext cx="6777990" cy="958427"/>
          </a:xfrm>
        </p:spPr>
        <p:txBody>
          <a:bodyPr/>
          <a:lstStyle/>
          <a:p>
            <a:pPr eaLnBrk="1" hangingPunct="1"/>
            <a:r>
              <a:rPr lang="en-US" sz="3000" dirty="0" smtClean="0">
                <a:latin typeface="Comic Sans MS" pitchFamily="66" charset="0"/>
              </a:rPr>
              <a:t>QUOTA SAMPLING</a:t>
            </a:r>
          </a:p>
        </p:txBody>
      </p:sp>
      <p:sp>
        <p:nvSpPr>
          <p:cNvPr id="43010" name="Slide Number Placeholder 5"/>
          <p:cNvSpPr>
            <a:spLocks noGrp="1"/>
          </p:cNvSpPr>
          <p:nvPr>
            <p:ph type="sldNum" sz="quarter" idx="12"/>
          </p:nvPr>
        </p:nvSpPr>
        <p:spPr/>
        <p:txBody>
          <a:bodyPr/>
          <a:lstStyle/>
          <a:p>
            <a:pPr>
              <a:defRPr/>
            </a:pPr>
            <a:fld id="{7642325F-80BF-4668-ADEB-532695B7D92E}" type="slidenum">
              <a:rPr lang="en-US" altLang="en-US"/>
              <a:pPr>
                <a:defRPr/>
              </a:pPr>
              <a:t>29</a:t>
            </a:fld>
            <a:endParaRPr lang="en-US" altLang="en-US"/>
          </a:p>
        </p:txBody>
      </p:sp>
      <p:sp>
        <p:nvSpPr>
          <p:cNvPr id="46084" name="Rectangle 3"/>
          <p:cNvSpPr>
            <a:spLocks noGrp="1" noChangeArrowheads="1"/>
          </p:cNvSpPr>
          <p:nvPr>
            <p:ph sz="quarter" idx="1"/>
          </p:nvPr>
        </p:nvSpPr>
        <p:spPr>
          <a:xfrm>
            <a:off x="205740" y="975360"/>
            <a:ext cx="7818120" cy="6096000"/>
          </a:xfrm>
        </p:spPr>
        <p:txBody>
          <a:bodyPr>
            <a:normAutofit/>
          </a:bodyPr>
          <a:lstStyle/>
          <a:p>
            <a:pPr eaLnBrk="1" hangingPunct="1">
              <a:lnSpc>
                <a:spcPct val="80000"/>
              </a:lnSpc>
            </a:pPr>
            <a:r>
              <a:rPr lang="en-US" sz="2400" dirty="0" smtClean="0"/>
              <a:t>The population is first segmented into </a:t>
            </a:r>
            <a:r>
              <a:rPr lang="en-US" sz="2400" dirty="0" smtClean="0">
                <a:hlinkClick r:id="rId2" tooltip="Mutually exclusive"/>
              </a:rPr>
              <a:t>mutually exclusive</a:t>
            </a:r>
            <a:r>
              <a:rPr lang="en-US" sz="2400" dirty="0" smtClean="0"/>
              <a:t> sub-groups, just as in </a:t>
            </a:r>
            <a:r>
              <a:rPr lang="en-US" sz="2400" dirty="0" smtClean="0">
                <a:hlinkClick r:id="rId3" tooltip="Stratified sampling"/>
              </a:rPr>
              <a:t>stratified sampling</a:t>
            </a:r>
            <a:r>
              <a:rPr lang="en-US" sz="2400" dirty="0" smtClean="0"/>
              <a:t>. </a:t>
            </a:r>
          </a:p>
          <a:p>
            <a:pPr eaLnBrk="1" hangingPunct="1">
              <a:lnSpc>
                <a:spcPct val="80000"/>
              </a:lnSpc>
            </a:pPr>
            <a:r>
              <a:rPr lang="en-US" sz="2400" dirty="0" smtClean="0"/>
              <a:t>Then judgment used to select  subjects or units from each segment based on a specified proportion. </a:t>
            </a:r>
          </a:p>
          <a:p>
            <a:pPr eaLnBrk="1" hangingPunct="1">
              <a:lnSpc>
                <a:spcPct val="80000"/>
              </a:lnSpc>
            </a:pPr>
            <a:r>
              <a:rPr lang="en-US" sz="2400" dirty="0" smtClean="0"/>
              <a:t>For example, an interviewer may be told to sample 200 females and 300 males between the age of 45 and 60.</a:t>
            </a:r>
          </a:p>
          <a:p>
            <a:pPr eaLnBrk="1" hangingPunct="1">
              <a:lnSpc>
                <a:spcPct val="80000"/>
              </a:lnSpc>
            </a:pPr>
            <a:r>
              <a:rPr lang="en-US" sz="2400" dirty="0" smtClean="0"/>
              <a:t>It is this second step which makes the technique one of non-probability sampling.</a:t>
            </a:r>
          </a:p>
          <a:p>
            <a:pPr eaLnBrk="1" hangingPunct="1">
              <a:lnSpc>
                <a:spcPct val="80000"/>
              </a:lnSpc>
            </a:pPr>
            <a:r>
              <a:rPr lang="en-US" sz="2400" dirty="0" smtClean="0"/>
              <a:t> In quota sampling the selection of the sample is non-</a:t>
            </a:r>
            <a:r>
              <a:rPr lang="en-US" sz="2400" dirty="0" smtClean="0">
                <a:hlinkClick r:id="rId4" tooltip="Random"/>
              </a:rPr>
              <a:t>random</a:t>
            </a:r>
            <a:r>
              <a:rPr lang="en-US" sz="2400" dirty="0" smtClean="0"/>
              <a:t>. </a:t>
            </a:r>
          </a:p>
          <a:p>
            <a:pPr eaLnBrk="1" hangingPunct="1">
              <a:lnSpc>
                <a:spcPct val="80000"/>
              </a:lnSpc>
            </a:pPr>
            <a:r>
              <a:rPr lang="en-US" sz="2400" dirty="0" smtClean="0"/>
              <a:t>For example interviewers might be tempted to interview those who look most helpful. The problem is that these samples may be </a:t>
            </a:r>
            <a:r>
              <a:rPr lang="en-US" sz="2400" dirty="0" smtClean="0">
                <a:hlinkClick r:id="rId5" tooltip="Biased samples"/>
              </a:rPr>
              <a:t>biased</a:t>
            </a:r>
            <a:r>
              <a:rPr lang="en-US" sz="2400" dirty="0" smtClean="0"/>
              <a:t> because not everyone gets a chance of selection. This random element is its greatest weakness and quota versus probability has been a matter of controversy for many years</a:t>
            </a:r>
            <a:endParaRPr lang="en-US" sz="2400" b="1" dirty="0" smtClean="0"/>
          </a:p>
        </p:txBody>
      </p:sp>
    </p:spTree>
  </p:cSld>
  <p:clrMapOvr>
    <a:masterClrMapping/>
  </p:clrMapOvr>
  <p:transition advTm="281"/>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11480" y="130387"/>
            <a:ext cx="6789420" cy="865293"/>
          </a:xfrm>
        </p:spPr>
        <p:txBody>
          <a:bodyPr/>
          <a:lstStyle/>
          <a:p>
            <a:pPr eaLnBrk="1" hangingPunct="1"/>
            <a:r>
              <a:rPr lang="en-US" sz="3500" smtClean="0">
                <a:solidFill>
                  <a:srgbClr val="008000"/>
                </a:solidFill>
                <a:latin typeface="Arial" charset="0"/>
                <a:cs typeface="Arial" charset="0"/>
              </a:rPr>
              <a:t>SAMPLING……</a:t>
            </a:r>
          </a:p>
        </p:txBody>
      </p:sp>
      <p:sp>
        <p:nvSpPr>
          <p:cNvPr id="8194" name="Slide Number Placeholder 5"/>
          <p:cNvSpPr>
            <a:spLocks noGrp="1"/>
          </p:cNvSpPr>
          <p:nvPr>
            <p:ph type="sldNum" sz="quarter" idx="12"/>
          </p:nvPr>
        </p:nvSpPr>
        <p:spPr/>
        <p:txBody>
          <a:bodyPr/>
          <a:lstStyle/>
          <a:p>
            <a:pPr>
              <a:defRPr/>
            </a:pPr>
            <a:fld id="{AD7CCBE2-8198-4F81-8424-C66D9170345C}" type="slidenum">
              <a:rPr lang="en-US" altLang="en-US">
                <a:latin typeface="Arial" pitchFamily="34" charset="0"/>
                <a:cs typeface="Arial" pitchFamily="34" charset="0"/>
              </a:rPr>
              <a:pPr>
                <a:defRPr/>
              </a:pPr>
              <a:t>3</a:t>
            </a:fld>
            <a:endParaRPr lang="en-US" altLang="en-US">
              <a:latin typeface="Arial" pitchFamily="34" charset="0"/>
              <a:cs typeface="Arial" pitchFamily="34" charset="0"/>
            </a:endParaRPr>
          </a:p>
        </p:txBody>
      </p:sp>
      <p:sp>
        <p:nvSpPr>
          <p:cNvPr id="11268" name="Rectangle 3"/>
          <p:cNvSpPr>
            <a:spLocks noGrp="1" noChangeArrowheads="1"/>
          </p:cNvSpPr>
          <p:nvPr>
            <p:ph sz="quarter" idx="1"/>
          </p:nvPr>
        </p:nvSpPr>
        <p:spPr>
          <a:xfrm>
            <a:off x="411480" y="1219200"/>
            <a:ext cx="7406640" cy="5315374"/>
          </a:xfrm>
        </p:spPr>
        <p:txBody>
          <a:bodyPr>
            <a:normAutofit/>
          </a:bodyPr>
          <a:lstStyle/>
          <a:p>
            <a:pPr eaLnBrk="1" hangingPunct="1"/>
            <a:r>
              <a:rPr lang="en-US" sz="2400" dirty="0" smtClean="0">
                <a:cs typeface="Arial" charset="0"/>
              </a:rPr>
              <a:t>What is your population of interest?</a:t>
            </a:r>
          </a:p>
          <a:p>
            <a:pPr lvl="2" eaLnBrk="1" hangingPunct="1"/>
            <a:r>
              <a:rPr lang="en-US" sz="2400" dirty="0" smtClean="0">
                <a:cs typeface="Arial" charset="0"/>
              </a:rPr>
              <a:t>To whom do you want to generalize your results?</a:t>
            </a:r>
          </a:p>
          <a:p>
            <a:pPr lvl="3" eaLnBrk="1" hangingPunct="1"/>
            <a:r>
              <a:rPr lang="en-US" sz="2400" dirty="0" smtClean="0">
                <a:cs typeface="Arial" charset="0"/>
              </a:rPr>
              <a:t>All doctors</a:t>
            </a:r>
          </a:p>
          <a:p>
            <a:pPr lvl="3" eaLnBrk="1" hangingPunct="1"/>
            <a:r>
              <a:rPr lang="en-US" sz="2400" dirty="0" smtClean="0">
                <a:cs typeface="Arial" charset="0"/>
              </a:rPr>
              <a:t>School children</a:t>
            </a:r>
          </a:p>
          <a:p>
            <a:pPr lvl="3" eaLnBrk="1" hangingPunct="1"/>
            <a:r>
              <a:rPr lang="en-US" sz="2400" dirty="0" smtClean="0">
                <a:cs typeface="Arial" charset="0"/>
              </a:rPr>
              <a:t>All Bangladeshi People</a:t>
            </a:r>
          </a:p>
          <a:p>
            <a:pPr lvl="3" eaLnBrk="1" hangingPunct="1"/>
            <a:r>
              <a:rPr lang="en-US" sz="2400" dirty="0" smtClean="0">
                <a:cs typeface="Arial" charset="0"/>
              </a:rPr>
              <a:t>Women aged 15-45 years</a:t>
            </a:r>
          </a:p>
          <a:p>
            <a:pPr lvl="3" eaLnBrk="1" hangingPunct="1"/>
            <a:r>
              <a:rPr lang="en-US" sz="2400" dirty="0" smtClean="0">
                <a:cs typeface="Arial" charset="0"/>
              </a:rPr>
              <a:t>Other</a:t>
            </a:r>
          </a:p>
          <a:p>
            <a:pPr eaLnBrk="1" hangingPunct="1"/>
            <a:r>
              <a:rPr lang="en-US" sz="2400" dirty="0" smtClean="0">
                <a:cs typeface="Arial" charset="0"/>
              </a:rPr>
              <a:t>Can you sample the entire population?</a:t>
            </a:r>
          </a:p>
          <a:p>
            <a:pPr eaLnBrk="1" hangingPunct="1"/>
            <a:endParaRPr lang="en-US" sz="2400" dirty="0" smtClean="0">
              <a:cs typeface="Arial" charset="0"/>
            </a:endParaRPr>
          </a:p>
        </p:txBody>
      </p:sp>
    </p:spTree>
  </p:cSld>
  <p:clrMapOvr>
    <a:masterClrMapping/>
  </p:clrMapOvr>
  <p:transition advTm="53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a:xfrm>
            <a:off x="422910" y="184574"/>
            <a:ext cx="6777990" cy="638386"/>
          </a:xfrm>
        </p:spPr>
        <p:txBody>
          <a:bodyPr rtlCol="0">
            <a:normAutofit fontScale="90000"/>
          </a:bodyPr>
          <a:lstStyle/>
          <a:p>
            <a:pPr eaLnBrk="1" fontAlgn="auto" hangingPunct="1">
              <a:spcAft>
                <a:spcPts val="0"/>
              </a:spcAft>
              <a:defRPr/>
            </a:pPr>
            <a:r>
              <a:rPr lang="en-US" sz="3500" smtClean="0">
                <a:latin typeface="Comic Sans MS" pitchFamily="66" charset="0"/>
              </a:rPr>
              <a:t>CONVENIENCE SAMPLING</a:t>
            </a:r>
          </a:p>
        </p:txBody>
      </p:sp>
      <p:sp>
        <p:nvSpPr>
          <p:cNvPr id="44034" name="Slide Number Placeholder 5"/>
          <p:cNvSpPr>
            <a:spLocks noGrp="1"/>
          </p:cNvSpPr>
          <p:nvPr>
            <p:ph type="sldNum" sz="quarter" idx="12"/>
          </p:nvPr>
        </p:nvSpPr>
        <p:spPr/>
        <p:txBody>
          <a:bodyPr/>
          <a:lstStyle/>
          <a:p>
            <a:pPr>
              <a:defRPr/>
            </a:pPr>
            <a:fld id="{DCF6A035-78AD-4B41-81CC-D2B5C9A053DF}" type="slidenum">
              <a:rPr lang="en-US" altLang="en-US"/>
              <a:pPr>
                <a:defRPr/>
              </a:pPr>
              <a:t>30</a:t>
            </a:fld>
            <a:endParaRPr lang="en-US" altLang="en-US"/>
          </a:p>
        </p:txBody>
      </p:sp>
      <p:sp>
        <p:nvSpPr>
          <p:cNvPr id="47108" name="Rectangle 3"/>
          <p:cNvSpPr>
            <a:spLocks noGrp="1" noChangeArrowheads="1"/>
          </p:cNvSpPr>
          <p:nvPr>
            <p:ph sz="quarter" idx="1"/>
          </p:nvPr>
        </p:nvSpPr>
        <p:spPr>
          <a:xfrm>
            <a:off x="137160" y="731520"/>
            <a:ext cx="7955280" cy="6421120"/>
          </a:xfrm>
        </p:spPr>
        <p:txBody>
          <a:bodyPr>
            <a:noAutofit/>
          </a:bodyPr>
          <a:lstStyle/>
          <a:p>
            <a:pPr eaLnBrk="1" hangingPunct="1">
              <a:lnSpc>
                <a:spcPct val="80000"/>
              </a:lnSpc>
            </a:pPr>
            <a:r>
              <a:rPr lang="en-US" sz="2400" dirty="0" smtClean="0"/>
              <a:t>Sometimes known as </a:t>
            </a:r>
            <a:r>
              <a:rPr lang="en-US" sz="2400" b="1" dirty="0" smtClean="0"/>
              <a:t>grab</a:t>
            </a:r>
            <a:r>
              <a:rPr lang="en-US" sz="2400" dirty="0" smtClean="0"/>
              <a:t> or </a:t>
            </a:r>
            <a:r>
              <a:rPr lang="en-US" sz="2400" b="1" dirty="0" smtClean="0"/>
              <a:t>opportunity sampling or accidental or haphazard sampling.</a:t>
            </a:r>
            <a:r>
              <a:rPr lang="en-US" sz="2400" dirty="0" smtClean="0"/>
              <a:t> </a:t>
            </a:r>
          </a:p>
          <a:p>
            <a:pPr eaLnBrk="1" hangingPunct="1">
              <a:lnSpc>
                <a:spcPct val="80000"/>
              </a:lnSpc>
            </a:pPr>
            <a:r>
              <a:rPr lang="en-US" sz="2400" dirty="0" smtClean="0"/>
              <a:t>A type of </a:t>
            </a:r>
            <a:r>
              <a:rPr lang="en-US" sz="2400" dirty="0" err="1" smtClean="0"/>
              <a:t>nonprobability</a:t>
            </a:r>
            <a:r>
              <a:rPr lang="en-US" sz="2400" dirty="0" smtClean="0"/>
              <a:t> sampling which involves the sample being drawn from that part of the population which is close to hand. That is, readily available and convenient. </a:t>
            </a:r>
          </a:p>
          <a:p>
            <a:pPr eaLnBrk="1" hangingPunct="1">
              <a:lnSpc>
                <a:spcPct val="80000"/>
              </a:lnSpc>
            </a:pPr>
            <a:r>
              <a:rPr lang="en-US" sz="2400" dirty="0" smtClean="0"/>
              <a:t>The researcher using such a sample cannot scientifically make generalizations about the total population from this sample because it would not be representative enough.</a:t>
            </a:r>
          </a:p>
          <a:p>
            <a:pPr eaLnBrk="1" hangingPunct="1">
              <a:lnSpc>
                <a:spcPct val="80000"/>
              </a:lnSpc>
            </a:pPr>
            <a:r>
              <a:rPr lang="en-US" sz="2400" dirty="0" smtClean="0"/>
              <a:t> For example, if the interviewer was to conduct a survey at a shopping center early in the morning on a given day, the people that he/she could interview would be limited to those given there at that given time, which would not represent the views of other members of society in such an area, if the survey was to be conducted at different times of day and several times per week. </a:t>
            </a:r>
          </a:p>
          <a:p>
            <a:pPr eaLnBrk="1" hangingPunct="1">
              <a:lnSpc>
                <a:spcPct val="80000"/>
              </a:lnSpc>
            </a:pPr>
            <a:r>
              <a:rPr lang="en-US" sz="2400" dirty="0" smtClean="0"/>
              <a:t>This type of sampling is most useful for pilot testing. </a:t>
            </a:r>
          </a:p>
          <a:p>
            <a:pPr eaLnBrk="1" hangingPunct="1">
              <a:lnSpc>
                <a:spcPct val="80000"/>
              </a:lnSpc>
            </a:pPr>
            <a:r>
              <a:rPr lang="en-US" sz="2400" dirty="0" smtClean="0"/>
              <a:t>In social science research, </a:t>
            </a:r>
            <a:r>
              <a:rPr lang="en-US" sz="2400" dirty="0" smtClean="0">
                <a:hlinkClick r:id="rId2" tooltip="Snowball sampling"/>
              </a:rPr>
              <a:t>snowball sampling</a:t>
            </a:r>
            <a:r>
              <a:rPr lang="en-US" sz="2400" dirty="0" smtClean="0"/>
              <a:t> is a similar technique, where existing study subjects are used to recruit more subjects into the sample.</a:t>
            </a:r>
          </a:p>
        </p:txBody>
      </p:sp>
    </p:spTree>
  </p:cSld>
  <p:clrMapOvr>
    <a:masterClrMapping/>
  </p:clrMapOvr>
  <p:transition advTm="421"/>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2"/>
          </p:nvPr>
        </p:nvSpPr>
        <p:spPr/>
        <p:txBody>
          <a:bodyPr/>
          <a:lstStyle/>
          <a:p>
            <a:pPr>
              <a:defRPr/>
            </a:pPr>
            <a:fld id="{47CFB9E3-A3BD-467A-80E8-6D5C9C4BFF2B}" type="slidenum">
              <a:rPr lang="en-US" altLang="en-US"/>
              <a:pPr>
                <a:defRPr/>
              </a:pPr>
              <a:t>31</a:t>
            </a:fld>
            <a:endParaRPr lang="en-US" altLang="en-US"/>
          </a:p>
        </p:txBody>
      </p:sp>
      <p:sp>
        <p:nvSpPr>
          <p:cNvPr id="48131" name="Rectangle 2"/>
          <p:cNvSpPr>
            <a:spLocks noGrp="1" noChangeArrowheads="1"/>
          </p:cNvSpPr>
          <p:nvPr>
            <p:ph type="title" idx="4294967295"/>
          </p:nvPr>
        </p:nvSpPr>
        <p:spPr>
          <a:xfrm>
            <a:off x="0" y="130388"/>
            <a:ext cx="6789420" cy="1053253"/>
          </a:xfrm>
        </p:spPr>
        <p:txBody>
          <a:bodyPr/>
          <a:lstStyle/>
          <a:p>
            <a:pPr eaLnBrk="1" hangingPunct="1"/>
            <a:r>
              <a:rPr lang="en-US" altLang="ko-KR" sz="3100" smtClean="0">
                <a:latin typeface="Comic Sans MS" pitchFamily="66" charset="0"/>
                <a:ea typeface="굴림" pitchFamily="34" charset="-127"/>
              </a:rPr>
              <a:t>CONVENIENCE SAMPLING…….</a:t>
            </a:r>
          </a:p>
        </p:txBody>
      </p:sp>
      <p:sp>
        <p:nvSpPr>
          <p:cNvPr id="48132" name="Rectangle 3"/>
          <p:cNvSpPr>
            <a:spLocks noGrp="1" noChangeArrowheads="1"/>
          </p:cNvSpPr>
          <p:nvPr>
            <p:ph type="body" idx="4294967295"/>
          </p:nvPr>
        </p:nvSpPr>
        <p:spPr>
          <a:xfrm>
            <a:off x="811530" y="1422400"/>
            <a:ext cx="7418070" cy="1016000"/>
          </a:xfrm>
        </p:spPr>
        <p:txBody>
          <a:bodyPr/>
          <a:lstStyle/>
          <a:p>
            <a:pPr marL="514350" indent="-514350" eaLnBrk="1" hangingPunct="1">
              <a:lnSpc>
                <a:spcPct val="80000"/>
              </a:lnSpc>
            </a:pPr>
            <a:endParaRPr lang="en-US" altLang="ko-KR" u="sng" smtClean="0">
              <a:latin typeface="Comic Sans MS" pitchFamily="66" charset="0"/>
              <a:ea typeface="굴림" pitchFamily="34" charset="-127"/>
            </a:endParaRPr>
          </a:p>
          <a:p>
            <a:pPr marL="914400" lvl="1" indent="-514350" eaLnBrk="1" hangingPunct="1">
              <a:lnSpc>
                <a:spcPct val="80000"/>
              </a:lnSpc>
            </a:pPr>
            <a:r>
              <a:rPr lang="en-US" altLang="ko-KR" sz="2300" smtClean="0">
                <a:latin typeface="Comic Sans MS" pitchFamily="66" charset="0"/>
                <a:ea typeface="굴림" pitchFamily="34" charset="-127"/>
              </a:rPr>
              <a:t>Use results that are easy to get</a:t>
            </a:r>
          </a:p>
          <a:p>
            <a:pPr marL="914400" lvl="1" indent="-514350" eaLnBrk="1" hangingPunct="1">
              <a:lnSpc>
                <a:spcPct val="80000"/>
              </a:lnSpc>
              <a:buFont typeface="Wingdings" pitchFamily="2" charset="2"/>
              <a:buNone/>
            </a:pPr>
            <a:endParaRPr lang="en-US" altLang="ko-KR" sz="2300" u="sng" smtClean="0">
              <a:ea typeface="굴림" pitchFamily="34" charset="-127"/>
            </a:endParaRPr>
          </a:p>
          <a:p>
            <a:pPr marL="514350" indent="-514350" eaLnBrk="1" hangingPunct="1">
              <a:lnSpc>
                <a:spcPct val="80000"/>
              </a:lnSpc>
              <a:buFont typeface="Wingdings" pitchFamily="2" charset="2"/>
              <a:buNone/>
            </a:pPr>
            <a:endParaRPr lang="en-US" altLang="ko-KR" sz="2900" smtClean="0">
              <a:ea typeface="굴림" pitchFamily="34" charset="-127"/>
            </a:endParaRPr>
          </a:p>
          <a:p>
            <a:pPr marL="514350" indent="-514350" eaLnBrk="1" hangingPunct="1">
              <a:lnSpc>
                <a:spcPct val="80000"/>
              </a:lnSpc>
              <a:buFont typeface="Wingdings" pitchFamily="2" charset="2"/>
              <a:buNone/>
            </a:pPr>
            <a:endParaRPr lang="en-US" altLang="ko-KR" smtClean="0">
              <a:ea typeface="굴림" pitchFamily="34" charset="-127"/>
            </a:endParaRPr>
          </a:p>
        </p:txBody>
      </p:sp>
      <p:sp>
        <p:nvSpPr>
          <p:cNvPr id="48133" name="Slide Number Placeholder 4"/>
          <p:cNvSpPr txBox="1">
            <a:spLocks noGrp="1"/>
          </p:cNvSpPr>
          <p:nvPr/>
        </p:nvSpPr>
        <p:spPr bwMode="auto">
          <a:xfrm>
            <a:off x="5897880" y="6664960"/>
            <a:ext cx="1920240" cy="487680"/>
          </a:xfrm>
          <a:prstGeom prst="rect">
            <a:avLst/>
          </a:prstGeom>
          <a:noFill/>
          <a:ln w="9525">
            <a:noFill/>
            <a:miter lim="800000"/>
            <a:headEnd/>
            <a:tailEnd/>
          </a:ln>
        </p:spPr>
        <p:txBody>
          <a:bodyPr/>
          <a:lstStyle/>
          <a:p>
            <a:pPr algn="r" latinLnBrk="1"/>
            <a:fld id="{0EAC7008-FBB8-48C3-987A-9A77EE272F93}" type="slidenum">
              <a:rPr lang="ko-KR" altLang="en-US" sz="1000">
                <a:latin typeface="굴림" pitchFamily="34" charset="-127"/>
                <a:ea typeface="굴림" pitchFamily="34" charset="-127"/>
                <a:cs typeface="Arial" charset="0"/>
              </a:rPr>
              <a:pPr algn="r" latinLnBrk="1"/>
              <a:t>31</a:t>
            </a:fld>
            <a:endParaRPr lang="en-US" altLang="ko-KR" sz="1000">
              <a:latin typeface="굴림" pitchFamily="34" charset="-127"/>
              <a:ea typeface="굴림" pitchFamily="34" charset="-127"/>
              <a:cs typeface="Arial" charset="0"/>
            </a:endParaRPr>
          </a:p>
        </p:txBody>
      </p:sp>
      <p:pic>
        <p:nvPicPr>
          <p:cNvPr id="48134" name="Picture 8" descr="1_Conv"/>
          <p:cNvPicPr>
            <a:picLocks noChangeAspect="1" noChangeArrowheads="1"/>
          </p:cNvPicPr>
          <p:nvPr/>
        </p:nvPicPr>
        <p:blipFill>
          <a:blip r:embed="rId3"/>
          <a:srcRect/>
          <a:stretch>
            <a:fillRect/>
          </a:stretch>
        </p:blipFill>
        <p:spPr bwMode="auto">
          <a:xfrm>
            <a:off x="1463040" y="2682240"/>
            <a:ext cx="5780723" cy="4009813"/>
          </a:xfrm>
          <a:prstGeom prst="rect">
            <a:avLst/>
          </a:prstGeom>
          <a:noFill/>
          <a:ln w="9525">
            <a:noFill/>
            <a:miter lim="800000"/>
            <a:headEnd/>
            <a:tailEnd/>
          </a:ln>
        </p:spPr>
      </p:pic>
    </p:spTree>
  </p:cSld>
  <p:clrMapOvr>
    <a:masterClrMapping/>
  </p:clrMapOvr>
  <p:transition advTm="219"/>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rtlCol="0">
            <a:noAutofit/>
          </a:bodyPr>
          <a:lstStyle/>
          <a:p>
            <a:pPr eaLnBrk="1" fontAlgn="auto" hangingPunct="1">
              <a:spcAft>
                <a:spcPts val="0"/>
              </a:spcAft>
              <a:defRPr/>
            </a:pPr>
            <a:r>
              <a:rPr lang="en-US" sz="2400" b="1" dirty="0" smtClean="0">
                <a:latin typeface="Comic Sans MS" pitchFamily="66" charset="0"/>
              </a:rPr>
              <a:t>Judgmental sampling or Purposive sampling</a:t>
            </a:r>
          </a:p>
        </p:txBody>
      </p:sp>
      <p:sp>
        <p:nvSpPr>
          <p:cNvPr id="46082" name="Slide Number Placeholder 5"/>
          <p:cNvSpPr>
            <a:spLocks noGrp="1"/>
          </p:cNvSpPr>
          <p:nvPr>
            <p:ph type="sldNum" sz="quarter" idx="12"/>
          </p:nvPr>
        </p:nvSpPr>
        <p:spPr/>
        <p:txBody>
          <a:bodyPr/>
          <a:lstStyle/>
          <a:p>
            <a:pPr>
              <a:defRPr/>
            </a:pPr>
            <a:fld id="{38DA5D99-8917-4A9B-A16F-D4F53B5BA6C0}" type="slidenum">
              <a:rPr lang="en-US" altLang="en-US"/>
              <a:pPr>
                <a:defRPr/>
              </a:pPr>
              <a:t>32</a:t>
            </a:fld>
            <a:endParaRPr lang="en-US" altLang="en-US"/>
          </a:p>
        </p:txBody>
      </p:sp>
      <p:sp>
        <p:nvSpPr>
          <p:cNvPr id="49156" name="Rectangle 3"/>
          <p:cNvSpPr>
            <a:spLocks noGrp="1" noChangeArrowheads="1"/>
          </p:cNvSpPr>
          <p:nvPr>
            <p:ph sz="quarter" idx="1"/>
          </p:nvPr>
        </p:nvSpPr>
        <p:spPr/>
        <p:txBody>
          <a:bodyPr>
            <a:normAutofit/>
          </a:bodyPr>
          <a:lstStyle/>
          <a:p>
            <a:pPr eaLnBrk="1" hangingPunct="1"/>
            <a:r>
              <a:rPr lang="en-US" sz="2400" dirty="0" smtClean="0"/>
              <a:t>- </a:t>
            </a:r>
            <a:r>
              <a:rPr lang="en-US" sz="2400" dirty="0" smtClean="0">
                <a:latin typeface="Comic Sans MS" pitchFamily="66" charset="0"/>
              </a:rPr>
              <a:t>The researcher chooses the sample based on who they think would be appropriate for the study. </a:t>
            </a:r>
          </a:p>
          <a:p>
            <a:pPr eaLnBrk="1" hangingPunct="1"/>
            <a:r>
              <a:rPr lang="en-US" sz="2400" dirty="0" smtClean="0">
                <a:latin typeface="Comic Sans MS" pitchFamily="66" charset="0"/>
              </a:rPr>
              <a:t>This is used primarily when there is a limited number of people that have expertise in the area being researched </a:t>
            </a:r>
          </a:p>
        </p:txBody>
      </p:sp>
    </p:spTree>
  </p:cSld>
  <p:clrMapOvr>
    <a:masterClrMapping/>
  </p:clrMapOvr>
  <p:transition advTm="234"/>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05740" y="0"/>
            <a:ext cx="6995160" cy="1219200"/>
          </a:xfrm>
        </p:spPr>
        <p:txBody>
          <a:bodyPr/>
          <a:lstStyle/>
          <a:p>
            <a:pPr eaLnBrk="1" hangingPunct="1"/>
            <a:r>
              <a:rPr lang="en-US" sz="3500" smtClean="0">
                <a:solidFill>
                  <a:srgbClr val="008000"/>
                </a:solidFill>
                <a:latin typeface="Arial" charset="0"/>
                <a:cs typeface="Arial" charset="0"/>
              </a:rPr>
              <a:t>SAMPLING</a:t>
            </a:r>
            <a:r>
              <a:rPr lang="en-US" sz="4300" smtClean="0">
                <a:solidFill>
                  <a:srgbClr val="008000"/>
                </a:solidFill>
                <a:latin typeface="Arial" charset="0"/>
                <a:cs typeface="Arial" charset="0"/>
              </a:rPr>
              <a:t>…….</a:t>
            </a:r>
          </a:p>
        </p:txBody>
      </p:sp>
      <p:sp>
        <p:nvSpPr>
          <p:cNvPr id="9218" name="Slide Number Placeholder 5"/>
          <p:cNvSpPr>
            <a:spLocks noGrp="1"/>
          </p:cNvSpPr>
          <p:nvPr>
            <p:ph type="sldNum" sz="quarter" idx="12"/>
          </p:nvPr>
        </p:nvSpPr>
        <p:spPr>
          <a:xfrm>
            <a:off x="205740" y="6583680"/>
            <a:ext cx="411480" cy="487680"/>
          </a:xfrm>
        </p:spPr>
        <p:txBody>
          <a:bodyPr/>
          <a:lstStyle/>
          <a:p>
            <a:pPr>
              <a:defRPr/>
            </a:pPr>
            <a:fld id="{5CE26E10-FC0D-4A76-86A1-9A33A50E8D54}" type="slidenum">
              <a:rPr lang="en-US" altLang="en-US">
                <a:latin typeface="Arial" pitchFamily="34" charset="0"/>
                <a:cs typeface="Arial" pitchFamily="34" charset="0"/>
              </a:rPr>
              <a:pPr>
                <a:defRPr/>
              </a:pPr>
              <a:t>4</a:t>
            </a:fld>
            <a:endParaRPr lang="en-US" altLang="en-US" dirty="0">
              <a:latin typeface="Arial" pitchFamily="34" charset="0"/>
              <a:cs typeface="Arial" pitchFamily="34" charset="0"/>
            </a:endParaRPr>
          </a:p>
        </p:txBody>
      </p:sp>
      <p:sp>
        <p:nvSpPr>
          <p:cNvPr id="12292" name="Rectangle 3"/>
          <p:cNvSpPr>
            <a:spLocks noGrp="1" noChangeArrowheads="1"/>
          </p:cNvSpPr>
          <p:nvPr>
            <p:ph sz="quarter" idx="1"/>
          </p:nvPr>
        </p:nvSpPr>
        <p:spPr>
          <a:xfrm>
            <a:off x="304800" y="1143000"/>
            <a:ext cx="7696200" cy="5039360"/>
          </a:xfrm>
        </p:spPr>
        <p:txBody>
          <a:bodyPr>
            <a:normAutofit/>
          </a:bodyPr>
          <a:lstStyle/>
          <a:p>
            <a:pPr eaLnBrk="1" hangingPunct="1">
              <a:lnSpc>
                <a:spcPct val="80000"/>
              </a:lnSpc>
            </a:pPr>
            <a:r>
              <a:rPr lang="en-US" sz="2400" dirty="0" smtClean="0">
                <a:solidFill>
                  <a:srgbClr val="C00000"/>
                </a:solidFill>
                <a:cs typeface="Arial" charset="0"/>
              </a:rPr>
              <a:t>Three factors that influence sample representativeness</a:t>
            </a:r>
          </a:p>
          <a:p>
            <a:pPr lvl="2" eaLnBrk="1" hangingPunct="1">
              <a:lnSpc>
                <a:spcPct val="80000"/>
              </a:lnSpc>
            </a:pPr>
            <a:r>
              <a:rPr lang="en-US" sz="2400" dirty="0" smtClean="0">
                <a:cs typeface="Arial" charset="0"/>
              </a:rPr>
              <a:t>Sampling procedure</a:t>
            </a:r>
          </a:p>
          <a:p>
            <a:pPr lvl="2" eaLnBrk="1" hangingPunct="1">
              <a:lnSpc>
                <a:spcPct val="80000"/>
              </a:lnSpc>
            </a:pPr>
            <a:r>
              <a:rPr lang="en-US" sz="2400" dirty="0" smtClean="0">
                <a:cs typeface="Arial" charset="0"/>
              </a:rPr>
              <a:t>Sample size</a:t>
            </a:r>
          </a:p>
          <a:p>
            <a:pPr lvl="2" eaLnBrk="1" hangingPunct="1">
              <a:lnSpc>
                <a:spcPct val="80000"/>
              </a:lnSpc>
            </a:pPr>
            <a:r>
              <a:rPr lang="en-US" sz="2400" dirty="0" smtClean="0">
                <a:cs typeface="Arial" charset="0"/>
              </a:rPr>
              <a:t>Participation (response)</a:t>
            </a:r>
          </a:p>
          <a:p>
            <a:pPr eaLnBrk="1" hangingPunct="1">
              <a:lnSpc>
                <a:spcPct val="80000"/>
              </a:lnSpc>
            </a:pPr>
            <a:endParaRPr lang="en-US" sz="2400" dirty="0" smtClean="0">
              <a:cs typeface="Arial" charset="0"/>
            </a:endParaRPr>
          </a:p>
          <a:p>
            <a:pPr eaLnBrk="1" hangingPunct="1">
              <a:lnSpc>
                <a:spcPct val="80000"/>
              </a:lnSpc>
            </a:pPr>
            <a:r>
              <a:rPr lang="en-US" sz="2400" dirty="0" smtClean="0">
                <a:solidFill>
                  <a:srgbClr val="C00000"/>
                </a:solidFill>
                <a:cs typeface="Arial" charset="0"/>
              </a:rPr>
              <a:t>When might you sample the entire population?</a:t>
            </a:r>
          </a:p>
          <a:p>
            <a:pPr lvl="2" eaLnBrk="1" hangingPunct="1">
              <a:lnSpc>
                <a:spcPct val="80000"/>
              </a:lnSpc>
            </a:pPr>
            <a:r>
              <a:rPr lang="en-US" sz="2400" dirty="0" smtClean="0">
                <a:cs typeface="Arial" charset="0"/>
              </a:rPr>
              <a:t>When your population is very small</a:t>
            </a:r>
          </a:p>
          <a:p>
            <a:pPr lvl="2" eaLnBrk="1" hangingPunct="1">
              <a:lnSpc>
                <a:spcPct val="80000"/>
              </a:lnSpc>
            </a:pPr>
            <a:r>
              <a:rPr lang="en-US" sz="2400" dirty="0" smtClean="0">
                <a:cs typeface="Arial" charset="0"/>
              </a:rPr>
              <a:t>When you have extensive resources</a:t>
            </a:r>
          </a:p>
          <a:p>
            <a:pPr lvl="2" eaLnBrk="1" hangingPunct="1">
              <a:lnSpc>
                <a:spcPct val="80000"/>
              </a:lnSpc>
            </a:pPr>
            <a:r>
              <a:rPr lang="en-US" sz="2400" dirty="0" smtClean="0">
                <a:cs typeface="Arial" charset="0"/>
              </a:rPr>
              <a:t>When you don’t expect a very high response</a:t>
            </a:r>
          </a:p>
          <a:p>
            <a:pPr eaLnBrk="1" hangingPunct="1">
              <a:lnSpc>
                <a:spcPct val="80000"/>
              </a:lnSpc>
            </a:pPr>
            <a:endParaRPr lang="en-US" sz="2400" dirty="0" smtClean="0">
              <a:cs typeface="Arial" charset="0"/>
            </a:endParaRPr>
          </a:p>
        </p:txBody>
      </p:sp>
    </p:spTree>
  </p:cSld>
  <p:clrMapOvr>
    <a:masterClrMapping/>
  </p:clrMapOvr>
  <p:transition advTm="452"/>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2"/>
          </p:nvPr>
        </p:nvSpPr>
        <p:spPr/>
        <p:txBody>
          <a:bodyPr/>
          <a:lstStyle/>
          <a:p>
            <a:pPr>
              <a:defRPr/>
            </a:pPr>
            <a:fld id="{ED92430B-19BB-4922-92BE-97D0AD112A42}" type="slidenum">
              <a:rPr lang="en-US" altLang="en-US"/>
              <a:pPr>
                <a:defRPr/>
              </a:pPr>
              <a:t>5</a:t>
            </a:fld>
            <a:endParaRPr lang="en-US" altLang="en-US"/>
          </a:p>
        </p:txBody>
      </p:sp>
      <p:pic>
        <p:nvPicPr>
          <p:cNvPr id="13315" name="Picture 2" descr="sampterm"/>
          <p:cNvPicPr>
            <a:picLocks noChangeAspect="1" noChangeArrowheads="1"/>
          </p:cNvPicPr>
          <p:nvPr/>
        </p:nvPicPr>
        <p:blipFill>
          <a:blip r:embed="rId3"/>
          <a:srcRect/>
          <a:stretch>
            <a:fillRect/>
          </a:stretch>
        </p:blipFill>
        <p:spPr bwMode="auto">
          <a:xfrm>
            <a:off x="342900" y="406400"/>
            <a:ext cx="7338060" cy="6177280"/>
          </a:xfrm>
          <a:prstGeom prst="rect">
            <a:avLst/>
          </a:prstGeom>
          <a:noFill/>
          <a:ln w="9525">
            <a:noFill/>
            <a:miter lim="800000"/>
            <a:headEnd/>
            <a:tailEnd/>
          </a:ln>
        </p:spPr>
      </p:pic>
      <p:sp>
        <p:nvSpPr>
          <p:cNvPr id="13316" name="Rectangle 3"/>
          <p:cNvSpPr>
            <a:spLocks noChangeArrowheads="1"/>
          </p:cNvSpPr>
          <p:nvPr/>
        </p:nvSpPr>
        <p:spPr bwMode="auto">
          <a:xfrm>
            <a:off x="1920240" y="6908800"/>
            <a:ext cx="4320540" cy="406400"/>
          </a:xfrm>
          <a:prstGeom prst="rect">
            <a:avLst/>
          </a:prstGeom>
          <a:solidFill>
            <a:schemeClr val="accent1"/>
          </a:solidFill>
          <a:ln w="9525">
            <a:solidFill>
              <a:schemeClr val="tx1"/>
            </a:solidFill>
            <a:miter lim="800000"/>
            <a:headEnd/>
            <a:tailEnd/>
          </a:ln>
        </p:spPr>
        <p:txBody>
          <a:bodyPr wrap="none" anchor="ctr"/>
          <a:lstStyle/>
          <a:p>
            <a:pPr algn="ctr"/>
            <a:r>
              <a:rPr lang="en-US" sz="2000">
                <a:solidFill>
                  <a:srgbClr val="FFFF99"/>
                </a:solidFill>
                <a:latin typeface="Comic Sans MS" pitchFamily="66" charset="0"/>
                <a:cs typeface="Arial" charset="0"/>
              </a:rPr>
              <a:t>SAMPLING BREAKDOWN</a:t>
            </a:r>
          </a:p>
        </p:txBody>
      </p:sp>
    </p:spTree>
  </p:cSld>
  <p:clrMapOvr>
    <a:masterClrMapping/>
  </p:clrMapOvr>
  <p:transition advTm="53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22910" y="184574"/>
            <a:ext cx="6777990" cy="878839"/>
          </a:xfrm>
        </p:spPr>
        <p:txBody>
          <a:bodyPr>
            <a:normAutofit fontScale="90000"/>
          </a:bodyPr>
          <a:lstStyle/>
          <a:p>
            <a:pPr eaLnBrk="1" hangingPunct="1"/>
            <a:r>
              <a:rPr lang="en-US" sz="3000" smtClean="0">
                <a:latin typeface="Comic Sans MS" pitchFamily="66" charset="0"/>
              </a:rPr>
              <a:t>SAMPLING</a:t>
            </a:r>
            <a:r>
              <a:rPr lang="en-US" smtClean="0"/>
              <a:t>…….</a:t>
            </a:r>
          </a:p>
        </p:txBody>
      </p:sp>
      <p:sp>
        <p:nvSpPr>
          <p:cNvPr id="11266" name="Slide Number Placeholder 5"/>
          <p:cNvSpPr>
            <a:spLocks noGrp="1"/>
          </p:cNvSpPr>
          <p:nvPr>
            <p:ph type="sldNum" sz="quarter" idx="12"/>
          </p:nvPr>
        </p:nvSpPr>
        <p:spPr/>
        <p:txBody>
          <a:bodyPr/>
          <a:lstStyle/>
          <a:p>
            <a:pPr>
              <a:defRPr/>
            </a:pPr>
            <a:fld id="{7F1549D0-EC30-4A2D-9AD3-EFCE6413DA4E}" type="slidenum">
              <a:rPr lang="en-US" altLang="en-US"/>
              <a:pPr>
                <a:defRPr/>
              </a:pPr>
              <a:t>6</a:t>
            </a:fld>
            <a:endParaRPr lang="en-US" altLang="en-US"/>
          </a:p>
        </p:txBody>
      </p:sp>
      <p:sp>
        <p:nvSpPr>
          <p:cNvPr id="14340" name="Oval 4"/>
          <p:cNvSpPr>
            <a:spLocks noChangeArrowheads="1"/>
          </p:cNvSpPr>
          <p:nvPr/>
        </p:nvSpPr>
        <p:spPr bwMode="auto">
          <a:xfrm>
            <a:off x="1714500" y="2032000"/>
            <a:ext cx="3291840" cy="3820160"/>
          </a:xfrm>
          <a:prstGeom prst="ellipse">
            <a:avLst/>
          </a:prstGeom>
          <a:solidFill>
            <a:schemeClr val="accent1"/>
          </a:solidFill>
          <a:ln w="9525">
            <a:solidFill>
              <a:schemeClr val="tx1"/>
            </a:solidFill>
            <a:round/>
            <a:headEnd/>
            <a:tailEnd/>
          </a:ln>
        </p:spPr>
        <p:txBody>
          <a:bodyPr wrap="none" anchor="ctr"/>
          <a:lstStyle/>
          <a:p>
            <a:pPr algn="ctr"/>
            <a:endParaRPr lang="en-US" sz="2000">
              <a:cs typeface="Arial" charset="0"/>
            </a:endParaRPr>
          </a:p>
        </p:txBody>
      </p:sp>
      <p:sp>
        <p:nvSpPr>
          <p:cNvPr id="14341" name="Oval 5"/>
          <p:cNvSpPr>
            <a:spLocks noChangeArrowheads="1"/>
          </p:cNvSpPr>
          <p:nvPr/>
        </p:nvSpPr>
        <p:spPr bwMode="auto">
          <a:xfrm>
            <a:off x="2537460" y="2519680"/>
            <a:ext cx="2331720" cy="260096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42" name="Oval 6"/>
          <p:cNvSpPr>
            <a:spLocks noChangeArrowheads="1"/>
          </p:cNvSpPr>
          <p:nvPr/>
        </p:nvSpPr>
        <p:spPr bwMode="auto">
          <a:xfrm>
            <a:off x="3634740" y="3413760"/>
            <a:ext cx="1097280" cy="1219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43" name="Rectangle 7"/>
          <p:cNvSpPr>
            <a:spLocks noChangeArrowheads="1"/>
          </p:cNvSpPr>
          <p:nvPr/>
        </p:nvSpPr>
        <p:spPr bwMode="auto">
          <a:xfrm>
            <a:off x="4663440" y="5283200"/>
            <a:ext cx="3154680" cy="406400"/>
          </a:xfrm>
          <a:prstGeom prst="rect">
            <a:avLst/>
          </a:prstGeom>
          <a:solidFill>
            <a:schemeClr val="accent1"/>
          </a:solidFill>
          <a:ln w="9525">
            <a:solidFill>
              <a:schemeClr val="tx1"/>
            </a:solidFill>
            <a:miter lim="800000"/>
            <a:headEnd/>
            <a:tailEnd/>
          </a:ln>
        </p:spPr>
        <p:txBody>
          <a:bodyPr wrap="none" anchor="ctr"/>
          <a:lstStyle/>
          <a:p>
            <a:pPr algn="ctr"/>
            <a:r>
              <a:rPr lang="en-US" sz="2000">
                <a:latin typeface="Comic Sans MS" pitchFamily="66" charset="0"/>
                <a:cs typeface="Arial" charset="0"/>
              </a:rPr>
              <a:t>TARGET POPULATION</a:t>
            </a:r>
          </a:p>
        </p:txBody>
      </p:sp>
      <p:sp>
        <p:nvSpPr>
          <p:cNvPr id="14344" name="Rectangle 8"/>
          <p:cNvSpPr>
            <a:spLocks noChangeArrowheads="1"/>
          </p:cNvSpPr>
          <p:nvPr/>
        </p:nvSpPr>
        <p:spPr bwMode="auto">
          <a:xfrm>
            <a:off x="4594860" y="1706880"/>
            <a:ext cx="3429000" cy="487680"/>
          </a:xfrm>
          <a:prstGeom prst="rect">
            <a:avLst/>
          </a:prstGeom>
          <a:solidFill>
            <a:schemeClr val="accent1"/>
          </a:solidFill>
          <a:ln w="9525">
            <a:solidFill>
              <a:schemeClr val="tx1"/>
            </a:solidFill>
            <a:miter lim="800000"/>
            <a:headEnd/>
            <a:tailEnd/>
          </a:ln>
        </p:spPr>
        <p:txBody>
          <a:bodyPr wrap="none" anchor="ctr"/>
          <a:lstStyle/>
          <a:p>
            <a:pPr algn="ctr"/>
            <a:r>
              <a:rPr lang="en-US" sz="2000">
                <a:latin typeface="Comic Sans MS" pitchFamily="66" charset="0"/>
                <a:cs typeface="Arial" charset="0"/>
              </a:rPr>
              <a:t>STUDY POPULATION</a:t>
            </a:r>
          </a:p>
        </p:txBody>
      </p:sp>
      <p:sp>
        <p:nvSpPr>
          <p:cNvPr id="14345" name="Rectangle 9"/>
          <p:cNvSpPr>
            <a:spLocks noChangeArrowheads="1"/>
          </p:cNvSpPr>
          <p:nvPr/>
        </p:nvSpPr>
        <p:spPr bwMode="auto">
          <a:xfrm>
            <a:off x="3703320" y="3820160"/>
            <a:ext cx="960120" cy="243840"/>
          </a:xfrm>
          <a:prstGeom prst="rect">
            <a:avLst/>
          </a:prstGeom>
          <a:solidFill>
            <a:schemeClr val="accent1"/>
          </a:solidFill>
          <a:ln w="9525">
            <a:solidFill>
              <a:schemeClr val="tx1"/>
            </a:solidFill>
            <a:miter lim="800000"/>
            <a:headEnd/>
            <a:tailEnd/>
          </a:ln>
        </p:spPr>
        <p:txBody>
          <a:bodyPr wrap="none" anchor="ctr"/>
          <a:lstStyle/>
          <a:p>
            <a:pPr algn="ctr"/>
            <a:r>
              <a:rPr lang="en-US">
                <a:latin typeface="Comic Sans MS" pitchFamily="66" charset="0"/>
                <a:cs typeface="Arial" charset="0"/>
              </a:rPr>
              <a:t>SAMPLE</a:t>
            </a:r>
          </a:p>
        </p:txBody>
      </p:sp>
      <p:sp>
        <p:nvSpPr>
          <p:cNvPr id="14346" name="Line 10"/>
          <p:cNvSpPr>
            <a:spLocks noChangeShapeType="1"/>
          </p:cNvSpPr>
          <p:nvPr/>
        </p:nvSpPr>
        <p:spPr bwMode="auto">
          <a:xfrm flipV="1">
            <a:off x="4114800" y="2032000"/>
            <a:ext cx="411480" cy="731520"/>
          </a:xfrm>
          <a:prstGeom prst="line">
            <a:avLst/>
          </a:prstGeom>
          <a:noFill/>
          <a:ln w="9525">
            <a:solidFill>
              <a:schemeClr val="tx1"/>
            </a:solidFill>
            <a:round/>
            <a:headEnd/>
            <a:tailEnd type="triangle" w="med" len="med"/>
          </a:ln>
        </p:spPr>
        <p:txBody>
          <a:bodyPr/>
          <a:lstStyle/>
          <a:p>
            <a:endParaRPr lang="en-US"/>
          </a:p>
        </p:txBody>
      </p:sp>
      <p:sp>
        <p:nvSpPr>
          <p:cNvPr id="14347" name="Line 11"/>
          <p:cNvSpPr>
            <a:spLocks noChangeShapeType="1"/>
          </p:cNvSpPr>
          <p:nvPr/>
        </p:nvSpPr>
        <p:spPr bwMode="auto">
          <a:xfrm>
            <a:off x="4114800" y="5445760"/>
            <a:ext cx="548640" cy="16256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advTm="468"/>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11480" y="0"/>
            <a:ext cx="7406640" cy="975360"/>
          </a:xfrm>
        </p:spPr>
        <p:txBody>
          <a:bodyPr>
            <a:normAutofit/>
          </a:bodyPr>
          <a:lstStyle/>
          <a:p>
            <a:pPr eaLnBrk="1" hangingPunct="1"/>
            <a:r>
              <a:rPr lang="en-US" sz="2800" b="1" dirty="0" smtClean="0">
                <a:solidFill>
                  <a:srgbClr val="008000"/>
                </a:solidFill>
                <a:latin typeface="Comic Sans MS" pitchFamily="66" charset="0"/>
              </a:rPr>
              <a:t>Sampling Process</a:t>
            </a:r>
            <a:endParaRPr lang="en-US" sz="2800" b="1" dirty="0" smtClean="0"/>
          </a:p>
        </p:txBody>
      </p:sp>
      <p:sp>
        <p:nvSpPr>
          <p:cNvPr id="13314" name="Slide Number Placeholder 5"/>
          <p:cNvSpPr>
            <a:spLocks noGrp="1"/>
          </p:cNvSpPr>
          <p:nvPr>
            <p:ph type="sldNum" sz="quarter" idx="12"/>
          </p:nvPr>
        </p:nvSpPr>
        <p:spPr/>
        <p:txBody>
          <a:bodyPr/>
          <a:lstStyle/>
          <a:p>
            <a:pPr>
              <a:defRPr/>
            </a:pPr>
            <a:fld id="{4434AEAA-AD0A-433B-ABEE-943BBA96A6B0}" type="slidenum">
              <a:rPr lang="en-US" altLang="en-US"/>
              <a:pPr>
                <a:defRPr/>
              </a:pPr>
              <a:t>7</a:t>
            </a:fld>
            <a:endParaRPr lang="en-US" altLang="en-US"/>
          </a:p>
        </p:txBody>
      </p:sp>
      <p:sp>
        <p:nvSpPr>
          <p:cNvPr id="16388" name="Rectangle 3"/>
          <p:cNvSpPr>
            <a:spLocks noGrp="1" noChangeArrowheads="1"/>
          </p:cNvSpPr>
          <p:nvPr>
            <p:ph sz="quarter" idx="1"/>
          </p:nvPr>
        </p:nvSpPr>
        <p:spPr>
          <a:xfrm>
            <a:off x="205740" y="894080"/>
            <a:ext cx="7818120" cy="6177280"/>
          </a:xfrm>
        </p:spPr>
        <p:txBody>
          <a:bodyPr>
            <a:normAutofit/>
          </a:bodyPr>
          <a:lstStyle/>
          <a:p>
            <a:pPr eaLnBrk="1" hangingPunct="1"/>
            <a:r>
              <a:rPr lang="en-US" sz="2400" dirty="0" smtClean="0"/>
              <a:t>The sampling process comprises several stages:</a:t>
            </a:r>
          </a:p>
          <a:p>
            <a:pPr lvl="1" eaLnBrk="1" hangingPunct="1"/>
            <a:r>
              <a:rPr lang="en-US" sz="2400" dirty="0" smtClean="0"/>
              <a:t>Defining the population of concern </a:t>
            </a:r>
          </a:p>
          <a:p>
            <a:pPr lvl="1" eaLnBrk="1" hangingPunct="1"/>
            <a:r>
              <a:rPr lang="en-US" sz="2400" dirty="0" smtClean="0"/>
              <a:t>Specifying a </a:t>
            </a:r>
            <a:r>
              <a:rPr lang="en-US" sz="2400" dirty="0" smtClean="0">
                <a:hlinkClick r:id="rId2"/>
              </a:rPr>
              <a:t>sampling frame</a:t>
            </a:r>
            <a:r>
              <a:rPr lang="en-US" sz="2400" dirty="0" smtClean="0"/>
              <a:t>, a </a:t>
            </a:r>
            <a:r>
              <a:rPr lang="en-US" sz="2400" dirty="0" smtClean="0">
                <a:hlinkClick r:id="rId3" tooltip="Set (mathematics)"/>
              </a:rPr>
              <a:t>set</a:t>
            </a:r>
            <a:r>
              <a:rPr lang="en-US" sz="2400" dirty="0" smtClean="0"/>
              <a:t> of items or events possible to measure </a:t>
            </a:r>
          </a:p>
          <a:p>
            <a:pPr lvl="1" eaLnBrk="1" hangingPunct="1"/>
            <a:r>
              <a:rPr lang="en-US" sz="2400" dirty="0" smtClean="0"/>
              <a:t>Specifying a </a:t>
            </a:r>
            <a:r>
              <a:rPr lang="en-US" sz="2400" dirty="0" smtClean="0">
                <a:hlinkClick r:id="rId2"/>
              </a:rPr>
              <a:t>sampling method</a:t>
            </a:r>
            <a:r>
              <a:rPr lang="en-US" sz="2400" dirty="0" smtClean="0"/>
              <a:t> for selecting items or events from the frame </a:t>
            </a:r>
          </a:p>
          <a:p>
            <a:pPr lvl="1" eaLnBrk="1" hangingPunct="1"/>
            <a:r>
              <a:rPr lang="en-US" sz="2400" dirty="0" smtClean="0"/>
              <a:t>Determining the sample size </a:t>
            </a:r>
          </a:p>
          <a:p>
            <a:pPr lvl="1" eaLnBrk="1" hangingPunct="1"/>
            <a:r>
              <a:rPr lang="en-US" sz="2400" dirty="0" smtClean="0"/>
              <a:t>Implementing the sampling plan </a:t>
            </a:r>
          </a:p>
          <a:p>
            <a:pPr lvl="1" eaLnBrk="1" hangingPunct="1"/>
            <a:r>
              <a:rPr lang="en-US" sz="2400" dirty="0" smtClean="0"/>
              <a:t>Sampling and data collecting </a:t>
            </a:r>
          </a:p>
          <a:p>
            <a:pPr lvl="1" eaLnBrk="1" hangingPunct="1"/>
            <a:r>
              <a:rPr lang="en-US" sz="2400" dirty="0" smtClean="0"/>
              <a:t>Reviewing the sampling process </a:t>
            </a:r>
          </a:p>
          <a:p>
            <a:pPr eaLnBrk="1" hangingPunct="1"/>
            <a:endParaRPr lang="en-US" sz="2400" dirty="0" smtClean="0"/>
          </a:p>
        </p:txBody>
      </p:sp>
    </p:spTree>
  </p:cSld>
  <p:clrMapOvr>
    <a:masterClrMapping/>
  </p:clrMapOvr>
  <p:transition advTm="499"/>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304800"/>
            <a:ext cx="7406640" cy="894080"/>
          </a:xfrm>
        </p:spPr>
        <p:txBody>
          <a:bodyPr>
            <a:normAutofit/>
          </a:bodyPr>
          <a:lstStyle/>
          <a:p>
            <a:pPr eaLnBrk="1" hangingPunct="1"/>
            <a:r>
              <a:rPr lang="en-US" sz="2800" b="1" dirty="0" smtClean="0">
                <a:solidFill>
                  <a:srgbClr val="008000"/>
                </a:solidFill>
                <a:latin typeface="+mn-lt"/>
              </a:rPr>
              <a:t>Population definition</a:t>
            </a:r>
          </a:p>
        </p:txBody>
      </p:sp>
      <p:sp>
        <p:nvSpPr>
          <p:cNvPr id="14338" name="Slide Number Placeholder 5"/>
          <p:cNvSpPr>
            <a:spLocks noGrp="1"/>
          </p:cNvSpPr>
          <p:nvPr>
            <p:ph type="sldNum" sz="quarter" idx="12"/>
          </p:nvPr>
        </p:nvSpPr>
        <p:spPr/>
        <p:txBody>
          <a:bodyPr/>
          <a:lstStyle/>
          <a:p>
            <a:pPr>
              <a:defRPr/>
            </a:pPr>
            <a:fld id="{804825E3-7BA2-4140-A3EA-D36377B7C877}" type="slidenum">
              <a:rPr lang="en-US" altLang="en-US"/>
              <a:pPr>
                <a:defRPr/>
              </a:pPr>
              <a:t>8</a:t>
            </a:fld>
            <a:endParaRPr lang="en-US" altLang="en-US"/>
          </a:p>
        </p:txBody>
      </p:sp>
      <p:sp>
        <p:nvSpPr>
          <p:cNvPr id="17412" name="Rectangle 3"/>
          <p:cNvSpPr>
            <a:spLocks noGrp="1" noChangeArrowheads="1"/>
          </p:cNvSpPr>
          <p:nvPr>
            <p:ph sz="quarter" idx="1"/>
          </p:nvPr>
        </p:nvSpPr>
        <p:spPr>
          <a:xfrm>
            <a:off x="548640" y="1381760"/>
            <a:ext cx="7200900" cy="5933440"/>
          </a:xfrm>
        </p:spPr>
        <p:txBody>
          <a:bodyPr>
            <a:normAutofit/>
          </a:bodyPr>
          <a:lstStyle/>
          <a:p>
            <a:pPr eaLnBrk="1" hangingPunct="1"/>
            <a:r>
              <a:rPr lang="en-US" sz="2400" dirty="0" smtClean="0"/>
              <a:t>A population can be defined as including all people or items with the characteristic one wishes to understand.</a:t>
            </a:r>
          </a:p>
          <a:p>
            <a:pPr eaLnBrk="1" hangingPunct="1"/>
            <a:endParaRPr lang="en-US" sz="2400" dirty="0" smtClean="0"/>
          </a:p>
          <a:p>
            <a:pPr algn="just" eaLnBrk="1" hangingPunct="1"/>
            <a:r>
              <a:rPr lang="en-US" sz="2400" dirty="0" smtClean="0"/>
              <a:t> Because there is very rarely enough time or money to gather information from everyone or everything in a population, the goal becomes finding a representative sample (or subset) of that population.</a:t>
            </a:r>
          </a:p>
          <a:p>
            <a:pPr eaLnBrk="1" hangingPunct="1">
              <a:buFont typeface="Wingdings" pitchFamily="2" charset="2"/>
              <a:buNone/>
            </a:pPr>
            <a:endParaRPr lang="en-US" sz="2400" dirty="0" smtClean="0"/>
          </a:p>
        </p:txBody>
      </p:sp>
    </p:spTree>
  </p:cSld>
  <p:clrMapOvr>
    <a:masterClrMapping/>
  </p:clrMapOvr>
  <p:transition advTm="593"/>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304800"/>
            <a:ext cx="7406640" cy="731520"/>
          </a:xfrm>
        </p:spPr>
        <p:txBody>
          <a:bodyPr>
            <a:normAutofit/>
          </a:bodyPr>
          <a:lstStyle/>
          <a:p>
            <a:pPr eaLnBrk="1" hangingPunct="1"/>
            <a:r>
              <a:rPr lang="en-US" sz="2800" b="1" dirty="0" smtClean="0">
                <a:solidFill>
                  <a:srgbClr val="008000"/>
                </a:solidFill>
                <a:latin typeface="+mn-lt"/>
              </a:rPr>
              <a:t>SAMPLING FRAME</a:t>
            </a:r>
          </a:p>
        </p:txBody>
      </p:sp>
      <p:sp>
        <p:nvSpPr>
          <p:cNvPr id="16386" name="Slide Number Placeholder 5"/>
          <p:cNvSpPr>
            <a:spLocks noGrp="1"/>
          </p:cNvSpPr>
          <p:nvPr>
            <p:ph type="sldNum" sz="quarter" idx="12"/>
          </p:nvPr>
        </p:nvSpPr>
        <p:spPr/>
        <p:txBody>
          <a:bodyPr/>
          <a:lstStyle/>
          <a:p>
            <a:pPr>
              <a:defRPr/>
            </a:pPr>
            <a:fld id="{D59F4067-37DC-4412-AA0E-E94BD6D2FC17}" type="slidenum">
              <a:rPr lang="en-US" altLang="en-US"/>
              <a:pPr>
                <a:defRPr/>
              </a:pPr>
              <a:t>9</a:t>
            </a:fld>
            <a:endParaRPr lang="en-US" altLang="en-US"/>
          </a:p>
        </p:txBody>
      </p:sp>
      <p:sp>
        <p:nvSpPr>
          <p:cNvPr id="19460" name="Rectangle 3"/>
          <p:cNvSpPr>
            <a:spLocks noGrp="1" noChangeArrowheads="1"/>
          </p:cNvSpPr>
          <p:nvPr>
            <p:ph sz="quarter" idx="1"/>
          </p:nvPr>
        </p:nvSpPr>
        <p:spPr>
          <a:xfrm>
            <a:off x="342900" y="1066800"/>
            <a:ext cx="7269480" cy="5760720"/>
          </a:xfrm>
        </p:spPr>
        <p:txBody>
          <a:bodyPr/>
          <a:lstStyle/>
          <a:p>
            <a:pPr eaLnBrk="1" hangingPunct="1">
              <a:lnSpc>
                <a:spcPct val="90000"/>
              </a:lnSpc>
            </a:pPr>
            <a:r>
              <a:rPr lang="en-US" sz="2400" dirty="0" smtClean="0"/>
              <a:t>We seek a </a:t>
            </a:r>
            <a:r>
              <a:rPr lang="en-US" sz="2400" i="1" dirty="0" smtClean="0"/>
              <a:t>sampling frame</a:t>
            </a:r>
            <a:r>
              <a:rPr lang="en-US" sz="2400" dirty="0" smtClean="0"/>
              <a:t> which has the property that we can identify every single element and include any in our sample .</a:t>
            </a:r>
          </a:p>
          <a:p>
            <a:pPr eaLnBrk="1" hangingPunct="1">
              <a:lnSpc>
                <a:spcPct val="90000"/>
              </a:lnSpc>
            </a:pPr>
            <a:r>
              <a:rPr lang="en-US" sz="2400" dirty="0" smtClean="0"/>
              <a:t>The sampling frame must be representative of the population </a:t>
            </a:r>
          </a:p>
          <a:p>
            <a:pPr eaLnBrk="1" hangingPunct="1">
              <a:lnSpc>
                <a:spcPct val="90000"/>
              </a:lnSpc>
            </a:pPr>
            <a:endParaRPr lang="en-US" sz="2400" dirty="0" smtClean="0"/>
          </a:p>
          <a:p>
            <a:pPr eaLnBrk="1" hangingPunct="1">
              <a:lnSpc>
                <a:spcPct val="90000"/>
              </a:lnSpc>
              <a:buNone/>
            </a:pPr>
            <a:r>
              <a:rPr lang="en-US" sz="2400" b="1" dirty="0" smtClean="0">
                <a:solidFill>
                  <a:srgbClr val="FF0000"/>
                </a:solidFill>
              </a:rPr>
              <a:t>TYPES OF SAMPLING</a:t>
            </a:r>
          </a:p>
          <a:p>
            <a:pPr>
              <a:buNone/>
            </a:pPr>
            <a:endParaRPr lang="en-US" sz="2400" b="1" dirty="0" smtClean="0">
              <a:solidFill>
                <a:srgbClr val="C00000"/>
              </a:solidFill>
            </a:endParaRPr>
          </a:p>
          <a:p>
            <a:pPr>
              <a:buNone/>
            </a:pPr>
            <a:r>
              <a:rPr lang="en-US" sz="2400" b="1" dirty="0" smtClean="0">
                <a:solidFill>
                  <a:srgbClr val="C00000"/>
                </a:solidFill>
              </a:rPr>
              <a:t>Probability (Random) Samples</a:t>
            </a:r>
            <a:endParaRPr lang="en-US" sz="2400" b="1" dirty="0" smtClean="0">
              <a:solidFill>
                <a:srgbClr val="C00000"/>
              </a:solidFill>
              <a:sym typeface="Wingdings" pitchFamily="2" charset="2"/>
            </a:endParaRPr>
          </a:p>
          <a:p>
            <a:pPr>
              <a:buNone/>
            </a:pPr>
            <a:endParaRPr lang="en-US" sz="2400" b="1" dirty="0" smtClean="0">
              <a:solidFill>
                <a:srgbClr val="C00000"/>
              </a:solidFill>
            </a:endParaRPr>
          </a:p>
          <a:p>
            <a:pPr>
              <a:buNone/>
            </a:pPr>
            <a:r>
              <a:rPr lang="en-US" sz="2400" b="1" dirty="0" smtClean="0">
                <a:solidFill>
                  <a:srgbClr val="C00000"/>
                </a:solidFill>
              </a:rPr>
              <a:t>Non-Probability Samples</a:t>
            </a:r>
          </a:p>
          <a:p>
            <a:pPr eaLnBrk="1" hangingPunct="1">
              <a:lnSpc>
                <a:spcPct val="90000"/>
              </a:lnSpc>
            </a:pPr>
            <a:endParaRPr lang="en-US" sz="2400" dirty="0" smtClean="0"/>
          </a:p>
        </p:txBody>
      </p:sp>
    </p:spTree>
  </p:cSld>
  <p:clrMapOvr>
    <a:masterClrMapping/>
  </p:clrMapOvr>
  <p:transition advTm="250"/>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21394</TotalTime>
  <Words>2165</Words>
  <Application>Microsoft Office PowerPoint</Application>
  <PresentationFormat>Custom</PresentationFormat>
  <Paragraphs>250</Paragraphs>
  <Slides>32</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Comic Sans MS</vt:lpstr>
      <vt:lpstr>굴림</vt:lpstr>
      <vt:lpstr>Wingdings</vt:lpstr>
      <vt:lpstr>Office Theme</vt:lpstr>
      <vt:lpstr>SAMPLING METHODS</vt:lpstr>
      <vt:lpstr>SAMPLING</vt:lpstr>
      <vt:lpstr>SAMPLING……</vt:lpstr>
      <vt:lpstr>SAMPLING…….</vt:lpstr>
      <vt:lpstr>PowerPoint Presentation</vt:lpstr>
      <vt:lpstr>SAMPLING…….</vt:lpstr>
      <vt:lpstr>Sampling Process</vt:lpstr>
      <vt:lpstr>Population definition</vt:lpstr>
      <vt:lpstr>SAMPLING FRAME</vt:lpstr>
      <vt:lpstr>PROBABILITY SAMPLING</vt:lpstr>
      <vt:lpstr>PROBABILITY SAMPLING…….</vt:lpstr>
      <vt:lpstr>SIMPLE RANDOM SAMPLING……..</vt:lpstr>
      <vt:lpstr>REPLACEMENT OF SELECTED UNITS</vt:lpstr>
      <vt:lpstr>SYSTEMATIC SAMPLING</vt:lpstr>
      <vt:lpstr>SYSTEMATIC SAMPLING……</vt:lpstr>
      <vt:lpstr>SYSTEMATIC SAMPLING……</vt:lpstr>
      <vt:lpstr>STRATIFIED SAMPLING</vt:lpstr>
      <vt:lpstr>STRATIFIED SAMPLING……</vt:lpstr>
      <vt:lpstr>STRATIFIED SAMPLING…….</vt:lpstr>
      <vt:lpstr>CLUSTER SAMPLING</vt:lpstr>
      <vt:lpstr>CLUSTER SAMPLING…….</vt:lpstr>
      <vt:lpstr>CLUSTER SAMPLING…….</vt:lpstr>
      <vt:lpstr>MULTISTAGE SAMPLING</vt:lpstr>
      <vt:lpstr>MULTISTAGE SAMPLING……..</vt:lpstr>
      <vt:lpstr>MULTI PHASE SAMPLING</vt:lpstr>
      <vt:lpstr>MATCHED RANDOM SAMPLING</vt:lpstr>
      <vt:lpstr>NON PROBABILITY SAMPLING</vt:lpstr>
      <vt:lpstr>NONPROBABILITY SAMPLING…….</vt:lpstr>
      <vt:lpstr>QUOTA SAMPLING</vt:lpstr>
      <vt:lpstr>CONVENIENCE SAMPLING</vt:lpstr>
      <vt:lpstr>CONVENIENCE SAMPLING…….</vt:lpstr>
      <vt:lpstr>Judgmental sampling or Purposive sampling</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shanjida</cp:lastModifiedBy>
  <cp:revision>676</cp:revision>
  <dcterms:created xsi:type="dcterms:W3CDTF">2014-03-10T07:21:44Z</dcterms:created>
  <dcterms:modified xsi:type="dcterms:W3CDTF">2022-05-22T15:03:07Z</dcterms:modified>
</cp:coreProperties>
</file>