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7"/>
  </p:notesMasterIdLst>
  <p:sldIdLst>
    <p:sldId id="281" r:id="rId2"/>
    <p:sldId id="271" r:id="rId3"/>
    <p:sldId id="266" r:id="rId4"/>
    <p:sldId id="256" r:id="rId5"/>
    <p:sldId id="265" r:id="rId6"/>
    <p:sldId id="329" r:id="rId7"/>
    <p:sldId id="257" r:id="rId8"/>
    <p:sldId id="267" r:id="rId9"/>
    <p:sldId id="332" r:id="rId10"/>
    <p:sldId id="304" r:id="rId11"/>
    <p:sldId id="272" r:id="rId12"/>
    <p:sldId id="331" r:id="rId13"/>
    <p:sldId id="273" r:id="rId14"/>
    <p:sldId id="306" r:id="rId15"/>
    <p:sldId id="307" r:id="rId16"/>
    <p:sldId id="278" r:id="rId17"/>
    <p:sldId id="279" r:id="rId18"/>
    <p:sldId id="333" r:id="rId19"/>
    <p:sldId id="328" r:id="rId20"/>
    <p:sldId id="309" r:id="rId21"/>
    <p:sldId id="310" r:id="rId22"/>
    <p:sldId id="311" r:id="rId23"/>
    <p:sldId id="293" r:id="rId24"/>
    <p:sldId id="295" r:id="rId25"/>
    <p:sldId id="327" r:id="rId26"/>
    <p:sldId id="296" r:id="rId27"/>
    <p:sldId id="312" r:id="rId28"/>
    <p:sldId id="334" r:id="rId29"/>
    <p:sldId id="336" r:id="rId30"/>
    <p:sldId id="335" r:id="rId31"/>
    <p:sldId id="337" r:id="rId32"/>
    <p:sldId id="340" r:id="rId33"/>
    <p:sldId id="338" r:id="rId34"/>
    <p:sldId id="342" r:id="rId35"/>
    <p:sldId id="344" r:id="rId36"/>
    <p:sldId id="324" r:id="rId37"/>
    <p:sldId id="316" r:id="rId38"/>
    <p:sldId id="320" r:id="rId39"/>
    <p:sldId id="323" r:id="rId40"/>
    <p:sldId id="317" r:id="rId41"/>
    <p:sldId id="345" r:id="rId42"/>
    <p:sldId id="326" r:id="rId43"/>
    <p:sldId id="346" r:id="rId44"/>
    <p:sldId id="302" r:id="rId45"/>
    <p:sldId id="288" r:id="rId4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54" d="100"/>
          <a:sy n="54" d="100"/>
        </p:scale>
        <p:origin x="708" y="52"/>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4/27/2020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60F5F19-1069-483A-910F-4B2AA8631EB9}"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A65DD-740F-480E-BB93-7C01B7450BDA}" type="slidenum">
              <a:rPr lang="en-US" smtClean="0"/>
              <a:pPr>
                <a:defRPr/>
              </a:pPr>
              <a:t>‹#›</a:t>
            </a:fld>
            <a:endParaRPr lang="en-US"/>
          </a:p>
        </p:txBody>
      </p:sp>
    </p:spTree>
    <p:extLst>
      <p:ext uri="{BB962C8B-B14F-4D97-AF65-F5344CB8AC3E}">
        <p14:creationId xmlns:p14="http://schemas.microsoft.com/office/powerpoint/2010/main" val="11470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933F52-82DA-498F-8806-D389B8B869C1}" type="slidenum">
              <a:rPr lang="en-US" smtClean="0"/>
              <a:pPr>
                <a:defRPr/>
              </a:pPr>
              <a:t>‹#›</a:t>
            </a:fld>
            <a:endParaRPr lang="en-US"/>
          </a:p>
        </p:txBody>
      </p:sp>
    </p:spTree>
    <p:extLst>
      <p:ext uri="{BB962C8B-B14F-4D97-AF65-F5344CB8AC3E}">
        <p14:creationId xmlns:p14="http://schemas.microsoft.com/office/powerpoint/2010/main" val="146565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933F52-82DA-498F-8806-D389B8B869C1}" type="slidenum">
              <a:rPr lang="en-US" smtClean="0"/>
              <a:pPr>
                <a:defRPr/>
              </a:pPr>
              <a:t>‹#›</a:t>
            </a:fld>
            <a:endParaRPr lang="en-US"/>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91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933F52-82DA-498F-8806-D389B8B869C1}" type="slidenum">
              <a:rPr lang="en-US" smtClean="0"/>
              <a:pPr>
                <a:defRPr/>
              </a:pPr>
              <a:t>‹#›</a:t>
            </a:fld>
            <a:endParaRPr lang="en-US"/>
          </a:p>
        </p:txBody>
      </p:sp>
    </p:spTree>
    <p:extLst>
      <p:ext uri="{BB962C8B-B14F-4D97-AF65-F5344CB8AC3E}">
        <p14:creationId xmlns:p14="http://schemas.microsoft.com/office/powerpoint/2010/main" val="239498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933F52-82DA-498F-8806-D389B8B869C1}" type="slidenum">
              <a:rPr lang="en-US" smtClean="0"/>
              <a:pPr>
                <a:defRPr/>
              </a:pPr>
              <a:t>‹#›</a:t>
            </a:fld>
            <a:endParaRPr lang="en-US"/>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542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933F52-82DA-498F-8806-D389B8B869C1}" type="slidenum">
              <a:rPr lang="en-US" smtClean="0"/>
              <a:pPr>
                <a:defRPr/>
              </a:pPr>
              <a:t>‹#›</a:t>
            </a:fld>
            <a:endParaRPr lang="en-US"/>
          </a:p>
        </p:txBody>
      </p:sp>
    </p:spTree>
    <p:extLst>
      <p:ext uri="{BB962C8B-B14F-4D97-AF65-F5344CB8AC3E}">
        <p14:creationId xmlns:p14="http://schemas.microsoft.com/office/powerpoint/2010/main" val="105269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extLst>
      <p:ext uri="{BB962C8B-B14F-4D97-AF65-F5344CB8AC3E}">
        <p14:creationId xmlns:p14="http://schemas.microsoft.com/office/powerpoint/2010/main" val="3991694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extLst>
      <p:ext uri="{BB962C8B-B14F-4D97-AF65-F5344CB8AC3E}">
        <p14:creationId xmlns:p14="http://schemas.microsoft.com/office/powerpoint/2010/main" val="4819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FEA32D1-D352-45B3-8B2E-9ADCC3AEF7AB}"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FBA892-9E53-4B62-86C4-FDED6FFB7089}" type="slidenum">
              <a:rPr lang="en-US" smtClean="0"/>
              <a:pPr>
                <a:defRPr/>
              </a:pPr>
              <a:t>‹#›</a:t>
            </a:fld>
            <a:endParaRPr lang="en-US"/>
          </a:p>
        </p:txBody>
      </p:sp>
    </p:spTree>
    <p:extLst>
      <p:ext uri="{BB962C8B-B14F-4D97-AF65-F5344CB8AC3E}">
        <p14:creationId xmlns:p14="http://schemas.microsoft.com/office/powerpoint/2010/main" val="145229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5E44878-01A8-419F-9F47-FD72C649347B}" type="datetimeFigureOut">
              <a:rPr lang="en-US" smtClean="0"/>
              <a:pPr>
                <a:defRPr/>
              </a:pPr>
              <a:t>4/27/2020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Tree>
    <p:extLst>
      <p:ext uri="{BB962C8B-B14F-4D97-AF65-F5344CB8AC3E}">
        <p14:creationId xmlns:p14="http://schemas.microsoft.com/office/powerpoint/2010/main" val="51145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2D630FA-B9FC-498A-AA0C-EDA203E87925}" type="datetimeFigureOut">
              <a:rPr lang="en-US" smtClean="0"/>
              <a:pPr>
                <a:defRPr/>
              </a:pPr>
              <a:t>4/27/2020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extLst>
      <p:ext uri="{BB962C8B-B14F-4D97-AF65-F5344CB8AC3E}">
        <p14:creationId xmlns:p14="http://schemas.microsoft.com/office/powerpoint/2010/main" val="11311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FAA95CD-706B-4240-B1F7-4CBD7489C322}" type="datetimeFigureOut">
              <a:rPr lang="en-US" smtClean="0"/>
              <a:pPr>
                <a:defRPr/>
              </a:pPr>
              <a:t>4/27/2020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81E663-66F6-4094-8B0D-F79FC1DCBC95}" type="slidenum">
              <a:rPr lang="en-US" smtClean="0"/>
              <a:pPr>
                <a:defRPr/>
              </a:pPr>
              <a:t>‹#›</a:t>
            </a:fld>
            <a:endParaRPr lang="en-US"/>
          </a:p>
        </p:txBody>
      </p:sp>
    </p:spTree>
    <p:extLst>
      <p:ext uri="{BB962C8B-B14F-4D97-AF65-F5344CB8AC3E}">
        <p14:creationId xmlns:p14="http://schemas.microsoft.com/office/powerpoint/2010/main" val="348972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66F000C-D507-4042-B035-A8213B49E7DB}" type="datetimeFigureOut">
              <a:rPr lang="en-US" smtClean="0"/>
              <a:pPr>
                <a:defRPr/>
              </a:pPr>
              <a:t>4/27/2020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extLst>
      <p:ext uri="{BB962C8B-B14F-4D97-AF65-F5344CB8AC3E}">
        <p14:creationId xmlns:p14="http://schemas.microsoft.com/office/powerpoint/2010/main" val="369859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5ED394-81D4-4F85-8134-AC295C5FF0C2}" type="datetimeFigureOut">
              <a:rPr lang="en-US" smtClean="0"/>
              <a:pPr>
                <a:defRPr/>
              </a:pPr>
              <a:t>4/27/2020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extLst>
      <p:ext uri="{BB962C8B-B14F-4D97-AF65-F5344CB8AC3E}">
        <p14:creationId xmlns:p14="http://schemas.microsoft.com/office/powerpoint/2010/main" val="71844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3BEC3BD-E044-4B14-AE46-46E4C7285333}" type="datetimeFigureOut">
              <a:rPr lang="en-US" smtClean="0"/>
              <a:pPr>
                <a:defRPr/>
              </a:pPr>
              <a:t>4/27/2020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extLst>
      <p:ext uri="{BB962C8B-B14F-4D97-AF65-F5344CB8AC3E}">
        <p14:creationId xmlns:p14="http://schemas.microsoft.com/office/powerpoint/2010/main" val="428469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smtClean="0"/>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AFD645D-48AC-4978-A49A-B58848C150C1}" type="datetimeFigureOut">
              <a:rPr lang="en-US" smtClean="0"/>
              <a:pPr>
                <a:defRPr/>
              </a:pPr>
              <a:t>4/27/2020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Tree>
    <p:extLst>
      <p:ext uri="{BB962C8B-B14F-4D97-AF65-F5344CB8AC3E}">
        <p14:creationId xmlns:p14="http://schemas.microsoft.com/office/powerpoint/2010/main" val="236525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pPr>
              <a:defRPr/>
            </a:pPr>
            <a:fld id="{8BC123B1-913F-4EDA-B704-689395753778}" type="datetimeFigureOut">
              <a:rPr lang="en-US" smtClean="0"/>
              <a:pPr>
                <a:defRPr/>
              </a:pPr>
              <a:t>4/27/2020</a:t>
            </a:fld>
            <a:endParaRPr lang="en-US"/>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pPr>
              <a:defRPr/>
            </a:pPr>
            <a:fld id="{1E933F52-82DA-498F-8806-D389B8B869C1}" type="slidenum">
              <a:rPr lang="en-US" smtClean="0"/>
              <a:pPr>
                <a:defRPr/>
              </a:pPr>
              <a:t>‹#›</a:t>
            </a:fld>
            <a:endParaRPr lang="en-US"/>
          </a:p>
        </p:txBody>
      </p:sp>
    </p:spTree>
    <p:extLst>
      <p:ext uri="{BB962C8B-B14F-4D97-AF65-F5344CB8AC3E}">
        <p14:creationId xmlns:p14="http://schemas.microsoft.com/office/powerpoint/2010/main" val="20421166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2597188"/>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b="1" dirty="0" err="1" smtClean="0">
                <a:solidFill>
                  <a:srgbClr val="7030A0"/>
                </a:solidFill>
                <a:effectLst>
                  <a:outerShdw blurRad="38100" dist="38100" dir="2700000" algn="tl">
                    <a:srgbClr val="C0C0C0"/>
                  </a:outerShdw>
                </a:effectLst>
                <a:latin typeface="Eras Bold ITC" pitchFamily="34" charset="0"/>
              </a:rPr>
              <a:t>Sunjida</a:t>
            </a:r>
            <a:r>
              <a:rPr lang="en-US" sz="4000" b="1" dirty="0" smtClean="0">
                <a:solidFill>
                  <a:srgbClr val="7030A0"/>
                </a:solidFill>
                <a:effectLst>
                  <a:outerShdw blurRad="38100" dist="38100" dir="2700000" algn="tl">
                    <a:srgbClr val="C0C0C0"/>
                  </a:outerShdw>
                </a:effectLst>
                <a:latin typeface="Eras Bold ITC" pitchFamily="34" charset="0"/>
              </a:rPr>
              <a:t> Khan</a:t>
            </a:r>
            <a:endParaRPr lang="en-US" sz="4000" b="1" dirty="0">
              <a:solidFill>
                <a:srgbClr val="7030A0"/>
              </a:solidFill>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smtClean="0">
                <a:solidFill>
                  <a:srgbClr val="7030A0"/>
                </a:solidFill>
                <a:effectLst>
                  <a:outerShdw blurRad="38100" dist="38100" dir="2700000" algn="tl">
                    <a:srgbClr val="C0C0C0"/>
                  </a:outerShdw>
                </a:effectLst>
                <a:latin typeface="Eras Bold ITC" pitchFamily="34" charset="0"/>
              </a:rPr>
              <a:t>Senior Lecturer</a:t>
            </a:r>
            <a:endParaRPr lang="en-US" sz="4000" dirty="0">
              <a:solidFill>
                <a:srgbClr val="7030A0"/>
              </a:solidFill>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a:solidFill>
                  <a:srgbClr val="7030A0"/>
                </a:solidFill>
                <a:latin typeface="Eras Bold ITC" pitchFamily="34" charset="0"/>
              </a:rPr>
              <a:t>Daffodil 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Climate Change: Bangladesh Perspective</a:t>
            </a:r>
            <a:endParaRPr lang="en-US" sz="4400" dirty="0">
              <a:solidFill>
                <a:srgbClr val="00B050"/>
              </a:solidFill>
              <a:latin typeface="Eras Bold ITC"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smtClean="0">
                <a:solidFill>
                  <a:srgbClr val="9900CC"/>
                </a:solidFill>
                <a:latin typeface="Eras Bold ITC" pitchFamily="34" charset="0"/>
              </a:rPr>
              <a:t>a) Market Failure</a:t>
            </a:r>
          </a:p>
          <a:p>
            <a:pPr marL="0" indent="-390052" algn="just">
              <a:spcBef>
                <a:spcPct val="0"/>
              </a:spcBef>
              <a:buNone/>
            </a:pPr>
            <a:r>
              <a:rPr lang="en-US" sz="2600" dirty="0" smtClean="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smtClean="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smtClean="0">
                <a:solidFill>
                  <a:srgbClr val="9900CC"/>
                </a:solidFill>
                <a:latin typeface="Eras Bold ITC" pitchFamily="34" charset="0"/>
              </a:rPr>
              <a:t>  b) Economic </a:t>
            </a:r>
            <a:r>
              <a:rPr lang="en-US" sz="3600" dirty="0">
                <a:solidFill>
                  <a:srgbClr val="9900CC"/>
                </a:solidFill>
                <a:latin typeface="Eras Bold ITC" pitchFamily="34" charset="0"/>
              </a:rPr>
              <a:t>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43840" y="1371600"/>
            <a:ext cx="6918960" cy="6477000"/>
          </a:xfrm>
        </p:spPr>
        <p:txBody>
          <a:bodyPr>
            <a:noAutofit/>
          </a:bodyPr>
          <a:lstStyle/>
          <a:p>
            <a:pPr marL="0" indent="0" algn="just">
              <a:lnSpc>
                <a:spcPct val="110000"/>
              </a:lnSpc>
              <a:spcBef>
                <a:spcPts val="0"/>
              </a:spcBef>
              <a:buNone/>
            </a:pPr>
            <a:r>
              <a:rPr lang="en-US" sz="2700" dirty="0" smtClean="0">
                <a:solidFill>
                  <a:schemeClr val="tx1"/>
                </a:solidFill>
                <a:latin typeface="Eras Bold ITC" pitchFamily="34" charset="0"/>
              </a:rPr>
              <a:t>Agricultural development contribute to soil erosion, land </a:t>
            </a:r>
            <a:r>
              <a:rPr lang="en-US" sz="2700" dirty="0" err="1" smtClean="0">
                <a:solidFill>
                  <a:schemeClr val="tx1"/>
                </a:solidFill>
                <a:latin typeface="Eras Bold ITC" pitchFamily="34" charset="0"/>
              </a:rPr>
              <a:t>salination</a:t>
            </a:r>
            <a:r>
              <a:rPr lang="en-US" sz="2700" dirty="0" smtClean="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smtClean="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smtClean="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smtClean="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smtClean="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smtClean="0">
                <a:solidFill>
                  <a:srgbClr val="9900CC"/>
                </a:solidFill>
                <a:latin typeface="Eras Bold ITC" pitchFamily="34" charset="0"/>
              </a:rPr>
              <a:t> </a:t>
            </a:r>
            <a:r>
              <a:rPr lang="en-US" sz="3600" dirty="0" smtClean="0">
                <a:solidFill>
                  <a:srgbClr val="9900CC"/>
                </a:solidFill>
                <a:latin typeface="Eras Bold ITC" pitchFamily="34" charset="0"/>
              </a:rPr>
              <a:t>d) Transport </a:t>
            </a:r>
            <a:r>
              <a:rPr lang="en-US" sz="3600" dirty="0">
                <a:solidFill>
                  <a:srgbClr val="9900CC"/>
                </a:solidFill>
                <a:latin typeface="Eras Bold ITC" pitchFamily="34" charset="0"/>
              </a:rPr>
              <a:t>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smtClean="0">
                <a:solidFill>
                  <a:schemeClr val="tx2"/>
                </a:solidFill>
                <a:latin typeface="Eras Bold ITC" pitchFamily="34" charset="0"/>
              </a:rPr>
              <a:t>Source</a:t>
            </a:r>
            <a:r>
              <a:rPr lang="en-US" sz="2000" dirty="0">
                <a:solidFill>
                  <a:schemeClr val="tx2"/>
                </a:solidFill>
                <a:latin typeface="Eras Bold ITC" pitchFamily="34" charset="0"/>
              </a:rPr>
              <a:t>: CASE Report ‘Emission Inspection of In use Vehicle in Bangladesh (2012)</a:t>
            </a: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a:t>
            </a:r>
            <a:r>
              <a:rPr lang="en-US" sz="3600" dirty="0" smtClean="0">
                <a:solidFill>
                  <a:srgbClr val="9900CC"/>
                </a:solidFill>
                <a:latin typeface="Eras Bold ITC" pitchFamily="34" charset="0"/>
              </a:rPr>
              <a:t>dministrative </a:t>
            </a:r>
            <a:r>
              <a:rPr lang="en-US" sz="3600" dirty="0">
                <a:solidFill>
                  <a:srgbClr val="9900CC"/>
                </a:solidFill>
                <a:latin typeface="Eras Bold ITC" pitchFamily="34" charset="0"/>
              </a:rPr>
              <a:t>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smtClean="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smtClean="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smtClean="0">
                <a:solidFill>
                  <a:srgbClr val="9900CC"/>
                </a:solidFill>
                <a:latin typeface="Eras Bold ITC" pitchFamily="34" charset="0"/>
              </a:rPr>
              <a:t>IV. </a:t>
            </a:r>
            <a:r>
              <a:rPr lang="en-US" sz="3600" b="1" dirty="0">
                <a:solidFill>
                  <a:srgbClr val="9900CC"/>
                </a:solidFill>
                <a:latin typeface="Eras Bold ITC" pitchFamily="34" charset="0"/>
              </a:rPr>
              <a:t>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smtClean="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smtClean="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smtClean="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smtClean="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smtClean="0">
                <a:solidFill>
                  <a:srgbClr val="9900CC"/>
                </a:solidFill>
                <a:latin typeface="Eras Bold ITC" pitchFamily="34" charset="0"/>
              </a:rPr>
              <a:t>   b) Water </a:t>
            </a:r>
            <a:r>
              <a:rPr lang="en-US" sz="3600" b="1" dirty="0">
                <a:solidFill>
                  <a:srgbClr val="9900CC"/>
                </a:solidFill>
                <a:latin typeface="Eras Bold ITC" pitchFamily="34" charset="0"/>
              </a:rPr>
              <a:t>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smtClean="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smtClean="0">
                <a:solidFill>
                  <a:schemeClr val="tx1"/>
                </a:solidFill>
                <a:latin typeface="Eras Bold ITC" pitchFamily="34" charset="0"/>
              </a:rPr>
              <a:t>ions and many sensitive forest soils. </a:t>
            </a:r>
            <a:endParaRPr lang="en-US" sz="2600" dirty="0">
              <a:solidFill>
                <a:schemeClr val="tx1"/>
              </a:solidFill>
              <a:latin typeface="Eras Bold ITC" pitchFamily="34" charset="0"/>
            </a:endParaRP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smtClean="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smtClean="0">
              <a:solidFill>
                <a:schemeClr val="tx1"/>
              </a:solidFill>
              <a:latin typeface="Eras Bold ITC" pitchFamily="34" charset="0"/>
            </a:endParaRPr>
          </a:p>
          <a:p>
            <a:pPr marL="0" indent="0" algn="just">
              <a:buNone/>
            </a:pPr>
            <a:r>
              <a:rPr lang="en-US" sz="3200" dirty="0" smtClean="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smtClean="0">
                <a:solidFill>
                  <a:srgbClr val="7030A0"/>
                </a:solidFill>
                <a:latin typeface="Eras Bold ITC" pitchFamily="34" charset="0"/>
              </a:rPr>
              <a:t>Major Environmental Problems in Bangladesh</a:t>
            </a:r>
            <a:r>
              <a:rPr lang="en-US" sz="5400" dirty="0" smtClean="0">
                <a:solidFill>
                  <a:srgbClr val="7030A0"/>
                </a:solidFill>
                <a:latin typeface="Eras Bold ITC" pitchFamily="34" charset="0"/>
              </a:rPr>
              <a:t/>
            </a:r>
            <a:br>
              <a:rPr lang="en-US" sz="5400" dirty="0" smtClean="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smtClean="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smtClean="0">
                <a:solidFill>
                  <a:srgbClr val="7030A0"/>
                </a:solidFill>
                <a:latin typeface="Eras Bold ITC" pitchFamily="34" charset="0"/>
              </a:rPr>
              <a:t>Objectives of this lecture </a:t>
            </a:r>
            <a:endParaRPr lang="en-US" sz="4400"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smtClean="0">
                <a:solidFill>
                  <a:srgbClr val="00B0F0"/>
                </a:solidFill>
                <a:latin typeface="Eras Bold ITC" pitchFamily="34" charset="0"/>
              </a:rPr>
              <a:t>1. Water Pollution</a:t>
            </a:r>
            <a:endParaRPr lang="en-US" sz="4000" dirty="0">
              <a:solidFill>
                <a:srgbClr val="00B0F0"/>
              </a:solidFill>
              <a:latin typeface="Eras Bold ITC" pitchFamily="34" charset="0"/>
            </a:endParaRPr>
          </a:p>
        </p:txBody>
      </p:sp>
      <p:sp>
        <p:nvSpPr>
          <p:cNvPr id="31746" name="Content Placeholder 2"/>
          <p:cNvSpPr>
            <a:spLocks noGrp="1"/>
          </p:cNvSpPr>
          <p:nvPr>
            <p:ph sz="half" idx="1"/>
          </p:nvPr>
        </p:nvSpPr>
        <p:spPr>
          <a:xfrm>
            <a:off x="0" y="1371600"/>
            <a:ext cx="8412480" cy="6675120"/>
          </a:xfrm>
        </p:spPr>
        <p:txBody>
          <a:bodyPr>
            <a:normAutofit fontScale="92500" lnSpcReduction="10000"/>
          </a:bodyPr>
          <a:lstStyle/>
          <a:p>
            <a:pPr marL="0" indent="-391866" algn="just">
              <a:spcBef>
                <a:spcPts val="0"/>
              </a:spcBef>
              <a:buNone/>
            </a:pPr>
            <a:r>
              <a:rPr lang="en-US" sz="2600" dirty="0" smtClean="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smtClean="0">
                <a:solidFill>
                  <a:srgbClr val="FF0000"/>
                </a:solidFill>
                <a:latin typeface="Eras Bold ITC" pitchFamily="34" charset="0"/>
              </a:rPr>
              <a:t>surface water</a:t>
            </a:r>
            <a:r>
              <a:rPr lang="en-US" sz="2600" dirty="0" smtClean="0">
                <a:latin typeface="Eras Bold ITC" pitchFamily="34" charset="0"/>
              </a:rPr>
              <a:t>, the worst polluted water are in the River </a:t>
            </a:r>
            <a:r>
              <a:rPr lang="en-US" sz="2600" dirty="0" err="1" smtClean="0">
                <a:latin typeface="Eras Bold ITC" pitchFamily="34" charset="0"/>
              </a:rPr>
              <a:t>Buriganga</a:t>
            </a:r>
            <a:r>
              <a:rPr lang="en-US" sz="2600" dirty="0" smtClean="0">
                <a:latin typeface="Eras Bold ITC" pitchFamily="34" charset="0"/>
              </a:rPr>
              <a:t> situated in Dhaka. The 2</a:t>
            </a:r>
            <a:r>
              <a:rPr lang="en-US" sz="2600" baseline="30000" dirty="0" smtClean="0">
                <a:latin typeface="Eras Bold ITC" pitchFamily="34" charset="0"/>
              </a:rPr>
              <a:t>nd</a:t>
            </a:r>
            <a:r>
              <a:rPr lang="en-US" sz="2600" dirty="0" smtClean="0">
                <a:latin typeface="Eras Bold ITC" pitchFamily="34" charset="0"/>
              </a:rPr>
              <a:t> most polluted river is the </a:t>
            </a:r>
            <a:r>
              <a:rPr lang="en-US" sz="2600" dirty="0" err="1" smtClean="0">
                <a:latin typeface="Eras Bold ITC" pitchFamily="34" charset="0"/>
              </a:rPr>
              <a:t>Shitalakhya</a:t>
            </a:r>
            <a:r>
              <a:rPr lang="en-US" sz="2600" dirty="0" smtClean="0">
                <a:latin typeface="Eras Bold ITC" pitchFamily="34" charset="0"/>
              </a:rPr>
              <a:t>, flowing from the east of Dhaka. </a:t>
            </a:r>
          </a:p>
          <a:p>
            <a:pPr marL="0" indent="-391866" algn="just">
              <a:spcBef>
                <a:spcPts val="0"/>
              </a:spcBef>
              <a:buNone/>
            </a:pPr>
            <a:endParaRPr lang="en-US" sz="2600" dirty="0" smtClean="0">
              <a:solidFill>
                <a:srgbClr val="FF0000"/>
              </a:solidFill>
              <a:latin typeface="Eras Bold ITC" pitchFamily="34" charset="0"/>
            </a:endParaRPr>
          </a:p>
          <a:p>
            <a:pPr marL="0" indent="-391866" algn="just">
              <a:spcBef>
                <a:spcPts val="0"/>
              </a:spcBef>
              <a:buNone/>
            </a:pPr>
            <a:r>
              <a:rPr lang="en-US" sz="2600" dirty="0" smtClean="0">
                <a:solidFill>
                  <a:srgbClr val="FF0000"/>
                </a:solidFill>
                <a:latin typeface="Eras Bold ITC" pitchFamily="34" charset="0"/>
              </a:rPr>
              <a:t>Groundwater</a:t>
            </a:r>
            <a:r>
              <a:rPr lang="en-US" sz="2600" dirty="0" smtClean="0">
                <a:latin typeface="Eras Bold ITC" pitchFamily="34" charset="0"/>
              </a:rPr>
              <a:t> was treated as the best source of safe water,  before arsenic  contamination. But today 54 per cent of </a:t>
            </a:r>
            <a:r>
              <a:rPr lang="en-US" sz="2600" dirty="0" err="1" smtClean="0">
                <a:latin typeface="Eras Bold ITC" pitchFamily="34" charset="0"/>
              </a:rPr>
              <a:t>tubewells</a:t>
            </a:r>
            <a:r>
              <a:rPr lang="en-US" sz="2600" dirty="0" smtClean="0">
                <a:latin typeface="Eras Bold ITC" pitchFamily="34" charset="0"/>
              </a:rPr>
              <a:t> were found to have fecal contamination, due to poor wellhead design, faulty construction and management. </a:t>
            </a:r>
            <a:r>
              <a:rPr lang="en-US" sz="2600" dirty="0" smtClean="0">
                <a:solidFill>
                  <a:srgbClr val="FF0000"/>
                </a:solidFill>
                <a:latin typeface="Eras Bold ITC" pitchFamily="34" charset="0"/>
              </a:rPr>
              <a:t>(</a:t>
            </a:r>
            <a:r>
              <a:rPr lang="en-US" sz="2600" dirty="0" err="1" smtClean="0">
                <a:solidFill>
                  <a:srgbClr val="FF0000"/>
                </a:solidFill>
                <a:latin typeface="Eras Bold ITC" pitchFamily="34" charset="0"/>
              </a:rPr>
              <a:t>Haque</a:t>
            </a:r>
            <a:r>
              <a:rPr lang="en-US" sz="2600" dirty="0" smtClean="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smtClean="0">
              <a:latin typeface="Eras Bold ITC" pitchFamily="34" charset="0"/>
            </a:endParaRPr>
          </a:p>
          <a:p>
            <a:pPr marL="0" indent="-391866" algn="just">
              <a:spcBef>
                <a:spcPts val="0"/>
              </a:spcBef>
            </a:pPr>
            <a:endParaRPr lang="en-US" sz="2600" dirty="0" smtClean="0">
              <a:latin typeface="Eras Bold ITC" pitchFamily="34" charset="0"/>
            </a:endParaRPr>
          </a:p>
          <a:p>
            <a:pPr marL="0" indent="-391866" algn="just">
              <a:spcBef>
                <a:spcPts val="0"/>
              </a:spcBef>
              <a:buNone/>
            </a:pPr>
            <a:endParaRPr lang="en-US" sz="2600" dirty="0" smtClean="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10000"/>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smtClean="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smtClean="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smtClean="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smtClean="0">
                <a:solidFill>
                  <a:srgbClr val="FF0000"/>
                </a:solidFill>
                <a:latin typeface="Eras Bold ITC" pitchFamily="34" charset="0"/>
              </a:rPr>
              <a:t>(World Bank Report 2007) </a:t>
            </a:r>
          </a:p>
          <a:p>
            <a:pPr marL="0" indent="-391866" algn="just">
              <a:spcBef>
                <a:spcPct val="0"/>
              </a:spcBef>
              <a:buNone/>
            </a:pPr>
            <a:endParaRPr lang="en-US" sz="2300" dirty="0" smtClean="0">
              <a:solidFill>
                <a:srgbClr val="FF0000"/>
              </a:solidFill>
              <a:latin typeface="Eras Bold ITC" pitchFamily="34" charset="0"/>
            </a:endParaRPr>
          </a:p>
          <a:p>
            <a:pPr marL="0" indent="-391866" algn="just">
              <a:spcBef>
                <a:spcPct val="0"/>
              </a:spcBef>
              <a:buNone/>
            </a:pPr>
            <a:r>
              <a:rPr lang="en-US" sz="2600" dirty="0" smtClean="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smtClean="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smtClean="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smtClean="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smtClean="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smtClean="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Mohakhali</a:t>
                      </a:r>
                      <a:r>
                        <a:rPr kumimoji="0" lang="en-US" sz="2000" b="0" i="0" u="none" strike="noStrike" cap="none" normalizeH="0" baseline="0" dirty="0" smtClean="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Mouchak</a:t>
                      </a:r>
                      <a:endParaRPr kumimoji="0" lang="en-US" sz="2000" b="0" i="0" u="none" strike="noStrike" cap="none" normalizeH="0" baseline="0" dirty="0" smtClean="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r>
              <a:rPr lang="en-US" sz="1700" dirty="0">
                <a:latin typeface="Eras Bold ITC" pitchFamily="34" charset="0"/>
                <a:ea typeface="Times New Roman" pitchFamily="18" charset="0"/>
                <a:cs typeface="Arial" charset="0"/>
              </a:rPr>
              <a:t/>
            </a:r>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smtClean="0">
                <a:solidFill>
                  <a:srgbClr val="00B0F0"/>
                </a:solidFill>
                <a:latin typeface="Eras Bold ITC" pitchFamily="34" charset="0"/>
              </a:rPr>
              <a:t>4. River </a:t>
            </a:r>
            <a:r>
              <a:rPr lang="en-US" sz="4000" dirty="0">
                <a:solidFill>
                  <a:srgbClr val="00B0F0"/>
                </a:solidFill>
                <a:latin typeface="Eras Bold ITC" pitchFamily="34" charset="0"/>
              </a:rPr>
              <a:t>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smtClean="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smtClean="0">
                <a:latin typeface="Eras Bold ITC" pitchFamily="34" charset="0"/>
              </a:rPr>
              <a:t>Buriganga</a:t>
            </a:r>
            <a:r>
              <a:rPr lang="en-US" sz="2600" dirty="0" smtClean="0">
                <a:latin typeface="Eras Bold ITC" pitchFamily="34" charset="0"/>
              </a:rPr>
              <a:t>  was once the lifeline of the Bangladesh capital. But the once mighty </a:t>
            </a:r>
            <a:r>
              <a:rPr lang="en-US" sz="2600" dirty="0" err="1" smtClean="0">
                <a:latin typeface="Eras Bold ITC" pitchFamily="34" charset="0"/>
              </a:rPr>
              <a:t>buriganga</a:t>
            </a:r>
            <a:r>
              <a:rPr lang="en-US" sz="2600" dirty="0" smtClean="0">
                <a:latin typeface="Eras Bold ITC" pitchFamily="34" charset="0"/>
              </a:rPr>
              <a:t> river, is now one of the most polluted rivers in Bangladesh because of rampant dumping of industrial and human waste.</a:t>
            </a:r>
          </a:p>
          <a:p>
            <a:pPr marL="0" indent="0" algn="just">
              <a:buNone/>
            </a:pPr>
            <a:r>
              <a:rPr lang="en-US" sz="2600" dirty="0" smtClean="0">
                <a:latin typeface="Eras Bold ITC" pitchFamily="34" charset="0"/>
              </a:rPr>
              <a:t>A world bank study said four major rivers near Dhaka – the </a:t>
            </a:r>
            <a:r>
              <a:rPr lang="en-US" sz="2600" dirty="0" err="1" smtClean="0">
                <a:latin typeface="Eras Bold ITC" pitchFamily="34" charset="0"/>
              </a:rPr>
              <a:t>buriganga</a:t>
            </a:r>
            <a:r>
              <a:rPr lang="en-US" sz="2600" dirty="0" smtClean="0">
                <a:latin typeface="Eras Bold ITC" pitchFamily="34" charset="0"/>
              </a:rPr>
              <a:t>, </a:t>
            </a:r>
            <a:r>
              <a:rPr lang="en-US" sz="2600" dirty="0" err="1" smtClean="0">
                <a:latin typeface="Eras Bold ITC" pitchFamily="34" charset="0"/>
              </a:rPr>
              <a:t>Shitalakhya</a:t>
            </a:r>
            <a:r>
              <a:rPr lang="en-US" sz="2600" dirty="0" smtClean="0">
                <a:latin typeface="Eras Bold ITC" pitchFamily="34" charset="0"/>
              </a:rPr>
              <a:t>, </a:t>
            </a:r>
            <a:r>
              <a:rPr lang="en-US" sz="2600" dirty="0" err="1" smtClean="0">
                <a:latin typeface="Eras Bold ITC" pitchFamily="34" charset="0"/>
              </a:rPr>
              <a:t>Turag</a:t>
            </a:r>
            <a:r>
              <a:rPr lang="en-US" sz="2600" dirty="0" smtClean="0">
                <a:latin typeface="Eras Bold ITC" pitchFamily="34" charset="0"/>
              </a:rPr>
              <a:t> and </a:t>
            </a:r>
            <a:r>
              <a:rPr lang="en-US" sz="2600" dirty="0" err="1" smtClean="0">
                <a:latin typeface="Eras Bold ITC" pitchFamily="34" charset="0"/>
              </a:rPr>
              <a:t>Balu</a:t>
            </a:r>
            <a:r>
              <a:rPr lang="en-US" sz="2600" dirty="0" smtClean="0">
                <a:latin typeface="Eras Bold ITC" pitchFamily="34" charset="0"/>
              </a:rPr>
              <a:t> receive 1.5 million cubic </a:t>
            </a:r>
            <a:r>
              <a:rPr lang="en-US" sz="2600" dirty="0" err="1" smtClean="0">
                <a:latin typeface="Eras Bold ITC" pitchFamily="34" charset="0"/>
              </a:rPr>
              <a:t>metres</a:t>
            </a:r>
            <a:r>
              <a:rPr lang="en-US" sz="2600" dirty="0" smtClean="0">
                <a:latin typeface="Eras Bold ITC" pitchFamily="34" charset="0"/>
              </a:rPr>
              <a:t> of waste water every day from 7,000 industrial units and another 0.5 million cubic </a:t>
            </a:r>
            <a:r>
              <a:rPr lang="en-US" sz="2600" dirty="0" err="1" smtClean="0">
                <a:latin typeface="Eras Bold ITC" pitchFamily="34" charset="0"/>
              </a:rPr>
              <a:t>metres</a:t>
            </a:r>
            <a:r>
              <a:rPr lang="en-US" sz="2600" dirty="0" smtClean="0">
                <a:latin typeface="Eras Bold ITC" pitchFamily="34" charset="0"/>
              </a:rPr>
              <a:t> from other sources.</a:t>
            </a:r>
          </a:p>
          <a:p>
            <a:pPr marL="0" indent="0" algn="just">
              <a:buNone/>
            </a:pPr>
            <a:endParaRPr lang="en-US" sz="2600" dirty="0" smtClean="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smtClean="0">
                <a:solidFill>
                  <a:srgbClr val="00B0F0"/>
                </a:solidFill>
                <a:latin typeface="Eras Bold ITC" pitchFamily="34" charset="0"/>
              </a:rPr>
              <a:t>5. Depletion of biodiversity </a:t>
            </a:r>
            <a:endParaRPr lang="en-US" sz="4000" cap="none" dirty="0">
              <a:solidFill>
                <a:srgbClr val="00B0F0"/>
              </a:solidFill>
              <a:latin typeface="Eras Bold ITC" pitchFamily="34" charset="0"/>
            </a:endParaRP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smtClean="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smtClean="0">
                <a:solidFill>
                  <a:srgbClr val="FF0000"/>
                </a:solidFill>
                <a:latin typeface="Eras Bold ITC" pitchFamily="34" charset="0"/>
              </a:rPr>
              <a:t>Source: </a:t>
            </a:r>
            <a:r>
              <a:rPr lang="en-US" sz="2600" b="1" dirty="0" smtClean="0">
                <a:solidFill>
                  <a:srgbClr val="FF0000"/>
                </a:solidFill>
                <a:latin typeface="Eras Bold ITC" pitchFamily="34" charset="0"/>
              </a:rPr>
              <a:t>Husain, K.Z. </a:t>
            </a:r>
            <a:r>
              <a:rPr lang="en-US" sz="2600" dirty="0" smtClean="0">
                <a:solidFill>
                  <a:srgbClr val="FF0000"/>
                </a:solidFill>
                <a:latin typeface="Eras Bold ITC" pitchFamily="34" charset="0"/>
              </a:rPr>
              <a:t>1974. </a:t>
            </a:r>
            <a:r>
              <a:rPr lang="en-US" sz="2600" i="1" dirty="0" smtClean="0">
                <a:solidFill>
                  <a:srgbClr val="FF0000"/>
                </a:solidFill>
                <a:latin typeface="Eras Bold ITC" pitchFamily="34" charset="0"/>
              </a:rPr>
              <a:t>An introduction to the wildlife of Bangladesh</a:t>
            </a:r>
            <a:r>
              <a:rPr lang="en-US" sz="2600" dirty="0" smtClean="0">
                <a:solidFill>
                  <a:srgbClr val="FF0000"/>
                </a:solidFill>
                <a:latin typeface="Eras Bold ITC" pitchFamily="34" charset="0"/>
              </a:rPr>
              <a:t>. Dhaka, Page: 78).</a:t>
            </a:r>
            <a:endParaRPr lang="en-US" sz="2600" dirty="0" smtClean="0">
              <a:latin typeface="Eras Bold ITC" pitchFamily="34" charset="0"/>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 </a:t>
            </a:r>
            <a:r>
              <a:rPr lang="en-US" sz="4000" dirty="0" smtClean="0">
                <a:solidFill>
                  <a:srgbClr val="00B0F0"/>
                </a:solidFill>
                <a:latin typeface="Eras Bold ITC" pitchFamily="34" charset="0"/>
              </a:rPr>
              <a:t>6. Soil Erosion</a:t>
            </a:r>
            <a:br>
              <a:rPr lang="en-US" sz="4000" dirty="0" smtClean="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1"/>
          </p:nvPr>
        </p:nvSpPr>
        <p:spPr>
          <a:xfrm>
            <a:off x="609600" y="1295400"/>
            <a:ext cx="8686800" cy="6934200"/>
          </a:xfrm>
        </p:spPr>
        <p:txBody>
          <a:bodyPr>
            <a:normAutofit/>
          </a:bodyPr>
          <a:lstStyle/>
          <a:p>
            <a:pPr marL="0" indent="0" algn="just">
              <a:lnSpc>
                <a:spcPct val="80000"/>
              </a:lnSpc>
              <a:buNone/>
            </a:pPr>
            <a:r>
              <a:rPr lang="en-US" sz="2800" dirty="0" smtClean="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smtClean="0">
                <a:solidFill>
                  <a:srgbClr val="00B0F0"/>
                </a:solidFill>
                <a:latin typeface="Eras Bold ITC" pitchFamily="34" charset="0"/>
              </a:rPr>
              <a:t>7. Natural disaster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121920" y="1371600"/>
            <a:ext cx="6583680" cy="6707506"/>
          </a:xfrm>
        </p:spPr>
        <p:txBody>
          <a:bodyPr>
            <a:normAutofit fontScale="92500" lnSpcReduction="10000"/>
          </a:bodyPr>
          <a:lstStyle/>
          <a:p>
            <a:pPr marL="0" indent="-391866" algn="just" fontAlgn="auto">
              <a:spcBef>
                <a:spcPts val="0"/>
              </a:spcBef>
              <a:spcAft>
                <a:spcPts val="0"/>
              </a:spcAft>
              <a:buNone/>
              <a:defRPr/>
            </a:pPr>
            <a:r>
              <a:rPr lang="en-US" sz="2600" dirty="0" smtClean="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smtClean="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smtClean="0">
                <a:latin typeface="Eras Bold ITC" pitchFamily="34" charset="0"/>
              </a:rPr>
              <a:t>And earthquakes also   occasionally occur in our country. They cause heavy damage to our life and properties. Houses are destroyed, cattle are washed away, crops are greatly damaged and trees are uprooted.</a:t>
            </a:r>
            <a:endParaRPr lang="en-US" sz="2600" dirty="0">
              <a:latin typeface="Eras Bold ITC" pitchFamily="34" charset="0"/>
            </a:endParaRP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extLst>
                    <a:ext uri="{9D8B030D-6E8A-4147-A177-3AD203B41FA5}">
                      <a16:colId xmlns:a16="http://schemas.microsoft.com/office/drawing/2014/main" val="20000"/>
                    </a:ext>
                  </a:extLst>
                </a:gridCol>
                <a:gridCol w="2479040">
                  <a:extLst>
                    <a:ext uri="{9D8B030D-6E8A-4147-A177-3AD203B41FA5}">
                      <a16:colId xmlns:a16="http://schemas.microsoft.com/office/drawing/2014/main" val="20001"/>
                    </a:ext>
                  </a:extLst>
                </a:gridCol>
                <a:gridCol w="2479040">
                  <a:extLst>
                    <a:ext uri="{9D8B030D-6E8A-4147-A177-3AD203B41FA5}">
                      <a16:colId xmlns:a16="http://schemas.microsoft.com/office/drawing/2014/main" val="20002"/>
                    </a:ext>
                  </a:extLst>
                </a:gridCol>
              </a:tblGrid>
              <a:tr h="445008">
                <a:tc>
                  <a:txBody>
                    <a:bodyPr/>
                    <a:lstStyle/>
                    <a:p>
                      <a:pPr algn="ctr"/>
                      <a:r>
                        <a:rPr lang="en-US" sz="1900" dirty="0" smtClean="0">
                          <a:latin typeface="Eras Bold ITC" pitchFamily="34" charset="0"/>
                        </a:rPr>
                        <a:t>Year</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type</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Causality </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0"/>
                  </a:ext>
                </a:extLst>
              </a:tr>
              <a:tr h="694944">
                <a:tc>
                  <a:txBody>
                    <a:bodyPr/>
                    <a:lstStyle/>
                    <a:p>
                      <a:pPr algn="ctr"/>
                      <a:r>
                        <a:rPr lang="en-US" sz="1900" dirty="0" smtClean="0">
                          <a:latin typeface="Eras Bold ITC" pitchFamily="34" charset="0"/>
                        </a:rPr>
                        <a:t>October 1960</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Severe Storm</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10,000 people died</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1"/>
                  </a:ext>
                </a:extLst>
              </a:tr>
              <a:tr h="987552">
                <a:tc>
                  <a:txBody>
                    <a:bodyPr/>
                    <a:lstStyle/>
                    <a:p>
                      <a:pPr algn="ctr"/>
                      <a:r>
                        <a:rPr lang="en-US" sz="1900" dirty="0" smtClean="0">
                          <a:latin typeface="Eras Bold ITC" pitchFamily="34" charset="0"/>
                        </a:rPr>
                        <a:t>November</a:t>
                      </a:r>
                    </a:p>
                    <a:p>
                      <a:pPr algn="ctr"/>
                      <a:r>
                        <a:rPr lang="en-US" sz="1900" baseline="0" dirty="0" smtClean="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p>
                      <a:pPr algn="ct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The official death toll was 500,000 </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2"/>
                  </a:ext>
                </a:extLst>
              </a:tr>
              <a:tr h="694944">
                <a:tc>
                  <a:txBody>
                    <a:bodyPr/>
                    <a:lstStyle/>
                    <a:p>
                      <a:pPr algn="ctr"/>
                      <a:r>
                        <a:rPr lang="en-US" sz="1900" dirty="0" smtClean="0">
                          <a:latin typeface="Eras Bold ITC" pitchFamily="34" charset="0"/>
                        </a:rPr>
                        <a:t>April </a:t>
                      </a:r>
                    </a:p>
                    <a:p>
                      <a:pPr algn="ctr"/>
                      <a:r>
                        <a:rPr lang="en-US" sz="1900" dirty="0" smtClean="0">
                          <a:latin typeface="Eras Bold ITC" pitchFamily="34" charset="0"/>
                        </a:rPr>
                        <a:t>1991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txBody>
                  <a:tcPr marL="146304" marR="146304" marT="54864" marB="54864"/>
                </a:tc>
                <a:tc>
                  <a:txBody>
                    <a:bodyPr/>
                    <a:lstStyle/>
                    <a:p>
                      <a:pPr algn="ctr"/>
                      <a:r>
                        <a:rPr lang="en-US" sz="1900" dirty="0" smtClean="0">
                          <a:latin typeface="Eras Bold ITC" pitchFamily="34" charset="0"/>
                        </a:rPr>
                        <a:t>150,000 people died </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3"/>
                  </a:ext>
                </a:extLst>
              </a:tr>
              <a:tr h="694944">
                <a:tc>
                  <a:txBody>
                    <a:bodyPr/>
                    <a:lstStyle/>
                    <a:p>
                      <a:pPr algn="ctr"/>
                      <a:r>
                        <a:rPr lang="en-US" sz="1900" dirty="0" smtClean="0">
                          <a:latin typeface="Eras Bold ITC" pitchFamily="34" charset="0"/>
                        </a:rPr>
                        <a:t>November 2007</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a:t>
                      </a:r>
                      <a:r>
                        <a:rPr lang="en-US" sz="1900" dirty="0" err="1" smtClean="0">
                          <a:latin typeface="Eras Bold ITC" pitchFamily="34" charset="0"/>
                        </a:rPr>
                        <a:t>Sidr</a:t>
                      </a: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causing over 2,000 deaths </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4"/>
                  </a:ext>
                </a:extLst>
              </a:tr>
              <a:tr h="694944">
                <a:tc>
                  <a:txBody>
                    <a:bodyPr/>
                    <a:lstStyle/>
                    <a:p>
                      <a:pPr algn="ctr"/>
                      <a:r>
                        <a:rPr lang="en-US" sz="1900" dirty="0" smtClean="0">
                          <a:latin typeface="Eras Bold ITC" pitchFamily="34" charset="0"/>
                        </a:rPr>
                        <a:t>May </a:t>
                      </a:r>
                    </a:p>
                    <a:p>
                      <a:pPr algn="ctr"/>
                      <a:r>
                        <a:rPr lang="en-US" sz="1900" dirty="0" smtClean="0">
                          <a:latin typeface="Eras Bold ITC" pitchFamily="34" charset="0"/>
                        </a:rPr>
                        <a:t>2009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Cyclone </a:t>
                      </a:r>
                      <a:r>
                        <a:rPr lang="en-US" sz="1900" dirty="0" err="1" smtClean="0">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330 people died </a:t>
                      </a:r>
                      <a:endParaRPr lang="en-US" sz="1900" dirty="0">
                        <a:latin typeface="Eras Bold ITC" pitchFamily="34" charset="0"/>
                      </a:endParaRPr>
                    </a:p>
                  </a:txBody>
                  <a:tcPr marL="146304" marR="146304" marT="54864" marB="54864"/>
                </a:tc>
                <a:extLst>
                  <a:ext uri="{0D108BD9-81ED-4DB2-BD59-A6C34878D82A}">
                    <a16:rowId xmlns:a16="http://schemas.microsoft.com/office/drawing/2014/main" val="10005"/>
                  </a:ext>
                </a:extLst>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a:t>
            </a:r>
            <a:r>
              <a:rPr lang="en-US" sz="2400" dirty="0" smtClean="0">
                <a:latin typeface="Eras Bold ITC" pitchFamily="34" charset="0"/>
              </a:rPr>
              <a:t>Bangladesh Meteorological </a:t>
            </a:r>
            <a:r>
              <a:rPr lang="en-US" sz="2400" dirty="0">
                <a:latin typeface="Eras Bold ITC" pitchFamily="34" charset="0"/>
              </a:rPr>
              <a:t>Department 1988, BBS, </a:t>
            </a:r>
            <a:r>
              <a:rPr lang="en-US" sz="2400" dirty="0" smtClean="0">
                <a:latin typeface="Eras Bold ITC" pitchFamily="34" charset="0"/>
              </a:rPr>
              <a:t>1998 and Wikipedia </a:t>
            </a:r>
            <a:endParaRPr lang="en-US" sz="2400" dirty="0">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8. Deforestation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smtClean="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smtClean="0">
              <a:latin typeface="Eras Bold ITC" pitchFamily="34" charset="0"/>
            </a:endParaRPr>
          </a:p>
          <a:p>
            <a:pPr marL="0" indent="0" algn="just">
              <a:lnSpc>
                <a:spcPct val="80000"/>
              </a:lnSpc>
              <a:buNone/>
            </a:pPr>
            <a:r>
              <a:rPr lang="en-US" sz="2400" dirty="0" smtClean="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smtClean="0">
                <a:latin typeface="Eras Demi ITC" pitchFamily="34" charset="0"/>
              </a:rPr>
              <a:t>On Climate Change, the Earth’s </a:t>
            </a:r>
            <a:r>
              <a:rPr lang="en-US" sz="3000" b="1" dirty="0" smtClean="0">
                <a:solidFill>
                  <a:srgbClr val="9900CC"/>
                </a:solidFill>
                <a:latin typeface="Eras Demi ITC" pitchFamily="34" charset="0"/>
              </a:rPr>
              <a:t>temperature is likely to increase by 2 to 4.5 degrees Celsius by the end of the century</a:t>
            </a:r>
            <a:r>
              <a:rPr lang="en-US" sz="3000" dirty="0" smtClean="0">
                <a:latin typeface="Eras Demi ITC" pitchFamily="34" charset="0"/>
              </a:rPr>
              <a:t>. According to the Intergovernmental Panel on Climate Change (IPCC), </a:t>
            </a:r>
            <a:r>
              <a:rPr lang="en-US" sz="3000" b="1" dirty="0" smtClean="0">
                <a:solidFill>
                  <a:srgbClr val="9900CC"/>
                </a:solidFill>
                <a:latin typeface="Eras Demi ITC" pitchFamily="34" charset="0"/>
              </a:rPr>
              <a:t>sea levels are expected to rise by 0.18 to 0.59 meters </a:t>
            </a:r>
            <a:r>
              <a:rPr lang="en-US" sz="3000" dirty="0" smtClean="0">
                <a:latin typeface="Eras Demi ITC" pitchFamily="34" charset="0"/>
              </a:rPr>
              <a:t>during that time. </a:t>
            </a: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r>
              <a:rPr lang="en-US" sz="3000" dirty="0" smtClean="0">
                <a:latin typeface="Eras Demi ITC" pitchFamily="34" charset="0"/>
              </a:rPr>
              <a:t>The US Environmental Protection Agency states that if polar ice continues to melt in step with global average temperature, </a:t>
            </a:r>
            <a:r>
              <a:rPr lang="en-US" sz="3000" b="1" dirty="0" smtClean="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smtClean="0">
                <a:latin typeface="Eras Demi ITC" pitchFamily="34" charset="0"/>
              </a:rPr>
              <a:t>It is anticipated that, </a:t>
            </a:r>
            <a:r>
              <a:rPr lang="en-US" sz="2700" b="1" dirty="0" smtClean="0">
                <a:solidFill>
                  <a:srgbClr val="9900CC"/>
                </a:solidFill>
                <a:latin typeface="Eras Demi ITC" pitchFamily="34" charset="0"/>
              </a:rPr>
              <a:t>by 2020, from 500 to 750 million people will be affected by water stre</a:t>
            </a:r>
            <a:r>
              <a:rPr lang="en-US" sz="2700" dirty="0" smtClean="0">
                <a:solidFill>
                  <a:srgbClr val="9900CC"/>
                </a:solidFill>
                <a:latin typeface="Eras Demi ITC" pitchFamily="34" charset="0"/>
              </a:rPr>
              <a:t>ss</a:t>
            </a:r>
            <a:r>
              <a:rPr lang="en-US" sz="2700" dirty="0" smtClean="0">
                <a:latin typeface="Eras Demi ITC" pitchFamily="34" charset="0"/>
              </a:rPr>
              <a:t> caused by climate change around the world. </a:t>
            </a:r>
          </a:p>
          <a:p>
            <a:pPr algn="just"/>
            <a:endParaRPr lang="en-US" sz="2700" dirty="0" smtClean="0">
              <a:latin typeface="Eras Demi ITC" pitchFamily="34" charset="0"/>
            </a:endParaRPr>
          </a:p>
          <a:p>
            <a:pPr algn="just"/>
            <a:r>
              <a:rPr lang="en-US" sz="2700" b="1" dirty="0" smtClean="0">
                <a:solidFill>
                  <a:srgbClr val="9900CC"/>
                </a:solidFill>
                <a:latin typeface="Eras Demi ITC" pitchFamily="34" charset="0"/>
              </a:rPr>
              <a:t>Sea level will rise 2% in the year 2020, 4% by 2050 and 17.5% by 2100. </a:t>
            </a:r>
          </a:p>
          <a:p>
            <a:pPr algn="just"/>
            <a:endParaRPr lang="en-US" sz="2700" dirty="0" smtClean="0">
              <a:latin typeface="Eras Demi ITC" pitchFamily="34" charset="0"/>
            </a:endParaRPr>
          </a:p>
          <a:p>
            <a:pPr algn="just"/>
            <a:r>
              <a:rPr lang="en-US" sz="2700" dirty="0" smtClean="0">
                <a:latin typeface="Eras Demi ITC" pitchFamily="34" charset="0"/>
              </a:rPr>
              <a:t>It will affect agriculture, hamper food security, create health hazard, and aggravate poverty. Around 40% - 45% of Green House Gas (GHG) emissions are required to be reduced by 20</a:t>
            </a:r>
            <a:r>
              <a:rPr lang="en-US" sz="2800" dirty="0" smtClean="0">
                <a:latin typeface="Eras Demi ITC" pitchFamily="34" charset="0"/>
              </a:rPr>
              <a:t>20 and 90–95% by 2050.</a:t>
            </a:r>
            <a:endParaRPr lang="en-US" sz="2800" dirty="0">
              <a:latin typeface="Eras Demi ITC" pitchFamily="34" charset="0"/>
            </a:endParaRP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smtClean="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The term environment has been derived from </a:t>
            </a:r>
            <a:r>
              <a:rPr lang="en-US" sz="2600" dirty="0" err="1" smtClean="0">
                <a:solidFill>
                  <a:schemeClr val="tx1"/>
                </a:solidFill>
                <a:latin typeface="Eras Bold ITC" pitchFamily="34" charset="0"/>
              </a:rPr>
              <a:t>french</a:t>
            </a:r>
            <a:r>
              <a:rPr lang="en-US" sz="2600" dirty="0" smtClean="0">
                <a:solidFill>
                  <a:schemeClr val="tx1"/>
                </a:solidFill>
                <a:latin typeface="Eras Bold ITC" pitchFamily="34" charset="0"/>
              </a:rPr>
              <a:t> word “</a:t>
            </a:r>
            <a:r>
              <a:rPr lang="en-US" sz="2600" dirty="0" err="1" smtClean="0">
                <a:solidFill>
                  <a:schemeClr val="tx1"/>
                </a:solidFill>
                <a:latin typeface="Eras Bold ITC" pitchFamily="34" charset="0"/>
              </a:rPr>
              <a:t>environia</a:t>
            </a:r>
            <a:r>
              <a:rPr lang="en-US" sz="2600" dirty="0" smtClean="0">
                <a:solidFill>
                  <a:schemeClr val="tx1"/>
                </a:solidFill>
                <a:latin typeface="Eras Bold ITC" pitchFamily="34" charset="0"/>
              </a:rPr>
              <a:t>” means to surround. It refers to both </a:t>
            </a:r>
            <a:r>
              <a:rPr lang="en-US" sz="2600" dirty="0" err="1" smtClean="0">
                <a:solidFill>
                  <a:schemeClr val="tx1"/>
                </a:solidFill>
                <a:latin typeface="Eras Bold ITC" pitchFamily="34" charset="0"/>
              </a:rPr>
              <a:t>abiotic</a:t>
            </a:r>
            <a:r>
              <a:rPr lang="en-US" sz="2600" dirty="0" smtClean="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smtClean="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 Environment is surrounding atmosphere or condition for existence. It is an essential natural process or an outcome of occurrence. </a:t>
            </a:r>
            <a:endParaRPr lang="en-US" sz="2600" b="1" dirty="0" smtClean="0">
              <a:solidFill>
                <a:schemeClr val="tx1"/>
              </a:solidFill>
              <a:latin typeface="Eras Bold ITC" pitchFamily="34" charset="0"/>
            </a:endParaRPr>
          </a:p>
          <a:p>
            <a:endParaRPr lang="en-US" dirty="0" smtClean="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6108700" y="3673685"/>
            <a:ext cx="5019675" cy="2495131"/>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smtClean="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smtClean="0">
                <a:latin typeface="Eras Demi ITC" pitchFamily="34" charset="0"/>
              </a:rPr>
              <a:t>Unless action is taken now to limit carbon release in the atmosphere, South Asia would suffer more droughts and floods, rising sea levels and declines in food production.</a:t>
            </a:r>
            <a:r>
              <a:rPr lang="en-US" sz="3200" dirty="0" smtClean="0">
                <a:latin typeface="Eras Demi ITC" pitchFamily="34" charset="0"/>
              </a:rPr>
              <a:t> IPCC findings also states that a </a:t>
            </a:r>
            <a:r>
              <a:rPr lang="en-US" sz="3200" dirty="0" smtClean="0">
                <a:solidFill>
                  <a:srgbClr val="FF0000"/>
                </a:solidFill>
                <a:latin typeface="Eras Demi ITC" pitchFamily="34" charset="0"/>
              </a:rPr>
              <a:t>45 cm sea-level rise will inundate almost 10.9% of the territory of Bangladesh and will displace 5.5 million population of coastal regions.</a:t>
            </a:r>
            <a:r>
              <a:rPr lang="en-US" sz="3000" dirty="0" smtClean="0">
                <a:latin typeface="Eras Demi ITC" pitchFamily="34" charset="0"/>
              </a:rPr>
              <a:t> </a:t>
            </a:r>
            <a:r>
              <a:rPr lang="en-US" sz="3000" b="1" dirty="0" smtClean="0">
                <a:solidFill>
                  <a:srgbClr val="9900CC"/>
                </a:solidFill>
                <a:latin typeface="Eras Demi ITC" pitchFamily="34" charset="0"/>
              </a:rPr>
              <a:t>In Bangladesh, 40% of productive land is projected to be lost in the southern region of Bangladesh for a 65cm sea level rise by the 2080s</a:t>
            </a:r>
            <a:r>
              <a:rPr lang="en-US" sz="3000" dirty="0" smtClean="0">
                <a:solidFill>
                  <a:srgbClr val="9900CC"/>
                </a:solidFill>
                <a:latin typeface="Eras Demi ITC" pitchFamily="34" charset="0"/>
              </a:rPr>
              <a:t>. </a:t>
            </a:r>
          </a:p>
          <a:p>
            <a:pPr algn="just"/>
            <a:endParaRPr lang="en-US" sz="3000" dirty="0" smtClean="0">
              <a:solidFill>
                <a:srgbClr val="9900CC"/>
              </a:solidFill>
              <a:latin typeface="Eras Demi ITC" pitchFamily="34" charset="0"/>
            </a:endParaRPr>
          </a:p>
          <a:p>
            <a:pPr algn="just"/>
            <a:r>
              <a:rPr lang="en-US" sz="3000" dirty="0" smtClean="0">
                <a:latin typeface="Eras Demi ITC" pitchFamily="34" charset="0"/>
              </a:rPr>
              <a:t>Flood areas could increase by as much as 29% for an increase of 2.5°C in Bangladesh. With the rise of sea-level up to one meter only, </a:t>
            </a:r>
            <a:r>
              <a:rPr lang="en-US" sz="3000" dirty="0" smtClean="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endParaRPr lang="en-US" sz="3000" dirty="0">
              <a:solidFill>
                <a:srgbClr val="FF0000"/>
              </a:solidFill>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Bangladesh-2</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smtClean="0">
                <a:latin typeface="Eras Demi ITC" pitchFamily="34" charset="0"/>
              </a:rPr>
              <a:t>In Bangladesh, climate change will affect many sectors, including </a:t>
            </a:r>
            <a:r>
              <a:rPr lang="en-US" sz="3100" b="1" dirty="0" smtClean="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smtClean="0">
                <a:latin typeface="Eras Demi ITC" pitchFamily="34" charset="0"/>
              </a:rPr>
              <a:t>will be worsened by climate change. Predicted rainfall increases, particularly during the summer monsoon, could increase flood prone areas in Bangladesh. </a:t>
            </a:r>
          </a:p>
          <a:p>
            <a:pPr algn="just"/>
            <a:endParaRPr lang="en-US" sz="3100" dirty="0" smtClean="0">
              <a:latin typeface="Eras Demi ITC" pitchFamily="34" charset="0"/>
            </a:endParaRPr>
          </a:p>
          <a:p>
            <a:pPr algn="just"/>
            <a:r>
              <a:rPr lang="en-US" sz="2800" dirty="0" smtClean="0">
                <a:latin typeface="Eras Demi ITC" pitchFamily="34" charset="0"/>
              </a:rPr>
              <a:t>These and the many other adverse effects of climate change will have profound </a:t>
            </a:r>
            <a:r>
              <a:rPr lang="en-US" sz="2800" b="1" dirty="0" smtClean="0">
                <a:solidFill>
                  <a:srgbClr val="FF0000"/>
                </a:solidFill>
                <a:latin typeface="Eras Demi ITC" pitchFamily="34" charset="0"/>
              </a:rPr>
              <a:t>repercussions for the economy and development of the country</a:t>
            </a:r>
            <a:r>
              <a:rPr lang="en-US" sz="2800" b="1" dirty="0" smtClean="0">
                <a:solidFill>
                  <a:srgbClr val="9900CC"/>
                </a:solidFill>
                <a:latin typeface="Eras Demi ITC" pitchFamily="34" charset="0"/>
              </a:rPr>
              <a:t>. </a:t>
            </a:r>
            <a:r>
              <a:rPr lang="en-US" sz="2800" dirty="0" smtClean="0">
                <a:latin typeface="Eras Demi ITC" pitchFamily="34" charset="0"/>
              </a:rPr>
              <a:t>It is predicted that climate change could have devastating impact on agriculture which is a key economic driver in Bangladesh, </a:t>
            </a:r>
            <a:r>
              <a:rPr lang="en-US" sz="2800" b="1" dirty="0" smtClean="0">
                <a:solidFill>
                  <a:srgbClr val="9900CC"/>
                </a:solidFill>
                <a:latin typeface="Eras Demi ITC" pitchFamily="34" charset="0"/>
              </a:rPr>
              <a:t>accounting for nearly 20 percent of the GDP and 65 percent of the labor force.</a:t>
            </a:r>
          </a:p>
          <a:p>
            <a:pPr algn="just"/>
            <a:endParaRPr lang="en-US" sz="3100" dirty="0" smtClean="0">
              <a:latin typeface="Eras Demi ITC" pitchFamily="34" charset="0"/>
            </a:endParaRP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Bangladesh-3</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smtClean="0">
                <a:solidFill>
                  <a:srgbClr val="FF0000"/>
                </a:solidFill>
                <a:latin typeface="Eras Demi ITC" pitchFamily="34" charset="0"/>
              </a:rPr>
              <a:t>Rising sea levels </a:t>
            </a:r>
            <a:r>
              <a:rPr lang="en-US" sz="3200" dirty="0" smtClean="0">
                <a:latin typeface="Eras Demi ITC" pitchFamily="34" charset="0"/>
              </a:rPr>
              <a:t>will gradually </a:t>
            </a:r>
            <a:r>
              <a:rPr lang="en-US" sz="3200" b="1" dirty="0" smtClean="0">
                <a:solidFill>
                  <a:srgbClr val="9900CC"/>
                </a:solidFill>
                <a:latin typeface="Eras Demi ITC" pitchFamily="34" charset="0"/>
              </a:rPr>
              <a:t>inundate Bangladesh’s coast and river erosion will destroy land and homes, </a:t>
            </a:r>
            <a:r>
              <a:rPr lang="en-US" sz="3200" dirty="0" smtClean="0">
                <a:solidFill>
                  <a:srgbClr val="9900CC"/>
                </a:solidFill>
                <a:latin typeface="Eras Demi ITC" pitchFamily="34" charset="0"/>
              </a:rPr>
              <a:t>property and livelihoods.</a:t>
            </a:r>
            <a:r>
              <a:rPr lang="en-US" sz="3200" b="1" dirty="0" smtClean="0">
                <a:solidFill>
                  <a:srgbClr val="3399FF"/>
                </a:solidFill>
                <a:latin typeface="Eras Demi ITC" pitchFamily="34" charset="0"/>
              </a:rPr>
              <a:t> It is estimated that rising sea levels alone will displace 18 million Bangladeshis within the next 40 years.</a:t>
            </a:r>
            <a:r>
              <a:rPr lang="en-US" sz="3200" dirty="0" smtClean="0">
                <a:solidFill>
                  <a:srgbClr val="3399FF"/>
                </a:solidFill>
                <a:latin typeface="Eras Demi ITC" pitchFamily="34" charset="0"/>
              </a:rPr>
              <a:t> </a:t>
            </a:r>
          </a:p>
          <a:p>
            <a:pPr algn="just"/>
            <a:endParaRPr lang="en-US" sz="3200" dirty="0" smtClean="0">
              <a:solidFill>
                <a:srgbClr val="3399FF"/>
              </a:solidFill>
              <a:latin typeface="Eras Demi ITC" pitchFamily="34" charset="0"/>
            </a:endParaRPr>
          </a:p>
          <a:p>
            <a:pPr algn="just"/>
            <a:r>
              <a:rPr lang="en-US" sz="3200" dirty="0" smtClean="0">
                <a:latin typeface="Eras Demi ITC" pitchFamily="34" charset="0"/>
              </a:rPr>
              <a:t>Bangladeshis have already started to move away from the lowest-lying villages in the river deltas of the Bay of Bengal; </a:t>
            </a:r>
            <a:r>
              <a:rPr lang="en-US" sz="3200" b="1" dirty="0" smtClean="0">
                <a:solidFill>
                  <a:srgbClr val="9900CC"/>
                </a:solidFill>
                <a:latin typeface="Eras Demi ITC" pitchFamily="34" charset="0"/>
              </a:rPr>
              <a:t>1.5 million of the five million slum inhabitants in Dhaka, moved from villages near the Bay of Bengal.</a:t>
            </a:r>
            <a:r>
              <a:rPr lang="en-US" sz="3200" dirty="0" smtClean="0">
                <a:latin typeface="Eras Demi ITC" pitchFamily="34" charset="0"/>
              </a:rPr>
              <a:t> Most migrants end up in urban slums, particularly in Dhaka and this constant influx of people is </a:t>
            </a:r>
            <a:r>
              <a:rPr lang="en-US" sz="3200" b="1" dirty="0" smtClean="0">
                <a:solidFill>
                  <a:srgbClr val="FF0000"/>
                </a:solidFill>
                <a:latin typeface="Eras Demi ITC" pitchFamily="34" charset="0"/>
              </a:rPr>
              <a:t>contributing to rising crime and insecurit</a:t>
            </a:r>
            <a:r>
              <a:rPr lang="en-US" sz="3200" dirty="0" smtClean="0">
                <a:latin typeface="Eras Demi ITC" pitchFamily="34" charset="0"/>
              </a:rPr>
              <a:t>y in these areas.</a:t>
            </a: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Bangladesh-4</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smtClean="0">
                <a:latin typeface="Eras Demi ITC" pitchFamily="34" charset="0"/>
              </a:rPr>
              <a:t>The </a:t>
            </a:r>
            <a:r>
              <a:rPr lang="en-US" sz="3200" b="1" dirty="0" smtClean="0">
                <a:solidFill>
                  <a:srgbClr val="FF0000"/>
                </a:solidFill>
                <a:latin typeface="Eras Demi ITC" pitchFamily="34" charset="0"/>
              </a:rPr>
              <a:t>regular and severe natural hazards </a:t>
            </a:r>
            <a:r>
              <a:rPr lang="en-US" sz="3200" dirty="0" smtClean="0">
                <a:latin typeface="Eras Demi ITC" pitchFamily="34" charset="0"/>
              </a:rPr>
              <a:t>already batter the country like </a:t>
            </a:r>
            <a:r>
              <a:rPr lang="en-US" sz="3200" dirty="0" smtClean="0">
                <a:solidFill>
                  <a:srgbClr val="002060"/>
                </a:solidFill>
                <a:latin typeface="Eras Demi ITC" pitchFamily="34" charset="0"/>
              </a:rPr>
              <a:t>tropical cyclones, river erosion, flood, landslides and drought </a:t>
            </a:r>
            <a:r>
              <a:rPr lang="en-US" sz="3200" dirty="0" smtClean="0">
                <a:latin typeface="Eras Demi ITC" pitchFamily="34" charset="0"/>
              </a:rPr>
              <a:t>to increase in intensity and frequency as a result of climate change. </a:t>
            </a:r>
          </a:p>
          <a:p>
            <a:pPr algn="just"/>
            <a:endParaRPr lang="en-US" sz="3200" dirty="0" smtClean="0">
              <a:solidFill>
                <a:srgbClr val="9900CC"/>
              </a:solidFill>
              <a:latin typeface="Eras Demi ITC" pitchFamily="34" charset="0"/>
            </a:endParaRPr>
          </a:p>
          <a:p>
            <a:pPr algn="just"/>
            <a:r>
              <a:rPr lang="en-US" sz="3200" dirty="0" smtClean="0">
                <a:solidFill>
                  <a:srgbClr val="9900CC"/>
                </a:solidFill>
                <a:latin typeface="Eras Demi ITC" pitchFamily="34" charset="0"/>
              </a:rPr>
              <a:t>About 20 million people </a:t>
            </a:r>
            <a:r>
              <a:rPr lang="en-US" sz="3200" dirty="0" smtClean="0">
                <a:latin typeface="Eras Demi ITC" pitchFamily="34" charset="0"/>
              </a:rPr>
              <a:t>in the coastal areas of Bangladesh are already affected by </a:t>
            </a:r>
            <a:r>
              <a:rPr lang="en-US" sz="3200" b="1" dirty="0" smtClean="0">
                <a:solidFill>
                  <a:srgbClr val="FF0000"/>
                </a:solidFill>
                <a:latin typeface="Eras Demi ITC" pitchFamily="34" charset="0"/>
              </a:rPr>
              <a:t>salinity in drinking water and Salinity intrusion </a:t>
            </a:r>
            <a:r>
              <a:rPr lang="en-US" sz="3200" dirty="0" smtClean="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Demi ITC" pitchFamily="34" charset="0"/>
              </a:rPr>
              <a:t>Mitigation and Adaptation</a:t>
            </a: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09600" y="1600201"/>
            <a:ext cx="13563600" cy="5016758"/>
          </a:xfrm>
          <a:prstGeom prst="rect">
            <a:avLst/>
          </a:prstGeom>
        </p:spPr>
        <p:txBody>
          <a:bodyPr wrap="square">
            <a:spAutoFit/>
          </a:bodyPr>
          <a:lstStyle/>
          <a:p>
            <a:pPr marL="514350" indent="-514350">
              <a:buAutoNum type="arabicPeriod"/>
            </a:pPr>
            <a:r>
              <a:rPr lang="en-US" sz="3200" dirty="0" smtClean="0">
                <a:latin typeface="Eras Demi ITC" pitchFamily="34" charset="0"/>
              </a:rPr>
              <a:t>Bangladesh has established the Bangladesh Climate Change Trust Fund (BCCTF) and the Bangladesh Climate Change Resilience Fund (BCCRF)</a:t>
            </a:r>
          </a:p>
          <a:p>
            <a:pPr marL="514350" indent="-514350">
              <a:buAutoNum type="arabicPeriod"/>
            </a:pPr>
            <a:r>
              <a:rPr lang="en-US" sz="3200" dirty="0" smtClean="0">
                <a:latin typeface="Eras Demi ITC" pitchFamily="34" charset="0"/>
              </a:rPr>
              <a:t>'National Action Plan on Adaptation' (NAPA) of 2005, and the 'Bangladesh Climate Change Strategy and Action Plan' (BCCSAP) of 2009. In an effort to be a ’Middle Income Country’ by 2021,</a:t>
            </a:r>
          </a:p>
          <a:p>
            <a:pPr marL="514350" indent="-514350">
              <a:buAutoNum type="arabicPeriod"/>
            </a:pPr>
            <a:r>
              <a:rPr lang="en-US" sz="3200" dirty="0" smtClean="0">
                <a:latin typeface="Eras Demi ITC" pitchFamily="34" charset="0"/>
              </a:rPr>
              <a:t>The Copenhagen Accord (COP 15) pledges $100 million of public and private finance by 2020.</a:t>
            </a:r>
          </a:p>
          <a:p>
            <a:pPr marL="514350" indent="-514350">
              <a:buAutoNum type="arabicPeriod"/>
            </a:pPr>
            <a:r>
              <a:rPr lang="en-US" sz="3200" dirty="0" smtClean="0">
                <a:latin typeface="Eras Demi ITC" pitchFamily="34" charset="0"/>
              </a:rPr>
              <a:t>Maintaining SDG goals by focusing on </a:t>
            </a:r>
            <a:r>
              <a:rPr lang="en-US" sz="3200" smtClean="0">
                <a:latin typeface="Eras Demi ITC" pitchFamily="34" charset="0"/>
              </a:rPr>
              <a:t>environmental protection </a:t>
            </a:r>
            <a:r>
              <a:rPr lang="en-US" sz="3200" dirty="0" smtClean="0">
                <a:latin typeface="Eras Demi ITC" pitchFamily="34" charset="0"/>
              </a:rPr>
              <a:t>(2016-30)</a:t>
            </a:r>
            <a:endParaRPr lang="en-US" sz="3200" dirty="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smtClean="0">
                <a:solidFill>
                  <a:srgbClr val="002060"/>
                </a:solidFill>
                <a:latin typeface="Eras Bold ITC" pitchFamily="34" charset="0"/>
              </a:rPr>
              <a:t>Country’s large food security–limits of rice cultivation</a:t>
            </a:r>
          </a:p>
          <a:p>
            <a:pPr>
              <a:buFont typeface="Wingdings" pitchFamily="2" charset="2"/>
              <a:buChar char="q"/>
            </a:pPr>
            <a:r>
              <a:rPr lang="en-GB" sz="2900" dirty="0" smtClean="0">
                <a:solidFill>
                  <a:srgbClr val="002060"/>
                </a:solidFill>
                <a:latin typeface="Eras Bold ITC" pitchFamily="34" charset="0"/>
              </a:rPr>
              <a:t>Arsenic contamination poses major threat to health</a:t>
            </a:r>
          </a:p>
          <a:p>
            <a:pPr>
              <a:buFont typeface="Wingdings" pitchFamily="2" charset="2"/>
              <a:buChar char="q"/>
            </a:pPr>
            <a:r>
              <a:rPr lang="en-GB" sz="2900" dirty="0" smtClean="0">
                <a:solidFill>
                  <a:srgbClr val="002060"/>
                </a:solidFill>
                <a:latin typeface="Eras Bold ITC" pitchFamily="34" charset="0"/>
              </a:rPr>
              <a:t>Two dimensional problem during dry season: Salinity and drought</a:t>
            </a:r>
          </a:p>
          <a:p>
            <a:pPr>
              <a:buFont typeface="Wingdings" pitchFamily="2" charset="2"/>
              <a:buChar char="q"/>
            </a:pPr>
            <a:r>
              <a:rPr lang="en-GB" sz="2900" dirty="0" smtClean="0">
                <a:solidFill>
                  <a:srgbClr val="002060"/>
                </a:solidFill>
                <a:latin typeface="Eras Bold ITC" pitchFamily="34" charset="0"/>
              </a:rPr>
              <a:t>implementation of  National Water Management Plan</a:t>
            </a:r>
          </a:p>
          <a:p>
            <a:pPr>
              <a:buFont typeface="Wingdings" pitchFamily="2" charset="2"/>
              <a:buChar char="q"/>
            </a:pPr>
            <a:r>
              <a:rPr lang="en-GB" sz="2900" dirty="0" smtClean="0">
                <a:solidFill>
                  <a:srgbClr val="002060"/>
                </a:solidFill>
                <a:latin typeface="Eras Bold ITC" pitchFamily="34" charset="0"/>
              </a:rPr>
              <a:t>Enhancing coastal defence system </a:t>
            </a:r>
          </a:p>
          <a:p>
            <a:pPr>
              <a:buFont typeface="Wingdings" pitchFamily="2" charset="2"/>
              <a:buChar char="q"/>
            </a:pPr>
            <a:r>
              <a:rPr lang="en-GB" sz="2900" dirty="0" smtClean="0">
                <a:solidFill>
                  <a:srgbClr val="002060"/>
                </a:solidFill>
                <a:latin typeface="Eras Bold ITC" pitchFamily="34" charset="0"/>
              </a:rPr>
              <a:t>Community-based disaster risk reduction</a:t>
            </a:r>
          </a:p>
          <a:p>
            <a:pPr>
              <a:buFont typeface="Wingdings" pitchFamily="2" charset="2"/>
              <a:buChar char="q"/>
            </a:pPr>
            <a:r>
              <a:rPr lang="en-GB" sz="2900" dirty="0" smtClean="0">
                <a:solidFill>
                  <a:srgbClr val="002060"/>
                </a:solidFill>
                <a:latin typeface="Eras Bold ITC" pitchFamily="34" charset="0"/>
              </a:rPr>
              <a:t>Increased risks to human health and nutrition</a:t>
            </a:r>
          </a:p>
          <a:p>
            <a:pPr>
              <a:buFont typeface="Wingdings" pitchFamily="2" charset="2"/>
              <a:buChar char="q"/>
            </a:pPr>
            <a:r>
              <a:rPr lang="en-GB" sz="2900" dirty="0" smtClean="0">
                <a:solidFill>
                  <a:srgbClr val="002060"/>
                </a:solidFill>
                <a:latin typeface="Eras Bold ITC" pitchFamily="34" charset="0"/>
              </a:rPr>
              <a:t>Safeguarding infrastructure</a:t>
            </a:r>
          </a:p>
          <a:p>
            <a:pPr>
              <a:buFont typeface="Wingdings" pitchFamily="2" charset="2"/>
              <a:buChar char="q"/>
            </a:pPr>
            <a:r>
              <a:rPr lang="en-GB" sz="2900" dirty="0" smtClean="0">
                <a:solidFill>
                  <a:srgbClr val="002060"/>
                </a:solidFill>
                <a:latin typeface="Eras Bold ITC" pitchFamily="34" charset="0"/>
              </a:rPr>
              <a:t>Ensuring livelihood</a:t>
            </a:r>
          </a:p>
          <a:p>
            <a:pPr>
              <a:buFont typeface="Wingdings" pitchFamily="2" charset="2"/>
              <a:buChar char="q"/>
            </a:pPr>
            <a:r>
              <a:rPr lang="en-GB" sz="2900" dirty="0" smtClean="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a:bodyPr>
          <a:lstStyle/>
          <a:p>
            <a:pPr marL="0" indent="-390052" algn="just">
              <a:spcBef>
                <a:spcPct val="0"/>
              </a:spcBef>
              <a:buNone/>
            </a:pPr>
            <a:r>
              <a:rPr lang="en-US" sz="3100" dirty="0" smtClean="0">
                <a:solidFill>
                  <a:srgbClr val="00B0F0"/>
                </a:solidFill>
                <a:latin typeface="Eras Bold ITC" pitchFamily="34" charset="0"/>
              </a:rPr>
              <a:t>World Environment Movement</a:t>
            </a:r>
          </a:p>
          <a:p>
            <a:pPr marL="0" indent="-390052" algn="just">
              <a:spcBef>
                <a:spcPct val="0"/>
              </a:spcBef>
              <a:buNone/>
            </a:pPr>
            <a:r>
              <a:rPr lang="en-US" sz="2600" dirty="0" smtClean="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smtClean="0">
                <a:latin typeface="Eras Bold ITC" pitchFamily="34" charset="0"/>
              </a:rPr>
              <a:t>Programme</a:t>
            </a:r>
            <a:r>
              <a:rPr lang="en-US" sz="2600" dirty="0" smtClean="0">
                <a:latin typeface="Eras Bold ITC" pitchFamily="34" charset="0"/>
              </a:rPr>
              <a:t> (UNEP) and International Union for Conservation of Nature (IUCN) were established.</a:t>
            </a:r>
          </a:p>
          <a:p>
            <a:pPr marL="0" indent="-390052" algn="just">
              <a:spcBef>
                <a:spcPct val="0"/>
              </a:spcBef>
              <a:buNone/>
            </a:pPr>
            <a:endParaRPr lang="en-US" sz="2600" dirty="0" smtClean="0">
              <a:latin typeface="Eras Bold ITC" pitchFamily="34" charset="0"/>
            </a:endParaRPr>
          </a:p>
          <a:p>
            <a:pPr marL="0" indent="-390052" algn="just">
              <a:spcBef>
                <a:spcPct val="0"/>
              </a:spcBef>
              <a:buNone/>
            </a:pPr>
            <a:r>
              <a:rPr lang="en-US" sz="3100" dirty="0" smtClean="0">
                <a:solidFill>
                  <a:srgbClr val="00B0F0"/>
                </a:solidFill>
                <a:latin typeface="Eras Bold ITC" pitchFamily="34" charset="0"/>
              </a:rPr>
              <a:t>Role of IPCC</a:t>
            </a:r>
          </a:p>
          <a:p>
            <a:pPr marL="0" indent="-390052" algn="just">
              <a:spcBef>
                <a:spcPct val="0"/>
              </a:spcBef>
              <a:buNone/>
            </a:pPr>
            <a:r>
              <a:rPr lang="en-US" sz="2600" dirty="0" smtClean="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a:t>
            </a:r>
            <a:r>
              <a:rPr lang="en-US" sz="4600" dirty="0" smtClean="0">
                <a:solidFill>
                  <a:srgbClr val="7030A0"/>
                </a:solidFill>
                <a:latin typeface="Eras Bold ITC" pitchFamily="34" charset="0"/>
              </a:rPr>
              <a:t>Environment</a:t>
            </a:r>
            <a:endParaRPr lang="en-US" sz="4600" dirty="0">
              <a:solidFill>
                <a:srgbClr val="7030A0"/>
              </a:solidFill>
              <a:latin typeface="Eras Bold ITC" pitchFamily="34" charset="0"/>
            </a:endParaRP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0070C0"/>
                </a:solidFill>
                <a:latin typeface="Eras Bold ITC" pitchFamily="34" charset="0"/>
              </a:rPr>
              <a:t>International </a:t>
            </a:r>
            <a:r>
              <a:rPr lang="en-US" sz="4000" b="1" dirty="0">
                <a:solidFill>
                  <a:srgbClr val="0070C0"/>
                </a:solidFill>
                <a:latin typeface="Eras Bold ITC" pitchFamily="34" charset="0"/>
              </a:rPr>
              <a:t>initiatives </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smtClean="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smtClean="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smtClean="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smtClean="0">
                <a:solidFill>
                  <a:srgbClr val="0070C0"/>
                </a:solidFill>
                <a:latin typeface="Eras Bold ITC" pitchFamily="34" charset="0"/>
              </a:rPr>
              <a:t>Clean </a:t>
            </a:r>
            <a:r>
              <a:rPr lang="en-US" sz="3100" dirty="0" smtClean="0">
                <a:solidFill>
                  <a:srgbClr val="0070C0"/>
                </a:solidFill>
                <a:latin typeface="Eras Bold ITC" pitchFamily="34" charset="0"/>
              </a:rPr>
              <a:t>Development Mechanism (CDM) Activities</a:t>
            </a:r>
          </a:p>
          <a:p>
            <a:pPr marL="0" indent="-391866" algn="just">
              <a:spcBef>
                <a:spcPct val="0"/>
              </a:spcBef>
              <a:buNone/>
            </a:pPr>
            <a:r>
              <a:rPr lang="en-US" sz="2600" dirty="0" smtClean="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smtClean="0">
                <a:latin typeface="Eras Bold ITC" pitchFamily="34" charset="0"/>
              </a:rPr>
              <a:t>programme</a:t>
            </a:r>
            <a:r>
              <a:rPr lang="en-US" sz="2600" dirty="0" smtClean="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smtClean="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  2010, climate change talks in </a:t>
            </a:r>
            <a:r>
              <a:rPr lang="en-US" sz="2600" dirty="0" err="1" smtClean="0">
                <a:solidFill>
                  <a:schemeClr val="tx2">
                    <a:lumMod val="75000"/>
                  </a:schemeClr>
                </a:solidFill>
                <a:latin typeface="Eras Bold ITC" pitchFamily="34" charset="0"/>
              </a:rPr>
              <a:t>Cancún</a:t>
            </a:r>
            <a:r>
              <a:rPr lang="en-US" sz="2600" dirty="0" smtClean="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smtClean="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smtClean="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smtClean="0">
                <a:latin typeface="Eras Bold ITC" pitchFamily="34" charset="0"/>
              </a:rPr>
              <a:t>IUCN </a:t>
            </a:r>
            <a:r>
              <a:rPr lang="en-US" sz="2600" dirty="0" smtClean="0">
                <a:latin typeface="Eras Bold ITC" pitchFamily="34" charset="0"/>
              </a:rPr>
              <a:t>Coordinating climate change work across 12 major </a:t>
            </a:r>
            <a:r>
              <a:rPr lang="en-US" sz="2600" dirty="0" err="1" smtClean="0">
                <a:latin typeface="Eras Bold ITC" pitchFamily="34" charset="0"/>
              </a:rPr>
              <a:t>programmes</a:t>
            </a:r>
            <a:r>
              <a:rPr lang="en-US" sz="2600" dirty="0" smtClean="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smtClean="0">
                <a:latin typeface="Eras Bold ITC" pitchFamily="34" charset="0"/>
              </a:rPr>
              <a:t>Climate change is a priority issue for Greenpeace. It  inspires people to join the energy revolution by reducing energy consumption and promoting renewable energy. </a:t>
            </a: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spcBef>
                <a:spcPts val="0"/>
              </a:spcBef>
              <a:buNone/>
            </a:pPr>
            <a:endParaRPr lang="en-US" sz="2600" dirty="0" smtClean="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smtClean="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endPar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smtClean="0">
                <a:solidFill>
                  <a:schemeClr val="tx1"/>
                </a:solidFill>
                <a:latin typeface="Eras Demi ITC" pitchFamily="34" charset="0"/>
              </a:rPr>
              <a:t>     </a:t>
            </a:r>
          </a:p>
          <a:p>
            <a:pPr marL="129262" indent="-390052" algn="just">
              <a:spcBef>
                <a:spcPct val="0"/>
              </a:spcBef>
              <a:buNone/>
            </a:pPr>
            <a:r>
              <a:rPr lang="en-US" sz="2600" b="1" dirty="0" smtClean="0">
                <a:solidFill>
                  <a:schemeClr val="tx1"/>
                </a:solidFill>
                <a:latin typeface="Eras Bold ITC" pitchFamily="34" charset="0"/>
              </a:rPr>
              <a:t> E</a:t>
            </a:r>
            <a:r>
              <a:rPr lang="en-US" sz="2600" dirty="0" smtClean="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smtClean="0">
              <a:solidFill>
                <a:schemeClr val="tx1"/>
              </a:solidFill>
              <a:latin typeface="Eras Bold ITC" pitchFamily="34" charset="0"/>
            </a:endParaRPr>
          </a:p>
          <a:p>
            <a:pPr marL="129262" indent="-390052" algn="just">
              <a:spcBef>
                <a:spcPct val="0"/>
              </a:spcBef>
              <a:buNone/>
            </a:pPr>
            <a:r>
              <a:rPr lang="en-US" sz="2600" dirty="0" smtClean="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smtClean="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smtClean="0">
                <a:solidFill>
                  <a:srgbClr val="7030A0"/>
                </a:solidFill>
                <a:latin typeface="Eras Bold ITC" pitchFamily="34" charset="0"/>
              </a:rPr>
              <a:t>Ecosystem</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fontAlgn="auto">
              <a:spcBef>
                <a:spcPts val="0"/>
              </a:spcBef>
              <a:spcAft>
                <a:spcPts val="0"/>
              </a:spcAft>
              <a:buNone/>
              <a:defRPr/>
            </a:pPr>
            <a:r>
              <a:rPr lang="en-US" sz="2800" dirty="0" smtClean="0">
                <a:solidFill>
                  <a:srgbClr val="002060"/>
                </a:solidFill>
                <a:latin typeface="Eras Bold ITC" pitchFamily="34" charset="0"/>
              </a:rPr>
              <a:t>The following national policy documents developed by the Government of Bangladesh have addressed the issues of climate change:</a:t>
            </a:r>
          </a:p>
          <a:p>
            <a:pPr marL="0" indent="-391866" algn="just" fontAlgn="auto">
              <a:spcBef>
                <a:spcPts val="0"/>
              </a:spcBef>
              <a:spcAft>
                <a:spcPts val="0"/>
              </a:spcAft>
              <a:buNone/>
              <a:defRPr/>
            </a:pPr>
            <a:endParaRPr lang="en-US" sz="2800" dirty="0" smtClean="0">
              <a:solidFill>
                <a:srgbClr val="002060"/>
              </a:solidFill>
              <a:latin typeface="Eras Bold ITC" pitchFamily="34" charset="0"/>
            </a:endParaRPr>
          </a:p>
          <a:p>
            <a:pPr marL="122484" indent="-514350" algn="just" fontAlgn="auto">
              <a:spcBef>
                <a:spcPts val="0"/>
              </a:spcBef>
              <a:spcAft>
                <a:spcPts val="0"/>
              </a:spcAft>
              <a:buNone/>
              <a:defRPr/>
            </a:pPr>
            <a:r>
              <a:rPr lang="en-US" sz="2800" dirty="0" smtClean="0">
                <a:solidFill>
                  <a:srgbClr val="00FF99"/>
                </a:solidFill>
                <a:latin typeface="Eras Bold ITC" pitchFamily="34" charset="0"/>
              </a:rPr>
              <a:t>1. The Constitution: </a:t>
            </a:r>
            <a:r>
              <a:rPr lang="en-US" sz="2800" dirty="0" smtClean="0">
                <a:solidFill>
                  <a:srgbClr val="002060"/>
                </a:solidFill>
                <a:latin typeface="Eras Bold ITC" pitchFamily="34" charset="0"/>
              </a:rPr>
              <a:t>through its 15th amendment, considered the issue of climate change. Constitutional Amendment included the following article 18 A Protection and improvement of environment and biodiversity: </a:t>
            </a:r>
            <a:r>
              <a:rPr lang="en-US" sz="2800" i="1" dirty="0" smtClean="0">
                <a:solidFill>
                  <a:srgbClr val="002060"/>
                </a:solidFill>
                <a:latin typeface="Eras Bold ITC" pitchFamily="34" charset="0"/>
              </a:rPr>
              <a:t>The State shall Endeavour to protect and improve the environment and to safeguard the natural resources, biodiversity, wetlands, forests and wild life for the present and future citizens.</a:t>
            </a:r>
          </a:p>
          <a:p>
            <a:pPr marL="122484" indent="-514350" algn="just" fontAlgn="auto">
              <a:spcBef>
                <a:spcPts val="0"/>
              </a:spcBef>
              <a:spcAft>
                <a:spcPts val="0"/>
              </a:spcAft>
              <a:buAutoNum type="arabicPeriod"/>
              <a:defRPr/>
            </a:pPr>
            <a:endParaRPr lang="en-US" sz="2800" i="1" dirty="0" smtClean="0">
              <a:solidFill>
                <a:srgbClr val="002060"/>
              </a:solidFill>
              <a:latin typeface="Eras Bold ITC" pitchFamily="34" charset="0"/>
            </a:endParaRPr>
          </a:p>
          <a:p>
            <a:pPr marL="0" indent="-391866" algn="just" fontAlgn="auto">
              <a:spcBef>
                <a:spcPts val="0"/>
              </a:spcBef>
              <a:spcAft>
                <a:spcPts val="0"/>
              </a:spcAft>
              <a:buNone/>
              <a:defRPr/>
            </a:pPr>
            <a:r>
              <a:rPr lang="en-US" sz="2800" dirty="0" smtClean="0">
                <a:solidFill>
                  <a:srgbClr val="00FF99"/>
                </a:solidFill>
                <a:latin typeface="Eras Bold ITC" pitchFamily="34" charset="0"/>
              </a:rPr>
              <a:t>2. Vision 2021: </a:t>
            </a:r>
            <a:r>
              <a:rPr lang="en-US" sz="2800" dirty="0" smtClean="0">
                <a:solidFill>
                  <a:srgbClr val="002060"/>
                </a:solidFill>
                <a:latin typeface="Eras Bold ITC" pitchFamily="34" charset="0"/>
              </a:rPr>
              <a:t>Vision 2021 that provides political directions to all national policy documents states, “ All measures will be taken to protect Bangladesh, including planned migration abroad, from the adverse effects of climate change and global warming.”</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a:spcBef>
                <a:spcPts val="0"/>
              </a:spcBef>
              <a:buNone/>
              <a:defRPr/>
            </a:pPr>
            <a:r>
              <a:rPr lang="en-US" sz="2800" dirty="0" smtClean="0">
                <a:solidFill>
                  <a:srgbClr val="00B0F0"/>
                </a:solidFill>
                <a:latin typeface="Eras Bold ITC" pitchFamily="34" charset="0"/>
              </a:rPr>
              <a:t>3. SDG Goals:  </a:t>
            </a:r>
            <a:r>
              <a:rPr lang="en-US" sz="2800" dirty="0" smtClean="0">
                <a:solidFill>
                  <a:srgbClr val="002060"/>
                </a:solidFill>
                <a:latin typeface="Eras Bold ITC" pitchFamily="34" charset="0"/>
              </a:rPr>
              <a:t>In September 2015, the UN General Assembly adopted a new development agenda for the period 2016-2030 supporting three pillar of sustainability e.g. social equity, economic development and environmental protection.  </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4. Sixth Five Year Plan : </a:t>
            </a:r>
            <a:r>
              <a:rPr lang="en-US" sz="2800" dirty="0" smtClean="0">
                <a:latin typeface="Eras Bold ITC" pitchFamily="34" charset="0"/>
              </a:rPr>
              <a:t>‘</a:t>
            </a:r>
            <a:r>
              <a:rPr lang="en-US" sz="2800" dirty="0" smtClean="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5. Bangladesh Climate Change Strategy and Action </a:t>
            </a:r>
            <a:r>
              <a:rPr lang="en-US" sz="2800" dirty="0" smtClean="0">
                <a:solidFill>
                  <a:srgbClr val="002060"/>
                </a:solidFill>
                <a:latin typeface="Eras Bold ITC" pitchFamily="34" charset="0"/>
              </a:rPr>
              <a:t>Plan approved by the Government in 2009 with wide consultation with Government and NGO sector, development partners, experts, academia etc. It is a one of the first landmark document among the developing countries.</a:t>
            </a:r>
          </a:p>
          <a:p>
            <a:pPr marL="0" indent="-391866" algn="just" fontAlgn="auto">
              <a:spcBef>
                <a:spcPts val="0"/>
              </a:spcBef>
              <a:spcAft>
                <a:spcPts val="0"/>
              </a:spcAft>
              <a:buNone/>
              <a:defRPr/>
            </a:pPr>
            <a:endParaRPr lang="en-US" sz="2800" dirty="0" smtClean="0">
              <a:latin typeface="Eras Bold ITC" pitchFamily="34" charset="0"/>
            </a:endParaRPr>
          </a:p>
          <a:p>
            <a:pPr marL="0" indent="-391866" algn="just" fontAlgn="auto">
              <a:spcBef>
                <a:spcPts val="0"/>
              </a:spcBef>
              <a:spcAft>
                <a:spcPts val="0"/>
              </a:spcAft>
              <a:buNone/>
              <a:defRPr/>
            </a:pPr>
            <a:r>
              <a:rPr lang="en-US" sz="2800" dirty="0" smtClean="0">
                <a:latin typeface="Eras Bold ITC" pitchFamily="34" charset="0"/>
              </a:rPr>
              <a:t> </a:t>
            </a:r>
          </a:p>
          <a:p>
            <a:pPr marL="0" indent="-391866" algn="just" fontAlgn="auto">
              <a:spcBef>
                <a:spcPts val="0"/>
              </a:spcBef>
              <a:spcAft>
                <a:spcPts val="0"/>
              </a:spcAft>
              <a:buNone/>
              <a:defRPr/>
            </a:pPr>
            <a:r>
              <a:rPr lang="en-US" sz="2600" dirty="0" smtClean="0">
                <a:latin typeface="Eras Bold ITC" pitchFamily="34" charset="0"/>
              </a:rPr>
              <a:t> </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smtClean="0">
                <a:solidFill>
                  <a:srgbClr val="002060"/>
                </a:solidFill>
                <a:latin typeface="Eras Bold ITC" pitchFamily="34" charset="0"/>
              </a:rPr>
              <a:t>It has been observed that other national </a:t>
            </a:r>
            <a:r>
              <a:rPr lang="en-US" sz="3000" dirty="0" err="1" smtClean="0">
                <a:solidFill>
                  <a:srgbClr val="002060"/>
                </a:solidFill>
                <a:latin typeface="Eras Bold ITC" pitchFamily="34" charset="0"/>
              </a:rPr>
              <a:t>sectoral</a:t>
            </a:r>
            <a:r>
              <a:rPr lang="en-US" sz="3000" dirty="0" smtClean="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smtClean="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smtClean="0">
                <a:solidFill>
                  <a:srgbClr val="00B0F0"/>
                </a:solidFill>
                <a:latin typeface="Eras Bold ITC" pitchFamily="34" charset="0"/>
              </a:rPr>
              <a:t>5.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High level of awareness among people</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7000 km Coastal Embankments </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2700 Cyclone shelters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Early warning system for cyclones and floods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42000 volunteers in coastal areas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Coastal Green Belt through A forestation</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Salinity and submergence tolerant rice, shorter maturity rice developed</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NAPA prepared in 2005</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Climate Change Trust Fund established</a:t>
            </a:r>
          </a:p>
          <a:p>
            <a:pPr>
              <a:lnSpc>
                <a:spcPct val="80000"/>
              </a:lnSpc>
              <a:buClr>
                <a:srgbClr val="002060"/>
              </a:buClr>
              <a:buFont typeface="Wingdings" pitchFamily="2" charset="2"/>
              <a:buChar char="q"/>
            </a:pPr>
            <a:r>
              <a:rPr lang="en-GB" sz="3200" dirty="0" smtClean="0">
                <a:solidFill>
                  <a:srgbClr val="002060"/>
                </a:solidFill>
                <a:latin typeface="Eras Bold ITC" pitchFamily="34" charset="0"/>
              </a:rPr>
              <a:t>Bangladesh Climate Change Strategy and Action Plan (BCCSAP) prepared in 2009</a:t>
            </a:r>
            <a:endParaRPr lang="en-US" sz="3200" dirty="0" smtClean="0">
              <a:solidFill>
                <a:srgbClr val="002060"/>
              </a:solidFill>
              <a:latin typeface="Eras Bold ITC" pitchFamily="34" charset="0"/>
            </a:endParaRPr>
          </a:p>
          <a:p>
            <a:pPr marL="0" indent="-391866" algn="just" fontAlgn="auto">
              <a:spcBef>
                <a:spcPts val="0"/>
              </a:spcBef>
              <a:spcAft>
                <a:spcPts val="0"/>
              </a:spcAft>
              <a:buNone/>
              <a:defRPr/>
            </a:pPr>
            <a:endParaRPr lang="en-US" sz="3000" dirty="0" smtClean="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a:buNone/>
              <a:defRPr/>
            </a:pPr>
            <a:r>
              <a:rPr lang="en-US" sz="3600" b="1" dirty="0" smtClean="0">
                <a:solidFill>
                  <a:srgbClr val="9900CC"/>
                </a:solidFill>
                <a:latin typeface="Eras Demi ITC" pitchFamily="34" charset="0"/>
              </a:rPr>
              <a:t>Overview of Initiatives Undertaken</a:t>
            </a:r>
            <a:endParaRPr lang="en-US" sz="3600" dirty="0" smtClean="0">
              <a:solidFill>
                <a:srgbClr val="9900CC"/>
              </a:solidFill>
              <a:latin typeface="Eras Demi ITC" pitchFamily="34" charset="0"/>
            </a:endParaRPr>
          </a:p>
          <a:p>
            <a:pPr algn="just" fontAlgn="auto">
              <a:spcAft>
                <a:spcPts val="0"/>
              </a:spcAft>
              <a:buNone/>
              <a:defRPr/>
            </a:pPr>
            <a:endParaRPr lang="en-US" sz="3600" dirty="0" smtClean="0">
              <a:solidFill>
                <a:srgbClr val="9900CC"/>
              </a:solidFill>
              <a:latin typeface="Eras Demi ITC"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smtClean="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smtClean="0">
                <a:solidFill>
                  <a:srgbClr val="002060"/>
                </a:solidFill>
                <a:latin typeface="Eras Bold ITC" pitchFamily="34" charset="0"/>
              </a:rPr>
              <a:t>Ahmed, </a:t>
            </a:r>
            <a:r>
              <a:rPr lang="en-US" sz="2600" dirty="0" err="1" smtClean="0">
                <a:solidFill>
                  <a:srgbClr val="002060"/>
                </a:solidFill>
                <a:latin typeface="Eras Bold ITC" pitchFamily="34" charset="0"/>
              </a:rPr>
              <a:t>Yasmeen</a:t>
            </a:r>
            <a:r>
              <a:rPr lang="en-US" sz="2600" dirty="0" smtClean="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(1994), Environment and Development in Bangladesh, </a:t>
            </a:r>
            <a:r>
              <a:rPr lang="en-US" sz="2600" dirty="0" err="1" smtClean="0">
                <a:solidFill>
                  <a:srgbClr val="002060"/>
                </a:solidFill>
                <a:latin typeface="Eras Bold ITC" pitchFamily="34" charset="0"/>
              </a:rPr>
              <a:t>Vol</a:t>
            </a:r>
            <a:r>
              <a:rPr lang="en-US" sz="2600" dirty="0" smtClean="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Environment 2001, </a:t>
            </a:r>
            <a:r>
              <a:rPr lang="en-US" sz="2600" dirty="0" err="1" smtClean="0">
                <a:solidFill>
                  <a:srgbClr val="002060"/>
                </a:solidFill>
                <a:latin typeface="Eras Bold ITC" pitchFamily="34" charset="0"/>
              </a:rPr>
              <a:t>Unnyan</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Shamannay</a:t>
            </a:r>
            <a:r>
              <a:rPr lang="en-US" sz="2600" dirty="0" smtClean="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Munir</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uz</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Zaman</a:t>
            </a:r>
            <a:r>
              <a:rPr lang="en-US" sz="2600" dirty="0" smtClean="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smtClean="0">
                <a:solidFill>
                  <a:srgbClr val="002060"/>
                </a:solidFill>
                <a:latin typeface="Eras Bold ITC" pitchFamily="34" charset="0"/>
              </a:rPr>
              <a:t>Study by Environmental Protection Department of Bangladesh 2008, Air Quality Management Project, Department of Environment, </a:t>
            </a:r>
            <a:r>
              <a:rPr lang="en-US" sz="2600" dirty="0" err="1" smtClean="0">
                <a:solidFill>
                  <a:srgbClr val="002060"/>
                </a:solidFill>
                <a:latin typeface="Eras Bold ITC" pitchFamily="34" charset="0"/>
              </a:rPr>
              <a:t>GoB</a:t>
            </a:r>
            <a:r>
              <a:rPr lang="en-US" sz="2600" dirty="0" smtClean="0">
                <a:solidFill>
                  <a:srgbClr val="002060"/>
                </a:solidFill>
                <a:latin typeface="Eras Bold ITC" pitchFamily="34" charset="0"/>
              </a:rPr>
              <a:t>.</a:t>
            </a:r>
          </a:p>
        </p:txBody>
      </p:sp>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smtClean="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smtClean="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smtClean="0"/>
              <a:t> </a:t>
            </a:r>
            <a:r>
              <a:rPr lang="en-US" sz="3200" dirty="0" smtClean="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smtClean="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smtClean="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smtClean="0"/>
              <a:t> </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smtClean="0">
                <a:solidFill>
                  <a:srgbClr val="7030A0"/>
                </a:solidFill>
                <a:latin typeface="Eras Demi ITC" pitchFamily="34" charset="0"/>
              </a:rPr>
              <a:t>Climate Change </a:t>
            </a:r>
            <a:endParaRPr lang="en-US" sz="4000" b="1" dirty="0">
              <a:solidFill>
                <a:srgbClr val="7030A0"/>
              </a:solidFill>
              <a:latin typeface="Eras Demi ITC" pitchFamily="34" charset="0"/>
            </a:endParaRP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smtClean="0">
                <a:solidFill>
                  <a:srgbClr val="000000"/>
                </a:solidFill>
                <a:latin typeface="Eras Demi ITC" pitchFamily="34" charset="0"/>
                <a:ea typeface="Times New Roman" pitchFamily="18" charset="0"/>
                <a:cs typeface="Times New Roman" pitchFamily="18" charset="0"/>
              </a:rPr>
              <a:t>Source: </a:t>
            </a:r>
            <a:r>
              <a:rPr lang="en-US" sz="2200" dirty="0" smtClean="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smtClean="0">
                <a:solidFill>
                  <a:schemeClr val="tx1"/>
                </a:solidFill>
                <a:latin typeface="Eras Demi ITC" pitchFamily="34" charset="0"/>
                <a:ea typeface="Calibri" pitchFamily="34" charset="0"/>
                <a:cs typeface="Times New Roman" pitchFamily="18" charset="0"/>
              </a:rPr>
              <a:t> </a:t>
            </a:r>
          </a:p>
          <a:p>
            <a:pPr lvl="0" algn="r"/>
            <a:r>
              <a:rPr lang="en-US" sz="2200" dirty="0" smtClean="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smtClean="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smtClean="0">
                <a:latin typeface="Eras Demi ITC" pitchFamily="34" charset="0"/>
              </a:rPr>
              <a:t>   </a:t>
            </a:r>
            <a:r>
              <a:rPr lang="en-US" sz="3400" dirty="0" smtClean="0">
                <a:solidFill>
                  <a:srgbClr val="9900CC"/>
                </a:solidFill>
                <a:latin typeface="Eras Demi ITC" pitchFamily="34" charset="0"/>
              </a:rPr>
              <a:t>a) </a:t>
            </a:r>
            <a:r>
              <a:rPr lang="en-US" sz="3400" b="1" dirty="0" smtClean="0">
                <a:solidFill>
                  <a:srgbClr val="9900CC"/>
                </a:solidFill>
                <a:latin typeface="Eras Demi ITC" pitchFamily="34" charset="0"/>
              </a:rPr>
              <a:t>Population</a:t>
            </a:r>
          </a:p>
          <a:p>
            <a:pPr marL="390052" indent="-390052" algn="just">
              <a:spcBef>
                <a:spcPct val="0"/>
              </a:spcBef>
              <a:buNone/>
            </a:pPr>
            <a:r>
              <a:rPr lang="en-US" sz="2600" dirty="0" smtClean="0">
                <a:latin typeface="Eras Demi ITC" pitchFamily="34" charset="0"/>
              </a:rPr>
              <a:t>     </a:t>
            </a:r>
            <a:r>
              <a:rPr lang="en-US" sz="2600" dirty="0" smtClean="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0000"/>
                    </a:ext>
                  </a:extLst>
                </a:gridCol>
                <a:gridCol w="3474720">
                  <a:extLst>
                    <a:ext uri="{9D8B030D-6E8A-4147-A177-3AD203B41FA5}">
                      <a16:colId xmlns:a16="http://schemas.microsoft.com/office/drawing/2014/main" val="20001"/>
                    </a:ext>
                  </a:extLst>
                </a:gridCol>
              </a:tblGrid>
              <a:tr h="445008">
                <a:tc>
                  <a:txBody>
                    <a:bodyPr/>
                    <a:lstStyle/>
                    <a:p>
                      <a:r>
                        <a:rPr lang="en-US" sz="1700" dirty="0" smtClean="0">
                          <a:latin typeface="Eras Bold ITC" pitchFamily="34" charset="0"/>
                        </a:rPr>
                        <a:t>Year</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World Population</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extLst>
                  <a:ext uri="{0D108BD9-81ED-4DB2-BD59-A6C34878D82A}">
                    <a16:rowId xmlns:a16="http://schemas.microsoft.com/office/drawing/2014/main" val="10000"/>
                  </a:ext>
                </a:extLst>
              </a:tr>
              <a:tr h="445008">
                <a:tc>
                  <a:txBody>
                    <a:bodyPr/>
                    <a:lstStyle/>
                    <a:p>
                      <a:r>
                        <a:rPr lang="en-US" sz="1700" dirty="0" smtClean="0">
                          <a:latin typeface="Eras Bold ITC" pitchFamily="34" charset="0"/>
                        </a:rPr>
                        <a:t>1800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1 Billion</a:t>
                      </a:r>
                    </a:p>
                  </a:txBody>
                  <a:tcPr marL="146304" marR="146304" marT="54864" marB="54864"/>
                </a:tc>
                <a:extLst>
                  <a:ext uri="{0D108BD9-81ED-4DB2-BD59-A6C34878D82A}">
                    <a16:rowId xmlns:a16="http://schemas.microsoft.com/office/drawing/2014/main" val="10001"/>
                  </a:ext>
                </a:extLst>
              </a:tr>
              <a:tr h="445008">
                <a:tc>
                  <a:txBody>
                    <a:bodyPr/>
                    <a:lstStyle/>
                    <a:p>
                      <a:r>
                        <a:rPr lang="en-US" sz="1700" dirty="0" smtClean="0">
                          <a:latin typeface="Eras Bold ITC" pitchFamily="34" charset="0"/>
                        </a:rPr>
                        <a:t>1950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2.5 Billion</a:t>
                      </a:r>
                      <a:endParaRPr lang="en-US" sz="1700" dirty="0">
                        <a:latin typeface="Eras Bold ITC" pitchFamily="34" charset="0"/>
                      </a:endParaRPr>
                    </a:p>
                  </a:txBody>
                  <a:tcPr marL="146304" marR="146304" marT="54864" marB="54864"/>
                </a:tc>
                <a:extLst>
                  <a:ext uri="{0D108BD9-81ED-4DB2-BD59-A6C34878D82A}">
                    <a16:rowId xmlns:a16="http://schemas.microsoft.com/office/drawing/2014/main" val="10002"/>
                  </a:ext>
                </a:extLst>
              </a:tr>
              <a:tr h="445008">
                <a:tc>
                  <a:txBody>
                    <a:bodyPr/>
                    <a:lstStyle/>
                    <a:p>
                      <a:r>
                        <a:rPr lang="en-US" sz="1700" dirty="0" smtClean="0">
                          <a:latin typeface="Eras Bold ITC" pitchFamily="34" charset="0"/>
                        </a:rPr>
                        <a:t>2000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6 Billion</a:t>
                      </a:r>
                      <a:endParaRPr lang="en-US" sz="1700" dirty="0">
                        <a:latin typeface="Eras Bold ITC" pitchFamily="34" charset="0"/>
                      </a:endParaRPr>
                    </a:p>
                  </a:txBody>
                  <a:tcPr marL="146304" marR="146304" marT="54864" marB="54864"/>
                </a:tc>
                <a:extLst>
                  <a:ext uri="{0D108BD9-81ED-4DB2-BD59-A6C34878D82A}">
                    <a16:rowId xmlns:a16="http://schemas.microsoft.com/office/drawing/2014/main" val="10003"/>
                  </a:ext>
                </a:extLst>
              </a:tr>
              <a:tr h="445008">
                <a:tc>
                  <a:txBody>
                    <a:bodyPr/>
                    <a:lstStyle/>
                    <a:p>
                      <a:r>
                        <a:rPr lang="en-US" sz="1700" dirty="0" smtClean="0">
                          <a:latin typeface="Eras Bold ITC" pitchFamily="34" charset="0"/>
                        </a:rPr>
                        <a:t>2011</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7 Billion</a:t>
                      </a:r>
                      <a:endParaRPr lang="en-US" sz="1700" dirty="0">
                        <a:latin typeface="Eras Bold ITC" pitchFamily="34" charset="0"/>
                      </a:endParaRPr>
                    </a:p>
                  </a:txBody>
                  <a:tcPr marL="146304" marR="146304" marT="54864" marB="54864"/>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smtClean="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6856412" y="3663950"/>
            <a:ext cx="3524250" cy="2514600"/>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b) Poverty</a:t>
            </a:r>
            <a:endParaRPr lang="en-US" sz="4000" b="1" dirty="0">
              <a:solidFill>
                <a:srgbClr val="9900CC"/>
              </a:solidFill>
              <a:latin typeface="Eras Demi ITC" pitchFamily="34" charset="0"/>
            </a:endParaRP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smtClean="0">
                <a:solidFill>
                  <a:srgbClr val="002060"/>
                </a:solidFill>
                <a:latin typeface="Eras Demi ITC" pitchFamily="34" charset="0"/>
              </a:rPr>
              <a:t>unplanned urbanisation </a:t>
            </a:r>
            <a:r>
              <a:rPr lang="en-US" sz="2900" dirty="0" smtClean="0">
                <a:solidFill>
                  <a:srgbClr val="002060"/>
                </a:solidFill>
                <a:latin typeface="Eras Demi ITC" pitchFamily="34" charset="0"/>
              </a:rPr>
              <a:t>are emerging and urban slums are expanding. </a:t>
            </a:r>
          </a:p>
        </p:txBody>
      </p:sp>
      <p:pic>
        <p:nvPicPr>
          <p:cNvPr id="12" name="Picture 4" descr="http://www.thereport24.com/article_images/bosti.jpg"/>
          <p:cNvPicPr>
            <a:picLocks noGrp="1" noChangeAspect="1" noChangeArrowheads="1"/>
          </p:cNvPicPr>
          <p:nvPr>
            <p:ph sz="half" idx="2"/>
          </p:nvPr>
        </p:nvPicPr>
        <p:blipFill>
          <a:blip r:embed="rId2"/>
          <a:stretch>
            <a:fillRect/>
          </a:stretch>
        </p:blipFill>
        <p:spPr bwMode="auto">
          <a:xfrm>
            <a:off x="6618287" y="3797300"/>
            <a:ext cx="4000500" cy="2247900"/>
          </a:xfrm>
          <a:prstGeom prst="rect">
            <a:avLst/>
          </a:prstGeom>
          <a:noFill/>
          <a:ln w="9525">
            <a:noFill/>
            <a:miter lim="800000"/>
            <a:headEnd/>
            <a:tailEnd/>
          </a:ln>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c) Urbanization</a:t>
            </a:r>
            <a:endParaRPr lang="en-US" sz="4000" b="1" dirty="0">
              <a:solidFill>
                <a:srgbClr val="9900CC"/>
              </a:solidFill>
              <a:latin typeface="Eras Demi ITC" pitchFamily="34" charset="0"/>
            </a:endParaRPr>
          </a:p>
        </p:txBody>
      </p:sp>
      <p:pic>
        <p:nvPicPr>
          <p:cNvPr id="9" name="Content Placeholder 4"/>
          <p:cNvPicPr>
            <a:picLocks noChangeAspect="1"/>
          </p:cNvPicPr>
          <p:nvPr/>
        </p:nvPicPr>
        <p:blipFill>
          <a:blip r:embed="rId3"/>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4"/>
          <a:srcRect/>
          <a:stretch>
            <a:fillRect/>
          </a:stretch>
        </p:blipFill>
        <p:spPr bwMode="auto">
          <a:xfrm>
            <a:off x="8534400" y="1447800"/>
            <a:ext cx="5369560" cy="263652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2193</TotalTime>
  <Words>4645</Words>
  <Application>Microsoft Office PowerPoint</Application>
  <PresentationFormat>Custom</PresentationFormat>
  <Paragraphs>313</Paragraphs>
  <Slides>45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Eras Bold ITC</vt:lpstr>
      <vt:lpstr>Eras Demi ITC</vt:lpstr>
      <vt:lpstr>Franklin Gothic Book</vt:lpstr>
      <vt:lpstr>Times New Roman</vt:lpstr>
      <vt:lpstr>Trebuchet MS</vt:lpstr>
      <vt:lpstr>Wingdings</vt:lpstr>
      <vt:lpstr>Wingdings 2</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Kyoto Protocol</vt:lpstr>
      <vt:lpstr>Role of UN</vt:lpstr>
      <vt:lpstr>Role of IUCN AND Greenpeace</vt:lpstr>
      <vt:lpstr>PowerPoint Presentation</vt:lpstr>
      <vt:lpstr>PowerPoint Presentation</vt:lpstr>
      <vt:lpstr>PowerPoint Presentation</vt:lpstr>
      <vt:lpstr>PowerPoint Presentation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Ashraful</cp:lastModifiedBy>
  <cp:revision>429</cp:revision>
  <dcterms:created xsi:type="dcterms:W3CDTF">2006-08-16T00:00:00Z</dcterms:created>
  <dcterms:modified xsi:type="dcterms:W3CDTF">2020-04-27T05:30:24Z</dcterms:modified>
</cp:coreProperties>
</file>