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375524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D9BE39-7702-40CB-9919-53CAC6814170}"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221958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3130931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029548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059261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D9BE39-7702-40CB-9919-53CAC6814170}" type="datetimeFigureOut">
              <a:rPr lang="en-US" smtClean="0"/>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668515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D9BE39-7702-40CB-9919-53CAC6814170}" type="datetimeFigureOut">
              <a:rPr lang="en-US" smtClean="0"/>
              <a:t>2/3/2017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4036328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28087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55731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291614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D9BE39-7702-40CB-9919-53CAC6814170}"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329503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D9BE39-7702-40CB-9919-53CAC6814170}"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225209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D9BE39-7702-40CB-9919-53CAC6814170}" type="datetimeFigureOut">
              <a:rPr lang="en-US" smtClean="0"/>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35580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D9BE39-7702-40CB-9919-53CAC6814170}" type="datetimeFigureOut">
              <a:rPr lang="en-US" smtClean="0"/>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259688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9BE39-7702-40CB-9919-53CAC6814170}" type="datetimeFigureOut">
              <a:rPr lang="en-US" smtClean="0"/>
              <a:t>2/3/2017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43296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D9BE39-7702-40CB-9919-53CAC6814170}"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79818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D9BE39-7702-40CB-9919-53CAC6814170}"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9AB419-0059-4B72-A549-7CF016E3AB08}" type="slidenum">
              <a:rPr lang="en-US" smtClean="0"/>
              <a:t>‹#›</a:t>
            </a:fld>
            <a:endParaRPr lang="en-US"/>
          </a:p>
        </p:txBody>
      </p:sp>
    </p:spTree>
    <p:extLst>
      <p:ext uri="{BB962C8B-B14F-4D97-AF65-F5344CB8AC3E}">
        <p14:creationId xmlns:p14="http://schemas.microsoft.com/office/powerpoint/2010/main" val="184087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D9BE39-7702-40CB-9919-53CAC6814170}" type="datetimeFigureOut">
              <a:rPr lang="en-US" smtClean="0"/>
              <a:t>2/3/2017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A9AB419-0059-4B72-A549-7CF016E3AB08}" type="slidenum">
              <a:rPr lang="en-US" smtClean="0"/>
              <a:t>‹#›</a:t>
            </a:fld>
            <a:endParaRPr lang="en-US"/>
          </a:p>
        </p:txBody>
      </p:sp>
    </p:spTree>
    <p:extLst>
      <p:ext uri="{BB962C8B-B14F-4D97-AF65-F5344CB8AC3E}">
        <p14:creationId xmlns:p14="http://schemas.microsoft.com/office/powerpoint/2010/main" val="3541870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678" y="973668"/>
            <a:ext cx="7036689" cy="706964"/>
          </a:xfrm>
        </p:spPr>
        <p:txBody>
          <a:bodyPr/>
          <a:lstStyle/>
          <a:p>
            <a:r>
              <a:rPr lang="en-US" b="1" dirty="0">
                <a:latin typeface="Times New Roman" pitchFamily="18" charset="0"/>
                <a:cs typeface="Times New Roman" pitchFamily="18" charset="0"/>
              </a:rPr>
              <a:t>Lecture-8: Rational Z-Transform</a:t>
            </a:r>
            <a:endParaRPr lang="en-US" dirty="0"/>
          </a:p>
        </p:txBody>
      </p:sp>
      <p:sp>
        <p:nvSpPr>
          <p:cNvPr id="3" name="Content Placeholder 2"/>
          <p:cNvSpPr>
            <a:spLocks noGrp="1"/>
          </p:cNvSpPr>
          <p:nvPr>
            <p:ph idx="1"/>
          </p:nvPr>
        </p:nvSpPr>
        <p:spPr>
          <a:xfrm>
            <a:off x="1282890" y="2552130"/>
            <a:ext cx="10604310" cy="4053385"/>
          </a:xfrm>
        </p:spPr>
        <p:txBody>
          <a:bodyPr>
            <a:noAutofit/>
          </a:bodyPr>
          <a:lstStyle/>
          <a:p>
            <a:r>
              <a:rPr lang="en-US" sz="2200" dirty="0">
                <a:solidFill>
                  <a:schemeClr val="tx1"/>
                </a:solidFill>
                <a:latin typeface="Times New Roman" pitchFamily="18" charset="0"/>
                <a:cs typeface="Times New Roman" pitchFamily="18" charset="0"/>
              </a:rPr>
              <a:t>A ratio of two polynomials.</a:t>
            </a:r>
          </a:p>
          <a:p>
            <a:r>
              <a:rPr lang="en-US" sz="2200" dirty="0">
                <a:solidFill>
                  <a:schemeClr val="tx1"/>
                </a:solidFill>
                <a:latin typeface="Times New Roman" pitchFamily="18" charset="0"/>
                <a:cs typeface="Times New Roman" pitchFamily="18" charset="0"/>
              </a:rPr>
              <a:t>Has two terms: Poles and Zeros.</a:t>
            </a:r>
          </a:p>
          <a:p>
            <a:r>
              <a:rPr lang="en-US" sz="2400" b="1" dirty="0">
                <a:solidFill>
                  <a:schemeClr val="tx1"/>
                </a:solidFill>
                <a:latin typeface="Times New Roman" pitchFamily="18" charset="0"/>
                <a:cs typeface="Times New Roman" pitchFamily="18" charset="0"/>
              </a:rPr>
              <a:t>Zeros:</a:t>
            </a:r>
            <a:r>
              <a:rPr lang="en-US" sz="2200" dirty="0">
                <a:solidFill>
                  <a:schemeClr val="tx1"/>
                </a:solidFill>
                <a:latin typeface="Times New Roman" pitchFamily="18" charset="0"/>
                <a:cs typeface="Times New Roman" pitchFamily="18" charset="0"/>
              </a:rPr>
              <a:t> The zeros of a z-transform X(z) are the values of z for which X(z)= 0  </a:t>
            </a:r>
          </a:p>
          <a:p>
            <a:r>
              <a:rPr lang="en-US" sz="2400" b="1" dirty="0">
                <a:solidFill>
                  <a:schemeClr val="tx1"/>
                </a:solidFill>
                <a:latin typeface="Times New Roman" pitchFamily="18" charset="0"/>
                <a:cs typeface="Times New Roman" pitchFamily="18" charset="0"/>
              </a:rPr>
              <a:t>Poles:</a:t>
            </a:r>
            <a:r>
              <a:rPr lang="en-US" sz="2200" b="1" dirty="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The poles of a z-transform X(z) are the values of z for which X(z</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a:p>
            <a:r>
              <a:rPr lang="en-US" sz="2400" b="1" dirty="0">
                <a:solidFill>
                  <a:schemeClr val="tx1"/>
                </a:solidFill>
                <a:latin typeface="Times New Roman" pitchFamily="18" charset="0"/>
                <a:cs typeface="Times New Roman" pitchFamily="18" charset="0"/>
              </a:rPr>
              <a:t>Example:</a:t>
            </a:r>
            <a:r>
              <a:rPr lang="en-US" sz="2200" dirty="0">
                <a:solidFill>
                  <a:schemeClr val="tx1"/>
                </a:solidFill>
                <a:latin typeface="Times New Roman" pitchFamily="18" charset="0"/>
                <a:cs typeface="Times New Roman" pitchFamily="18" charset="0"/>
              </a:rPr>
              <a:t> x(z) =               </a:t>
            </a:r>
          </a:p>
          <a:p>
            <a:pPr>
              <a:buNone/>
            </a:pPr>
            <a:r>
              <a:rPr lang="en-US" sz="2200" dirty="0" smtClean="0">
                <a:solidFill>
                  <a:schemeClr val="tx1"/>
                </a:solidFill>
                <a:latin typeface="Times New Roman" pitchFamily="18" charset="0"/>
                <a:cs typeface="Times New Roman" pitchFamily="18" charset="0"/>
              </a:rPr>
              <a:t>          Here</a:t>
            </a:r>
            <a:r>
              <a:rPr lang="en-US" sz="2200" dirty="0">
                <a:solidFill>
                  <a:schemeClr val="tx1"/>
                </a:solidFill>
                <a:latin typeface="Times New Roman" pitchFamily="18" charset="0"/>
                <a:cs typeface="Times New Roman" pitchFamily="18" charset="0"/>
              </a:rPr>
              <a:t>,   </a:t>
            </a:r>
            <a:endParaRPr lang="en-US" sz="2200" dirty="0" smtClean="0">
              <a:solidFill>
                <a:schemeClr val="tx1"/>
              </a:solidFill>
              <a:latin typeface="Times New Roman" pitchFamily="18" charset="0"/>
              <a:cs typeface="Times New Roman" pitchFamily="18" charset="0"/>
            </a:endParaRPr>
          </a:p>
          <a:p>
            <a:pPr>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zeros 1, at z = 1</a:t>
            </a:r>
          </a:p>
          <a:p>
            <a:pPr>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poles 1, at z = 2</a:t>
            </a:r>
          </a:p>
          <a:p>
            <a:pPr>
              <a:buNone/>
            </a:pPr>
            <a:r>
              <a:rPr lang="en-US" dirty="0"/>
              <a:t> </a:t>
            </a:r>
          </a:p>
          <a:p>
            <a:endParaRPr lang="en-US" sz="1600" dirty="0"/>
          </a:p>
        </p:txBody>
      </p:sp>
      <p:pic>
        <p:nvPicPr>
          <p:cNvPr id="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85146" y="4434386"/>
            <a:ext cx="571500" cy="619125"/>
          </a:xfrm>
          <a:prstGeom prst="rect">
            <a:avLst/>
          </a:prstGeom>
          <a:noFill/>
        </p:spPr>
      </p:pic>
    </p:spTree>
    <p:extLst>
      <p:ext uri="{BB962C8B-B14F-4D97-AF65-F5344CB8AC3E}">
        <p14:creationId xmlns:p14="http://schemas.microsoft.com/office/powerpoint/2010/main" val="370884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0615" y="973668"/>
            <a:ext cx="4825752" cy="706964"/>
          </a:xfrm>
        </p:spPr>
        <p:txBody>
          <a:bodyPr/>
          <a:lstStyle/>
          <a:p>
            <a:r>
              <a:rPr lang="en-US" b="1" dirty="0">
                <a:latin typeface="Times New Roman" pitchFamily="18" charset="0"/>
                <a:cs typeface="Times New Roman" pitchFamily="18" charset="0"/>
              </a:rPr>
              <a:t>Problems</a:t>
            </a:r>
            <a:endParaRPr lang="en-US" dirty="0"/>
          </a:p>
        </p:txBody>
      </p:sp>
      <p:sp>
        <p:nvSpPr>
          <p:cNvPr id="3" name="Content Placeholder 2"/>
          <p:cNvSpPr>
            <a:spLocks noGrp="1"/>
          </p:cNvSpPr>
          <p:nvPr>
            <p:ph idx="1"/>
          </p:nvPr>
        </p:nvSpPr>
        <p:spPr>
          <a:xfrm>
            <a:off x="1154954" y="2361063"/>
            <a:ext cx="10664007" cy="4271749"/>
          </a:xfrm>
        </p:spPr>
        <p:txBody>
          <a:bodyPr/>
          <a:lstStyle/>
          <a:p>
            <a:r>
              <a:rPr lang="en-US" sz="2200" b="1" dirty="0" smtClean="0">
                <a:solidFill>
                  <a:schemeClr val="tx1"/>
                </a:solidFill>
                <a:latin typeface="Times New Roman" pitchFamily="18" charset="0"/>
                <a:cs typeface="Times New Roman" pitchFamily="18" charset="0"/>
              </a:rPr>
              <a:t>Determine pole zero plot for the signals,</a:t>
            </a:r>
          </a:p>
          <a:p>
            <a:pPr marL="0" indent="0">
              <a:buNone/>
            </a:pPr>
            <a:r>
              <a:rPr lang="en-US" sz="2200" b="1" dirty="0" smtClean="0">
                <a:solidFill>
                  <a:schemeClr val="tx1"/>
                </a:solidFill>
                <a:latin typeface="Times New Roman" pitchFamily="18" charset="0"/>
                <a:cs typeface="Times New Roman" pitchFamily="18" charset="0"/>
              </a:rPr>
              <a:t>                             </a:t>
            </a:r>
          </a:p>
          <a:p>
            <a:pPr marL="0" indent="0">
              <a:buNone/>
            </a:pPr>
            <a:r>
              <a:rPr lang="en-US" sz="2000" dirty="0" smtClean="0">
                <a:solidFill>
                  <a:schemeClr val="tx1"/>
                </a:solidFill>
              </a:rPr>
              <a:t>                                </a:t>
            </a:r>
            <a:r>
              <a:rPr lang="en-US" sz="2000" b="1" dirty="0" smtClean="0">
                <a:solidFill>
                  <a:schemeClr val="tx1"/>
                </a:solidFill>
                <a:latin typeface="Times New Roman" pitchFamily="18" charset="0"/>
                <a:cs typeface="Times New Roman" pitchFamily="18" charset="0"/>
              </a:rPr>
              <a:t>(a)</a:t>
            </a:r>
          </a:p>
          <a:p>
            <a:pPr marL="0" indent="0">
              <a:buNone/>
            </a:pPr>
            <a:r>
              <a:rPr lang="en-US" dirty="0" smtClean="0">
                <a:solidFill>
                  <a:schemeClr val="tx1"/>
                </a:solidFill>
              </a:rPr>
              <a:t>                                </a:t>
            </a:r>
          </a:p>
          <a:p>
            <a:pPr marL="0" indent="0">
              <a:buNone/>
            </a:pPr>
            <a:r>
              <a:rPr lang="en-US" dirty="0">
                <a:solidFill>
                  <a:schemeClr val="tx1"/>
                </a:solidFill>
              </a:rPr>
              <a:t> </a:t>
            </a:r>
            <a:r>
              <a:rPr lang="en-US" dirty="0" smtClean="0">
                <a:solidFill>
                  <a:schemeClr val="tx1"/>
                </a:solidFill>
              </a:rPr>
              <a:t>                                </a:t>
            </a:r>
            <a:r>
              <a:rPr lang="en-US" b="1" dirty="0" smtClean="0">
                <a:solidFill>
                  <a:schemeClr val="tx1"/>
                </a:solidFill>
              </a:rPr>
              <a:t> </a:t>
            </a:r>
            <a:r>
              <a:rPr lang="en-US" sz="2000" b="1" dirty="0">
                <a:solidFill>
                  <a:schemeClr val="tx1"/>
                </a:solidFill>
                <a:latin typeface="Times New Roman" panose="02020603050405020304" pitchFamily="18" charset="0"/>
                <a:cs typeface="Times New Roman" panose="02020603050405020304" pitchFamily="18" charset="0"/>
              </a:rPr>
              <a:t>(b</a:t>
            </a:r>
            <a:r>
              <a:rPr lang="en-US" sz="2000"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endParaRPr>
          </a:p>
          <a:p>
            <a:pPr marL="0" indent="0">
              <a:buNone/>
            </a:pPr>
            <a:r>
              <a:rPr lang="en-US" dirty="0" smtClean="0">
                <a:solidFill>
                  <a:schemeClr val="tx1"/>
                </a:solidFill>
              </a:rPr>
              <a:t>                                  </a:t>
            </a:r>
            <a:r>
              <a:rPr lang="en-US" sz="2000" b="1" dirty="0" smtClean="0">
                <a:solidFill>
                  <a:schemeClr val="tx1"/>
                </a:solidFill>
                <a:latin typeface="Times New Roman" panose="02020603050405020304" pitchFamily="18" charset="0"/>
                <a:cs typeface="Times New Roman" panose="02020603050405020304" pitchFamily="18" charset="0"/>
              </a:rPr>
              <a:t>(c)</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tx1"/>
                </a:solidFill>
              </a:rPr>
              <a:t>        </a:t>
            </a:r>
          </a:p>
          <a:p>
            <a:r>
              <a:rPr lang="en-US" dirty="0" smtClean="0">
                <a:solidFill>
                  <a:schemeClr val="tx1"/>
                </a:solidFill>
              </a:rPr>
              <a:t>                       </a:t>
            </a:r>
            <a:endParaRPr lang="en-US" dirty="0">
              <a:solidFill>
                <a:schemeClr val="tx1"/>
              </a:solidFill>
            </a:endParaRPr>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88901" y="3133784"/>
            <a:ext cx="2428875" cy="685800"/>
          </a:xfrm>
          <a:prstGeom prst="rect">
            <a:avLst/>
          </a:prstGeom>
          <a:noFill/>
        </p:spPr>
      </p:pic>
      <p:pic>
        <p:nvPicPr>
          <p:cNvPr id="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6680" y="3947643"/>
            <a:ext cx="1438275" cy="657225"/>
          </a:xfrm>
          <a:prstGeom prst="rect">
            <a:avLst/>
          </a:prstGeom>
          <a:noFill/>
        </p:spPr>
      </p:pic>
      <p:pic>
        <p:nvPicPr>
          <p:cNvPr id="6"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88901" y="4793283"/>
            <a:ext cx="3209925" cy="704850"/>
          </a:xfrm>
          <a:prstGeom prst="rect">
            <a:avLst/>
          </a:prstGeom>
          <a:noFill/>
        </p:spPr>
      </p:pic>
      <p:sp>
        <p:nvSpPr>
          <p:cNvPr id="7" name="Rectangle 6"/>
          <p:cNvSpPr/>
          <p:nvPr/>
        </p:nvSpPr>
        <p:spPr>
          <a:xfrm>
            <a:off x="1491452" y="5739405"/>
            <a:ext cx="3988592" cy="498663"/>
          </a:xfrm>
          <a:prstGeom prst="rect">
            <a:avLst/>
          </a:prstGeom>
        </p:spPr>
        <p:txBody>
          <a:bodyPr wrap="none">
            <a:spAutoFit/>
          </a:bodyPr>
          <a:lstStyle/>
          <a:p>
            <a:pPr>
              <a:lnSpc>
                <a:spcPct val="150000"/>
              </a:lnSpc>
              <a:buNone/>
            </a:pPr>
            <a:r>
              <a:rPr lang="en-US" sz="2000" b="1" dirty="0">
                <a:latin typeface="Times New Roman" pitchFamily="18" charset="0"/>
                <a:cs typeface="Times New Roman" pitchFamily="18" charset="0"/>
              </a:rPr>
              <a:t>Example-3.3.1:  </a:t>
            </a:r>
            <a:r>
              <a:rPr lang="en-US" sz="2000" dirty="0">
                <a:latin typeface="Times New Roman" pitchFamily="18" charset="0"/>
                <a:cs typeface="Times New Roman" pitchFamily="18" charset="0"/>
              </a:rPr>
              <a:t>x(n)=      u(n)  a &gt; 0</a:t>
            </a:r>
          </a:p>
        </p:txBody>
      </p:sp>
      <p:pic>
        <p:nvPicPr>
          <p:cNvPr id="8"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984435" y="5894022"/>
            <a:ext cx="285750" cy="342900"/>
          </a:xfrm>
          <a:prstGeom prst="rect">
            <a:avLst/>
          </a:prstGeom>
          <a:noFill/>
        </p:spPr>
      </p:pic>
    </p:spTree>
    <p:extLst>
      <p:ext uri="{BB962C8B-B14F-4D97-AF65-F5344CB8AC3E}">
        <p14:creationId xmlns:p14="http://schemas.microsoft.com/office/powerpoint/2010/main" val="280528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1460310"/>
            <a:ext cx="11232107" cy="504968"/>
          </a:xfrm>
        </p:spPr>
        <p:txBody>
          <a:bodyPr/>
          <a:lstStyle/>
          <a:p>
            <a:pPr algn="ctr"/>
            <a:r>
              <a:rPr lang="en-US" b="1" dirty="0">
                <a:latin typeface="Times New Roman" pitchFamily="18" charset="0"/>
                <a:cs typeface="Times New Roman" pitchFamily="18" charset="0"/>
              </a:rPr>
              <a:t>Pole Location and Time-Domain Behavior </a:t>
            </a:r>
            <a:r>
              <a:rPr lang="en-US" b="1" dirty="0" smtClean="0">
                <a:latin typeface="Times New Roman" pitchFamily="18" charset="0"/>
                <a:cs typeface="Times New Roman" pitchFamily="18" charset="0"/>
              </a:rPr>
              <a:t>for</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Causal </a:t>
            </a:r>
            <a:r>
              <a:rPr lang="en-US" b="1" dirty="0">
                <a:latin typeface="Times New Roman" pitchFamily="18" charset="0"/>
                <a:cs typeface="Times New Roman" pitchFamily="18" charset="0"/>
              </a:rPr>
              <a:t>Signals</a:t>
            </a:r>
            <a:r>
              <a:rPr lang="en-US" dirty="0"/>
              <a:t/>
            </a:r>
            <a:br>
              <a:rPr lang="en-US" dirty="0"/>
            </a:br>
            <a:endParaRPr lang="en-US" dirty="0"/>
          </a:p>
        </p:txBody>
      </p:sp>
      <p:sp>
        <p:nvSpPr>
          <p:cNvPr id="3" name="Content Placeholder 2"/>
          <p:cNvSpPr>
            <a:spLocks noGrp="1"/>
          </p:cNvSpPr>
          <p:nvPr>
            <p:ph idx="1"/>
          </p:nvPr>
        </p:nvSpPr>
        <p:spPr>
          <a:xfrm>
            <a:off x="1160060" y="2603499"/>
            <a:ext cx="10617958" cy="3947425"/>
          </a:xfrm>
        </p:spPr>
        <p:txBody>
          <a:bodyPr>
            <a:normAutofit/>
          </a:bodyPr>
          <a:lstStyle/>
          <a:p>
            <a:pPr algn="just"/>
            <a:r>
              <a:rPr lang="en-US" sz="2200" dirty="0">
                <a:solidFill>
                  <a:schemeClr val="tx1"/>
                </a:solidFill>
                <a:latin typeface="Times New Roman" pitchFamily="18" charset="0"/>
                <a:cs typeface="Times New Roman" pitchFamily="18" charset="0"/>
              </a:rPr>
              <a:t>The characteristic behavior of causal signals depends on whether the poles of the transform are contained in the region |z| &lt; 1, or in the region |z| &gt; 1, or on the circle |z| = 1. Since the circle |z| = 1 has a radius of 1, it is called the unit circle. </a:t>
            </a:r>
            <a:endParaRPr lang="en-US" sz="2200" dirty="0" smtClean="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x(n) =    u(n)  </a:t>
            </a:r>
            <a:endParaRPr lang="en-US" sz="2800" dirty="0">
              <a:solidFill>
                <a:schemeClr val="tx1"/>
              </a:solidFill>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marL="0" indent="0" algn="just">
              <a:buNone/>
            </a:pPr>
            <a:endParaRPr lang="en-US" sz="2200" dirty="0"/>
          </a:p>
        </p:txBody>
      </p:sp>
      <p:pic>
        <p:nvPicPr>
          <p:cNvPr id="4"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14601" y="4405761"/>
            <a:ext cx="285750" cy="342900"/>
          </a:xfrm>
          <a:prstGeom prst="rect">
            <a:avLst/>
          </a:prstGeom>
          <a:noFill/>
        </p:spPr>
      </p:pic>
      <p:pic>
        <p:nvPicPr>
          <p:cNvPr id="5" name="Picture 2" descr="C:\Users\khalid\Desktop\Capture.JPG"/>
          <p:cNvPicPr>
            <a:picLocks noChangeAspect="1" noChangeArrowheads="1"/>
          </p:cNvPicPr>
          <p:nvPr/>
        </p:nvPicPr>
        <p:blipFill>
          <a:blip r:embed="rId3"/>
          <a:srcRect/>
          <a:stretch>
            <a:fillRect/>
          </a:stretch>
        </p:blipFill>
        <p:spPr bwMode="auto">
          <a:xfrm>
            <a:off x="6728347" y="3613385"/>
            <a:ext cx="4558352" cy="3128608"/>
          </a:xfrm>
          <a:prstGeom prst="rect">
            <a:avLst/>
          </a:prstGeom>
          <a:noFill/>
        </p:spPr>
      </p:pic>
    </p:spTree>
    <p:extLst>
      <p:ext uri="{BB962C8B-B14F-4D97-AF65-F5344CB8AC3E}">
        <p14:creationId xmlns:p14="http://schemas.microsoft.com/office/powerpoint/2010/main" val="196997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812" y="973668"/>
            <a:ext cx="7855555" cy="706964"/>
          </a:xfrm>
        </p:spPr>
        <p:txBody>
          <a:bodyPr/>
          <a:lstStyle/>
          <a:p>
            <a:r>
              <a:rPr lang="en-US" b="1" dirty="0">
                <a:latin typeface="Times New Roman" pitchFamily="18" charset="0"/>
                <a:cs typeface="Times New Roman" pitchFamily="18" charset="0"/>
              </a:rPr>
              <a:t>Relation between discrete signal and Z-Transform</a:t>
            </a:r>
            <a:endParaRPr lang="en-US" dirty="0"/>
          </a:p>
        </p:txBody>
      </p:sp>
      <p:sp>
        <p:nvSpPr>
          <p:cNvPr id="3" name="Content Placeholder 2"/>
          <p:cNvSpPr>
            <a:spLocks noGrp="1"/>
          </p:cNvSpPr>
          <p:nvPr>
            <p:ph idx="1"/>
          </p:nvPr>
        </p:nvSpPr>
        <p:spPr>
          <a:xfrm>
            <a:off x="1119116" y="2363210"/>
            <a:ext cx="10727140" cy="4255954"/>
          </a:xfrm>
        </p:spPr>
        <p:txBody>
          <a:bodyPr/>
          <a:lstStyle/>
          <a:p>
            <a:r>
              <a:rPr lang="en-US" sz="2200" dirty="0">
                <a:solidFill>
                  <a:schemeClr val="tx1"/>
                </a:solidFill>
                <a:latin typeface="Times New Roman" pitchFamily="18" charset="0"/>
                <a:cs typeface="Times New Roman" pitchFamily="18" charset="0"/>
              </a:rPr>
              <a:t>x</a:t>
            </a:r>
            <a:r>
              <a:rPr lang="en-US" sz="2200" baseline="-25000" dirty="0">
                <a:solidFill>
                  <a:schemeClr val="tx1"/>
                </a:solidFill>
                <a:latin typeface="Times New Roman" pitchFamily="18" charset="0"/>
                <a:cs typeface="Times New Roman" pitchFamily="18" charset="0"/>
              </a:rPr>
              <a:t>1</a:t>
            </a:r>
            <a:r>
              <a:rPr lang="en-US" sz="2200" dirty="0">
                <a:solidFill>
                  <a:schemeClr val="tx1"/>
                </a:solidFill>
                <a:latin typeface="Times New Roman" pitchFamily="18" charset="0"/>
                <a:cs typeface="Times New Roman" pitchFamily="18" charset="0"/>
              </a:rPr>
              <a:t>(n)= 0    1    -1</a:t>
            </a:r>
          </a:p>
          <a:p>
            <a:pPr>
              <a:buNone/>
            </a:pPr>
            <a:r>
              <a:rPr lang="en-US" sz="2200" dirty="0">
                <a:solidFill>
                  <a:schemeClr val="tx1"/>
                </a:solidFill>
                <a:latin typeface="Times New Roman" pitchFamily="18" charset="0"/>
                <a:cs typeface="Times New Roman" pitchFamily="18" charset="0"/>
              </a:rPr>
              <a:t>     x</a:t>
            </a:r>
            <a:r>
              <a:rPr lang="en-US" sz="2200" baseline="-25000" dirty="0">
                <a:solidFill>
                  <a:schemeClr val="tx1"/>
                </a:solidFill>
                <a:latin typeface="Times New Roman" pitchFamily="18" charset="0"/>
                <a:cs typeface="Times New Roman" pitchFamily="18" charset="0"/>
              </a:rPr>
              <a:t>2</a:t>
            </a:r>
            <a:r>
              <a:rPr lang="en-US" sz="2200" dirty="0">
                <a:solidFill>
                  <a:schemeClr val="tx1"/>
                </a:solidFill>
                <a:latin typeface="Times New Roman" pitchFamily="18" charset="0"/>
                <a:cs typeface="Times New Roman" pitchFamily="18" charset="0"/>
              </a:rPr>
              <a:t>(n)= -1    0     1</a:t>
            </a:r>
          </a:p>
          <a:p>
            <a:pPr>
              <a:buNone/>
            </a:pPr>
            <a:endParaRPr lang="en-US" sz="2200" dirty="0">
              <a:solidFill>
                <a:schemeClr val="tx1"/>
              </a:solidFill>
              <a:latin typeface="Times New Roman" pitchFamily="18" charset="0"/>
              <a:cs typeface="Times New Roman" pitchFamily="18" charset="0"/>
            </a:endParaRPr>
          </a:p>
          <a:p>
            <a:pPr>
              <a:buNone/>
            </a:pPr>
            <a:r>
              <a:rPr lang="en-US" sz="2200" dirty="0">
                <a:solidFill>
                  <a:schemeClr val="tx1"/>
                </a:solidFill>
                <a:latin typeface="Times New Roman" pitchFamily="18" charset="0"/>
                <a:cs typeface="Times New Roman" pitchFamily="18" charset="0"/>
              </a:rPr>
              <a:t>After folding,</a:t>
            </a:r>
          </a:p>
          <a:p>
            <a:pPr>
              <a:buNone/>
            </a:pPr>
            <a:r>
              <a:rPr lang="en-US" sz="2200" dirty="0">
                <a:solidFill>
                  <a:schemeClr val="tx1"/>
                </a:solidFill>
                <a:latin typeface="Times New Roman" pitchFamily="18" charset="0"/>
                <a:cs typeface="Times New Roman" pitchFamily="18" charset="0"/>
              </a:rPr>
              <a:t>  0    1     -1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0    1    -1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0     1     -1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0    1   -1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0     1     -1</a:t>
            </a:r>
          </a:p>
          <a:p>
            <a:pPr>
              <a:buNone/>
            </a:pPr>
            <a:r>
              <a:rPr lang="en-US" sz="2200" dirty="0">
                <a:solidFill>
                  <a:schemeClr val="tx1"/>
                </a:solidFill>
                <a:latin typeface="Times New Roman" pitchFamily="18" charset="0"/>
                <a:cs typeface="Times New Roman" pitchFamily="18" charset="0"/>
              </a:rPr>
              <a:t>  1    0     -1                </a:t>
            </a:r>
            <a:r>
              <a:rPr lang="en-US" sz="2200" dirty="0" smtClean="0">
                <a:solidFill>
                  <a:schemeClr val="tx1"/>
                </a:solidFill>
                <a:latin typeface="Times New Roman" pitchFamily="18" charset="0"/>
                <a:cs typeface="Times New Roman" pitchFamily="18" charset="0"/>
              </a:rPr>
              <a:t>       1     </a:t>
            </a:r>
            <a:r>
              <a:rPr lang="en-US" sz="2200" dirty="0">
                <a:solidFill>
                  <a:schemeClr val="tx1"/>
                </a:solidFill>
                <a:latin typeface="Times New Roman" pitchFamily="18" charset="0"/>
                <a:cs typeface="Times New Roman" pitchFamily="18" charset="0"/>
              </a:rPr>
              <a:t>0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0   -1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a:t>
            </a:r>
            <a:r>
              <a:rPr lang="en-US" sz="2200" dirty="0" smtClean="0">
                <a:solidFill>
                  <a:schemeClr val="tx1"/>
                </a:solidFill>
                <a:latin typeface="Times New Roman" pitchFamily="18" charset="0"/>
                <a:cs typeface="Times New Roman" pitchFamily="18" charset="0"/>
              </a:rPr>
              <a:t>1</a:t>
            </a:r>
          </a:p>
          <a:p>
            <a:pPr>
              <a:buNone/>
            </a:pPr>
            <a:r>
              <a:rPr lang="en-US" sz="2200" dirty="0" smtClean="0">
                <a:solidFill>
                  <a:schemeClr val="tx1"/>
                </a:solidFill>
                <a:latin typeface="Times New Roman" pitchFamily="18" charset="0"/>
                <a:cs typeface="Times New Roman" pitchFamily="18" charset="0"/>
              </a:rPr>
              <a:t>C(0)= 0+0+1= 1        C(1)= 1                   C(2)= -1                  C(-1)= -1                C(-2)= 0</a:t>
            </a:r>
          </a:p>
          <a:p>
            <a:pPr>
              <a:buNone/>
            </a:pPr>
            <a:r>
              <a:rPr lang="en-US" sz="2200" dirty="0" smtClean="0">
                <a:solidFill>
                  <a:schemeClr val="tx1"/>
                </a:solidFill>
                <a:latin typeface="Times New Roman" pitchFamily="18" charset="0"/>
                <a:cs typeface="Times New Roman" pitchFamily="18" charset="0"/>
              </a:rPr>
              <a:t>         </a:t>
            </a:r>
            <a:endParaRPr lang="en-US" sz="2200" dirty="0">
              <a:solidFill>
                <a:schemeClr val="tx1"/>
              </a:solidFill>
              <a:latin typeface="Times New Roman" pitchFamily="18" charset="0"/>
              <a:cs typeface="Times New Roman" pitchFamily="18" charset="0"/>
            </a:endParaRPr>
          </a:p>
          <a:p>
            <a:pPr>
              <a:buNone/>
            </a:pPr>
            <a:r>
              <a:rPr lang="en-US" sz="2200" dirty="0">
                <a:solidFill>
                  <a:schemeClr val="tx1"/>
                </a:solidFill>
                <a:latin typeface="Times New Roman" pitchFamily="18" charset="0"/>
                <a:cs typeface="Times New Roman" pitchFamily="18" charset="0"/>
              </a:rPr>
              <a:t>                so,  the output sequence:   0       -1        1        1       -1</a:t>
            </a:r>
          </a:p>
          <a:p>
            <a:endParaRPr lang="en-US" sz="2000" dirty="0"/>
          </a:p>
        </p:txBody>
      </p:sp>
      <p:cxnSp>
        <p:nvCxnSpPr>
          <p:cNvPr id="4" name="Straight Arrow Connector 3"/>
          <p:cNvCxnSpPr/>
          <p:nvPr/>
        </p:nvCxnSpPr>
        <p:spPr>
          <a:xfrm rot="5400000">
            <a:off x="2709306" y="224811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2818488" y="336508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63472" y="5132696"/>
            <a:ext cx="14409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7474" y="5132696"/>
            <a:ext cx="13044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8259" y="5120186"/>
            <a:ext cx="13044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123227" y="5080381"/>
            <a:ext cx="13044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023746" y="5120186"/>
            <a:ext cx="13044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89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606" y="2361063"/>
            <a:ext cx="8493007" cy="4496937"/>
          </a:xfrm>
        </p:spPr>
        <p:txBody>
          <a:bodyPr>
            <a:normAutofit fontScale="77500" lnSpcReduction="20000"/>
          </a:bodyPr>
          <a:lstStyle/>
          <a:p>
            <a:pPr>
              <a:buNone/>
            </a:pPr>
            <a:r>
              <a:rPr lang="en-US" sz="2600" dirty="0" smtClean="0">
                <a:solidFill>
                  <a:schemeClr val="tx1"/>
                </a:solidFill>
                <a:latin typeface="Times New Roman" pitchFamily="18" charset="0"/>
                <a:cs typeface="Times New Roman" pitchFamily="18" charset="0"/>
              </a:rPr>
              <a:t>Now,</a:t>
            </a:r>
          </a:p>
          <a:p>
            <a:pPr>
              <a:buNone/>
            </a:pPr>
            <a:r>
              <a:rPr lang="en-US" sz="2400" dirty="0" smtClean="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x</a:t>
            </a:r>
            <a:r>
              <a:rPr lang="en-US" sz="2600" baseline="-25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(z) = 0. z</a:t>
            </a:r>
            <a:r>
              <a:rPr lang="en-US" sz="2600" baseline="30000" dirty="0" smtClean="0">
                <a:solidFill>
                  <a:schemeClr val="tx1"/>
                </a:solidFill>
                <a:latin typeface="Times New Roman" pitchFamily="18" charset="0"/>
                <a:cs typeface="Times New Roman" pitchFamily="18" charset="0"/>
              </a:rPr>
              <a:t>1 </a:t>
            </a:r>
            <a:r>
              <a:rPr lang="en-US" sz="2600" dirty="0" smtClean="0">
                <a:solidFill>
                  <a:schemeClr val="tx1"/>
                </a:solidFill>
                <a:latin typeface="Times New Roman" pitchFamily="18" charset="0"/>
                <a:cs typeface="Times New Roman" pitchFamily="18" charset="0"/>
              </a:rPr>
              <a:t>+ 1. z</a:t>
            </a:r>
            <a:r>
              <a:rPr lang="en-US" sz="2600" baseline="30000" dirty="0" smtClean="0">
                <a:solidFill>
                  <a:schemeClr val="tx1"/>
                </a:solidFill>
                <a:latin typeface="Times New Roman" pitchFamily="18" charset="0"/>
                <a:cs typeface="Times New Roman" pitchFamily="18" charset="0"/>
              </a:rPr>
              <a:t>0 </a:t>
            </a:r>
            <a:r>
              <a:rPr lang="en-US" sz="2600" dirty="0" smtClean="0">
                <a:solidFill>
                  <a:schemeClr val="tx1"/>
                </a:solidFill>
                <a:latin typeface="Times New Roman" pitchFamily="18" charset="0"/>
                <a:cs typeface="Times New Roman" pitchFamily="18" charset="0"/>
              </a:rPr>
              <a:t>+ (-1) z</a:t>
            </a:r>
            <a:r>
              <a:rPr lang="en-US" sz="2600" baseline="30000" dirty="0" smtClean="0">
                <a:solidFill>
                  <a:schemeClr val="tx1"/>
                </a:solidFill>
                <a:latin typeface="Times New Roman" pitchFamily="18" charset="0"/>
                <a:cs typeface="Times New Roman" pitchFamily="18" charset="0"/>
              </a:rPr>
              <a:t>-1</a:t>
            </a:r>
          </a:p>
          <a:p>
            <a:pPr>
              <a:buNone/>
            </a:pPr>
            <a:r>
              <a:rPr lang="en-US" sz="2600" baseline="30000" dirty="0" smtClean="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 (1- 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a:t>
            </a:r>
          </a:p>
          <a:p>
            <a:pPr>
              <a:buNone/>
            </a:pPr>
            <a:r>
              <a:rPr lang="en-US" sz="2400" dirty="0" smtClean="0">
                <a:solidFill>
                  <a:schemeClr val="tx1"/>
                </a:solidFill>
                <a:latin typeface="Times New Roman" pitchFamily="18" charset="0"/>
                <a:cs typeface="Times New Roman" pitchFamily="18" charset="0"/>
              </a:rPr>
              <a:t>      </a:t>
            </a:r>
          </a:p>
          <a:p>
            <a:pPr>
              <a:buNone/>
            </a:pPr>
            <a:r>
              <a:rPr lang="en-US" sz="2400" dirty="0" smtClean="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x</a:t>
            </a:r>
            <a:r>
              <a:rPr lang="en-US" sz="2600" baseline="-25000" dirty="0" smtClean="0">
                <a:solidFill>
                  <a:schemeClr val="tx1"/>
                </a:solidFill>
                <a:latin typeface="Times New Roman" pitchFamily="18" charset="0"/>
                <a:cs typeface="Times New Roman" pitchFamily="18" charset="0"/>
              </a:rPr>
              <a:t>2</a:t>
            </a:r>
            <a:r>
              <a:rPr lang="en-US" sz="2600" dirty="0" smtClean="0">
                <a:solidFill>
                  <a:schemeClr val="tx1"/>
                </a:solidFill>
                <a:latin typeface="Times New Roman" pitchFamily="18" charset="0"/>
                <a:cs typeface="Times New Roman" pitchFamily="18" charset="0"/>
              </a:rPr>
              <a:t>(z)= (-1) 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+ 0.z</a:t>
            </a:r>
            <a:r>
              <a:rPr lang="en-US" sz="2600" baseline="30000" dirty="0" smtClean="0">
                <a:solidFill>
                  <a:schemeClr val="tx1"/>
                </a:solidFill>
                <a:latin typeface="Times New Roman" pitchFamily="18" charset="0"/>
                <a:cs typeface="Times New Roman" pitchFamily="18" charset="0"/>
              </a:rPr>
              <a:t>0</a:t>
            </a:r>
            <a:r>
              <a:rPr lang="en-US" sz="2600" dirty="0" smtClean="0">
                <a:solidFill>
                  <a:schemeClr val="tx1"/>
                </a:solidFill>
                <a:latin typeface="Times New Roman" pitchFamily="18" charset="0"/>
                <a:cs typeface="Times New Roman" pitchFamily="18" charset="0"/>
              </a:rPr>
              <a:t>+1.z</a:t>
            </a:r>
            <a:r>
              <a:rPr lang="en-US" sz="2600" baseline="30000" dirty="0" smtClean="0">
                <a:solidFill>
                  <a:schemeClr val="tx1"/>
                </a:solidFill>
                <a:latin typeface="Times New Roman" pitchFamily="18" charset="0"/>
                <a:cs typeface="Times New Roman" pitchFamily="18" charset="0"/>
              </a:rPr>
              <a:t>-1</a:t>
            </a:r>
            <a:endParaRPr lang="en-US" sz="2600" dirty="0" smtClean="0">
              <a:solidFill>
                <a:schemeClr val="tx1"/>
              </a:solidFill>
              <a:latin typeface="Times New Roman" pitchFamily="18" charset="0"/>
              <a:cs typeface="Times New Roman" pitchFamily="18" charset="0"/>
            </a:endParaRPr>
          </a:p>
          <a:p>
            <a:pPr>
              <a:buNone/>
            </a:pPr>
            <a:r>
              <a:rPr lang="en-US" sz="2600" dirty="0" smtClean="0">
                <a:solidFill>
                  <a:schemeClr val="tx1"/>
                </a:solidFill>
                <a:latin typeface="Times New Roman" pitchFamily="18" charset="0"/>
                <a:cs typeface="Times New Roman" pitchFamily="18" charset="0"/>
              </a:rPr>
              <a:t>               = (-z+z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a:t>
            </a:r>
          </a:p>
          <a:p>
            <a:pPr>
              <a:buNone/>
            </a:pPr>
            <a:endParaRPr lang="en-US" sz="2400" dirty="0" smtClean="0">
              <a:solidFill>
                <a:schemeClr val="tx1"/>
              </a:solidFill>
              <a:latin typeface="Times New Roman" pitchFamily="18" charset="0"/>
              <a:cs typeface="Times New Roman" pitchFamily="18" charset="0"/>
            </a:endParaRPr>
          </a:p>
          <a:p>
            <a:pPr>
              <a:buNone/>
            </a:pPr>
            <a:r>
              <a:rPr lang="en-US" sz="2400" dirty="0" smtClean="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x</a:t>
            </a:r>
            <a:r>
              <a:rPr lang="en-US" sz="2600" baseline="-25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(z) .x</a:t>
            </a:r>
            <a:r>
              <a:rPr lang="en-US" sz="2600" baseline="-25000" dirty="0" smtClean="0">
                <a:solidFill>
                  <a:schemeClr val="tx1"/>
                </a:solidFill>
                <a:latin typeface="Times New Roman" pitchFamily="18" charset="0"/>
                <a:cs typeface="Times New Roman" pitchFamily="18" charset="0"/>
              </a:rPr>
              <a:t>2</a:t>
            </a:r>
            <a:r>
              <a:rPr lang="en-US" sz="2600" dirty="0" smtClean="0">
                <a:solidFill>
                  <a:schemeClr val="tx1"/>
                </a:solidFill>
                <a:latin typeface="Times New Roman" pitchFamily="18" charset="0"/>
                <a:cs typeface="Times New Roman" pitchFamily="18" charset="0"/>
              </a:rPr>
              <a:t>(z)= (1- 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 (-z+z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a:t>
            </a:r>
          </a:p>
          <a:p>
            <a:pPr>
              <a:buNone/>
            </a:pPr>
            <a:r>
              <a:rPr lang="en-US" sz="2600" dirty="0" smtClean="0">
                <a:solidFill>
                  <a:schemeClr val="tx1"/>
                </a:solidFill>
                <a:latin typeface="Times New Roman" pitchFamily="18" charset="0"/>
                <a:cs typeface="Times New Roman" pitchFamily="18" charset="0"/>
              </a:rPr>
              <a:t>                        = -z + 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 + z. z</a:t>
            </a:r>
            <a:r>
              <a:rPr lang="en-US" sz="2600" baseline="30000" dirty="0" smtClean="0">
                <a:solidFill>
                  <a:schemeClr val="tx1"/>
                </a:solidFill>
                <a:latin typeface="Times New Roman" pitchFamily="18" charset="0"/>
                <a:cs typeface="Times New Roman" pitchFamily="18" charset="0"/>
              </a:rPr>
              <a:t>-1 </a:t>
            </a:r>
            <a:r>
              <a:rPr lang="en-US" sz="2600" dirty="0" smtClean="0">
                <a:solidFill>
                  <a:schemeClr val="tx1"/>
                </a:solidFill>
                <a:latin typeface="Times New Roman" pitchFamily="18" charset="0"/>
                <a:cs typeface="Times New Roman" pitchFamily="18" charset="0"/>
              </a:rPr>
              <a:t>-z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 z</a:t>
            </a:r>
            <a:r>
              <a:rPr lang="en-US" sz="2600" baseline="30000" dirty="0" smtClean="0">
                <a:solidFill>
                  <a:schemeClr val="tx1"/>
                </a:solidFill>
                <a:latin typeface="Times New Roman" pitchFamily="18" charset="0"/>
                <a:cs typeface="Times New Roman" pitchFamily="18" charset="0"/>
              </a:rPr>
              <a:t>-1</a:t>
            </a:r>
          </a:p>
          <a:p>
            <a:pPr>
              <a:buNone/>
            </a:pPr>
            <a:r>
              <a:rPr lang="en-US" sz="2600" baseline="30000" dirty="0" smtClean="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 -z+1+z</a:t>
            </a:r>
            <a:r>
              <a:rPr lang="en-US" sz="2600" baseline="30000" dirty="0" smtClean="0">
                <a:solidFill>
                  <a:schemeClr val="tx1"/>
                </a:solidFill>
                <a:latin typeface="Times New Roman" pitchFamily="18" charset="0"/>
                <a:cs typeface="Times New Roman" pitchFamily="18" charset="0"/>
              </a:rPr>
              <a:t>-1</a:t>
            </a:r>
            <a:r>
              <a:rPr lang="en-US" sz="2600" dirty="0" smtClean="0">
                <a:solidFill>
                  <a:schemeClr val="tx1"/>
                </a:solidFill>
                <a:latin typeface="Times New Roman" pitchFamily="18" charset="0"/>
                <a:cs typeface="Times New Roman" pitchFamily="18" charset="0"/>
              </a:rPr>
              <a:t>-z</a:t>
            </a:r>
            <a:r>
              <a:rPr lang="en-US" sz="2600" baseline="30000" dirty="0" smtClean="0">
                <a:solidFill>
                  <a:schemeClr val="tx1"/>
                </a:solidFill>
                <a:latin typeface="Times New Roman" pitchFamily="18" charset="0"/>
                <a:cs typeface="Times New Roman" pitchFamily="18" charset="0"/>
              </a:rPr>
              <a:t>-2</a:t>
            </a:r>
          </a:p>
          <a:p>
            <a:pPr>
              <a:buNone/>
            </a:pPr>
            <a:endParaRPr lang="en-US" baseline="30000" dirty="0">
              <a:solidFill>
                <a:schemeClr val="tx1"/>
              </a:solidFill>
              <a:latin typeface="Times New Roman" pitchFamily="18" charset="0"/>
              <a:cs typeface="Times New Roman" pitchFamily="18" charset="0"/>
            </a:endParaRPr>
          </a:p>
          <a:p>
            <a:pPr>
              <a:buNone/>
            </a:pPr>
            <a:r>
              <a:rPr lang="en-US" sz="2600" dirty="0">
                <a:solidFill>
                  <a:schemeClr val="tx1"/>
                </a:solidFill>
                <a:latin typeface="Times New Roman" pitchFamily="18" charset="0"/>
                <a:cs typeface="Times New Roman" pitchFamily="18" charset="0"/>
              </a:rPr>
              <a:t>The coefficients:   0    -1     1      1     -1</a:t>
            </a:r>
          </a:p>
          <a:p>
            <a:endParaRPr lang="en-US" sz="2600" dirty="0">
              <a:solidFill>
                <a:schemeClr val="tx1"/>
              </a:solidFill>
            </a:endParaRPr>
          </a:p>
        </p:txBody>
      </p:sp>
    </p:spTree>
    <p:extLst>
      <p:ext uri="{BB962C8B-B14F-4D97-AF65-F5344CB8AC3E}">
        <p14:creationId xmlns:p14="http://schemas.microsoft.com/office/powerpoint/2010/main" val="425356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609" y="973668"/>
            <a:ext cx="7227758" cy="706964"/>
          </a:xfrm>
        </p:spPr>
        <p:txBody>
          <a:bodyPr/>
          <a:lstStyle/>
          <a:p>
            <a:r>
              <a:rPr lang="en-US" b="1" dirty="0">
                <a:latin typeface="Times New Roman" pitchFamily="18" charset="0"/>
                <a:cs typeface="Times New Roman" pitchFamily="18" charset="0"/>
              </a:rPr>
              <a:t>The system function of a linear time-invariant system</a:t>
            </a:r>
            <a:endParaRPr lang="en-US" dirty="0"/>
          </a:p>
        </p:txBody>
      </p:sp>
      <p:sp>
        <p:nvSpPr>
          <p:cNvPr id="3" name="Content Placeholder 2"/>
          <p:cNvSpPr>
            <a:spLocks noGrp="1"/>
          </p:cNvSpPr>
          <p:nvPr>
            <p:ph idx="1"/>
          </p:nvPr>
        </p:nvSpPr>
        <p:spPr>
          <a:xfrm>
            <a:off x="832513" y="2603499"/>
            <a:ext cx="10577015" cy="3988369"/>
          </a:xfrm>
        </p:spPr>
        <p:txBody>
          <a:bodyPr/>
          <a:lstStyle/>
          <a:p>
            <a:pPr algn="just"/>
            <a:r>
              <a:rPr lang="en-US" sz="2200" dirty="0">
                <a:solidFill>
                  <a:schemeClr val="tx1"/>
                </a:solidFill>
                <a:latin typeface="Times New Roman" panose="02020603050405020304" pitchFamily="18" charset="0"/>
                <a:cs typeface="Times New Roman" pitchFamily="18" charset="0"/>
              </a:rPr>
              <a:t>The output of a (relaxed) linear time-invariant system to an input sequence x(n) can be obtained by computing the convolution of x(n) with the unit sample response of the system. The convolution property allows  to express this relationship in the z-domain as</a:t>
            </a:r>
          </a:p>
          <a:p>
            <a:pPr algn="just"/>
            <a:endParaRPr lang="en-US" sz="2200" dirty="0" smtClean="0">
              <a:solidFill>
                <a:schemeClr val="tx1"/>
              </a:solidFill>
              <a:latin typeface="Times New Roman" panose="02020603050405020304" pitchFamily="18" charset="0"/>
              <a:cs typeface="Times New Roman" panose="02020603050405020304" pitchFamily="18" charset="0"/>
            </a:endParaRPr>
          </a:p>
          <a:p>
            <a:pPr algn="just">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Y(z</a:t>
            </a:r>
            <a:r>
              <a:rPr lang="en-US" sz="2200" dirty="0">
                <a:solidFill>
                  <a:schemeClr val="tx1"/>
                </a:solidFill>
                <a:latin typeface="Times New Roman" pitchFamily="18" charset="0"/>
                <a:cs typeface="Times New Roman" pitchFamily="18" charset="0"/>
              </a:rPr>
              <a:t>)= H(z) X(z)</a:t>
            </a:r>
          </a:p>
          <a:p>
            <a:pPr algn="just">
              <a:buNone/>
            </a:pPr>
            <a:r>
              <a:rPr lang="en-US" sz="2200" dirty="0">
                <a:solidFill>
                  <a:schemeClr val="tx1"/>
                </a:solidFill>
                <a:latin typeface="Times New Roman" pitchFamily="18" charset="0"/>
                <a:cs typeface="Times New Roman" pitchFamily="18" charset="0"/>
              </a:rPr>
              <a:t>                                       so, y(n)= h(n) * x(n)</a:t>
            </a:r>
          </a:p>
          <a:p>
            <a:pPr algn="just">
              <a:buNone/>
            </a:pPr>
            <a:r>
              <a:rPr lang="en-US" sz="2200" dirty="0">
                <a:solidFill>
                  <a:schemeClr val="tx1"/>
                </a:solidFill>
                <a:latin typeface="Times New Roman" pitchFamily="18" charset="0"/>
                <a:cs typeface="Times New Roman" pitchFamily="18" charset="0"/>
              </a:rPr>
              <a:t>                          Then,  </a:t>
            </a:r>
            <a:endParaRPr lang="en-US" sz="2200" dirty="0" smtClean="0">
              <a:solidFill>
                <a:schemeClr val="tx1"/>
              </a:solidFill>
              <a:latin typeface="Times New Roman" pitchFamily="18" charset="0"/>
              <a:cs typeface="Times New Roman" pitchFamily="18" charset="0"/>
            </a:endParaRPr>
          </a:p>
          <a:p>
            <a:pPr algn="just">
              <a:buNone/>
            </a:pPr>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29167" y="5748337"/>
            <a:ext cx="800100" cy="342900"/>
          </a:xfrm>
          <a:prstGeom prst="rect">
            <a:avLst/>
          </a:prstGeom>
          <a:noFill/>
        </p:spPr>
      </p:pic>
      <p:pic>
        <p:nvPicPr>
          <p:cNvPr id="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75579" y="5581650"/>
            <a:ext cx="514350" cy="676275"/>
          </a:xfrm>
          <a:prstGeom prst="rect">
            <a:avLst/>
          </a:prstGeom>
          <a:noFill/>
        </p:spPr>
      </p:pic>
    </p:spTree>
    <p:extLst>
      <p:ext uri="{BB962C8B-B14F-4D97-AF65-F5344CB8AC3E}">
        <p14:creationId xmlns:p14="http://schemas.microsoft.com/office/powerpoint/2010/main" val="295501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307" y="973668"/>
            <a:ext cx="5085060" cy="706964"/>
          </a:xfrm>
        </p:spPr>
        <p:txBody>
          <a:bodyPr/>
          <a:lstStyle/>
          <a:p>
            <a:r>
              <a:rPr lang="en-US" b="1" dirty="0">
                <a:latin typeface="Times New Roman" pitchFamily="18" charset="0"/>
                <a:cs typeface="Times New Roman" pitchFamily="18" charset="0"/>
              </a:rPr>
              <a:t>Problems</a:t>
            </a:r>
            <a:endParaRPr lang="en-US" dirty="0"/>
          </a:p>
        </p:txBody>
      </p:sp>
      <p:sp>
        <p:nvSpPr>
          <p:cNvPr id="3" name="Content Placeholder 2"/>
          <p:cNvSpPr>
            <a:spLocks noGrp="1"/>
          </p:cNvSpPr>
          <p:nvPr>
            <p:ph idx="1"/>
          </p:nvPr>
        </p:nvSpPr>
        <p:spPr>
          <a:xfrm>
            <a:off x="982639" y="2552131"/>
            <a:ext cx="10740788" cy="4148919"/>
          </a:xfrm>
        </p:spPr>
        <p:txBody>
          <a:bodyPr/>
          <a:lstStyle/>
          <a:p>
            <a:r>
              <a:rPr lang="en-US" sz="2400" b="1" dirty="0">
                <a:solidFill>
                  <a:schemeClr val="tx1"/>
                </a:solidFill>
                <a:latin typeface="Times New Roman" pitchFamily="18" charset="0"/>
                <a:cs typeface="Times New Roman" pitchFamily="18" charset="0"/>
              </a:rPr>
              <a:t>Example- 3.3.4: </a:t>
            </a:r>
            <a:r>
              <a:rPr lang="en-US" sz="2200" dirty="0">
                <a:solidFill>
                  <a:schemeClr val="tx1"/>
                </a:solidFill>
                <a:latin typeface="Times New Roman" pitchFamily="18" charset="0"/>
                <a:cs typeface="Times New Roman" pitchFamily="18" charset="0"/>
              </a:rPr>
              <a:t>Determine the system function and the unit sample response of the system described by the difference equation</a:t>
            </a:r>
          </a:p>
          <a:p>
            <a:pPr>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y(n</a:t>
            </a:r>
            <a:r>
              <a:rPr lang="en-US" sz="2200" dirty="0">
                <a:solidFill>
                  <a:schemeClr val="tx1"/>
                </a:solidFill>
                <a:latin typeface="Times New Roman" pitchFamily="18" charset="0"/>
                <a:cs typeface="Times New Roman" pitchFamily="18" charset="0"/>
              </a:rPr>
              <a:t>)= ½ y(n-1) + 2 x(n)</a:t>
            </a:r>
          </a:p>
          <a:p>
            <a:endParaRPr lang="en-US" sz="2200" b="1" dirty="0">
              <a:solidFill>
                <a:schemeClr val="tx1"/>
              </a:solidFill>
              <a:latin typeface="Times New Roman" pitchFamily="18" charset="0"/>
              <a:cs typeface="Times New Roman" pitchFamily="18" charset="0"/>
            </a:endParaRPr>
          </a:p>
          <a:p>
            <a:r>
              <a:rPr lang="en-US" sz="2400" b="1" dirty="0">
                <a:solidFill>
                  <a:schemeClr val="tx1"/>
                </a:solidFill>
                <a:latin typeface="Times New Roman" pitchFamily="18" charset="0"/>
                <a:cs typeface="Times New Roman" pitchFamily="18" charset="0"/>
              </a:rPr>
              <a:t>Example- 3.4.2</a:t>
            </a:r>
          </a:p>
          <a:p>
            <a:r>
              <a:rPr lang="en-US" sz="2400" b="1" dirty="0">
                <a:solidFill>
                  <a:schemeClr val="tx1"/>
                </a:solidFill>
                <a:latin typeface="Times New Roman" pitchFamily="18" charset="0"/>
                <a:cs typeface="Times New Roman" pitchFamily="18" charset="0"/>
              </a:rPr>
              <a:t>Example- 3.4.4</a:t>
            </a:r>
          </a:p>
          <a:p>
            <a:r>
              <a:rPr lang="en-US" sz="2400" b="1" dirty="0">
                <a:solidFill>
                  <a:schemeClr val="tx1"/>
                </a:solidFill>
                <a:latin typeface="Times New Roman" pitchFamily="18" charset="0"/>
                <a:cs typeface="Times New Roman" pitchFamily="18" charset="0"/>
              </a:rPr>
              <a:t>Example- 3.4.5</a:t>
            </a:r>
          </a:p>
          <a:p>
            <a:r>
              <a:rPr lang="en-US" sz="2400" b="1" dirty="0">
                <a:solidFill>
                  <a:schemeClr val="tx1"/>
                </a:solidFill>
                <a:latin typeface="Times New Roman" pitchFamily="18" charset="0"/>
                <a:cs typeface="Times New Roman" pitchFamily="18" charset="0"/>
              </a:rPr>
              <a:t>Example- 3.4.6</a:t>
            </a:r>
          </a:p>
          <a:p>
            <a:endParaRPr lang="en-US" dirty="0"/>
          </a:p>
        </p:txBody>
      </p:sp>
    </p:spTree>
    <p:extLst>
      <p:ext uri="{BB962C8B-B14F-4D97-AF65-F5344CB8AC3E}">
        <p14:creationId xmlns:p14="http://schemas.microsoft.com/office/powerpoint/2010/main" val="366717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433" y="973668"/>
            <a:ext cx="4934934" cy="706964"/>
          </a:xfrm>
        </p:spPr>
        <p:txBody>
          <a:bodyPr/>
          <a:lstStyle/>
          <a:p>
            <a:r>
              <a:rPr lang="en-US" b="1" dirty="0">
                <a:latin typeface="Times New Roman" pitchFamily="18" charset="0"/>
                <a:cs typeface="Times New Roman" pitchFamily="18" charset="0"/>
              </a:rPr>
              <a:t>Problems</a:t>
            </a:r>
            <a:endParaRPr lang="en-US" dirty="0"/>
          </a:p>
        </p:txBody>
      </p:sp>
      <p:sp>
        <p:nvSpPr>
          <p:cNvPr id="3" name="Content Placeholder 2"/>
          <p:cNvSpPr>
            <a:spLocks noGrp="1"/>
          </p:cNvSpPr>
          <p:nvPr>
            <p:ph idx="1"/>
          </p:nvPr>
        </p:nvSpPr>
        <p:spPr>
          <a:xfrm>
            <a:off x="873456" y="2333767"/>
            <a:ext cx="10426889" cy="4285397"/>
          </a:xfrm>
        </p:spPr>
        <p:txBody>
          <a:bodyPr>
            <a:normAutofit fontScale="92500" lnSpcReduction="20000"/>
          </a:bodyPr>
          <a:lstStyle/>
          <a:p>
            <a:r>
              <a:rPr lang="en-US" sz="2600" b="1" dirty="0">
                <a:solidFill>
                  <a:schemeClr val="tx1"/>
                </a:solidFill>
                <a:latin typeface="Times New Roman" pitchFamily="18" charset="0"/>
                <a:cs typeface="Times New Roman" pitchFamily="18" charset="0"/>
              </a:rPr>
              <a:t>Example- 3.6.2: </a:t>
            </a:r>
            <a:r>
              <a:rPr lang="en-US" sz="2400" dirty="0">
                <a:solidFill>
                  <a:schemeClr val="tx1"/>
                </a:solidFill>
                <a:latin typeface="Times New Roman" pitchFamily="18" charset="0"/>
                <a:cs typeface="Times New Roman" pitchFamily="18" charset="0"/>
              </a:rPr>
              <a:t>Determine the transient and steady-state responses of the system characterized by the difference equation,</a:t>
            </a:r>
          </a:p>
          <a:p>
            <a:pPr>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y(n)= 0.5 y(n-1)+ x(n)</a:t>
            </a:r>
          </a:p>
          <a:p>
            <a:pPr>
              <a:buNone/>
            </a:pPr>
            <a:endParaRPr lang="en-US" sz="2200" dirty="0">
              <a:solidFill>
                <a:schemeClr val="tx1"/>
              </a:solidFill>
              <a:latin typeface="Times New Roman" pitchFamily="18" charset="0"/>
              <a:cs typeface="Times New Roman" pitchFamily="18" charset="0"/>
            </a:endParaRPr>
          </a:p>
          <a:p>
            <a:r>
              <a:rPr lang="en-US" sz="2600" b="1" dirty="0">
                <a:solidFill>
                  <a:schemeClr val="tx1"/>
                </a:solidFill>
                <a:latin typeface="Times New Roman" pitchFamily="18" charset="0"/>
                <a:cs typeface="Times New Roman" pitchFamily="18" charset="0"/>
              </a:rPr>
              <a:t>Example-3.6.4: </a:t>
            </a:r>
          </a:p>
          <a:p>
            <a:pPr>
              <a:buNone/>
            </a:pPr>
            <a:r>
              <a:rPr lang="en-US" sz="2200" b="1" dirty="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y(n)= 2.5 y(n-1) - y(n-2) + x(n)-5 x(n-1)+ 6 x(n-2)</a:t>
            </a:r>
          </a:p>
          <a:p>
            <a:pPr>
              <a:buNone/>
            </a:pPr>
            <a:endParaRPr lang="en-US" sz="2200" b="1" dirty="0">
              <a:solidFill>
                <a:schemeClr val="tx1"/>
              </a:solidFill>
              <a:latin typeface="Times New Roman" pitchFamily="18" charset="0"/>
              <a:cs typeface="Times New Roman" pitchFamily="18" charset="0"/>
            </a:endParaRPr>
          </a:p>
          <a:p>
            <a:r>
              <a:rPr lang="en-US" sz="2600" b="1" dirty="0">
                <a:solidFill>
                  <a:schemeClr val="tx1"/>
                </a:solidFill>
                <a:latin typeface="Times New Roman" pitchFamily="18" charset="0"/>
                <a:cs typeface="Times New Roman" pitchFamily="18" charset="0"/>
              </a:rPr>
              <a:t>Example-3.6.5: </a:t>
            </a:r>
            <a:r>
              <a:rPr lang="en-US" sz="2400" dirty="0">
                <a:solidFill>
                  <a:schemeClr val="tx1"/>
                </a:solidFill>
                <a:latin typeface="Times New Roman" pitchFamily="18" charset="0"/>
                <a:cs typeface="Times New Roman" pitchFamily="18" charset="0"/>
              </a:rPr>
              <a:t>Determine the response of the system</a:t>
            </a:r>
          </a:p>
          <a:p>
            <a:pPr>
              <a:buNone/>
            </a:pPr>
            <a:r>
              <a:rPr lang="en-US" sz="2200" dirty="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y(n)= 5/6 y(n-1)-1/6 y(n-2)+ x(n)</a:t>
            </a:r>
          </a:p>
          <a:p>
            <a:pPr>
              <a:buNone/>
            </a:pPr>
            <a:endParaRPr lang="en-US" sz="2200" dirty="0">
              <a:solidFill>
                <a:schemeClr val="tx1"/>
              </a:solidFill>
              <a:latin typeface="Times New Roman" pitchFamily="18" charset="0"/>
              <a:cs typeface="Times New Roman" pitchFamily="18" charset="0"/>
            </a:endParaRPr>
          </a:p>
          <a:p>
            <a:pPr>
              <a:buNone/>
            </a:pPr>
            <a:r>
              <a:rPr lang="en-US" sz="2400" dirty="0">
                <a:solidFill>
                  <a:schemeClr val="tx1"/>
                </a:solidFill>
                <a:latin typeface="Times New Roman" pitchFamily="18" charset="0"/>
                <a:cs typeface="Times New Roman" pitchFamily="18" charset="0"/>
              </a:rPr>
              <a:t>To the input signal, </a:t>
            </a:r>
          </a:p>
          <a:p>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25672" y="5939990"/>
            <a:ext cx="3124200" cy="679174"/>
          </a:xfrm>
          <a:prstGeom prst="rect">
            <a:avLst/>
          </a:prstGeom>
          <a:noFill/>
        </p:spPr>
      </p:pic>
    </p:spTree>
    <p:extLst>
      <p:ext uri="{BB962C8B-B14F-4D97-AF65-F5344CB8AC3E}">
        <p14:creationId xmlns:p14="http://schemas.microsoft.com/office/powerpoint/2010/main" val="4256792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TotalTime>
  <Words>550</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Lecture-8: Rational Z-Transform</vt:lpstr>
      <vt:lpstr>Problems</vt:lpstr>
      <vt:lpstr>Pole Location and Time-Domain Behavior for     Causal Signals </vt:lpstr>
      <vt:lpstr>Relation between discrete signal and Z-Transform</vt:lpstr>
      <vt:lpstr>PowerPoint Presentation</vt:lpstr>
      <vt:lpstr>The system function of a linear time-invariant system</vt:lpstr>
      <vt:lpstr>Problems</vt:lpstr>
      <vt:lpstr>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Lecture-8: Rational Z-Transform</dc:title>
  <dc:creator>Shapna</dc:creator>
  <cp:lastModifiedBy>Shapna</cp:lastModifiedBy>
  <cp:revision>12</cp:revision>
  <dcterms:created xsi:type="dcterms:W3CDTF">2017-02-01T17:29:12Z</dcterms:created>
  <dcterms:modified xsi:type="dcterms:W3CDTF">2017-02-03T16:34:46Z</dcterms:modified>
</cp:coreProperties>
</file>