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Liver" TargetMode="External"/><Relationship Id="rId2" Type="http://schemas.openxmlformats.org/officeDocument/2006/relationships/hyperlink" Target="https://en.wikipedia.org/wiki/Macroph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Structure and functions of liver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a:t>Functions of liver</a:t>
            </a:r>
          </a:p>
        </p:txBody>
      </p:sp>
      <p:sp>
        <p:nvSpPr>
          <p:cNvPr id="3" name="Content Placeholder 2"/>
          <p:cNvSpPr>
            <a:spLocks noGrp="1"/>
          </p:cNvSpPr>
          <p:nvPr>
            <p:ph idx="1"/>
          </p:nvPr>
        </p:nvSpPr>
        <p:spPr>
          <a:xfrm>
            <a:off x="228600" y="1219200"/>
            <a:ext cx="8686800" cy="5181600"/>
          </a:xfrm>
        </p:spPr>
        <p:txBody>
          <a:bodyPr>
            <a:normAutofit fontScale="47500" lnSpcReduction="20000"/>
          </a:bodyPr>
          <a:lstStyle/>
          <a:p>
            <a:r>
              <a:rPr lang="en-US" b="1" dirty="0"/>
              <a:t>Digestion</a:t>
            </a:r>
          </a:p>
          <a:p>
            <a:pPr>
              <a:buNone/>
            </a:pPr>
            <a:r>
              <a:rPr lang="en-US" dirty="0"/>
              <a:t>	The liver plays an active role in the process of digestion through the production of </a:t>
            </a:r>
            <a:r>
              <a:rPr lang="en-US" i="1" dirty="0"/>
              <a:t>bile. </a:t>
            </a:r>
            <a:r>
              <a:rPr lang="en-US" dirty="0"/>
              <a:t>The emulsification of fats by bile turns the large clumps of fat into smaller pieces that have more surface area and are therefore easier for the body to digest.</a:t>
            </a:r>
          </a:p>
          <a:p>
            <a:pPr>
              <a:buNone/>
            </a:pPr>
            <a:endParaRPr lang="en-US" b="1" dirty="0"/>
          </a:p>
          <a:p>
            <a:r>
              <a:rPr lang="en-US" b="1" dirty="0"/>
              <a:t>Metabolism</a:t>
            </a:r>
          </a:p>
          <a:p>
            <a:pPr lvl="1">
              <a:buNone/>
            </a:pPr>
            <a:r>
              <a:rPr lang="en-US" sz="3300" dirty="0"/>
              <a:t>The liver metabolizes carbohydrate, lipids, and proteins into biologically useful materials. </a:t>
            </a:r>
          </a:p>
          <a:p>
            <a:pPr lvl="1"/>
            <a:r>
              <a:rPr lang="en-US" sz="3300" dirty="0" err="1"/>
              <a:t>Hepatocytes</a:t>
            </a:r>
            <a:r>
              <a:rPr lang="en-US" sz="3300" dirty="0"/>
              <a:t> absorb much of the glucose and store it as glycogen.</a:t>
            </a:r>
          </a:p>
          <a:p>
            <a:pPr lvl="1"/>
            <a:r>
              <a:rPr lang="en-US" sz="3300" dirty="0"/>
              <a:t>Fatty acids are absorbed by </a:t>
            </a:r>
            <a:r>
              <a:rPr lang="en-US" sz="3300" dirty="0" err="1"/>
              <a:t>hepatocytes</a:t>
            </a:r>
            <a:r>
              <a:rPr lang="en-US" sz="3300" dirty="0"/>
              <a:t> and metabolized to produce energy in the form of ATP. Glycerol is converted into glucose by </a:t>
            </a:r>
            <a:r>
              <a:rPr lang="en-US" sz="3300" dirty="0" err="1"/>
              <a:t>hepatocytes</a:t>
            </a:r>
            <a:r>
              <a:rPr lang="en-US" sz="3300" dirty="0"/>
              <a:t> through the process of </a:t>
            </a:r>
            <a:r>
              <a:rPr lang="en-US" sz="3300" dirty="0" err="1"/>
              <a:t>gluconeogenesis</a:t>
            </a:r>
            <a:r>
              <a:rPr lang="en-US" sz="3300" dirty="0"/>
              <a:t>. </a:t>
            </a:r>
            <a:r>
              <a:rPr lang="en-US" sz="3300" dirty="0" err="1"/>
              <a:t>Hepatocytes</a:t>
            </a:r>
            <a:r>
              <a:rPr lang="en-US" sz="3300" dirty="0"/>
              <a:t> can also produce lipids like cholesterol, phospholipids, and lipoproteins that are used by other cells throughout the body.</a:t>
            </a:r>
          </a:p>
          <a:p>
            <a:pPr lvl="1"/>
            <a:r>
              <a:rPr lang="en-US" sz="3300" dirty="0"/>
              <a:t>Amino acids entering the liver require metabolic processing before they can be used as an energy source. </a:t>
            </a:r>
            <a:r>
              <a:rPr lang="en-US" sz="3300" dirty="0" err="1"/>
              <a:t>Hepatocytes</a:t>
            </a:r>
            <a:r>
              <a:rPr lang="en-US" sz="3300" dirty="0"/>
              <a:t> first remove the amine groups of the amino acids and convert them into ammonia and eventually urea. Urea is less toxic than ammonia and can be excreted in urine as a waste product of digestion. The remaining parts of the amino acids can be broken down into ATP or converted into new glucose molecules through the process of </a:t>
            </a:r>
            <a:r>
              <a:rPr lang="en-US" sz="3300" dirty="0" err="1"/>
              <a:t>gluconeogenesis</a:t>
            </a:r>
            <a:r>
              <a:rPr lang="en-US" sz="3300" dirty="0"/>
              <a:t>. </a:t>
            </a:r>
          </a:p>
          <a:p>
            <a:pPr lvl="1"/>
            <a:endParaRPr lang="en-US" b="1" dirty="0"/>
          </a:p>
          <a:p>
            <a:r>
              <a:rPr lang="en-US" b="1" dirty="0"/>
              <a:t>Detoxification</a:t>
            </a:r>
          </a:p>
          <a:p>
            <a:pPr>
              <a:buNone/>
            </a:pPr>
            <a:r>
              <a:rPr lang="en-US" dirty="0"/>
              <a:t>	</a:t>
            </a:r>
            <a:r>
              <a:rPr lang="en-US" sz="3400" dirty="0"/>
              <a:t>The </a:t>
            </a:r>
            <a:r>
              <a:rPr lang="en-US" sz="3400" dirty="0" err="1"/>
              <a:t>hepatocytes</a:t>
            </a:r>
            <a:r>
              <a:rPr lang="en-US" sz="3400" dirty="0"/>
              <a:t> of the liver remove many potentially toxic substances. Enzymes in </a:t>
            </a:r>
            <a:r>
              <a:rPr lang="en-US" sz="3400" dirty="0" err="1"/>
              <a:t>hepatocytes</a:t>
            </a:r>
            <a:r>
              <a:rPr lang="en-US" sz="3400" dirty="0"/>
              <a:t> metabolize many of these toxins such as alcohol and drugs into their inactive metabolites.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liver</a:t>
            </a:r>
          </a:p>
        </p:txBody>
      </p:sp>
      <p:sp>
        <p:nvSpPr>
          <p:cNvPr id="3" name="Content Placeholder 2"/>
          <p:cNvSpPr>
            <a:spLocks noGrp="1"/>
          </p:cNvSpPr>
          <p:nvPr>
            <p:ph idx="1"/>
          </p:nvPr>
        </p:nvSpPr>
        <p:spPr>
          <a:xfrm>
            <a:off x="304800" y="1524000"/>
            <a:ext cx="8382000" cy="4876800"/>
          </a:xfrm>
        </p:spPr>
        <p:txBody>
          <a:bodyPr>
            <a:normAutofit fontScale="62500" lnSpcReduction="20000"/>
          </a:bodyPr>
          <a:lstStyle/>
          <a:p>
            <a:r>
              <a:rPr lang="en-US" b="1" dirty="0"/>
              <a:t>Storage</a:t>
            </a:r>
          </a:p>
          <a:p>
            <a:pPr>
              <a:buNone/>
            </a:pPr>
            <a:r>
              <a:rPr lang="en-US" dirty="0"/>
              <a:t>	Glucose is transported into </a:t>
            </a:r>
            <a:r>
              <a:rPr lang="en-US" dirty="0" err="1"/>
              <a:t>hepatocytes</a:t>
            </a:r>
            <a:r>
              <a:rPr lang="en-US" dirty="0"/>
              <a:t> under the influence of the hormone insulin and stored as the polysaccharide glycogen. </a:t>
            </a:r>
            <a:r>
              <a:rPr lang="en-US" dirty="0" err="1"/>
              <a:t>Hepatocytes</a:t>
            </a:r>
            <a:r>
              <a:rPr lang="en-US" dirty="0"/>
              <a:t> also absorb and store fatty acids from digested triglycerides. The storage of these nutrients allows the liver to maintain the homeostasis of blood glucose. Our liver also stores </a:t>
            </a:r>
            <a:r>
              <a:rPr lang="en-US" b="1" dirty="0"/>
              <a:t>vitamins and minerals</a:t>
            </a:r>
            <a:r>
              <a:rPr lang="en-US" dirty="0"/>
              <a:t> - such as vitamins A, D, E, K, and B12, and the minerals iron and copper - in order to provide a constant supply of these essential substances to the tissues of the body.</a:t>
            </a:r>
            <a:endParaRPr lang="en-US" b="1" dirty="0"/>
          </a:p>
          <a:p>
            <a:r>
              <a:rPr lang="en-US" b="1" dirty="0"/>
              <a:t>Production</a:t>
            </a:r>
          </a:p>
          <a:p>
            <a:pPr>
              <a:buNone/>
            </a:pPr>
            <a:r>
              <a:rPr lang="en-US" dirty="0"/>
              <a:t>	The liver is responsible for the production of several vita</a:t>
            </a:r>
            <a:r>
              <a:rPr lang="en-US" u="sng" dirty="0"/>
              <a:t>l</a:t>
            </a:r>
            <a:r>
              <a:rPr lang="en-US" dirty="0"/>
              <a:t> protein components of blood plasma: </a:t>
            </a:r>
            <a:r>
              <a:rPr lang="en-US" dirty="0" err="1"/>
              <a:t>prothrombin</a:t>
            </a:r>
            <a:r>
              <a:rPr lang="en-US" dirty="0"/>
              <a:t>, fibrinogen, and albumins. </a:t>
            </a:r>
            <a:r>
              <a:rPr lang="en-US" dirty="0" err="1"/>
              <a:t>Prothrombin</a:t>
            </a:r>
            <a:r>
              <a:rPr lang="en-US" dirty="0"/>
              <a:t> and fibrinogen proteins are coagulation factors involved in the formation of blood clots.</a:t>
            </a:r>
            <a:endParaRPr lang="en-US" b="1" dirty="0"/>
          </a:p>
          <a:p>
            <a:r>
              <a:rPr lang="en-US" b="1" dirty="0"/>
              <a:t>Immunity </a:t>
            </a:r>
          </a:p>
          <a:p>
            <a:pPr>
              <a:buNone/>
            </a:pPr>
            <a:r>
              <a:rPr lang="en-US" dirty="0"/>
              <a:t>	The liver functions as an organ of the </a:t>
            </a:r>
            <a:r>
              <a:rPr lang="en-US" b="1" dirty="0"/>
              <a:t>immune system</a:t>
            </a:r>
            <a:r>
              <a:rPr lang="en-US" dirty="0"/>
              <a:t> through the function of the </a:t>
            </a:r>
            <a:r>
              <a:rPr lang="en-US" dirty="0" err="1"/>
              <a:t>Kupffer</a:t>
            </a:r>
            <a:r>
              <a:rPr lang="en-US" dirty="0"/>
              <a:t> cells. </a:t>
            </a:r>
            <a:r>
              <a:rPr lang="en-US" dirty="0" err="1"/>
              <a:t>Kupffer</a:t>
            </a:r>
            <a:r>
              <a:rPr lang="en-US" dirty="0"/>
              <a:t> </a:t>
            </a:r>
            <a:r>
              <a:rPr lang="en-US" dirty="0" smtClean="0"/>
              <a:t>cells (</a:t>
            </a:r>
            <a:r>
              <a:rPr lang="en-US" dirty="0" smtClean="0"/>
              <a:t>are specialized </a:t>
            </a:r>
            <a:r>
              <a:rPr lang="en-US" dirty="0" smtClean="0">
                <a:hlinkClick r:id="rId2" tooltip="Macrophage"/>
              </a:rPr>
              <a:t>macrophages</a:t>
            </a:r>
            <a:r>
              <a:rPr lang="en-US" dirty="0" smtClean="0"/>
              <a:t> located in the </a:t>
            </a:r>
            <a:r>
              <a:rPr lang="en-US" dirty="0" smtClean="0">
                <a:hlinkClick r:id="rId3" tooltip="Liver"/>
              </a:rPr>
              <a:t>liver</a:t>
            </a:r>
            <a:r>
              <a:rPr lang="en-US" dirty="0" smtClean="0"/>
              <a:t>, </a:t>
            </a:r>
            <a:r>
              <a:rPr lang="en-US" dirty="0" smtClean="0"/>
              <a:t>)</a:t>
            </a:r>
            <a:r>
              <a:rPr lang="en-US" dirty="0" smtClean="0"/>
              <a:t> </a:t>
            </a:r>
            <a:r>
              <a:rPr lang="en-US" dirty="0"/>
              <a:t>play an important role by capturing and digesting bacteria, fungi, parasites, worn-out blood cells, and cellular debris.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Pathway of bile secretion</a:t>
            </a:r>
          </a:p>
        </p:txBody>
      </p:sp>
      <p:sp>
        <p:nvSpPr>
          <p:cNvPr id="3" name="Content Placeholder 2"/>
          <p:cNvSpPr>
            <a:spLocks noGrp="1"/>
          </p:cNvSpPr>
          <p:nvPr>
            <p:ph idx="1"/>
          </p:nvPr>
        </p:nvSpPr>
        <p:spPr>
          <a:xfrm>
            <a:off x="0" y="1524000"/>
            <a:ext cx="4876800" cy="3124200"/>
          </a:xfrm>
        </p:spPr>
        <p:txBody>
          <a:bodyPr>
            <a:noAutofit/>
          </a:bodyPr>
          <a:lstStyle/>
          <a:p>
            <a:pPr algn="just">
              <a:buNone/>
            </a:pPr>
            <a:r>
              <a:rPr lang="en-US" sz="2000" dirty="0"/>
              <a:t>	</a:t>
            </a:r>
            <a:r>
              <a:rPr lang="en-US" sz="2000" dirty="0" err="1"/>
              <a:t>Biliary</a:t>
            </a:r>
            <a:r>
              <a:rPr lang="en-US" sz="2000" dirty="0"/>
              <a:t> tree is the arboreal branches of the bile ducts. </a:t>
            </a:r>
          </a:p>
          <a:p>
            <a:pPr algn="just">
              <a:buNone/>
            </a:pPr>
            <a:r>
              <a:rPr lang="en-US" sz="2000" dirty="0"/>
              <a:t>	</a:t>
            </a:r>
            <a:r>
              <a:rPr lang="en-US" sz="1600" dirty="0"/>
              <a:t>The bile produced in the </a:t>
            </a:r>
            <a:r>
              <a:rPr lang="en-US" sz="1600" b="1" dirty="0"/>
              <a:t>liver</a:t>
            </a:r>
            <a:r>
              <a:rPr lang="en-US" sz="1600" dirty="0"/>
              <a:t> is collected in bile </a:t>
            </a:r>
            <a:r>
              <a:rPr lang="en-US" sz="1600" b="1" dirty="0" err="1"/>
              <a:t>canaliculi</a:t>
            </a:r>
            <a:r>
              <a:rPr lang="en-US" sz="1600" dirty="0"/>
              <a:t>, which merge to form </a:t>
            </a:r>
            <a:r>
              <a:rPr lang="en-US" sz="1600" b="1" dirty="0"/>
              <a:t>bile ducts</a:t>
            </a:r>
            <a:r>
              <a:rPr lang="en-US" sz="1600" dirty="0"/>
              <a:t>.  </a:t>
            </a:r>
          </a:p>
          <a:p>
            <a:pPr algn="just">
              <a:buNone/>
            </a:pPr>
            <a:r>
              <a:rPr lang="en-US" sz="1600" dirty="0"/>
              <a:t>	Within the liver, these ducts are called </a:t>
            </a:r>
            <a:r>
              <a:rPr lang="en-US" sz="1600" b="1" dirty="0" smtClean="0"/>
              <a:t>intra hepatic</a:t>
            </a:r>
            <a:r>
              <a:rPr lang="en-US" sz="1600" dirty="0" smtClean="0"/>
              <a:t> </a:t>
            </a:r>
            <a:r>
              <a:rPr lang="en-US" sz="1600" dirty="0"/>
              <a:t>(within the liver) bile ducts, and once they exit the liver they are considered </a:t>
            </a:r>
            <a:r>
              <a:rPr lang="en-US" sz="1600" b="1" dirty="0" smtClean="0"/>
              <a:t>extra hepatic</a:t>
            </a:r>
            <a:r>
              <a:rPr lang="en-US" sz="1600" dirty="0" smtClean="0"/>
              <a:t> </a:t>
            </a:r>
            <a:r>
              <a:rPr lang="en-US" sz="1600" dirty="0"/>
              <a:t>(outside the liver). </a:t>
            </a:r>
          </a:p>
          <a:p>
            <a:pPr algn="just">
              <a:buNone/>
            </a:pPr>
            <a:r>
              <a:rPr lang="en-US" sz="1600" dirty="0"/>
              <a:t>	The </a:t>
            </a:r>
            <a:r>
              <a:rPr lang="en-US" sz="1600" dirty="0" smtClean="0"/>
              <a:t>intra hepatic </a:t>
            </a:r>
            <a:r>
              <a:rPr lang="en-US" sz="1600" dirty="0"/>
              <a:t>ducts eventually drain into the </a:t>
            </a:r>
            <a:r>
              <a:rPr lang="en-US" sz="1600" b="1" dirty="0"/>
              <a:t>right and left hepatic ducts</a:t>
            </a:r>
            <a:r>
              <a:rPr lang="en-US" sz="1600" dirty="0"/>
              <a:t>, which merge to form the </a:t>
            </a:r>
            <a:r>
              <a:rPr lang="en-US" sz="1600" b="1" dirty="0"/>
              <a:t>common hepatic duct</a:t>
            </a:r>
            <a:r>
              <a:rPr lang="en-US" sz="1600" dirty="0"/>
              <a:t>. </a:t>
            </a:r>
          </a:p>
          <a:p>
            <a:pPr algn="just">
              <a:buNone/>
            </a:pPr>
            <a:r>
              <a:rPr lang="en-US" sz="1600" dirty="0"/>
              <a:t>	The </a:t>
            </a:r>
            <a:r>
              <a:rPr lang="en-US" sz="1600" b="1" dirty="0"/>
              <a:t>cystic duct </a:t>
            </a:r>
            <a:r>
              <a:rPr lang="en-US" sz="1600" dirty="0"/>
              <a:t>from the </a:t>
            </a:r>
            <a:r>
              <a:rPr lang="en-US" sz="1600" b="1" dirty="0"/>
              <a:t>gallbladder</a:t>
            </a:r>
            <a:r>
              <a:rPr lang="en-US" sz="1600" dirty="0"/>
              <a:t> joins with the </a:t>
            </a:r>
            <a:r>
              <a:rPr lang="en-US" sz="1600" b="1" dirty="0"/>
              <a:t>common hepatic duct</a:t>
            </a:r>
            <a:r>
              <a:rPr lang="en-US" sz="1600" dirty="0"/>
              <a:t> to form the </a:t>
            </a:r>
            <a:r>
              <a:rPr lang="en-US" sz="1600" b="1" dirty="0"/>
              <a:t>common bile duct</a:t>
            </a:r>
            <a:r>
              <a:rPr lang="en-US" sz="1600" dirty="0"/>
              <a:t>.</a:t>
            </a:r>
          </a:p>
        </p:txBody>
      </p:sp>
      <p:pic>
        <p:nvPicPr>
          <p:cNvPr id="4" name="Picture 3" descr="nrgastro.2012.23-f3.jpg"/>
          <p:cNvPicPr>
            <a:picLocks noChangeAspect="1"/>
          </p:cNvPicPr>
          <p:nvPr/>
        </p:nvPicPr>
        <p:blipFill>
          <a:blip r:embed="rId2"/>
          <a:stretch>
            <a:fillRect/>
          </a:stretch>
        </p:blipFill>
        <p:spPr>
          <a:xfrm>
            <a:off x="4876800" y="1314450"/>
            <a:ext cx="4152900" cy="3790950"/>
          </a:xfrm>
          <a:prstGeom prst="rect">
            <a:avLst/>
          </a:prstGeom>
        </p:spPr>
      </p:pic>
      <p:sp>
        <p:nvSpPr>
          <p:cNvPr id="6" name="TextBox 5"/>
          <p:cNvSpPr txBox="1"/>
          <p:nvPr/>
        </p:nvSpPr>
        <p:spPr>
          <a:xfrm>
            <a:off x="228600" y="5486400"/>
            <a:ext cx="8915400" cy="1477328"/>
          </a:xfrm>
          <a:prstGeom prst="rect">
            <a:avLst/>
          </a:prstGeom>
          <a:noFill/>
        </p:spPr>
        <p:txBody>
          <a:bodyPr wrap="square" rtlCol="0">
            <a:spAutoFit/>
          </a:bodyPr>
          <a:lstStyle/>
          <a:p>
            <a:pPr marL="0" lvl="2"/>
            <a:r>
              <a:rPr lang="en-US" dirty="0"/>
              <a:t>Bile either drains directly into the duodenum via the common bile duct, or is temporarily stored in the gallbladder via the cystic duct. The common bile duct and the pancreatic duct enter the second part of the duodenum together at the </a:t>
            </a:r>
            <a:r>
              <a:rPr lang="en-US" dirty="0" err="1"/>
              <a:t>ampulla</a:t>
            </a:r>
            <a:r>
              <a:rPr lang="en-US" dirty="0"/>
              <a:t> of </a:t>
            </a:r>
            <a:r>
              <a:rPr lang="en-US" dirty="0" err="1"/>
              <a:t>Vater</a:t>
            </a:r>
            <a:r>
              <a:rPr lang="en-US" dirty="0"/>
              <a:t>. (</a:t>
            </a:r>
            <a:r>
              <a:rPr lang="en-US" dirty="0" err="1"/>
              <a:t>Hepato</a:t>
            </a:r>
            <a:r>
              <a:rPr lang="en-US" dirty="0"/>
              <a:t> pancreatic </a:t>
            </a:r>
            <a:r>
              <a:rPr lang="en-US" dirty="0" err="1"/>
              <a:t>ampulla</a:t>
            </a:r>
            <a:r>
              <a:rPr lang="en-US" dirty="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457200"/>
            <a:ext cx="5867400" cy="5668963"/>
          </a:xfrm>
        </p:spPr>
        <p:txBody>
          <a:bodyPr>
            <a:normAutofit fontScale="92500" lnSpcReduction="10000"/>
          </a:bodyPr>
          <a:lstStyle/>
          <a:p>
            <a:r>
              <a:rPr lang="en-US" dirty="0"/>
              <a:t>Bile acids</a:t>
            </a:r>
          </a:p>
          <a:p>
            <a:pPr marL="971550" lvl="1" indent="-514350">
              <a:buFont typeface="+mj-lt"/>
              <a:buAutoNum type="alphaLcPeriod"/>
            </a:pPr>
            <a:r>
              <a:rPr lang="en-US" dirty="0" err="1"/>
              <a:t>Cholic</a:t>
            </a:r>
            <a:r>
              <a:rPr lang="en-US" dirty="0"/>
              <a:t> acid</a:t>
            </a:r>
          </a:p>
          <a:p>
            <a:pPr marL="971550" lvl="1" indent="-514350">
              <a:buFont typeface="+mj-lt"/>
              <a:buAutoNum type="alphaLcPeriod"/>
            </a:pPr>
            <a:r>
              <a:rPr lang="en-US" dirty="0" err="1"/>
              <a:t>Deoxycholic</a:t>
            </a:r>
            <a:r>
              <a:rPr lang="en-US" dirty="0"/>
              <a:t> acid</a:t>
            </a:r>
          </a:p>
          <a:p>
            <a:pPr marL="971550" lvl="1" indent="-514350">
              <a:buFont typeface="+mj-lt"/>
              <a:buAutoNum type="alphaLcPeriod"/>
            </a:pPr>
            <a:r>
              <a:rPr lang="en-US" dirty="0" err="1"/>
              <a:t>Cheno-deoxycholic</a:t>
            </a:r>
            <a:r>
              <a:rPr lang="en-US" dirty="0"/>
              <a:t> acid</a:t>
            </a:r>
          </a:p>
          <a:p>
            <a:pPr marL="971550" lvl="1" indent="-514350">
              <a:buFont typeface="+mj-lt"/>
              <a:buAutoNum type="alphaLcPeriod"/>
            </a:pPr>
            <a:r>
              <a:rPr lang="en-US" dirty="0" err="1"/>
              <a:t>Lethocholic</a:t>
            </a:r>
            <a:r>
              <a:rPr lang="en-US" dirty="0"/>
              <a:t> acid</a:t>
            </a:r>
          </a:p>
          <a:p>
            <a:pPr marL="971550" lvl="1" indent="-514350">
              <a:buFont typeface="+mj-lt"/>
              <a:buAutoNum type="alphaLcPeriod"/>
            </a:pPr>
            <a:r>
              <a:rPr lang="en-US" dirty="0" err="1"/>
              <a:t>Enolic</a:t>
            </a:r>
            <a:r>
              <a:rPr lang="en-US" dirty="0"/>
              <a:t> acid</a:t>
            </a:r>
          </a:p>
          <a:p>
            <a:r>
              <a:rPr lang="en-US" dirty="0"/>
              <a:t>Bile pigments</a:t>
            </a:r>
          </a:p>
          <a:p>
            <a:pPr lvl="1"/>
            <a:r>
              <a:rPr lang="en-US" dirty="0" err="1"/>
              <a:t>Bilirubin</a:t>
            </a:r>
            <a:endParaRPr lang="en-US" dirty="0"/>
          </a:p>
          <a:p>
            <a:pPr lvl="1"/>
            <a:r>
              <a:rPr lang="en-US" dirty="0" err="1"/>
              <a:t>Biliverdin</a:t>
            </a:r>
            <a:r>
              <a:rPr lang="en-US" dirty="0"/>
              <a:t> </a:t>
            </a:r>
          </a:p>
          <a:p>
            <a:r>
              <a:rPr lang="en-US" dirty="0"/>
              <a:t>Bile salts</a:t>
            </a:r>
          </a:p>
          <a:p>
            <a:pPr lvl="1"/>
            <a:r>
              <a:rPr lang="en-US" dirty="0"/>
              <a:t>Na </a:t>
            </a:r>
            <a:r>
              <a:rPr lang="en-US" dirty="0" err="1"/>
              <a:t>tauro-cholate</a:t>
            </a:r>
            <a:r>
              <a:rPr lang="en-US" dirty="0"/>
              <a:t>, K </a:t>
            </a:r>
            <a:r>
              <a:rPr lang="en-US" dirty="0" err="1"/>
              <a:t>tauro</a:t>
            </a:r>
            <a:r>
              <a:rPr lang="en-US" dirty="0"/>
              <a:t> – </a:t>
            </a:r>
            <a:r>
              <a:rPr lang="en-US" dirty="0" err="1"/>
              <a:t>cholate</a:t>
            </a:r>
            <a:endParaRPr lang="en-US" dirty="0"/>
          </a:p>
          <a:p>
            <a:pPr lvl="1"/>
            <a:r>
              <a:rPr lang="en-US" dirty="0"/>
              <a:t>Na </a:t>
            </a:r>
            <a:r>
              <a:rPr lang="en-US" dirty="0" err="1"/>
              <a:t>glycholate</a:t>
            </a:r>
            <a:r>
              <a:rPr lang="en-US" dirty="0"/>
              <a:t>, K </a:t>
            </a:r>
            <a:r>
              <a:rPr lang="en-US" dirty="0" err="1"/>
              <a:t>glycolate</a:t>
            </a:r>
            <a:endParaRPr lang="en-US" dirty="0"/>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bile salts</a:t>
            </a:r>
          </a:p>
        </p:txBody>
      </p:sp>
      <p:sp>
        <p:nvSpPr>
          <p:cNvPr id="3" name="Content Placeholder 2"/>
          <p:cNvSpPr>
            <a:spLocks noGrp="1"/>
          </p:cNvSpPr>
          <p:nvPr>
            <p:ph idx="1"/>
          </p:nvPr>
        </p:nvSpPr>
        <p:spPr/>
        <p:txBody>
          <a:bodyPr>
            <a:normAutofit fontScale="70000" lnSpcReduction="20000"/>
          </a:bodyPr>
          <a:lstStyle/>
          <a:p>
            <a:pPr algn="just">
              <a:buNone/>
            </a:pPr>
            <a:r>
              <a:rPr lang="en-US" dirty="0"/>
              <a:t>The bile salts have two important actions in the intestinal tract:</a:t>
            </a:r>
          </a:p>
          <a:p>
            <a:pPr algn="just"/>
            <a:r>
              <a:rPr lang="en-US" dirty="0"/>
              <a:t>First, they have a </a:t>
            </a:r>
            <a:r>
              <a:rPr lang="en-US" b="1" dirty="0"/>
              <a:t>detergent action </a:t>
            </a:r>
            <a:r>
              <a:rPr lang="en-US" dirty="0"/>
              <a:t>on the fat particles in the food. This decreases the surface tension of the particles and allows agitation in the intestinal tract to break the fat globules into minute sizes. This is called the </a:t>
            </a:r>
            <a:r>
              <a:rPr lang="en-US" i="1" dirty="0"/>
              <a:t>emulsifying</a:t>
            </a:r>
            <a:r>
              <a:rPr lang="en-US" dirty="0"/>
              <a:t> or </a:t>
            </a:r>
            <a:r>
              <a:rPr lang="en-US" i="1" dirty="0"/>
              <a:t>detergent function</a:t>
            </a:r>
            <a:r>
              <a:rPr lang="en-US" dirty="0"/>
              <a:t> of bile salts.</a:t>
            </a:r>
          </a:p>
          <a:p>
            <a:pPr algn="just"/>
            <a:r>
              <a:rPr lang="en-US" dirty="0"/>
              <a:t>Second, bile salts help in the </a:t>
            </a:r>
            <a:r>
              <a:rPr lang="en-US" b="1" dirty="0"/>
              <a:t>absorption</a:t>
            </a:r>
            <a:r>
              <a:rPr lang="en-US" dirty="0"/>
              <a:t> of (1) fatty acids, (2) </a:t>
            </a:r>
            <a:r>
              <a:rPr lang="en-US" dirty="0" err="1"/>
              <a:t>monoglycerides</a:t>
            </a:r>
            <a:r>
              <a:rPr lang="en-US" dirty="0"/>
              <a:t>, (3) cholesterol, and (4) other lipids from the intestinal tract. </a:t>
            </a:r>
          </a:p>
          <a:p>
            <a:pPr algn="just">
              <a:buNone/>
            </a:pPr>
            <a:r>
              <a:rPr lang="en-US"/>
              <a:t>	formation of </a:t>
            </a:r>
            <a:r>
              <a:rPr lang="en-US" dirty="0"/>
              <a:t>small physical complexes with these lipids; the complexes are called </a:t>
            </a:r>
            <a:r>
              <a:rPr lang="en-US" i="1" dirty="0"/>
              <a:t>micelles,</a:t>
            </a:r>
            <a:r>
              <a:rPr lang="en-US" dirty="0"/>
              <a:t> and they are </a:t>
            </a:r>
            <a:r>
              <a:rPr lang="en-US" dirty="0" err="1"/>
              <a:t>semisoluble</a:t>
            </a:r>
            <a:r>
              <a:rPr lang="en-US" dirty="0"/>
              <a:t> in the </a:t>
            </a:r>
            <a:r>
              <a:rPr lang="en-US" dirty="0" err="1"/>
              <a:t>chyme</a:t>
            </a:r>
            <a:r>
              <a:rPr lang="en-US" dirty="0"/>
              <a:t> because of the electrical charges of the bile salts. The intestinal lipids are “ferried” in this form to the intestinal mucosa, where they are then absorbed into the blood. </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topics</a:t>
            </a:r>
          </a:p>
        </p:txBody>
      </p:sp>
      <p:sp>
        <p:nvSpPr>
          <p:cNvPr id="3" name="Content Placeholder 2"/>
          <p:cNvSpPr>
            <a:spLocks noGrp="1"/>
          </p:cNvSpPr>
          <p:nvPr>
            <p:ph idx="1"/>
          </p:nvPr>
        </p:nvSpPr>
        <p:spPr/>
        <p:txBody>
          <a:bodyPr/>
          <a:lstStyle/>
          <a:p>
            <a:pPr lvl="0"/>
            <a:r>
              <a:rPr lang="en-US" dirty="0"/>
              <a:t>Differences between hydrolytic and </a:t>
            </a:r>
            <a:r>
              <a:rPr lang="en-US" dirty="0" err="1"/>
              <a:t>ecbolic</a:t>
            </a:r>
            <a:r>
              <a:rPr lang="en-US" dirty="0"/>
              <a:t> type of secretion.</a:t>
            </a:r>
          </a:p>
          <a:p>
            <a:r>
              <a:rPr lang="en-US" dirty="0"/>
              <a:t>Functions of pancreatic proteases.</a:t>
            </a:r>
          </a:p>
          <a:p>
            <a:pPr lvl="0"/>
            <a:r>
              <a:rPr lang="en-US" dirty="0"/>
              <a:t>Why different digestive juices are necessary for digestion of food?</a:t>
            </a:r>
          </a:p>
          <a:p>
            <a:pPr lvl="0"/>
            <a:r>
              <a:rPr lang="en-US" dirty="0"/>
              <a:t>Functions of Gallbladder</a:t>
            </a:r>
          </a:p>
          <a:p>
            <a:pPr lvl="0"/>
            <a:r>
              <a:rPr lang="en-US" dirty="0"/>
              <a:t>Absorption of fat and protein</a:t>
            </a:r>
          </a:p>
          <a:p>
            <a:pPr lvl="0"/>
            <a:r>
              <a:rPr lang="en-US" dirty="0" err="1"/>
              <a:t>Aptylism</a:t>
            </a:r>
            <a:r>
              <a:rPr lang="en-US" dirty="0"/>
              <a:t>, </a:t>
            </a:r>
            <a:r>
              <a:rPr lang="en-US" dirty="0" err="1"/>
              <a:t>Hyposalivation</a:t>
            </a:r>
            <a:endParaRPr lang="en-US" dirty="0"/>
          </a:p>
          <a:p>
            <a:pPr lvl="0"/>
            <a:endParaRPr lang="en-US" dirty="0"/>
          </a:p>
          <a:p>
            <a:pPr lvl="0"/>
            <a:endParaRPr lang="en-US" dirty="0"/>
          </a:p>
          <a:p>
            <a:pPr lvl="0"/>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240</Words>
  <Application>Microsoft Office PowerPoint</Application>
  <PresentationFormat>On-screen Show (4:3)</PresentationFormat>
  <Paragraphs>53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Structure and functions of liver</vt:lpstr>
      <vt:lpstr>Functions of liver</vt:lpstr>
      <vt:lpstr>Functions of liver</vt:lpstr>
      <vt:lpstr>Pathway of bile secretion</vt:lpstr>
      <vt:lpstr>Slide 5</vt:lpstr>
      <vt:lpstr>Functions of bile salts</vt:lpstr>
      <vt:lpstr>Important topics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 and functions of liver</dc:title>
  <dc:creator>Administrator</dc:creator>
  <cp:lastModifiedBy>Windows User</cp:lastModifiedBy>
  <cp:revision>49</cp:revision>
  <dcterms:created xsi:type="dcterms:W3CDTF">2006-08-16T00:00:00Z</dcterms:created>
  <dcterms:modified xsi:type="dcterms:W3CDTF">2019-04-20T03:50:45Z</dcterms:modified>
</cp:coreProperties>
</file>