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handoutMasterIdLst>
    <p:handoutMasterId r:id="rId24"/>
  </p:handoutMasterIdLst>
  <p:sldIdLst>
    <p:sldId id="256" r:id="rId2"/>
    <p:sldId id="306" r:id="rId3"/>
    <p:sldId id="307" r:id="rId4"/>
    <p:sldId id="308" r:id="rId5"/>
    <p:sldId id="309" r:id="rId6"/>
    <p:sldId id="310" r:id="rId7"/>
    <p:sldId id="311" r:id="rId8"/>
    <p:sldId id="312" r:id="rId9"/>
    <p:sldId id="313" r:id="rId10"/>
    <p:sldId id="314" r:id="rId11"/>
    <p:sldId id="315" r:id="rId12"/>
    <p:sldId id="316" r:id="rId13"/>
    <p:sldId id="317" r:id="rId14"/>
    <p:sldId id="318" r:id="rId15"/>
    <p:sldId id="319" r:id="rId16"/>
    <p:sldId id="320" r:id="rId17"/>
    <p:sldId id="321" r:id="rId18"/>
    <p:sldId id="322" r:id="rId19"/>
    <p:sldId id="323" r:id="rId20"/>
    <p:sldId id="324" r:id="rId21"/>
    <p:sldId id="325" r:id="rId22"/>
    <p:sldId id="305" r:id="rId23"/>
  </p:sldIdLst>
  <p:sldSz cx="12192000" cy="6858000"/>
  <p:notesSz cx="9309100" cy="70532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33943" cy="353888"/>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sz="quarter" idx="1"/>
          </p:nvPr>
        </p:nvSpPr>
        <p:spPr>
          <a:xfrm>
            <a:off x="5273003" y="1"/>
            <a:ext cx="4033943" cy="353888"/>
          </a:xfrm>
          <a:prstGeom prst="rect">
            <a:avLst/>
          </a:prstGeom>
        </p:spPr>
        <p:txBody>
          <a:bodyPr vert="horz" lIns="93497" tIns="46749" rIns="93497" bIns="46749" rtlCol="0"/>
          <a:lstStyle>
            <a:lvl1pPr algn="r">
              <a:defRPr sz="1200"/>
            </a:lvl1pPr>
          </a:lstStyle>
          <a:p>
            <a:fld id="{EE1CD252-1C36-4951-BE61-5DF632ABF379}" type="datetimeFigureOut">
              <a:rPr lang="en-US" smtClean="0"/>
              <a:t>11/25/2021</a:t>
            </a:fld>
            <a:endParaRPr lang="en-US"/>
          </a:p>
        </p:txBody>
      </p:sp>
      <p:sp>
        <p:nvSpPr>
          <p:cNvPr id="4" name="Footer Placeholder 3"/>
          <p:cNvSpPr>
            <a:spLocks noGrp="1"/>
          </p:cNvSpPr>
          <p:nvPr>
            <p:ph type="ftr" sz="quarter" idx="2"/>
          </p:nvPr>
        </p:nvSpPr>
        <p:spPr>
          <a:xfrm>
            <a:off x="0" y="6699376"/>
            <a:ext cx="4033943" cy="353887"/>
          </a:xfrm>
          <a:prstGeom prst="rect">
            <a:avLst/>
          </a:prstGeom>
        </p:spPr>
        <p:txBody>
          <a:bodyPr vert="horz" lIns="93497" tIns="46749" rIns="93497" bIns="46749" rtlCol="0" anchor="b"/>
          <a:lstStyle>
            <a:lvl1pPr algn="l">
              <a:defRPr sz="1200"/>
            </a:lvl1pPr>
          </a:lstStyle>
          <a:p>
            <a:endParaRPr lang="en-US"/>
          </a:p>
        </p:txBody>
      </p:sp>
      <p:sp>
        <p:nvSpPr>
          <p:cNvPr id="5" name="Slide Number Placeholder 4"/>
          <p:cNvSpPr>
            <a:spLocks noGrp="1"/>
          </p:cNvSpPr>
          <p:nvPr>
            <p:ph type="sldNum" sz="quarter" idx="3"/>
          </p:nvPr>
        </p:nvSpPr>
        <p:spPr>
          <a:xfrm>
            <a:off x="5273003" y="6699376"/>
            <a:ext cx="4033943" cy="353887"/>
          </a:xfrm>
          <a:prstGeom prst="rect">
            <a:avLst/>
          </a:prstGeom>
        </p:spPr>
        <p:txBody>
          <a:bodyPr vert="horz" lIns="93497" tIns="46749" rIns="93497" bIns="46749" rtlCol="0" anchor="b"/>
          <a:lstStyle>
            <a:lvl1pPr algn="r">
              <a:defRPr sz="1200"/>
            </a:lvl1pPr>
          </a:lstStyle>
          <a:p>
            <a:fld id="{9D141C03-64E6-4608-A82B-596FA7FFC6C1}" type="slidenum">
              <a:rPr lang="en-US" smtClean="0"/>
              <a:t>‹#›</a:t>
            </a:fld>
            <a:endParaRPr lang="en-US"/>
          </a:p>
        </p:txBody>
      </p:sp>
    </p:spTree>
    <p:extLst>
      <p:ext uri="{BB962C8B-B14F-4D97-AF65-F5344CB8AC3E}">
        <p14:creationId xmlns:p14="http://schemas.microsoft.com/office/powerpoint/2010/main" val="45637467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9830BB-7B96-4166-891F-C8B460CFE4E9}" type="datetimeFigureOut">
              <a:rPr lang="en-US" smtClean="0"/>
              <a:pPr/>
              <a:t>11/25/2021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2836336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9830BB-7B96-4166-891F-C8B460CFE4E9}" type="datetimeFigureOut">
              <a:rPr lang="en-US" smtClean="0"/>
              <a:pPr/>
              <a:t>11/25/2021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3375793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9830BB-7B96-4166-891F-C8B460CFE4E9}" type="datetimeFigureOut">
              <a:rPr lang="en-US" smtClean="0"/>
              <a:pPr/>
              <a:t>11/25/2021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2683329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9830BB-7B96-4166-891F-C8B460CFE4E9}" type="datetimeFigureOut">
              <a:rPr lang="en-US" smtClean="0"/>
              <a:pPr/>
              <a:t>11/25/2021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430339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9830BB-7B96-4166-891F-C8B460CFE4E9}" type="datetimeFigureOut">
              <a:rPr lang="en-US" smtClean="0"/>
              <a:pPr/>
              <a:t>11/25/2021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3014651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9830BB-7B96-4166-891F-C8B460CFE4E9}" type="datetimeFigureOut">
              <a:rPr lang="en-US" smtClean="0"/>
              <a:pPr/>
              <a:t>11/25/2021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1359775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9830BB-7B96-4166-891F-C8B460CFE4E9}" type="datetimeFigureOut">
              <a:rPr lang="en-US" smtClean="0"/>
              <a:pPr/>
              <a:t>11/25/2021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2924477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9830BB-7B96-4166-891F-C8B460CFE4E9}" type="datetimeFigureOut">
              <a:rPr lang="en-US" smtClean="0"/>
              <a:pPr/>
              <a:t>11/25/2021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1210286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9830BB-7B96-4166-891F-C8B460CFE4E9}" type="datetimeFigureOut">
              <a:rPr lang="en-US" smtClean="0"/>
              <a:pPr/>
              <a:t>11/25/2021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1438198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9830BB-7B96-4166-891F-C8B460CFE4E9}" type="datetimeFigureOut">
              <a:rPr lang="en-US" smtClean="0"/>
              <a:pPr/>
              <a:t>11/25/2021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1687588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9830BB-7B96-4166-891F-C8B460CFE4E9}" type="datetimeFigureOut">
              <a:rPr lang="en-US" smtClean="0"/>
              <a:pPr/>
              <a:t>11/25/2021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85279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9830BB-7B96-4166-891F-C8B460CFE4E9}" type="datetimeFigureOut">
              <a:rPr lang="en-US" smtClean="0"/>
              <a:pPr/>
              <a:t>11/25/2021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90F341-F24E-4115-A0B8-105A03B082DE}" type="slidenum">
              <a:rPr lang="en-US" smtClean="0"/>
              <a:pPr/>
              <a:t>‹#›</a:t>
            </a:fld>
            <a:endParaRPr lang="en-US"/>
          </a:p>
        </p:txBody>
      </p:sp>
    </p:spTree>
    <p:extLst>
      <p:ext uri="{BB962C8B-B14F-4D97-AF65-F5344CB8AC3E}">
        <p14:creationId xmlns:p14="http://schemas.microsoft.com/office/powerpoint/2010/main" val="76563879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8293" y="1027361"/>
            <a:ext cx="9144000" cy="955985"/>
          </a:xfrm>
        </p:spPr>
        <p:txBody>
          <a:bodyPr>
            <a:normAutofit/>
          </a:bodyPr>
          <a:lstStyle/>
          <a:p>
            <a:r>
              <a:rPr lang="en-US" sz="4000" b="1" dirty="0">
                <a:solidFill>
                  <a:schemeClr val="accent6">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BARRIERS OF COMMUNICATION</a:t>
            </a:r>
            <a:endParaRPr lang="en-US" sz="4000" dirty="0">
              <a:solidFill>
                <a:schemeClr val="accent6">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0" y="3933022"/>
            <a:ext cx="9144000" cy="2269474"/>
          </a:xfrm>
        </p:spPr>
        <p:txBody>
          <a:bodyPr>
            <a:normAutofit/>
          </a:bodyPr>
          <a:lstStyle/>
          <a:p>
            <a:r>
              <a:rPr lang="en-US" b="1" dirty="0" err="1"/>
              <a:t>Sharmin</a:t>
            </a:r>
            <a:r>
              <a:rPr lang="en-US" b="1" dirty="0"/>
              <a:t> Sultana</a:t>
            </a:r>
          </a:p>
          <a:p>
            <a:r>
              <a:rPr lang="en-US" b="1" dirty="0"/>
              <a:t>Research associate</a:t>
            </a:r>
          </a:p>
          <a:p>
            <a:r>
              <a:rPr lang="en-US" b="1" dirty="0"/>
              <a:t>Department  of Public Health</a:t>
            </a:r>
          </a:p>
          <a:p>
            <a:r>
              <a:rPr lang="en-US" b="1" dirty="0"/>
              <a:t>Daffodil International University</a:t>
            </a:r>
          </a:p>
          <a:p>
            <a:endParaRPr lang="en-US" dirty="0"/>
          </a:p>
        </p:txBody>
      </p:sp>
    </p:spTree>
    <p:extLst>
      <p:ext uri="{BB962C8B-B14F-4D97-AF65-F5344CB8AC3E}">
        <p14:creationId xmlns:p14="http://schemas.microsoft.com/office/powerpoint/2010/main" val="1364448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Cont’d….</a:t>
            </a:r>
            <a:endParaRPr lang="en-US" sz="4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89397" y="1967292"/>
            <a:ext cx="11702603" cy="4351338"/>
          </a:xfrm>
        </p:spPr>
        <p:txBody>
          <a:bodyPr/>
          <a:lstStyle/>
          <a:p>
            <a:pPr marL="0" indent="0">
              <a:buNone/>
            </a:pPr>
            <a:r>
              <a:rPr lang="en-US" b="1" dirty="0">
                <a:latin typeface="Times New Roman" panose="02020603050405020304" pitchFamily="18" charset="0"/>
                <a:cs typeface="Times New Roman" panose="02020603050405020304" pitchFamily="18" charset="0"/>
              </a:rPr>
              <a:t>iii) Problem of Homogeneity :</a:t>
            </a:r>
            <a:r>
              <a:rPr lang="en-US" dirty="0">
                <a:latin typeface="Times New Roman" panose="02020603050405020304" pitchFamily="18" charset="0"/>
                <a:cs typeface="Times New Roman" panose="02020603050405020304" pitchFamily="18" charset="0"/>
              </a:rPr>
              <a:t> The more homogeneous an audience, the greater the chances of successful communication and vice-versa.</a:t>
            </a:r>
          </a:p>
          <a:p>
            <a:pPr marL="0" indent="0">
              <a:buNone/>
            </a:pP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0" indent="0">
              <a:buNone/>
            </a:pPr>
            <a:r>
              <a:rPr lang="en-US" b="1" dirty="0" smtClean="0">
                <a:latin typeface="Times New Roman" panose="02020603050405020304" pitchFamily="18" charset="0"/>
                <a:cs typeface="Times New Roman" panose="02020603050405020304" pitchFamily="18" charset="0"/>
              </a:rPr>
              <a:t>iv</a:t>
            </a:r>
            <a:r>
              <a:rPr lang="en-US" b="1" dirty="0">
                <a:latin typeface="Times New Roman" panose="02020603050405020304" pitchFamily="18" charset="0"/>
                <a:cs typeface="Times New Roman" panose="02020603050405020304" pitchFamily="18" charset="0"/>
              </a:rPr>
              <a:t>) Disposition of the audience towards the sender/communicator :</a:t>
            </a:r>
            <a:r>
              <a:rPr lang="en-US" dirty="0">
                <a:latin typeface="Times New Roman" panose="02020603050405020304" pitchFamily="18" charset="0"/>
                <a:cs typeface="Times New Roman" panose="02020603050405020304" pitchFamily="18" charset="0"/>
              </a:rPr>
              <a:t> Attitude of the audience to wards the communicator is an important factor in the effective ness of the communication. It is a function of the communicator to make their </a:t>
            </a:r>
            <a:r>
              <a:rPr lang="en-US" dirty="0" smtClean="0">
                <a:latin typeface="Times New Roman" panose="02020603050405020304" pitchFamily="18" charset="0"/>
                <a:cs typeface="Times New Roman" panose="02020603050405020304" pitchFamily="18" charset="0"/>
              </a:rPr>
              <a:t>attitude.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1741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According to the nature of problems</a:t>
            </a:r>
            <a:endParaRPr lang="en-US" sz="4000"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dirty="0">
                <a:latin typeface="Times New Roman" panose="02020603050405020304" pitchFamily="18" charset="0"/>
                <a:cs typeface="Times New Roman" panose="02020603050405020304" pitchFamily="18" charset="0"/>
              </a:rPr>
              <a:t>These can be grouped under three headings </a:t>
            </a:r>
            <a:r>
              <a:rPr lang="en-US" dirty="0" smtClean="0">
                <a:latin typeface="Times New Roman" panose="02020603050405020304" pitchFamily="18" charset="0"/>
                <a:cs typeface="Times New Roman" panose="02020603050405020304" pitchFamily="18" charset="0"/>
              </a:rPr>
              <a:t>:</a:t>
            </a:r>
          </a:p>
          <a:p>
            <a:pPr marL="0" indent="0">
              <a:buNone/>
            </a:pPr>
            <a:r>
              <a:rPr lang="en-US" dirty="0" smtClean="0">
                <a:latin typeface="Times New Roman" panose="02020603050405020304" pitchFamily="18" charset="0"/>
                <a:cs typeface="Times New Roman" panose="02020603050405020304" pitchFamily="18" charset="0"/>
              </a:rPr>
              <a:t>A</a:t>
            </a:r>
            <a:r>
              <a:rPr lang="en-US" dirty="0">
                <a:latin typeface="Times New Roman" panose="02020603050405020304" pitchFamily="18" charset="0"/>
                <a:cs typeface="Times New Roman" panose="02020603050405020304" pitchFamily="18" charset="0"/>
              </a:rPr>
              <a:t>. Physical Barrier</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B. Psychological </a:t>
            </a:r>
            <a:r>
              <a:rPr lang="en-US" dirty="0" smtClean="0">
                <a:latin typeface="Times New Roman" panose="02020603050405020304" pitchFamily="18" charset="0"/>
                <a:cs typeface="Times New Roman" panose="02020603050405020304" pitchFamily="18" charset="0"/>
              </a:rPr>
              <a:t>Barrier</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C. Social &amp; Cultural Barrier</a:t>
            </a:r>
          </a:p>
        </p:txBody>
      </p:sp>
    </p:spTree>
    <p:extLst>
      <p:ext uri="{BB962C8B-B14F-4D97-AF65-F5344CB8AC3E}">
        <p14:creationId xmlns:p14="http://schemas.microsoft.com/office/powerpoint/2010/main" val="41779531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4278"/>
          </a:xfrm>
        </p:spPr>
        <p:txBody>
          <a:bodyPr>
            <a:normAutofit/>
          </a:bodyPr>
          <a:lstStyle/>
          <a:p>
            <a:r>
              <a:rPr lang="en-US" sz="4000"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 Physical Barriers :</a:t>
            </a:r>
            <a:endParaRPr lang="en-US" sz="4000"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00637" y="1516532"/>
            <a:ext cx="10515600" cy="4351338"/>
          </a:xfrm>
        </p:spPr>
        <p:txBody>
          <a:bodyPr>
            <a:noAutofit/>
          </a:bodyPr>
          <a:lstStyle/>
          <a:p>
            <a:pPr marL="0" indent="0">
              <a:buNone/>
            </a:pPr>
            <a:r>
              <a:rPr lang="en-US" b="1" dirty="0" err="1" smtClean="0">
                <a:latin typeface="Times New Roman" panose="02020603050405020304" pitchFamily="18" charset="0"/>
                <a:cs typeface="Times New Roman" panose="02020603050405020304" pitchFamily="18" charset="0"/>
              </a:rPr>
              <a:t>i</a:t>
            </a:r>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Improper illumination :</a:t>
            </a:r>
            <a:r>
              <a:rPr lang="en-US" dirty="0">
                <a:latin typeface="Times New Roman" panose="02020603050405020304" pitchFamily="18" charset="0"/>
                <a:cs typeface="Times New Roman" panose="02020603050405020304" pitchFamily="18" charset="0"/>
              </a:rPr>
              <a:t> If the place is </a:t>
            </a:r>
            <a:r>
              <a:rPr lang="en-US" dirty="0" smtClean="0">
                <a:latin typeface="Times New Roman" panose="02020603050405020304" pitchFamily="18" charset="0"/>
                <a:cs typeface="Times New Roman" panose="02020603050405020304" pitchFamily="18" charset="0"/>
              </a:rPr>
              <a:t>inadequately </a:t>
            </a:r>
            <a:r>
              <a:rPr lang="en-US" dirty="0">
                <a:latin typeface="Times New Roman" panose="02020603050405020304" pitchFamily="18" charset="0"/>
                <a:cs typeface="Times New Roman" panose="02020603050405020304" pitchFamily="18" charset="0"/>
              </a:rPr>
              <a:t>lit, so that communicator as well as the aid can not be seen clearly, the impact of the message will be less.</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ii) Poor Ventilation :</a:t>
            </a:r>
            <a:r>
              <a:rPr lang="en-US" dirty="0">
                <a:latin typeface="Times New Roman" panose="02020603050405020304" pitchFamily="18" charset="0"/>
                <a:cs typeface="Times New Roman" panose="02020603050405020304" pitchFamily="18" charset="0"/>
              </a:rPr>
              <a:t> If too much of crowd is present as the audience, leading to suffocation or lack of fresh air or place is not properly ventilated, then the people will not be able to concentrate and the communication will not be effective.</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iii) Voice of the Source :</a:t>
            </a:r>
            <a:r>
              <a:rPr lang="en-US" dirty="0">
                <a:latin typeface="Times New Roman" panose="02020603050405020304" pitchFamily="18" charset="0"/>
                <a:cs typeface="Times New Roman" panose="02020603050405020304" pitchFamily="18" charset="0"/>
              </a:rPr>
              <a:t> For effective communication, it is very important that the communicator should have a clear and loud voice, which can be heard properly by the audience.</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iv) Presence of noise :</a:t>
            </a:r>
            <a:r>
              <a:rPr lang="en-US" dirty="0">
                <a:latin typeface="Times New Roman" panose="02020603050405020304" pitchFamily="18" charset="0"/>
                <a:cs typeface="Times New Roman" panose="02020603050405020304" pitchFamily="18" charset="0"/>
              </a:rPr>
              <a:t> This could be people talking (excessive verbalism) or traffic noise etc. This </a:t>
            </a:r>
            <a:r>
              <a:rPr lang="en-US" dirty="0" smtClean="0">
                <a:latin typeface="Times New Roman" panose="02020603050405020304" pitchFamily="18" charset="0"/>
                <a:cs typeface="Times New Roman" panose="02020603050405020304" pitchFamily="18" charset="0"/>
              </a:rPr>
              <a:t>really </a:t>
            </a:r>
            <a:r>
              <a:rPr lang="en-US" dirty="0">
                <a:latin typeface="Times New Roman" panose="02020603050405020304" pitchFamily="18" charset="0"/>
                <a:cs typeface="Times New Roman" panose="02020603050405020304" pitchFamily="18" charset="0"/>
              </a:rPr>
              <a:t>distracts the audience and must be </a:t>
            </a:r>
            <a:r>
              <a:rPr lang="en-US" dirty="0" smtClean="0">
                <a:latin typeface="Times New Roman" panose="02020603050405020304" pitchFamily="18" charset="0"/>
                <a:cs typeface="Times New Roman" panose="02020603050405020304" pitchFamily="18" charset="0"/>
              </a:rPr>
              <a:t>removed.</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8897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Cont’d…..</a:t>
            </a:r>
          </a:p>
        </p:txBody>
      </p:sp>
      <p:sp>
        <p:nvSpPr>
          <p:cNvPr id="3" name="Content Placeholder 2"/>
          <p:cNvSpPr>
            <a:spLocks noGrp="1"/>
          </p:cNvSpPr>
          <p:nvPr>
            <p:ph idx="1"/>
          </p:nvPr>
        </p:nvSpPr>
        <p:spPr/>
        <p:txBody>
          <a:bodyPr/>
          <a:lstStyle/>
          <a:p>
            <a:pPr marL="0" indent="0">
              <a:buNone/>
            </a:pPr>
            <a:r>
              <a:rPr lang="en-US" b="1" dirty="0">
                <a:latin typeface="Times New Roman" panose="02020603050405020304" pitchFamily="18" charset="0"/>
                <a:cs typeface="Times New Roman" panose="02020603050405020304" pitchFamily="18" charset="0"/>
              </a:rPr>
              <a:t>v) Seating Arrangement :</a:t>
            </a:r>
            <a:r>
              <a:rPr lang="en-US" dirty="0">
                <a:latin typeface="Times New Roman" panose="02020603050405020304" pitchFamily="18" charset="0"/>
                <a:cs typeface="Times New Roman" panose="02020603050405020304" pitchFamily="18" charset="0"/>
              </a:rPr>
              <a:t> If the audience are so seated, that they have to assume uncomfortable postures or can't see the </a:t>
            </a:r>
            <a:r>
              <a:rPr lang="en-US" dirty="0" smtClean="0">
                <a:latin typeface="Times New Roman" panose="02020603050405020304" pitchFamily="18" charset="0"/>
                <a:cs typeface="Times New Roman" panose="02020603050405020304" pitchFamily="18" charset="0"/>
              </a:rPr>
              <a:t>communicator </a:t>
            </a:r>
            <a:r>
              <a:rPr lang="en-US" dirty="0">
                <a:latin typeface="Times New Roman" panose="02020603050405020304" pitchFamily="18" charset="0"/>
                <a:cs typeface="Times New Roman" panose="02020603050405020304" pitchFamily="18" charset="0"/>
              </a:rPr>
              <a:t>or aid, then it will act as barrier to communication.</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vi) Language</a:t>
            </a:r>
            <a:r>
              <a:rPr lang="en-US" dirty="0">
                <a:latin typeface="Times New Roman" panose="02020603050405020304" pitchFamily="18" charset="0"/>
                <a:cs typeface="Times New Roman" panose="02020603050405020304" pitchFamily="18" charset="0"/>
              </a:rPr>
              <a:t> : If the language of the source is different from the audience or it is too complex and not at the level of the audience, then the audience will not be able to </a:t>
            </a:r>
            <a:r>
              <a:rPr lang="en-US" dirty="0" smtClean="0">
                <a:latin typeface="Times New Roman" panose="02020603050405020304" pitchFamily="18" charset="0"/>
                <a:cs typeface="Times New Roman" panose="02020603050405020304" pitchFamily="18" charset="0"/>
              </a:rPr>
              <a:t>understand </a:t>
            </a:r>
            <a:r>
              <a:rPr lang="en-US" dirty="0">
                <a:latin typeface="Times New Roman" panose="02020603050405020304" pitchFamily="18" charset="0"/>
                <a:cs typeface="Times New Roman" panose="02020603050405020304" pitchFamily="18" charset="0"/>
              </a:rPr>
              <a:t>what is being said. For </a:t>
            </a:r>
            <a:r>
              <a:rPr lang="en-US" dirty="0" smtClean="0">
                <a:latin typeface="Times New Roman" panose="02020603050405020304" pitchFamily="18" charset="0"/>
                <a:cs typeface="Times New Roman" panose="02020603050405020304" pitchFamily="18" charset="0"/>
              </a:rPr>
              <a:t>example </a:t>
            </a:r>
            <a:r>
              <a:rPr lang="en-US" dirty="0">
                <a:latin typeface="Times New Roman" panose="02020603050405020304" pitchFamily="18" charset="0"/>
                <a:cs typeface="Times New Roman" panose="02020603050405020304" pitchFamily="18" charset="0"/>
              </a:rPr>
              <a:t>- one teacher said in the class "our </a:t>
            </a:r>
            <a:r>
              <a:rPr lang="en-US" dirty="0" smtClean="0">
                <a:latin typeface="Times New Roman" panose="02020603050405020304" pitchFamily="18" charset="0"/>
                <a:cs typeface="Times New Roman" panose="02020603050405020304" pitchFamily="18" charset="0"/>
              </a:rPr>
              <a:t>country is </a:t>
            </a:r>
            <a:r>
              <a:rPr lang="en-US" dirty="0">
                <a:latin typeface="Times New Roman" panose="02020603050405020304" pitchFamily="18" charset="0"/>
                <a:cs typeface="Times New Roman" panose="02020603050405020304" pitchFamily="18" charset="0"/>
              </a:rPr>
              <a:t>in a great mess". The students thought that this sentence was nothing, but pure nonsense </a:t>
            </a:r>
            <a:r>
              <a:rPr lang="en-US" dirty="0" smtClean="0">
                <a:latin typeface="Times New Roman" panose="02020603050405020304" pitchFamily="18" charset="0"/>
                <a:cs typeface="Times New Roman" panose="02020603050405020304" pitchFamily="18" charset="0"/>
              </a:rPr>
              <a:t>because </a:t>
            </a:r>
            <a:r>
              <a:rPr lang="en-US" dirty="0">
                <a:latin typeface="Times New Roman" panose="02020603050405020304" pitchFamily="18" charset="0"/>
                <a:cs typeface="Times New Roman" panose="02020603050405020304" pitchFamily="18" charset="0"/>
              </a:rPr>
              <a:t>they took the word "mess" to mean a hotel. But obviously the teacher used the term to mean "great disorder".</a:t>
            </a:r>
          </a:p>
        </p:txBody>
      </p:sp>
    </p:spTree>
    <p:extLst>
      <p:ext uri="{BB962C8B-B14F-4D97-AF65-F5344CB8AC3E}">
        <p14:creationId xmlns:p14="http://schemas.microsoft.com/office/powerpoint/2010/main" val="6145808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Cont’d….</a:t>
            </a:r>
            <a:endParaRPr lang="en-US" sz="4000"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b="1" dirty="0">
                <a:latin typeface="Times New Roman" panose="02020603050405020304" pitchFamily="18" charset="0"/>
                <a:cs typeface="Times New Roman" panose="02020603050405020304" pitchFamily="18" charset="0"/>
              </a:rPr>
              <a:t>vii) Heterogeneity of the group :</a:t>
            </a:r>
            <a:r>
              <a:rPr lang="en-US" dirty="0">
                <a:latin typeface="Times New Roman" panose="02020603050405020304" pitchFamily="18" charset="0"/>
                <a:cs typeface="Times New Roman" panose="02020603050405020304" pitchFamily="18" charset="0"/>
              </a:rPr>
              <a:t> The more heterogeneous the group and the more is difference in their </a:t>
            </a:r>
            <a:r>
              <a:rPr lang="en-US" dirty="0" smtClean="0">
                <a:latin typeface="Times New Roman" panose="02020603050405020304" pitchFamily="18" charset="0"/>
                <a:cs typeface="Times New Roman" panose="02020603050405020304" pitchFamily="18" charset="0"/>
              </a:rPr>
              <a:t>backgrounds</a:t>
            </a:r>
            <a:r>
              <a:rPr lang="en-US" dirty="0">
                <a:latin typeface="Times New Roman" panose="02020603050405020304" pitchFamily="18" charset="0"/>
                <a:cs typeface="Times New Roman" panose="02020603050405020304" pitchFamily="18" charset="0"/>
              </a:rPr>
              <a:t>, the more is difficulty arise in communication with them</a:t>
            </a:r>
            <a:r>
              <a:rPr lang="en-US" dirty="0" smtClean="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viii) Lack of skill on the part of communicator :</a:t>
            </a:r>
            <a:r>
              <a:rPr lang="en-US" dirty="0">
                <a:latin typeface="Times New Roman" panose="02020603050405020304" pitchFamily="18" charset="0"/>
                <a:cs typeface="Times New Roman" panose="02020603050405020304" pitchFamily="18" charset="0"/>
              </a:rPr>
              <a:t> The communicator may not know his subject matter well or he may nor be able to put it across to the audience or he may select an </a:t>
            </a:r>
            <a:r>
              <a:rPr lang="en-US" dirty="0" smtClean="0">
                <a:latin typeface="Times New Roman" panose="02020603050405020304" pitchFamily="18" charset="0"/>
                <a:cs typeface="Times New Roman" panose="02020603050405020304" pitchFamily="18" charset="0"/>
              </a:rPr>
              <a:t>unsuitable </a:t>
            </a:r>
            <a:r>
              <a:rPr lang="en-US" dirty="0">
                <a:latin typeface="Times New Roman" panose="02020603050405020304" pitchFamily="18" charset="0"/>
                <a:cs typeface="Times New Roman" panose="02020603050405020304" pitchFamily="18" charset="0"/>
              </a:rPr>
              <a:t>aid or may lack skill in the use of </a:t>
            </a:r>
            <a:r>
              <a:rPr lang="en-US" dirty="0" smtClean="0">
                <a:latin typeface="Times New Roman" panose="02020603050405020304" pitchFamily="18" charset="0"/>
                <a:cs typeface="Times New Roman" panose="02020603050405020304" pitchFamily="18" charset="0"/>
              </a:rPr>
              <a:t>background </a:t>
            </a:r>
            <a:r>
              <a:rPr lang="en-US" dirty="0">
                <a:latin typeface="Times New Roman" panose="02020603050405020304" pitchFamily="18" charset="0"/>
                <a:cs typeface="Times New Roman" panose="02020603050405020304" pitchFamily="18" charset="0"/>
              </a:rPr>
              <a:t>or staging techniques, resulting in incompetent </a:t>
            </a:r>
            <a:r>
              <a:rPr lang="en-US" dirty="0" smtClean="0">
                <a:latin typeface="Times New Roman" panose="02020603050405020304" pitchFamily="18" charset="0"/>
                <a:cs typeface="Times New Roman" panose="02020603050405020304" pitchFamily="18" charset="0"/>
              </a:rPr>
              <a:t>communication.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44062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Cont’d….</a:t>
            </a:r>
            <a:endParaRPr lang="en-US" dirty="0"/>
          </a:p>
        </p:txBody>
      </p:sp>
      <p:sp>
        <p:nvSpPr>
          <p:cNvPr id="3" name="Content Placeholder 2"/>
          <p:cNvSpPr>
            <a:spLocks noGrp="1"/>
          </p:cNvSpPr>
          <p:nvPr>
            <p:ph idx="1"/>
          </p:nvPr>
        </p:nvSpPr>
        <p:spPr/>
        <p:txBody>
          <a:bodyPr/>
          <a:lstStyle/>
          <a:p>
            <a:pPr marL="0" indent="0">
              <a:buNone/>
            </a:pPr>
            <a:r>
              <a:rPr lang="en-US" b="1" dirty="0">
                <a:latin typeface="Times New Roman" panose="02020603050405020304" pitchFamily="18" charset="0"/>
                <a:cs typeface="Times New Roman" panose="02020603050405020304" pitchFamily="18" charset="0"/>
              </a:rPr>
              <a:t>ix) Anxiety :</a:t>
            </a:r>
            <a:r>
              <a:rPr lang="en-US" dirty="0">
                <a:latin typeface="Times New Roman" panose="02020603050405020304" pitchFamily="18" charset="0"/>
                <a:cs typeface="Times New Roman" panose="02020603050405020304" pitchFamily="18" charset="0"/>
              </a:rPr>
              <a:t> Tension reaction, such as those involved in stage fright or feeling of inferiority, which effects speech, paralysis, disease or characteristics of physical appearance which interfere with expressive bodily action or which tend to call </a:t>
            </a:r>
            <a:r>
              <a:rPr lang="en-US" dirty="0" smtClean="0">
                <a:latin typeface="Times New Roman" panose="02020603050405020304" pitchFamily="18" charset="0"/>
                <a:cs typeface="Times New Roman" panose="02020603050405020304" pitchFamily="18" charset="0"/>
              </a:rPr>
              <a:t>forth</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unfavorable </a:t>
            </a:r>
            <a:r>
              <a:rPr lang="en-US" dirty="0">
                <a:latin typeface="Times New Roman" panose="02020603050405020304" pitchFamily="18" charset="0"/>
                <a:cs typeface="Times New Roman" panose="02020603050405020304" pitchFamily="18" charset="0"/>
              </a:rPr>
              <a:t>reactions on the part of the listeners, resulting as a barrier of communications</a:t>
            </a:r>
            <a:r>
              <a:rPr lang="en-US" dirty="0" smtClean="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x) Transmission Defects :</a:t>
            </a:r>
            <a:r>
              <a:rPr lang="en-US" dirty="0">
                <a:latin typeface="Times New Roman" panose="02020603050405020304" pitchFamily="18" charset="0"/>
                <a:cs typeface="Times New Roman" panose="02020603050405020304" pitchFamily="18" charset="0"/>
              </a:rPr>
              <a:t> Defects such as in the means and conditions of </a:t>
            </a:r>
            <a:r>
              <a:rPr lang="en-US" dirty="0" smtClean="0">
                <a:latin typeface="Times New Roman" panose="02020603050405020304" pitchFamily="18" charset="0"/>
                <a:cs typeface="Times New Roman" panose="02020603050405020304" pitchFamily="18" charset="0"/>
              </a:rPr>
              <a:t>transmission </a:t>
            </a:r>
            <a:r>
              <a:rPr lang="en-US" dirty="0">
                <a:latin typeface="Times New Roman" panose="02020603050405020304" pitchFamily="18" charset="0"/>
                <a:cs typeface="Times New Roman" panose="02020603050405020304" pitchFamily="18" charset="0"/>
              </a:rPr>
              <a:t>by radio station or T.V. station, or poor shading or poor pictures in other aids</a:t>
            </a:r>
          </a:p>
        </p:txBody>
      </p:sp>
    </p:spTree>
    <p:extLst>
      <p:ext uri="{BB962C8B-B14F-4D97-AF65-F5344CB8AC3E}">
        <p14:creationId xmlns:p14="http://schemas.microsoft.com/office/powerpoint/2010/main" val="3893458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 Psychological Barrier</a:t>
            </a:r>
            <a:endParaRPr lang="en-US" sz="4000"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pPr marL="0" indent="0">
              <a:buNone/>
            </a:pPr>
            <a:r>
              <a:rPr lang="en-US" b="1" dirty="0" err="1">
                <a:latin typeface="Times New Roman" panose="02020603050405020304" pitchFamily="18" charset="0"/>
                <a:cs typeface="Times New Roman" panose="02020603050405020304" pitchFamily="18" charset="0"/>
              </a:rPr>
              <a:t>i</a:t>
            </a:r>
            <a:r>
              <a:rPr lang="en-US" b="1" dirty="0">
                <a:latin typeface="Times New Roman" panose="02020603050405020304" pitchFamily="18" charset="0"/>
                <a:cs typeface="Times New Roman" panose="02020603050405020304" pitchFamily="18" charset="0"/>
              </a:rPr>
              <a:t>) Motivation and Interest :</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Unless </a:t>
            </a:r>
            <a:r>
              <a:rPr lang="en-US" dirty="0">
                <a:latin typeface="Times New Roman" panose="02020603050405020304" pitchFamily="18" charset="0"/>
                <a:cs typeface="Times New Roman" panose="02020603050405020304" pitchFamily="18" charset="0"/>
              </a:rPr>
              <a:t>the audience is motivated to learn and the communicator motivated to teach, the impact of the message won't be produced.</a:t>
            </a:r>
          </a:p>
          <a:p>
            <a:pPr marL="0" indent="0">
              <a:buNone/>
            </a:pPr>
            <a:r>
              <a:rPr lang="en-US" b="1" dirty="0">
                <a:latin typeface="Times New Roman" panose="02020603050405020304" pitchFamily="18" charset="0"/>
                <a:cs typeface="Times New Roman" panose="02020603050405020304" pitchFamily="18" charset="0"/>
              </a:rPr>
              <a:t>ii) Rapport Formation : </a:t>
            </a:r>
            <a:r>
              <a:rPr lang="en-US" dirty="0">
                <a:latin typeface="Times New Roman" panose="02020603050405020304" pitchFamily="18" charset="0"/>
                <a:cs typeface="Times New Roman" panose="02020603050405020304" pitchFamily="18" charset="0"/>
              </a:rPr>
              <a:t>If there is no rapport formation </a:t>
            </a:r>
            <a:r>
              <a:rPr lang="en-US" dirty="0" smtClean="0">
                <a:latin typeface="Times New Roman" panose="02020603050405020304" pitchFamily="18" charset="0"/>
                <a:cs typeface="Times New Roman" panose="02020603050405020304" pitchFamily="18" charset="0"/>
              </a:rPr>
              <a:t>between </a:t>
            </a:r>
            <a:r>
              <a:rPr lang="en-US" dirty="0">
                <a:latin typeface="Times New Roman" panose="02020603050405020304" pitchFamily="18" charset="0"/>
                <a:cs typeface="Times New Roman" panose="02020603050405020304" pitchFamily="18" charset="0"/>
              </a:rPr>
              <a:t>the source and the audience, the audience may not listen to pay attention to what is being said. This also includes the </a:t>
            </a:r>
            <a:r>
              <a:rPr lang="en-US" dirty="0" smtClean="0">
                <a:latin typeface="Times New Roman" panose="02020603050405020304" pitchFamily="18" charset="0"/>
                <a:cs typeface="Times New Roman" panose="02020603050405020304" pitchFamily="18" charset="0"/>
              </a:rPr>
              <a:t>inability </a:t>
            </a:r>
            <a:r>
              <a:rPr lang="en-US" dirty="0">
                <a:latin typeface="Times New Roman" panose="02020603050405020304" pitchFamily="18" charset="0"/>
                <a:cs typeface="Times New Roman" panose="02020603050405020304" pitchFamily="18" charset="0"/>
              </a:rPr>
              <a:t>to transcend personal experience in inter-group communication.</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iii) Verbalism :</a:t>
            </a:r>
            <a:r>
              <a:rPr lang="en-US" dirty="0">
                <a:latin typeface="Times New Roman" panose="02020603050405020304" pitchFamily="18" charset="0"/>
                <a:cs typeface="Times New Roman" panose="02020603050405020304" pitchFamily="18" charset="0"/>
              </a:rPr>
              <a:t> The communicator may go on talking and the Audience may go on Listening with out engaging in any discussion. In such cases, it is very </a:t>
            </a:r>
            <a:r>
              <a:rPr lang="en-US" dirty="0" smtClean="0">
                <a:latin typeface="Times New Roman" panose="02020603050405020304" pitchFamily="18" charset="0"/>
                <a:cs typeface="Times New Roman" panose="02020603050405020304" pitchFamily="18" charset="0"/>
              </a:rPr>
              <a:t>unlike </a:t>
            </a:r>
            <a:r>
              <a:rPr lang="en-US" dirty="0">
                <a:latin typeface="Times New Roman" panose="02020603050405020304" pitchFamily="18" charset="0"/>
                <a:cs typeface="Times New Roman" panose="02020603050405020304" pitchFamily="18" charset="0"/>
              </a:rPr>
              <a:t>that good communication is taking place, as it must be clear by now that communication is a </a:t>
            </a:r>
            <a:r>
              <a:rPr lang="en-US" dirty="0" smtClean="0">
                <a:latin typeface="Times New Roman" panose="02020603050405020304" pitchFamily="18" charset="0"/>
                <a:cs typeface="Times New Roman" panose="02020603050405020304" pitchFamily="18" charset="0"/>
              </a:rPr>
              <a:t>two-way </a:t>
            </a:r>
            <a:r>
              <a:rPr lang="en-US" dirty="0">
                <a:latin typeface="Times New Roman" panose="02020603050405020304" pitchFamily="18" charset="0"/>
                <a:cs typeface="Times New Roman" panose="02020603050405020304" pitchFamily="18" charset="0"/>
              </a:rPr>
              <a:t>process.</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11956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Cont’d…</a:t>
            </a:r>
          </a:p>
        </p:txBody>
      </p:sp>
      <p:sp>
        <p:nvSpPr>
          <p:cNvPr id="3" name="Content Placeholder 2"/>
          <p:cNvSpPr>
            <a:spLocks noGrp="1"/>
          </p:cNvSpPr>
          <p:nvPr>
            <p:ph idx="1"/>
          </p:nvPr>
        </p:nvSpPr>
        <p:spPr/>
        <p:txBody>
          <a:bodyPr>
            <a:normAutofit lnSpcReduction="10000"/>
          </a:bodyPr>
          <a:lstStyle/>
          <a:p>
            <a:pPr marL="0" indent="0">
              <a:buNone/>
            </a:pPr>
            <a:r>
              <a:rPr lang="en-US" b="1" dirty="0">
                <a:latin typeface="Times New Roman" panose="02020603050405020304" pitchFamily="18" charset="0"/>
                <a:cs typeface="Times New Roman" panose="02020603050405020304" pitchFamily="18" charset="0"/>
              </a:rPr>
              <a:t>iv) Attention of the Audience :</a:t>
            </a:r>
            <a:r>
              <a:rPr lang="en-US" dirty="0">
                <a:latin typeface="Times New Roman" panose="02020603050405020304" pitchFamily="18" charset="0"/>
                <a:cs typeface="Times New Roman" panose="02020603050405020304" pitchFamily="18" charset="0"/>
              </a:rPr>
              <a:t> Very often listening capabilities of people are limited which obstructs communication. This will also include day-dreaming e.g., </a:t>
            </a:r>
            <a:r>
              <a:rPr lang="en-US" dirty="0" smtClean="0">
                <a:latin typeface="Times New Roman" panose="02020603050405020304" pitchFamily="18" charset="0"/>
                <a:cs typeface="Times New Roman" panose="02020603050405020304" pitchFamily="18" charset="0"/>
              </a:rPr>
              <a:t>sometimes </a:t>
            </a:r>
            <a:r>
              <a:rPr lang="en-US" dirty="0">
                <a:latin typeface="Times New Roman" panose="02020603050405020304" pitchFamily="18" charset="0"/>
                <a:cs typeface="Times New Roman" panose="02020603050405020304" pitchFamily="18" charset="0"/>
              </a:rPr>
              <a:t>in a class, the communication is not interesting and the students begin to indulge in thoughts about pleasant or interesting experiences which they had earlier or which may have later on. This in </a:t>
            </a:r>
            <a:r>
              <a:rPr lang="en-US" dirty="0" smtClean="0">
                <a:latin typeface="Times New Roman" panose="02020603050405020304" pitchFamily="18" charset="0"/>
                <a:cs typeface="Times New Roman" panose="02020603050405020304" pitchFamily="18" charset="0"/>
              </a:rPr>
              <a:t>attentiveness </a:t>
            </a:r>
            <a:r>
              <a:rPr lang="en-US" dirty="0">
                <a:latin typeface="Times New Roman" panose="02020603050405020304" pitchFamily="18" charset="0"/>
                <a:cs typeface="Times New Roman" panose="02020603050405020304" pitchFamily="18" charset="0"/>
              </a:rPr>
              <a:t>may result in lack of communication</a:t>
            </a:r>
            <a:r>
              <a:rPr lang="en-US" dirty="0" smtClean="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v) Problem of Cooperation, Participation and Involvement :</a:t>
            </a:r>
            <a:r>
              <a:rPr lang="en-US" dirty="0">
                <a:latin typeface="Times New Roman" panose="02020603050405020304" pitchFamily="18" charset="0"/>
                <a:cs typeface="Times New Roman" panose="02020603050405020304" pitchFamily="18" charset="0"/>
              </a:rPr>
              <a:t> In other words, either the sender or receiver, or </a:t>
            </a:r>
            <a:r>
              <a:rPr lang="en-US" dirty="0" smtClean="0">
                <a:latin typeface="Times New Roman" panose="02020603050405020304" pitchFamily="18" charset="0"/>
                <a:cs typeface="Times New Roman" panose="02020603050405020304" pitchFamily="18" charset="0"/>
              </a:rPr>
              <a:t>sometimes </a:t>
            </a:r>
            <a:r>
              <a:rPr lang="en-US" dirty="0">
                <a:latin typeface="Times New Roman" panose="02020603050405020304" pitchFamily="18" charset="0"/>
                <a:cs typeface="Times New Roman" panose="02020603050405020304" pitchFamily="18" charset="0"/>
              </a:rPr>
              <a:t>both are not </a:t>
            </a:r>
            <a:r>
              <a:rPr lang="en-US" dirty="0" smtClean="0">
                <a:latin typeface="Times New Roman" panose="02020603050405020304" pitchFamily="18" charset="0"/>
                <a:cs typeface="Times New Roman" panose="02020603050405020304" pitchFamily="18" charset="0"/>
              </a:rPr>
              <a:t>really </a:t>
            </a:r>
            <a:r>
              <a:rPr lang="en-US" dirty="0">
                <a:latin typeface="Times New Roman" panose="02020603050405020304" pitchFamily="18" charset="0"/>
                <a:cs typeface="Times New Roman" panose="02020603050405020304" pitchFamily="18" charset="0"/>
              </a:rPr>
              <a:t>having the healthy approach to communication and hence are not co operative and are superficially involved, thus acting as barrier to communication.</a:t>
            </a:r>
          </a:p>
        </p:txBody>
      </p:sp>
    </p:spTree>
    <p:extLst>
      <p:ext uri="{BB962C8B-B14F-4D97-AF65-F5344CB8AC3E}">
        <p14:creationId xmlns:p14="http://schemas.microsoft.com/office/powerpoint/2010/main" val="35137409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Cont’d…</a:t>
            </a:r>
            <a:endParaRPr lang="en-US" dirty="0"/>
          </a:p>
        </p:txBody>
      </p:sp>
      <p:sp>
        <p:nvSpPr>
          <p:cNvPr id="3" name="Content Placeholder 2"/>
          <p:cNvSpPr>
            <a:spLocks noGrp="1"/>
          </p:cNvSpPr>
          <p:nvPr>
            <p:ph idx="1"/>
          </p:nvPr>
        </p:nvSpPr>
        <p:spPr/>
        <p:txBody>
          <a:bodyPr/>
          <a:lstStyle/>
          <a:p>
            <a:pPr marL="0" indent="0">
              <a:buNone/>
            </a:pPr>
            <a:r>
              <a:rPr lang="en-US" b="1" dirty="0"/>
              <a:t>vi) Attitude of the Audience </a:t>
            </a:r>
            <a:r>
              <a:rPr lang="en-US" b="1" dirty="0" smtClean="0"/>
              <a:t>towards </a:t>
            </a:r>
            <a:r>
              <a:rPr lang="en-US" b="1" dirty="0"/>
              <a:t>the Communicator :</a:t>
            </a:r>
            <a:r>
              <a:rPr lang="en-US" dirty="0"/>
              <a:t> What the audience think of the communicator is very important in </a:t>
            </a:r>
            <a:r>
              <a:rPr lang="en-US" dirty="0" smtClean="0"/>
              <a:t>order </a:t>
            </a:r>
            <a:r>
              <a:rPr lang="en-US" dirty="0"/>
              <a:t>to have effective communication. It is very important for them to develop a </a:t>
            </a:r>
            <a:r>
              <a:rPr lang="en-US" dirty="0" smtClean="0"/>
              <a:t>favorable </a:t>
            </a:r>
            <a:r>
              <a:rPr lang="en-US" dirty="0"/>
              <a:t>attitude. The audience should look upon him as a good learned </a:t>
            </a:r>
            <a:r>
              <a:rPr lang="en-US" dirty="0" smtClean="0"/>
              <a:t>person</a:t>
            </a:r>
            <a:r>
              <a:rPr lang="en-US" dirty="0"/>
              <a:t>, from whom they learn </a:t>
            </a:r>
            <a:r>
              <a:rPr lang="en-US" dirty="0" smtClean="0"/>
              <a:t>something</a:t>
            </a:r>
            <a:r>
              <a:rPr lang="en-US" dirty="0"/>
              <a:t>, </a:t>
            </a:r>
            <a:r>
              <a:rPr lang="en-US" dirty="0" smtClean="0"/>
              <a:t>otherwise </a:t>
            </a:r>
            <a:r>
              <a:rPr lang="en-US" dirty="0"/>
              <a:t>they may not bother to listen to him. In rural areas especially, it is </a:t>
            </a:r>
            <a:r>
              <a:rPr lang="en-US" dirty="0" smtClean="0"/>
              <a:t>sometimes</a:t>
            </a:r>
            <a:r>
              <a:rPr lang="en-US" dirty="0"/>
              <a:t>, important for the audience to know about the family </a:t>
            </a:r>
            <a:r>
              <a:rPr lang="en-US" dirty="0" smtClean="0"/>
              <a:t>background </a:t>
            </a:r>
            <a:r>
              <a:rPr lang="en-US" dirty="0"/>
              <a:t>of the communicator. Also it can be experienced that any community health worker on MCH (Mother Child Health Care) is well accepted if she is married.</a:t>
            </a:r>
          </a:p>
        </p:txBody>
      </p:sp>
    </p:spTree>
    <p:extLst>
      <p:ext uri="{BB962C8B-B14F-4D97-AF65-F5344CB8AC3E}">
        <p14:creationId xmlns:p14="http://schemas.microsoft.com/office/powerpoint/2010/main" val="3657921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Cont’d…</a:t>
            </a:r>
            <a:endParaRPr lang="en-US" dirty="0"/>
          </a:p>
        </p:txBody>
      </p:sp>
      <p:sp>
        <p:nvSpPr>
          <p:cNvPr id="3" name="Content Placeholder 2"/>
          <p:cNvSpPr>
            <a:spLocks noGrp="1"/>
          </p:cNvSpPr>
          <p:nvPr>
            <p:ph idx="1"/>
          </p:nvPr>
        </p:nvSpPr>
        <p:spPr/>
        <p:txBody>
          <a:bodyPr>
            <a:noAutofit/>
          </a:bodyPr>
          <a:lstStyle/>
          <a:p>
            <a:pPr marL="0" indent="0">
              <a:buNone/>
            </a:pPr>
            <a:r>
              <a:rPr lang="en-US" b="1" dirty="0" smtClean="0">
                <a:latin typeface="Times New Roman" panose="02020603050405020304" pitchFamily="18" charset="0"/>
                <a:cs typeface="Times New Roman" panose="02020603050405020304" pitchFamily="18" charset="0"/>
              </a:rPr>
              <a:t>vii</a:t>
            </a:r>
            <a:r>
              <a:rPr lang="en-US" b="1" dirty="0">
                <a:latin typeface="Times New Roman" panose="02020603050405020304" pitchFamily="18" charset="0"/>
                <a:cs typeface="Times New Roman" panose="02020603050405020304" pitchFamily="18" charset="0"/>
              </a:rPr>
              <a:t>) Emotional Disturbances :</a:t>
            </a:r>
            <a:r>
              <a:rPr lang="en-US" dirty="0">
                <a:latin typeface="Times New Roman" panose="02020603050405020304" pitchFamily="18" charset="0"/>
                <a:cs typeface="Times New Roman" panose="02020603050405020304" pitchFamily="18" charset="0"/>
              </a:rPr>
              <a:t> If the communicator or receiver are up set emotionally, then it will definitely affect the process </a:t>
            </a:r>
            <a:r>
              <a:rPr lang="en-US" dirty="0" smtClean="0">
                <a:latin typeface="Times New Roman" panose="02020603050405020304" pitchFamily="18" charset="0"/>
                <a:cs typeface="Times New Roman" panose="02020603050405020304" pitchFamily="18" charset="0"/>
              </a:rPr>
              <a:t>of communication</a:t>
            </a:r>
            <a:r>
              <a:rPr lang="en-US" dirty="0">
                <a:latin typeface="Times New Roman" panose="02020603050405020304" pitchFamily="18" charset="0"/>
                <a:cs typeface="Times New Roman" panose="02020603050405020304" pitchFamily="18" charset="0"/>
              </a:rPr>
              <a:t>.</a:t>
            </a:r>
          </a:p>
          <a:p>
            <a:pPr marL="0" indent="0">
              <a:buNone/>
            </a:pPr>
            <a:r>
              <a:rPr lang="en-US" b="1" dirty="0">
                <a:latin typeface="Times New Roman" panose="02020603050405020304" pitchFamily="18" charset="0"/>
                <a:cs typeface="Times New Roman" panose="02020603050405020304" pitchFamily="18" charset="0"/>
              </a:rPr>
              <a:t>viii) Limited Perception and Interpretation of the Audience :</a:t>
            </a:r>
            <a:r>
              <a:rPr lang="en-US" dirty="0">
                <a:latin typeface="Times New Roman" panose="02020603050405020304" pitchFamily="18" charset="0"/>
                <a:cs typeface="Times New Roman" panose="02020603050405020304" pitchFamily="18" charset="0"/>
              </a:rPr>
              <a:t> The audience may interpret wrongly what has been said by the Communicator, which acts as an obstruction in putting across his message. The psychologist tell us that we receive through our sense organs a great deal more than we actually perceive. For example, the communicator may be saying a lot but the receiver may understand only a part of it. This is called limited perception. Hence, if proper listening and viewing techniques are made part of the learning situation, the receiver can observe more of information and understand it</a:t>
            </a: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3597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p:txBody>
          <a:bodyPr/>
          <a:lstStyle/>
          <a:p>
            <a:pPr marL="0" indent="0">
              <a:buNone/>
            </a:pPr>
            <a:r>
              <a:rPr lang="en-US" dirty="0"/>
              <a:t>Communication is a continuous process. This involves the act of proceeding a chain of actions or operations definitely reaching to a desired end. Each event of communication has at least three phases :</a:t>
            </a:r>
          </a:p>
          <a:p>
            <a:pPr marL="0" indent="0">
              <a:buNone/>
            </a:pPr>
            <a:r>
              <a:rPr lang="en-US" dirty="0"/>
              <a:t/>
            </a:r>
            <a:br>
              <a:rPr lang="en-US" dirty="0"/>
            </a:br>
            <a:r>
              <a:rPr lang="en-US" dirty="0"/>
              <a:t>1) Transmission</a:t>
            </a:r>
            <a:br>
              <a:rPr lang="en-US" dirty="0"/>
            </a:br>
            <a:r>
              <a:rPr lang="en-US" dirty="0"/>
              <a:t>2) Interpretation</a:t>
            </a:r>
            <a:br>
              <a:rPr lang="en-US" dirty="0"/>
            </a:br>
            <a:r>
              <a:rPr lang="en-US" dirty="0"/>
              <a:t>3) Response/feedback</a:t>
            </a:r>
          </a:p>
        </p:txBody>
      </p:sp>
    </p:spTree>
    <p:extLst>
      <p:ext uri="{BB962C8B-B14F-4D97-AF65-F5344CB8AC3E}">
        <p14:creationId xmlns:p14="http://schemas.microsoft.com/office/powerpoint/2010/main" val="3685542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 Social and Cultural Barrier :</a:t>
            </a:r>
            <a:endParaRPr lang="en-US" sz="4000"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b="1" dirty="0" err="1"/>
              <a:t>i</a:t>
            </a:r>
            <a:r>
              <a:rPr lang="en-US" b="1" dirty="0"/>
              <a:t>) Status of the Communicator :</a:t>
            </a:r>
            <a:r>
              <a:rPr lang="en-US" dirty="0"/>
              <a:t> If the Communicator comes from a lower caste or has a low status, then he may not be liked by the group, which may result as a barrier in effective communication.</a:t>
            </a:r>
            <a:br>
              <a:rPr lang="en-US" dirty="0"/>
            </a:br>
            <a:r>
              <a:rPr lang="en-US" b="1" dirty="0"/>
              <a:t>ii) Social Environment :</a:t>
            </a:r>
            <a:r>
              <a:rPr lang="en-US" dirty="0"/>
              <a:t> If a receiver is in the company of the person whom he does not like e.g. a </a:t>
            </a:r>
            <a:r>
              <a:rPr lang="en-US" dirty="0" smtClean="0"/>
              <a:t>person </a:t>
            </a:r>
            <a:r>
              <a:rPr lang="en-US" dirty="0"/>
              <a:t>from higher caste </a:t>
            </a:r>
            <a:r>
              <a:rPr lang="en-US" dirty="0" smtClean="0"/>
              <a:t>sitting </a:t>
            </a:r>
            <a:r>
              <a:rPr lang="en-US" dirty="0"/>
              <a:t>with lower caste, then he will not be able to receive and perceive attentively.</a:t>
            </a:r>
            <a:br>
              <a:rPr lang="en-US" dirty="0"/>
            </a:br>
            <a:r>
              <a:rPr lang="en-US" b="1" dirty="0"/>
              <a:t>iii) Social and Cultural Values of the Community :</a:t>
            </a:r>
            <a:r>
              <a:rPr lang="en-US" dirty="0"/>
              <a:t> The </a:t>
            </a:r>
            <a:r>
              <a:rPr lang="en-US" dirty="0" smtClean="0"/>
              <a:t>communicator </a:t>
            </a:r>
            <a:r>
              <a:rPr lang="en-US" dirty="0"/>
              <a:t>should be aware of the social and cultural values of the community in which he is teaching, so that be can </a:t>
            </a:r>
            <a:r>
              <a:rPr lang="en-US" dirty="0" smtClean="0"/>
              <a:t>mold </a:t>
            </a:r>
            <a:r>
              <a:rPr lang="en-US" dirty="0"/>
              <a:t>his message </a:t>
            </a:r>
            <a:r>
              <a:rPr lang="en-US" dirty="0" smtClean="0"/>
              <a:t>according </a:t>
            </a:r>
            <a:r>
              <a:rPr lang="en-US" dirty="0"/>
              <a:t>to them to be accept able to the community.</a:t>
            </a:r>
          </a:p>
        </p:txBody>
      </p:sp>
    </p:spTree>
    <p:extLst>
      <p:ext uri="{BB962C8B-B14F-4D97-AF65-F5344CB8AC3E}">
        <p14:creationId xmlns:p14="http://schemas.microsoft.com/office/powerpoint/2010/main" val="35263258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i="1" dirty="0">
                <a:latin typeface="Times New Roman" panose="02020603050405020304" pitchFamily="18" charset="0"/>
                <a:cs typeface="Times New Roman" panose="02020603050405020304" pitchFamily="18" charset="0"/>
              </a:rPr>
              <a:t>Selected References</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i="1" dirty="0">
                <a:latin typeface="Times New Roman" panose="02020603050405020304" pitchFamily="18" charset="0"/>
                <a:cs typeface="Times New Roman" panose="02020603050405020304" pitchFamily="18" charset="0"/>
              </a:rPr>
              <a:t>(1) Education and Communication for Development, by O.P. </a:t>
            </a:r>
            <a:r>
              <a:rPr lang="en-US" i="1" dirty="0" err="1">
                <a:latin typeface="Times New Roman" panose="02020603050405020304" pitchFamily="18" charset="0"/>
                <a:cs typeface="Times New Roman" panose="02020603050405020304" pitchFamily="18" charset="0"/>
              </a:rPr>
              <a:t>Dhama</a:t>
            </a:r>
            <a:r>
              <a:rPr lang="en-US" i="1" dirty="0">
                <a:latin typeface="Times New Roman" panose="02020603050405020304" pitchFamily="18" charset="0"/>
                <a:cs typeface="Times New Roman" panose="02020603050405020304" pitchFamily="18" charset="0"/>
              </a:rPr>
              <a:t>, O.P. </a:t>
            </a:r>
            <a:r>
              <a:rPr lang="en-US" i="1" dirty="0" err="1">
                <a:latin typeface="Times New Roman" panose="02020603050405020304" pitchFamily="18" charset="0"/>
                <a:cs typeface="Times New Roman" panose="02020603050405020304" pitchFamily="18" charset="0"/>
              </a:rPr>
              <a:t>Bhatnagar</a:t>
            </a:r>
            <a:r>
              <a:rPr lang="en-US" i="1" dirty="0">
                <a:latin typeface="Times New Roman" panose="02020603050405020304" pitchFamily="18" charset="0"/>
                <a:cs typeface="Times New Roman" panose="02020603050405020304" pitchFamily="18" charset="0"/>
              </a:rPr>
              <a:t>, Oxford &amp; IBH Publishing Co., 1987, II Edition.</a:t>
            </a:r>
            <a:br>
              <a:rPr lang="en-US" i="1" dirty="0">
                <a:latin typeface="Times New Roman" panose="02020603050405020304" pitchFamily="18" charset="0"/>
                <a:cs typeface="Times New Roman" panose="02020603050405020304" pitchFamily="18" charset="0"/>
              </a:rPr>
            </a:br>
            <a:r>
              <a:rPr lang="en-US" i="1" dirty="0">
                <a:latin typeface="Times New Roman" panose="02020603050405020304" pitchFamily="18" charset="0"/>
                <a:cs typeface="Times New Roman" panose="02020603050405020304" pitchFamily="18" charset="0"/>
              </a:rPr>
              <a:t>(2) Communication Technology and Development, By Prof. I.P. </a:t>
            </a:r>
            <a:r>
              <a:rPr lang="en-US" i="1" dirty="0" err="1">
                <a:latin typeface="Times New Roman" panose="02020603050405020304" pitchFamily="18" charset="0"/>
                <a:cs typeface="Times New Roman" panose="02020603050405020304" pitchFamily="18" charset="0"/>
              </a:rPr>
              <a:t>Tewari</a:t>
            </a:r>
            <a:r>
              <a:rPr lang="en-US" i="1" dirty="0">
                <a:latin typeface="Times New Roman" panose="02020603050405020304" pitchFamily="18" charset="0"/>
                <a:cs typeface="Times New Roman" panose="02020603050405020304" pitchFamily="18" charset="0"/>
              </a:rPr>
              <a:t> Publication Division, Ministry of Information &amp; Broadcasting, Government of India, 1987.</a:t>
            </a:r>
            <a:br>
              <a:rPr lang="en-US" i="1" dirty="0">
                <a:latin typeface="Times New Roman" panose="02020603050405020304" pitchFamily="18" charset="0"/>
                <a:cs typeface="Times New Roman" panose="02020603050405020304" pitchFamily="18" charset="0"/>
              </a:rPr>
            </a:br>
            <a:r>
              <a:rPr lang="en-US" i="1" dirty="0">
                <a:latin typeface="Times New Roman" panose="02020603050405020304" pitchFamily="18" charset="0"/>
                <a:cs typeface="Times New Roman" panose="02020603050405020304" pitchFamily="18" charset="0"/>
              </a:rPr>
              <a:t>(3) Visual Communication Handbook - Denys J. Saunders</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8124863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7096213"/>
          </a:xfrm>
          <a:prstGeom prst="rect">
            <a:avLst/>
          </a:prstGeom>
        </p:spPr>
      </p:pic>
    </p:spTree>
    <p:extLst>
      <p:ext uri="{BB962C8B-B14F-4D97-AF65-F5344CB8AC3E}">
        <p14:creationId xmlns:p14="http://schemas.microsoft.com/office/powerpoint/2010/main" val="40405689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Cont’d</a:t>
            </a:r>
            <a:r>
              <a:rPr lang="en-US" sz="4000" b="1" dirty="0" smtClean="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en-US" sz="4000"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26394" y="1555168"/>
            <a:ext cx="10515600" cy="4987299"/>
          </a:xfrm>
        </p:spPr>
        <p:txBody>
          <a:bodyPr>
            <a:normAutofit lnSpcReduction="10000"/>
          </a:bodyPr>
          <a:lstStyle/>
          <a:p>
            <a:r>
              <a:rPr lang="en-US" dirty="0">
                <a:latin typeface="Times New Roman" panose="02020603050405020304" pitchFamily="18" charset="0"/>
                <a:cs typeface="Times New Roman" panose="02020603050405020304" pitchFamily="18" charset="0"/>
              </a:rPr>
              <a:t>These are crucial points in communication. For example, if transmission (expression) is not clear; the interpretation inaccurate and the response nil or improper; then one's effort to communicate will not succeed. In other words, if the source does not have adequate or clear information; if the message is not encoded fully, accurately and effectively; if these are not transmitted fast enough and accurately enough, despite interference and competitions, to the desired receiver; if the message is not decoded in a pattern that corresponds to the encoding; and finally if the destination is unable to handle the decoded message, so as to produce the desired response, then, obviously, the system is working at less than top efficiently. Or, it may be said that there are always barriers, one may encounter in the process of communication</a:t>
            </a:r>
          </a:p>
        </p:txBody>
      </p:sp>
    </p:spTree>
    <p:extLst>
      <p:ext uri="{BB962C8B-B14F-4D97-AF65-F5344CB8AC3E}">
        <p14:creationId xmlns:p14="http://schemas.microsoft.com/office/powerpoint/2010/main" val="2041374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Main Problems/barriers in communications</a:t>
            </a:r>
            <a:endParaRPr lang="en-US" sz="4000"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74879" y="1690687"/>
            <a:ext cx="10515600" cy="4813143"/>
          </a:xfrm>
        </p:spPr>
        <p:txBody>
          <a:bodyPr>
            <a:noAutofit/>
          </a:bodyPr>
          <a:lstStyle/>
          <a:p>
            <a:pPr marL="0" indent="0">
              <a:buNone/>
            </a:pPr>
            <a:r>
              <a:rPr lang="en-US" dirty="0">
                <a:latin typeface="Times New Roman" panose="02020603050405020304" pitchFamily="18" charset="0"/>
                <a:cs typeface="Times New Roman" panose="02020603050405020304" pitchFamily="18" charset="0"/>
              </a:rPr>
              <a:t>1.The problem that the individual has in achieving his own goals. In other words, these have their base in the adequacy and appropriateness of his own strategies or in communication competence.</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2. Relative inadequacy or incompleteness of the communication competence of any, or all, of the participants. That is, any given problem may be attributable to one or the other, or to both persons engaged in a two person communication encounter.</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3. In the situation where communication has successfully reached but the consequences anticipated by the receiver for any action/thought are so negative so to inhibit the achievement of sender's intentions.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4. Sometimes the criteria, by which the system's progress is to be measured, is wrongly placed.</a:t>
            </a:r>
          </a:p>
        </p:txBody>
      </p:sp>
    </p:spTree>
    <p:extLst>
      <p:ext uri="{BB962C8B-B14F-4D97-AF65-F5344CB8AC3E}">
        <p14:creationId xmlns:p14="http://schemas.microsoft.com/office/powerpoint/2010/main" val="3521014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 Related to the communicator</a:t>
            </a:r>
            <a:endParaRPr lang="en-US" sz="4000"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4716843"/>
          </a:xfrm>
        </p:spPr>
        <p:txBody>
          <a:bodyPr/>
          <a:lstStyle/>
          <a:p>
            <a:pPr marL="0" indent="0">
              <a:buNone/>
            </a:pPr>
            <a:r>
              <a:rPr lang="en-US" b="1" dirty="0" err="1">
                <a:latin typeface="Times New Roman" panose="02020603050405020304" pitchFamily="18" charset="0"/>
                <a:cs typeface="Times New Roman" panose="02020603050405020304" pitchFamily="18" charset="0"/>
              </a:rPr>
              <a:t>i</a:t>
            </a:r>
            <a:r>
              <a:rPr lang="en-US" b="1" dirty="0">
                <a:latin typeface="Times New Roman" panose="02020603050405020304" pitchFamily="18" charset="0"/>
                <a:cs typeface="Times New Roman" panose="02020603050405020304" pitchFamily="18" charset="0"/>
              </a:rPr>
              <a:t>) In effective environment :</a:t>
            </a:r>
            <a:r>
              <a:rPr lang="en-US" dirty="0">
                <a:latin typeface="Times New Roman" panose="02020603050405020304" pitchFamily="18" charset="0"/>
                <a:cs typeface="Times New Roman" panose="02020603050405020304" pitchFamily="18" charset="0"/>
              </a:rPr>
              <a:t> The environment created by the communicator influences his/her </a:t>
            </a:r>
            <a:r>
              <a:rPr lang="en-US" dirty="0" smtClean="0">
                <a:latin typeface="Times New Roman" panose="02020603050405020304" pitchFamily="18" charset="0"/>
                <a:cs typeface="Times New Roman" panose="02020603050405020304" pitchFamily="18" charset="0"/>
              </a:rPr>
              <a:t>effectiveness</a:t>
            </a:r>
            <a:r>
              <a:rPr lang="en-US" dirty="0">
                <a:latin typeface="Times New Roman" panose="02020603050405020304" pitchFamily="18" charset="0"/>
                <a:cs typeface="Times New Roman" panose="02020603050405020304" pitchFamily="18" charset="0"/>
              </a:rPr>
              <a:t>. These include physical facilities, air of friendliness, respect for others point of view, recognition of accomplishments of others, permissiveness and </a:t>
            </a:r>
            <a:r>
              <a:rPr lang="en-US" dirty="0" smtClean="0">
                <a:latin typeface="Times New Roman" panose="02020603050405020304" pitchFamily="18" charset="0"/>
                <a:cs typeface="Times New Roman" panose="02020603050405020304" pitchFamily="18" charset="0"/>
              </a:rPr>
              <a:t>rapport </a:t>
            </a:r>
            <a:r>
              <a:rPr lang="en-US" dirty="0">
                <a:latin typeface="Times New Roman" panose="02020603050405020304" pitchFamily="18" charset="0"/>
                <a:cs typeface="Times New Roman" panose="02020603050405020304" pitchFamily="18" charset="0"/>
              </a:rPr>
              <a:t>in general, are all important ingredients of a good climate. </a:t>
            </a:r>
            <a:r>
              <a:rPr lang="en-US" dirty="0" smtClean="0">
                <a:latin typeface="Times New Roman" panose="02020603050405020304" pitchFamily="18" charset="0"/>
                <a:cs typeface="Times New Roman" panose="02020603050405020304" pitchFamily="18" charset="0"/>
              </a:rPr>
              <a:t>Therefore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she/he </a:t>
            </a:r>
            <a:r>
              <a:rPr lang="en-US" dirty="0">
                <a:latin typeface="Times New Roman" panose="02020603050405020304" pitchFamily="18" charset="0"/>
                <a:cs typeface="Times New Roman" panose="02020603050405020304" pitchFamily="18" charset="0"/>
              </a:rPr>
              <a:t>should have good </a:t>
            </a:r>
            <a:r>
              <a:rPr lang="en-US" dirty="0" smtClean="0">
                <a:latin typeface="Times New Roman" panose="02020603050405020304" pitchFamily="18" charset="0"/>
                <a:cs typeface="Times New Roman" panose="02020603050405020304" pitchFamily="18" charset="0"/>
              </a:rPr>
              <a:t>rapport </a:t>
            </a:r>
            <a:r>
              <a:rPr lang="en-US" dirty="0">
                <a:latin typeface="Times New Roman" panose="02020603050405020304" pitchFamily="18" charset="0"/>
                <a:cs typeface="Times New Roman" panose="02020603050405020304" pitchFamily="18" charset="0"/>
              </a:rPr>
              <a:t>in general and make environment conducive to effective communication.</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ii) Disorganized efforts to communicate :</a:t>
            </a:r>
            <a:r>
              <a:rPr lang="en-US" dirty="0">
                <a:latin typeface="Times New Roman" panose="02020603050405020304" pitchFamily="18" charset="0"/>
                <a:cs typeface="Times New Roman" panose="02020603050405020304" pitchFamily="18" charset="0"/>
              </a:rPr>
              <a:t> In other words, no specific pattern of communication is followed.</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1145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Cont’d…..</a:t>
            </a:r>
            <a:endParaRPr lang="en-US" sz="4000"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b="1" dirty="0">
                <a:latin typeface="Times New Roman" panose="02020603050405020304" pitchFamily="18" charset="0"/>
                <a:cs typeface="Times New Roman" panose="02020603050405020304" pitchFamily="18" charset="0"/>
              </a:rPr>
              <a:t>iii) Standard of correctness :</a:t>
            </a:r>
            <a:r>
              <a:rPr lang="en-US" dirty="0">
                <a:latin typeface="Times New Roman" panose="02020603050405020304" pitchFamily="18" charset="0"/>
                <a:cs typeface="Times New Roman" panose="02020603050405020304" pitchFamily="18" charset="0"/>
              </a:rPr>
              <a:t> For this, usage of correct words and symbols is to be made, failing which the problems may rise.</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iv) Cultural values and social organization :</a:t>
            </a:r>
            <a:r>
              <a:rPr lang="en-US" dirty="0">
                <a:latin typeface="Times New Roman" panose="02020603050405020304" pitchFamily="18" charset="0"/>
                <a:cs typeface="Times New Roman" panose="02020603050405020304" pitchFamily="18" charset="0"/>
              </a:rPr>
              <a:t> For effective communication, the communicator must possess knowledge of the cultural values of receivers, as these are the determinants of communication.</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v) Inaccurate symbols :</a:t>
            </a:r>
            <a:r>
              <a:rPr lang="en-US" dirty="0">
                <a:latin typeface="Times New Roman" panose="02020603050405020304" pitchFamily="18" charset="0"/>
                <a:cs typeface="Times New Roman" panose="02020603050405020304" pitchFamily="18" charset="0"/>
              </a:rPr>
              <a:t> Symbols are meaningful to a person (receiver) only when he understands what they stand for. </a:t>
            </a:r>
            <a:r>
              <a:rPr lang="en-US" dirty="0" smtClean="0">
                <a:latin typeface="Times New Roman" panose="02020603050405020304" pitchFamily="18" charset="0"/>
                <a:cs typeface="Times New Roman" panose="02020603050405020304" pitchFamily="18" charset="0"/>
              </a:rPr>
              <a:t>Therefore</a:t>
            </a:r>
            <a:r>
              <a:rPr lang="en-US" dirty="0">
                <a:latin typeface="Times New Roman" panose="02020603050405020304" pitchFamily="18" charset="0"/>
                <a:cs typeface="Times New Roman" panose="02020603050405020304" pitchFamily="18" charset="0"/>
              </a:rPr>
              <a:t>, symbols must be </a:t>
            </a:r>
            <a:r>
              <a:rPr lang="en-US" dirty="0" smtClean="0">
                <a:latin typeface="Times New Roman" panose="02020603050405020304" pitchFamily="18" charset="0"/>
                <a:cs typeface="Times New Roman" panose="02020603050405020304" pitchFamily="18" charset="0"/>
              </a:rPr>
              <a:t>carefully </a:t>
            </a:r>
            <a:r>
              <a:rPr lang="en-US" dirty="0">
                <a:latin typeface="Times New Roman" panose="02020603050405020304" pitchFamily="18" charset="0"/>
                <a:cs typeface="Times New Roman" panose="02020603050405020304" pitchFamily="18" charset="0"/>
              </a:rPr>
              <a:t>selected, so that they </a:t>
            </a:r>
            <a:r>
              <a:rPr lang="en-US" dirty="0" smtClean="0">
                <a:latin typeface="Times New Roman" panose="02020603050405020304" pitchFamily="18" charset="0"/>
                <a:cs typeface="Times New Roman" panose="02020603050405020304" pitchFamily="18" charset="0"/>
              </a:rPr>
              <a:t>accurately </a:t>
            </a:r>
            <a:r>
              <a:rPr lang="en-US" dirty="0">
                <a:latin typeface="Times New Roman" panose="02020603050405020304" pitchFamily="18" charset="0"/>
                <a:cs typeface="Times New Roman" panose="02020603050405020304" pitchFamily="18" charset="0"/>
              </a:rPr>
              <a:t>sent the idea to be conveyed and are </a:t>
            </a:r>
            <a:r>
              <a:rPr lang="en-US" dirty="0" smtClean="0">
                <a:latin typeface="Times New Roman" panose="02020603050405020304" pitchFamily="18" charset="0"/>
                <a:cs typeface="Times New Roman" panose="02020603050405020304" pitchFamily="18" charset="0"/>
              </a:rPr>
              <a:t>understood </a:t>
            </a:r>
            <a:r>
              <a:rPr lang="en-US" dirty="0">
                <a:latin typeface="Times New Roman" panose="02020603050405020304" pitchFamily="18" charset="0"/>
                <a:cs typeface="Times New Roman" panose="02020603050405020304" pitchFamily="18" charset="0"/>
              </a:rPr>
              <a:t>by </a:t>
            </a:r>
            <a:r>
              <a:rPr lang="en-US" dirty="0" smtClean="0">
                <a:latin typeface="Times New Roman" panose="02020603050405020304" pitchFamily="18" charset="0"/>
                <a:cs typeface="Times New Roman" panose="02020603050405020304" pitchFamily="18" charset="0"/>
              </a:rPr>
              <a:t>the audience</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268326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 Related to the transmission of message</a:t>
            </a:r>
            <a:endParaRPr lang="en-US" sz="4000"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dirty="0">
                <a:latin typeface="Times New Roman" panose="02020603050405020304" pitchFamily="18" charset="0"/>
                <a:cs typeface="Times New Roman" panose="02020603050405020304" pitchFamily="18" charset="0"/>
              </a:rPr>
              <a:t>Many obstructions can enter at the transmission/interpretation level. These are often referred to as `noise', that is, some barrier that prevents the message from being heard or carried over clearly to, the receiver. "Noise" emerges from a wide range of sources and causes, which effect the interpretation of the message.</a:t>
            </a:r>
            <a:br>
              <a:rPr lang="en-US" dirty="0">
                <a:latin typeface="Times New Roman" panose="02020603050405020304" pitchFamily="18" charset="0"/>
                <a:cs typeface="Times New Roman" panose="02020603050405020304" pitchFamily="18" charset="0"/>
              </a:rPr>
            </a:br>
            <a:r>
              <a:rPr lang="en-US" b="1" dirty="0" err="1">
                <a:latin typeface="Times New Roman" panose="02020603050405020304" pitchFamily="18" charset="0"/>
                <a:cs typeface="Times New Roman" panose="02020603050405020304" pitchFamily="18" charset="0"/>
              </a:rPr>
              <a:t>i</a:t>
            </a:r>
            <a:r>
              <a:rPr lang="en-US" b="1" dirty="0">
                <a:latin typeface="Times New Roman" panose="02020603050405020304" pitchFamily="18" charset="0"/>
                <a:cs typeface="Times New Roman" panose="02020603050405020304" pitchFamily="18" charset="0"/>
              </a:rPr>
              <a:t>) Mishandling of the Channel :</a:t>
            </a:r>
            <a:r>
              <a:rPr lang="en-US" dirty="0">
                <a:latin typeface="Times New Roman" panose="02020603050405020304" pitchFamily="18" charset="0"/>
                <a:cs typeface="Times New Roman" panose="02020603050405020304" pitchFamily="18" charset="0"/>
              </a:rPr>
              <a:t> For </a:t>
            </a:r>
            <a:r>
              <a:rPr lang="en-US" dirty="0" smtClean="0">
                <a:latin typeface="Times New Roman" panose="02020603050405020304" pitchFamily="18" charset="0"/>
                <a:cs typeface="Times New Roman" panose="02020603050405020304" pitchFamily="18" charset="0"/>
              </a:rPr>
              <a:t>example </a:t>
            </a:r>
            <a:r>
              <a:rPr lang="en-US" dirty="0">
                <a:latin typeface="Times New Roman" panose="02020603050405020304" pitchFamily="18" charset="0"/>
                <a:cs typeface="Times New Roman" panose="02020603050405020304" pitchFamily="18" charset="0"/>
              </a:rPr>
              <a:t>if radio </a:t>
            </a:r>
            <a:r>
              <a:rPr lang="en-US" dirty="0" err="1">
                <a:latin typeface="Times New Roman" panose="02020603050405020304" pitchFamily="18" charset="0"/>
                <a:cs typeface="Times New Roman" panose="02020603050405020304" pitchFamily="18" charset="0"/>
              </a:rPr>
              <a:t>programme</a:t>
            </a:r>
            <a:r>
              <a:rPr lang="en-US" dirty="0">
                <a:latin typeface="Times New Roman" panose="02020603050405020304" pitchFamily="18" charset="0"/>
                <a:cs typeface="Times New Roman" panose="02020603050405020304" pitchFamily="18" charset="0"/>
              </a:rPr>
              <a:t> or tour or one of the other channel is not used according to the correct procedure, its potential for carrying a message is lost.</a:t>
            </a:r>
          </a:p>
        </p:txBody>
      </p:sp>
    </p:spTree>
    <p:extLst>
      <p:ext uri="{BB962C8B-B14F-4D97-AF65-F5344CB8AC3E}">
        <p14:creationId xmlns:p14="http://schemas.microsoft.com/office/powerpoint/2010/main" val="766787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Cont’d….</a:t>
            </a:r>
            <a:endParaRPr lang="en-US" sz="4000"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b="1" dirty="0" err="1">
                <a:latin typeface="Times New Roman" panose="02020603050405020304" pitchFamily="18" charset="0"/>
                <a:cs typeface="Times New Roman" panose="02020603050405020304" pitchFamily="18" charset="0"/>
              </a:rPr>
              <a:t>i</a:t>
            </a:r>
            <a:r>
              <a:rPr lang="en-US" b="1" dirty="0">
                <a:latin typeface="Times New Roman" panose="02020603050405020304" pitchFamily="18" charset="0"/>
                <a:cs typeface="Times New Roman" panose="02020603050405020304" pitchFamily="18" charset="0"/>
              </a:rPr>
              <a:t>) Wrong selection of Channels :</a:t>
            </a:r>
            <a:r>
              <a:rPr lang="en-US" dirty="0">
                <a:latin typeface="Times New Roman" panose="02020603050405020304" pitchFamily="18" charset="0"/>
                <a:cs typeface="Times New Roman" panose="02020603050405020304" pitchFamily="18" charset="0"/>
              </a:rPr>
              <a:t> For communicating a particular message, all channels are nor equally useful. </a:t>
            </a:r>
            <a:r>
              <a:rPr lang="en-US" dirty="0" smtClean="0">
                <a:latin typeface="Times New Roman" panose="02020603050405020304" pitchFamily="18" charset="0"/>
                <a:cs typeface="Times New Roman" panose="02020603050405020304" pitchFamily="18" charset="0"/>
              </a:rPr>
              <a:t>Therefore</a:t>
            </a:r>
            <a:r>
              <a:rPr lang="en-US" dirty="0">
                <a:latin typeface="Times New Roman" panose="02020603050405020304" pitchFamily="18" charset="0"/>
                <a:cs typeface="Times New Roman" panose="02020603050405020304" pitchFamily="18" charset="0"/>
              </a:rPr>
              <a:t>, wrong selection of channels will interrupt with the interpretations of message, in the manner it is desired by the intended audience.</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iii) Physical distraction :</a:t>
            </a:r>
            <a:r>
              <a:rPr lang="en-US" dirty="0">
                <a:latin typeface="Times New Roman" panose="02020603050405020304" pitchFamily="18" charset="0"/>
                <a:cs typeface="Times New Roman" panose="02020603050405020304" pitchFamily="18" charset="0"/>
              </a:rPr>
              <a:t> This also often acts as barrier to successful message sending, i.e., physical distractions often obstructs successful message sending.</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iv) Use of inadequate Channels in parallel :</a:t>
            </a:r>
            <a:r>
              <a:rPr lang="en-US" dirty="0">
                <a:latin typeface="Times New Roman" panose="02020603050405020304" pitchFamily="18" charset="0"/>
                <a:cs typeface="Times New Roman" panose="02020603050405020304" pitchFamily="18" charset="0"/>
              </a:rPr>
              <a:t> The more channels a communicator uses in parallel, or at about the same time, the more chances he has of the message </a:t>
            </a:r>
            <a:r>
              <a:rPr lang="en-US" dirty="0" smtClean="0">
                <a:latin typeface="Times New Roman" panose="02020603050405020304" pitchFamily="18" charset="0"/>
                <a:cs typeface="Times New Roman" panose="02020603050405020304" pitchFamily="18" charset="0"/>
              </a:rPr>
              <a:t>getting </a:t>
            </a:r>
            <a:r>
              <a:rPr lang="en-US" dirty="0">
                <a:latin typeface="Times New Roman" panose="02020603050405020304" pitchFamily="18" charset="0"/>
                <a:cs typeface="Times New Roman" panose="02020603050405020304" pitchFamily="18" charset="0"/>
              </a:rPr>
              <a:t>through and being properly utilized/received.</a:t>
            </a:r>
          </a:p>
        </p:txBody>
      </p:sp>
    </p:spTree>
    <p:extLst>
      <p:ext uri="{BB962C8B-B14F-4D97-AF65-F5344CB8AC3E}">
        <p14:creationId xmlns:p14="http://schemas.microsoft.com/office/powerpoint/2010/main" val="4078697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 Related to the receiver</a:t>
            </a:r>
            <a:endParaRPr lang="en-US" sz="4000"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b="1" dirty="0" err="1">
                <a:latin typeface="Times New Roman" panose="02020603050405020304" pitchFamily="18" charset="0"/>
                <a:cs typeface="Times New Roman" panose="02020603050405020304" pitchFamily="18" charset="0"/>
              </a:rPr>
              <a:t>i</a:t>
            </a:r>
            <a:r>
              <a:rPr lang="en-US" b="1" dirty="0">
                <a:latin typeface="Times New Roman" panose="02020603050405020304" pitchFamily="18" charset="0"/>
                <a:cs typeface="Times New Roman" panose="02020603050405020304" pitchFamily="18" charset="0"/>
              </a:rPr>
              <a:t>) Attention of the Listeners :</a:t>
            </a:r>
            <a:r>
              <a:rPr lang="en-US" dirty="0">
                <a:latin typeface="Times New Roman" panose="02020603050405020304" pitchFamily="18" charset="0"/>
                <a:cs typeface="Times New Roman" panose="02020603050405020304" pitchFamily="18" charset="0"/>
              </a:rPr>
              <a:t> At times undivided attention to be communicator is not given. This is a very strong barrier, that prevents the message from reaching the receiver.</a:t>
            </a:r>
          </a:p>
          <a:p>
            <a:pPr marL="0" indent="0">
              <a:buNone/>
            </a:pPr>
            <a:r>
              <a:rPr lang="en-US" b="1" dirty="0">
                <a:latin typeface="Times New Roman" panose="02020603050405020304" pitchFamily="18" charset="0"/>
                <a:cs typeface="Times New Roman" panose="02020603050405020304" pitchFamily="18" charset="0"/>
              </a:rPr>
              <a:t>ii) Problem of Cooperation, Participation and Involvement :</a:t>
            </a:r>
            <a:r>
              <a:rPr lang="en-US" dirty="0">
                <a:latin typeface="Times New Roman" panose="02020603050405020304" pitchFamily="18" charset="0"/>
                <a:cs typeface="Times New Roman" panose="02020603050405020304" pitchFamily="18" charset="0"/>
              </a:rPr>
              <a:t> It takes two to make communication. Hence, both the communicator and the receiver must be brought into the process. Learning is an active process on the part of the listener and the respondent must be on the same wavelength.</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46837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1051</TotalTime>
  <Words>497</Words>
  <Application>Microsoft Office PowerPoint</Application>
  <PresentationFormat>Widescreen</PresentationFormat>
  <Paragraphs>55</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Times New Roman</vt:lpstr>
      <vt:lpstr>Office Theme</vt:lpstr>
      <vt:lpstr>BARRIERS OF COMMUNICATION</vt:lpstr>
      <vt:lpstr>Introduction</vt:lpstr>
      <vt:lpstr>Cont’d….</vt:lpstr>
      <vt:lpstr>Main Problems/barriers in communications</vt:lpstr>
      <vt:lpstr>A) Related to the communicator</vt:lpstr>
      <vt:lpstr>Cont’d…..</vt:lpstr>
      <vt:lpstr>B) Related to the transmission of message</vt:lpstr>
      <vt:lpstr>Cont’d….</vt:lpstr>
      <vt:lpstr>C) Related to the receiver</vt:lpstr>
      <vt:lpstr>Cont’d….</vt:lpstr>
      <vt:lpstr>According to the nature of problems</vt:lpstr>
      <vt:lpstr>A. Physical Barriers :</vt:lpstr>
      <vt:lpstr>Cont’d…..</vt:lpstr>
      <vt:lpstr>Cont’d….</vt:lpstr>
      <vt:lpstr>Cont’d….</vt:lpstr>
      <vt:lpstr>B. Psychological Barrier</vt:lpstr>
      <vt:lpstr>Cont’d…</vt:lpstr>
      <vt:lpstr>Cont’d…</vt:lpstr>
      <vt:lpstr>Cont’d…</vt:lpstr>
      <vt:lpstr>C. Social and Cultural Barrier :</vt:lpstr>
      <vt:lpstr>Selected References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Nutrition Education Approaches and Methods</dc:title>
  <dc:creator>su</dc:creator>
  <cp:lastModifiedBy>Sharmin Sultana</cp:lastModifiedBy>
  <cp:revision>57</cp:revision>
  <cp:lastPrinted>2021-10-26T08:54:44Z</cp:lastPrinted>
  <dcterms:created xsi:type="dcterms:W3CDTF">2017-01-24T07:03:34Z</dcterms:created>
  <dcterms:modified xsi:type="dcterms:W3CDTF">2021-11-25T11:26:23Z</dcterms:modified>
</cp:coreProperties>
</file>