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0" r:id="rId3"/>
    <p:sldId id="289" r:id="rId4"/>
    <p:sldId id="325" r:id="rId5"/>
    <p:sldId id="319" r:id="rId6"/>
    <p:sldId id="296" r:id="rId7"/>
    <p:sldId id="317" r:id="rId8"/>
    <p:sldId id="327" r:id="rId9"/>
    <p:sldId id="308" r:id="rId10"/>
    <p:sldId id="321" r:id="rId11"/>
    <p:sldId id="326" r:id="rId12"/>
    <p:sldId id="344" r:id="rId13"/>
    <p:sldId id="322" r:id="rId14"/>
    <p:sldId id="310" r:id="rId15"/>
    <p:sldId id="323" r:id="rId16"/>
    <p:sldId id="338" r:id="rId17"/>
    <p:sldId id="335" r:id="rId18"/>
    <p:sldId id="337" r:id="rId19"/>
    <p:sldId id="324" r:id="rId20"/>
    <p:sldId id="330" r:id="rId21"/>
    <p:sldId id="331" r:id="rId22"/>
    <p:sldId id="332" r:id="rId23"/>
    <p:sldId id="341" r:id="rId24"/>
    <p:sldId id="342" r:id="rId25"/>
    <p:sldId id="343" r:id="rId26"/>
    <p:sldId id="336" r:id="rId27"/>
    <p:sldId id="339" r:id="rId28"/>
    <p:sldId id="340" r:id="rId29"/>
  </p:sldIdLst>
  <p:sldSz cx="13716000" cy="8229600"/>
  <p:notesSz cx="6858000" cy="9144000"/>
  <p:defaultTextStyle>
    <a:defPPr>
      <a:defRPr lang="en-US"/>
    </a:defPPr>
    <a:lvl1pPr marL="0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1128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2256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03387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04515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05643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06770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07898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09028" algn="l" defTabSz="160225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7" autoAdjust="0"/>
    <p:restoredTop sz="94660"/>
  </p:normalViewPr>
  <p:slideViewPr>
    <p:cSldViewPr>
      <p:cViewPr>
        <p:scale>
          <a:sx n="75" d="100"/>
          <a:sy n="75" d="100"/>
        </p:scale>
        <p:origin x="-84" y="384"/>
      </p:cViewPr>
      <p:guideLst>
        <p:guide orient="horz" pos="2592"/>
        <p:guide pos="43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1128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2256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03387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04515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05643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06770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07898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09028" algn="l" defTabSz="16022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27464B-A468-491D-8E46-15FBB285058D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556513"/>
            <a:ext cx="1165860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63440"/>
            <a:ext cx="960120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2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0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0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0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06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0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09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29567"/>
            <a:ext cx="308610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9567"/>
            <a:ext cx="902970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288281"/>
            <a:ext cx="11658600" cy="1634490"/>
          </a:xfrm>
        </p:spPr>
        <p:txBody>
          <a:bodyPr anchor="t"/>
          <a:lstStyle>
            <a:lvl1pPr algn="l">
              <a:defRPr sz="6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488057"/>
            <a:ext cx="11658600" cy="1800224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0112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225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033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045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056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067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0789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4090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20240"/>
            <a:ext cx="6057900" cy="5431156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1920240"/>
            <a:ext cx="6057900" cy="5431156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842136"/>
            <a:ext cx="6060282" cy="767714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01128" indent="0">
              <a:buNone/>
              <a:defRPr sz="3600" b="1"/>
            </a:lvl2pPr>
            <a:lvl3pPr marL="1602256" indent="0">
              <a:buNone/>
              <a:defRPr sz="3200" b="1"/>
            </a:lvl3pPr>
            <a:lvl4pPr marL="2403387" indent="0">
              <a:buNone/>
              <a:defRPr sz="2800" b="1"/>
            </a:lvl4pPr>
            <a:lvl5pPr marL="3204515" indent="0">
              <a:buNone/>
              <a:defRPr sz="2800" b="1"/>
            </a:lvl5pPr>
            <a:lvl6pPr marL="4005643" indent="0">
              <a:buNone/>
              <a:defRPr sz="2800" b="1"/>
            </a:lvl6pPr>
            <a:lvl7pPr marL="4806770" indent="0">
              <a:buNone/>
              <a:defRPr sz="2800" b="1"/>
            </a:lvl7pPr>
            <a:lvl8pPr marL="5607898" indent="0">
              <a:buNone/>
              <a:defRPr sz="2800" b="1"/>
            </a:lvl8pPr>
            <a:lvl9pPr marL="6409028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2609849"/>
            <a:ext cx="6060282" cy="4741547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0" y="1842136"/>
            <a:ext cx="6062663" cy="767714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801128" indent="0">
              <a:buNone/>
              <a:defRPr sz="3600" b="1"/>
            </a:lvl2pPr>
            <a:lvl3pPr marL="1602256" indent="0">
              <a:buNone/>
              <a:defRPr sz="3200" b="1"/>
            </a:lvl3pPr>
            <a:lvl4pPr marL="2403387" indent="0">
              <a:buNone/>
              <a:defRPr sz="2800" b="1"/>
            </a:lvl4pPr>
            <a:lvl5pPr marL="3204515" indent="0">
              <a:buNone/>
              <a:defRPr sz="2800" b="1"/>
            </a:lvl5pPr>
            <a:lvl6pPr marL="4005643" indent="0">
              <a:buNone/>
              <a:defRPr sz="2800" b="1"/>
            </a:lvl6pPr>
            <a:lvl7pPr marL="4806770" indent="0">
              <a:buNone/>
              <a:defRPr sz="2800" b="1"/>
            </a:lvl7pPr>
            <a:lvl8pPr marL="5607898" indent="0">
              <a:buNone/>
              <a:defRPr sz="2800" b="1"/>
            </a:lvl8pPr>
            <a:lvl9pPr marL="6409028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0" y="2609849"/>
            <a:ext cx="6062663" cy="4741547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27660"/>
            <a:ext cx="4512470" cy="139446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27661"/>
            <a:ext cx="7667625" cy="7023736"/>
          </a:xfrm>
        </p:spPr>
        <p:txBody>
          <a:bodyPr/>
          <a:lstStyle>
            <a:lvl1pPr>
              <a:defRPr sz="5600"/>
            </a:lvl1pPr>
            <a:lvl2pPr>
              <a:defRPr sz="49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1722120"/>
            <a:ext cx="4512470" cy="5629276"/>
          </a:xfrm>
        </p:spPr>
        <p:txBody>
          <a:bodyPr/>
          <a:lstStyle>
            <a:lvl1pPr marL="0" indent="0">
              <a:buNone/>
              <a:defRPr sz="2400"/>
            </a:lvl1pPr>
            <a:lvl2pPr marL="801128" indent="0">
              <a:buNone/>
              <a:defRPr sz="2100"/>
            </a:lvl2pPr>
            <a:lvl3pPr marL="1602256" indent="0">
              <a:buNone/>
              <a:defRPr sz="1700"/>
            </a:lvl3pPr>
            <a:lvl4pPr marL="2403387" indent="0">
              <a:buNone/>
              <a:defRPr sz="1600"/>
            </a:lvl4pPr>
            <a:lvl5pPr marL="3204515" indent="0">
              <a:buNone/>
              <a:defRPr sz="1600"/>
            </a:lvl5pPr>
            <a:lvl6pPr marL="4005643" indent="0">
              <a:buNone/>
              <a:defRPr sz="1600"/>
            </a:lvl6pPr>
            <a:lvl7pPr marL="4806770" indent="0">
              <a:buNone/>
              <a:defRPr sz="1600"/>
            </a:lvl7pPr>
            <a:lvl8pPr marL="5607898" indent="0">
              <a:buNone/>
              <a:defRPr sz="1600"/>
            </a:lvl8pPr>
            <a:lvl9pPr marL="640902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760722"/>
            <a:ext cx="8229600" cy="680086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735330"/>
            <a:ext cx="8229600" cy="4937760"/>
          </a:xfrm>
        </p:spPr>
        <p:txBody>
          <a:bodyPr/>
          <a:lstStyle>
            <a:lvl1pPr marL="0" indent="0">
              <a:buNone/>
              <a:defRPr sz="5600"/>
            </a:lvl1pPr>
            <a:lvl2pPr marL="801128" indent="0">
              <a:buNone/>
              <a:defRPr sz="4900"/>
            </a:lvl2pPr>
            <a:lvl3pPr marL="1602256" indent="0">
              <a:buNone/>
              <a:defRPr sz="4100"/>
            </a:lvl3pPr>
            <a:lvl4pPr marL="2403387" indent="0">
              <a:buNone/>
              <a:defRPr sz="3600"/>
            </a:lvl4pPr>
            <a:lvl5pPr marL="3204515" indent="0">
              <a:buNone/>
              <a:defRPr sz="3600"/>
            </a:lvl5pPr>
            <a:lvl6pPr marL="4005643" indent="0">
              <a:buNone/>
              <a:defRPr sz="3600"/>
            </a:lvl6pPr>
            <a:lvl7pPr marL="4806770" indent="0">
              <a:buNone/>
              <a:defRPr sz="3600"/>
            </a:lvl7pPr>
            <a:lvl8pPr marL="5607898" indent="0">
              <a:buNone/>
              <a:defRPr sz="3600"/>
            </a:lvl8pPr>
            <a:lvl9pPr marL="6409028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440808"/>
            <a:ext cx="8229600" cy="965834"/>
          </a:xfrm>
        </p:spPr>
        <p:txBody>
          <a:bodyPr/>
          <a:lstStyle>
            <a:lvl1pPr marL="0" indent="0">
              <a:buNone/>
              <a:defRPr sz="2400"/>
            </a:lvl1pPr>
            <a:lvl2pPr marL="801128" indent="0">
              <a:buNone/>
              <a:defRPr sz="2100"/>
            </a:lvl2pPr>
            <a:lvl3pPr marL="1602256" indent="0">
              <a:buNone/>
              <a:defRPr sz="1700"/>
            </a:lvl3pPr>
            <a:lvl4pPr marL="2403387" indent="0">
              <a:buNone/>
              <a:defRPr sz="1600"/>
            </a:lvl4pPr>
            <a:lvl5pPr marL="3204515" indent="0">
              <a:buNone/>
              <a:defRPr sz="1600"/>
            </a:lvl5pPr>
            <a:lvl6pPr marL="4005643" indent="0">
              <a:buNone/>
              <a:defRPr sz="1600"/>
            </a:lvl6pPr>
            <a:lvl7pPr marL="4806770" indent="0">
              <a:buNone/>
              <a:defRPr sz="1600"/>
            </a:lvl7pPr>
            <a:lvl8pPr marL="5607898" indent="0">
              <a:buNone/>
              <a:defRPr sz="1600"/>
            </a:lvl8pPr>
            <a:lvl9pPr marL="640902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29567"/>
            <a:ext cx="12344400" cy="1371600"/>
          </a:xfrm>
          <a:prstGeom prst="rect">
            <a:avLst/>
          </a:prstGeom>
        </p:spPr>
        <p:txBody>
          <a:bodyPr vert="horz" lIns="160225" tIns="80113" rIns="160225" bIns="801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20240"/>
            <a:ext cx="12344400" cy="5431156"/>
          </a:xfrm>
          <a:prstGeom prst="rect">
            <a:avLst/>
          </a:prstGeom>
        </p:spPr>
        <p:txBody>
          <a:bodyPr vert="horz" lIns="160225" tIns="80113" rIns="160225" bIns="80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627622"/>
            <a:ext cx="3200400" cy="438150"/>
          </a:xfrm>
          <a:prstGeom prst="rect">
            <a:avLst/>
          </a:prstGeom>
        </p:spPr>
        <p:txBody>
          <a:bodyPr vert="horz" lIns="160225" tIns="80113" rIns="160225" bIns="80113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627622"/>
            <a:ext cx="4343400" cy="438150"/>
          </a:xfrm>
          <a:prstGeom prst="rect">
            <a:avLst/>
          </a:prstGeom>
        </p:spPr>
        <p:txBody>
          <a:bodyPr vert="horz" lIns="160225" tIns="80113" rIns="160225" bIns="80113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627622"/>
            <a:ext cx="3200400" cy="438150"/>
          </a:xfrm>
          <a:prstGeom prst="rect">
            <a:avLst/>
          </a:prstGeom>
        </p:spPr>
        <p:txBody>
          <a:bodyPr vert="horz" lIns="160225" tIns="80113" rIns="160225" bIns="80113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02256" rtl="0" eaLnBrk="1" latinLnBrk="0" hangingPunct="1">
        <a:spcBef>
          <a:spcPct val="0"/>
        </a:spcBef>
        <a:buNone/>
        <a:defRPr sz="7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0846" indent="-600846" algn="l" defTabSz="1602256" rtl="0" eaLnBrk="1" latinLnBrk="0" hangingPunct="1">
        <a:spcBef>
          <a:spcPct val="20000"/>
        </a:spcBef>
        <a:buFont typeface="Arial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01834" indent="-500705" algn="l" defTabSz="1602256" rtl="0" eaLnBrk="1" latinLnBrk="0" hangingPunct="1">
        <a:spcBef>
          <a:spcPct val="20000"/>
        </a:spcBef>
        <a:buFont typeface="Arial" pitchFamily="34" charset="0"/>
        <a:buChar char="–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2822" indent="-400565" algn="l" defTabSz="160225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803950" indent="-400565" algn="l" defTabSz="1602256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05078" indent="-400565" algn="l" defTabSz="1602256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06207" indent="-400565" algn="l" defTabSz="1602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07335" indent="-400565" algn="l" defTabSz="1602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08464" indent="-400565" algn="l" defTabSz="1602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809592" indent="-400565" algn="l" defTabSz="1602256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128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2256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03387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04515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05643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06770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07898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09028" algn="l" defTabSz="160225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899" y="0"/>
            <a:ext cx="13030202" cy="27432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FFFF00"/>
                </a:solidFill>
                <a:latin typeface="Eras Bold ITC" pitchFamily="34" charset="0"/>
                <a:cs typeface="Calibri" pitchFamily="34" charset="0"/>
              </a:rPr>
              <a:t>The Political History of Bangladesh : </a:t>
            </a:r>
            <a:br>
              <a:rPr lang="en-GB" sz="4400" b="1" dirty="0" smtClean="0">
                <a:solidFill>
                  <a:srgbClr val="FFFF00"/>
                </a:solidFill>
                <a:latin typeface="Eras Bold ITC" pitchFamily="34" charset="0"/>
                <a:cs typeface="Calibri" pitchFamily="34" charset="0"/>
              </a:rPr>
            </a:br>
            <a:r>
              <a:rPr lang="en-GB" sz="4400" b="1" dirty="0" smtClean="0">
                <a:solidFill>
                  <a:srgbClr val="FFFF00"/>
                </a:solidFill>
                <a:latin typeface="Eras Bold ITC" pitchFamily="34" charset="0"/>
                <a:cs typeface="Calibri" pitchFamily="34" charset="0"/>
              </a:rPr>
              <a:t>Development Trend (Ancient to Modern)</a:t>
            </a:r>
            <a:endParaRPr lang="en-US" sz="4400" b="1" dirty="0">
              <a:solidFill>
                <a:srgbClr val="FFFF00"/>
              </a:solidFill>
              <a:latin typeface="Eras Bold ITC" pitchFamily="34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2103120"/>
            <a:ext cx="12687300" cy="5486400"/>
          </a:xfrm>
        </p:spPr>
        <p:txBody>
          <a:bodyPr>
            <a:normAutofit fontScale="25000" lnSpcReduction="20000"/>
          </a:bodyPr>
          <a:lstStyle/>
          <a:p>
            <a:endParaRPr lang="en-US" sz="15100" b="1" dirty="0" smtClean="0">
              <a:solidFill>
                <a:schemeClr val="tx1"/>
              </a:solidFill>
            </a:endParaRPr>
          </a:p>
          <a:p>
            <a:endParaRPr lang="en-US" sz="15100" b="1" dirty="0" smtClean="0">
              <a:solidFill>
                <a:schemeClr val="tx1"/>
              </a:solidFill>
            </a:endParaRPr>
          </a:p>
          <a:p>
            <a:endParaRPr lang="en-US" sz="15100" b="1" dirty="0" smtClean="0">
              <a:solidFill>
                <a:schemeClr val="tx1"/>
              </a:solidFill>
            </a:endParaRPr>
          </a:p>
          <a:p>
            <a:endParaRPr lang="en-US" sz="15100" b="1" dirty="0" smtClean="0">
              <a:solidFill>
                <a:schemeClr val="tx1"/>
              </a:solidFill>
            </a:endParaRPr>
          </a:p>
          <a:p>
            <a:endParaRPr lang="en-US" sz="14000" b="1" dirty="0" smtClean="0">
              <a:solidFill>
                <a:schemeClr val="tx1"/>
              </a:solidFill>
              <a:latin typeface="Eras Demi ITC" pitchFamily="34" charset="0"/>
            </a:endParaRPr>
          </a:p>
          <a:p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Md. </a:t>
            </a:r>
            <a:r>
              <a:rPr lang="en-US" sz="16000" b="1" dirty="0" err="1" smtClean="0">
                <a:solidFill>
                  <a:srgbClr val="FFFF00"/>
                </a:solidFill>
                <a:latin typeface="Eras Demi ITC" pitchFamily="34" charset="0"/>
              </a:rPr>
              <a:t>Fouad</a:t>
            </a:r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16000" b="1" dirty="0" err="1" smtClean="0">
                <a:solidFill>
                  <a:srgbClr val="FFFF00"/>
                </a:solidFill>
                <a:latin typeface="Eras Demi ITC" pitchFamily="34" charset="0"/>
              </a:rPr>
              <a:t>Hossain</a:t>
            </a:r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16000" b="1" dirty="0" err="1" smtClean="0">
                <a:solidFill>
                  <a:srgbClr val="FFFF00"/>
                </a:solidFill>
                <a:latin typeface="Eras Demi ITC" pitchFamily="34" charset="0"/>
              </a:rPr>
              <a:t>Sarker</a:t>
            </a:r>
            <a:endParaRPr lang="en-US" sz="160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Assistant Professor</a:t>
            </a:r>
          </a:p>
          <a:p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Department of Natural Sciences</a:t>
            </a:r>
          </a:p>
          <a:p>
            <a:r>
              <a:rPr lang="en-US" sz="16000" b="1" dirty="0" smtClean="0">
                <a:solidFill>
                  <a:srgbClr val="FFFF00"/>
                </a:solidFill>
                <a:latin typeface="Eras Demi ITC" pitchFamily="34" charset="0"/>
              </a:rPr>
              <a:t>Daffodil International University</a:t>
            </a:r>
          </a:p>
          <a:p>
            <a:endParaRPr lang="en-US" sz="12700" b="1" dirty="0">
              <a:solidFill>
                <a:schemeClr val="tx1"/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21793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6096000" y="3429000"/>
            <a:ext cx="1600200" cy="137160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111870752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-304800" y="1676400"/>
            <a:ext cx="13868400" cy="6553200"/>
          </a:xfrm>
        </p:spPr>
        <p:txBody>
          <a:bodyPr>
            <a:noAutofit/>
          </a:bodyPr>
          <a:lstStyle/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Khilji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dynasty: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(1204-1227)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Ruler:  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Muhammad bin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Bakhtiyar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Khilji</a:t>
            </a: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Mamluk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Sultanate: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(1227–1281)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Ruler: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Nasiruddin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Mahmud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Tugluk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Sultanate: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Independent Sultans of Bengal (1338-1352)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Fakhruddin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Mubarak Shah,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Ilyas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Shah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Ilyas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Shahi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dynasty: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(1352-1414)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Shamsuddin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Ilyas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Shah,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Ghiyasuddin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Azam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Shah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Ganesha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dynasty: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Began with Raja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Ganesha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in 1414. 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Hussain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Shahi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dynasty: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(1494-1538)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Alauddin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Hussain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Shah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Mughal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Subahdars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: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(1565–1717)</a:t>
            </a:r>
          </a:p>
          <a:p>
            <a:pPr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Islam Khan, </a:t>
            </a:r>
            <a:r>
              <a:rPr lang="en-US" sz="2200" dirty="0" err="1" smtClean="0">
                <a:latin typeface="Eras Demi ITC" pitchFamily="34" charset="0"/>
                <a:cs typeface="Calibri" pitchFamily="34" charset="0"/>
              </a:rPr>
              <a:t>Munim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 Khan, Mir </a:t>
            </a:r>
            <a:r>
              <a:rPr lang="en-US" sz="2200" dirty="0" err="1" smtClean="0">
                <a:latin typeface="Eras Demi ITC" pitchFamily="34" charset="0"/>
                <a:cs typeface="Calibri" pitchFamily="34" charset="0"/>
              </a:rPr>
              <a:t>Jumla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2200" dirty="0" err="1" smtClean="0">
                <a:latin typeface="Eras Demi ITC" pitchFamily="34" charset="0"/>
                <a:cs typeface="Calibri" pitchFamily="34" charset="0"/>
              </a:rPr>
              <a:t>Shaista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 Khan, </a:t>
            </a:r>
            <a:r>
              <a:rPr lang="en-US" sz="2200" dirty="0" err="1" smtClean="0">
                <a:latin typeface="Eras Demi ITC" pitchFamily="34" charset="0"/>
                <a:cs typeface="Calibri" pitchFamily="34" charset="0"/>
              </a:rPr>
              <a:t>Murshid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Eras Demi ITC" pitchFamily="34" charset="0"/>
                <a:cs typeface="Calibri" pitchFamily="34" charset="0"/>
              </a:rPr>
              <a:t>Quli</a:t>
            </a:r>
            <a:r>
              <a:rPr lang="en-US" sz="2200" dirty="0" smtClean="0">
                <a:latin typeface="Eras Demi ITC" pitchFamily="34" charset="0"/>
                <a:cs typeface="Calibri" pitchFamily="34" charset="0"/>
              </a:rPr>
              <a:t> Khan</a:t>
            </a:r>
          </a:p>
          <a:p>
            <a:pPr lvl="2" algn="just" eaLnBrk="1" hangingPunct="1">
              <a:buFont typeface="Wingdings" pitchFamily="2" charset="2"/>
              <a:buChar char="v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Nawabs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of Bengal: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(1717-1830)</a:t>
            </a:r>
          </a:p>
          <a:p>
            <a:pPr marL="1178768" lvl="2" algn="just">
              <a:buNone/>
              <a:defRPr/>
            </a:pPr>
            <a:r>
              <a:rPr lang="en-US" sz="24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		Foremost Rulers: </a:t>
            </a:r>
            <a:r>
              <a:rPr lang="en-US" sz="2400" dirty="0" err="1" smtClean="0">
                <a:latin typeface="Eras Demi ITC" pitchFamily="34" charset="0"/>
                <a:cs typeface="Calibri" pitchFamily="34" charset="0"/>
              </a:rPr>
              <a:t>Murshid</a:t>
            </a:r>
            <a:r>
              <a:rPr lang="en-US" sz="24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Eras Demi ITC" pitchFamily="34" charset="0"/>
                <a:cs typeface="Calibri" pitchFamily="34" charset="0"/>
              </a:rPr>
              <a:t>Quli</a:t>
            </a:r>
            <a:r>
              <a:rPr lang="en-US" sz="2400" dirty="0" smtClean="0">
                <a:latin typeface="Eras Demi ITC" pitchFamily="34" charset="0"/>
                <a:cs typeface="Calibri" pitchFamily="34" charset="0"/>
              </a:rPr>
              <a:t> Khan,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Siraj-Ud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Daulah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, Mansur Ali Khan (1830)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3411200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Mediaeval History of Bengal: Development Trend </a:t>
            </a:r>
            <a:br>
              <a:rPr lang="en-US" sz="36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</a:br>
            <a:r>
              <a:rPr lang="en-US" sz="3200" dirty="0" smtClean="0">
                <a:latin typeface="Eras Demi ITC" pitchFamily="34" charset="0"/>
                <a:cs typeface="Calibri" pitchFamily="34" charset="0"/>
              </a:rPr>
              <a:t> Time Frame: 1204-l757 AD</a:t>
            </a:r>
            <a:endParaRPr lang="en-US" sz="32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6" name="Flowchart: Process 4"/>
          <p:cNvSpPr>
            <a:spLocks noChangeArrowheads="1"/>
          </p:cNvSpPr>
          <p:nvPr/>
        </p:nvSpPr>
        <p:spPr bwMode="auto">
          <a:xfrm>
            <a:off x="0" y="13716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12344400" cy="6324600"/>
          </a:xfrm>
        </p:spPr>
        <p:txBody>
          <a:bodyPr>
            <a:noAutofit/>
          </a:bodyPr>
          <a:lstStyle/>
          <a:p>
            <a:pPr marL="1178768" lvl="2" algn="just">
              <a:buNone/>
              <a:defRPr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marL="501603" indent="-351122" algn="just">
              <a:buNone/>
              <a:defRPr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3411200" cy="16002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Mediaeval History of Bengal: Political Dynamics </a:t>
            </a:r>
            <a:endParaRPr lang="en-US" sz="38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8" name="Flowchart: Process 4"/>
          <p:cNvSpPr>
            <a:spLocks noChangeArrowheads="1"/>
          </p:cNvSpPr>
          <p:nvPr/>
        </p:nvSpPr>
        <p:spPr bwMode="auto">
          <a:xfrm>
            <a:off x="0" y="11887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MH_0136B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1249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12344400" cy="6324600"/>
          </a:xfrm>
        </p:spPr>
        <p:txBody>
          <a:bodyPr>
            <a:noAutofit/>
          </a:bodyPr>
          <a:lstStyle/>
          <a:p>
            <a:pPr marL="1178768" lvl="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The Middle age in Bengal coincided with the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Muslim rule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. </a:t>
            </a:r>
          </a:p>
          <a:p>
            <a:pPr marL="1178768" lvl="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About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550 years of Muslim rule,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Bengal was effectively ruled by Delhi-based all India empires for only about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two hundred years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. For about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350 years Bengal remained virtually independent.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</a:p>
          <a:p>
            <a:pPr marL="1178768" lvl="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The Muslim rule in Bengal is usually divided into three phases. </a:t>
            </a:r>
          </a:p>
          <a:p>
            <a:pPr marL="1178768" lvl="2" algn="just">
              <a:buNone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			- 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first phase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which lasted from 1204 to 1342 witnessed the consolidation of Muslim rule in Bengal. It was characterized by extreme political instability. </a:t>
            </a:r>
          </a:p>
          <a:p>
            <a:pPr marL="1178768" lvl="2" algn="just">
              <a:buNone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			-</a:t>
            </a:r>
            <a:r>
              <a:rPr lang="en-US" sz="2300" b="1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second phase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which extended the period 1342 to 1575 saw the emergence of independent local dynasties such as the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Ilyas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Shahi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dynasty, dynasty of King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Ganesha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and Husain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Shahi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dynasty. </a:t>
            </a:r>
          </a:p>
          <a:p>
            <a:pPr marL="1178768" lvl="2" algn="just">
              <a:buNone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			- 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third phase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which lasted from 1575 to 1757 witnessed the emergence of a centralized administration in Bengal within the framework of the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Mughal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empire. </a:t>
            </a:r>
          </a:p>
          <a:p>
            <a:pPr marL="1178768" lvl="2" algn="just">
              <a:buNone/>
              <a:defRPr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References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: 	1.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Karim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Dr. Abdul.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Banglar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Itihas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. Dhaka 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		2.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Rahim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et al. (2001).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Bangladesher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Itihash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Nawroze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Kitabistan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. Dhaka. </a:t>
            </a:r>
          </a:p>
          <a:p>
            <a:pPr algn="just" eaLnBrk="1" hangingPunct="1">
              <a:buFont typeface="Wingdings 3" pitchFamily="18" charset="2"/>
              <a:buNone/>
              <a:defRPr/>
            </a:pPr>
            <a:endParaRPr lang="en-US" sz="23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marL="501603" indent="-351122" algn="just">
              <a:buNone/>
              <a:defRPr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3411200" cy="16002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Mediaeval History of Bengal: Political Dynamics </a:t>
            </a:r>
            <a:endParaRPr lang="en-US" sz="38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8" name="Flowchart: Process 4"/>
          <p:cNvSpPr>
            <a:spLocks noChangeArrowheads="1"/>
          </p:cNvSpPr>
          <p:nvPr/>
        </p:nvSpPr>
        <p:spPr bwMode="auto">
          <a:xfrm>
            <a:off x="0" y="11887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http://33.media.tumblr.com/536049305496ed680464f1c1e59129d9/tumblr_ng8ftniR1o1rasnq9o1_r1_12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116586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76200"/>
            <a:ext cx="13411199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Rise and Fall of </a:t>
            </a:r>
            <a:r>
              <a:rPr lang="en-US" sz="3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Mughal</a:t>
            </a:r>
            <a:r>
              <a:rPr lang="en-US" sz="3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Empire </a:t>
            </a:r>
            <a:endParaRPr lang="en-US" sz="38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6" name="Flowchart: Process 4"/>
          <p:cNvSpPr>
            <a:spLocks noChangeArrowheads="1"/>
          </p:cNvSpPr>
          <p:nvPr/>
        </p:nvSpPr>
        <p:spPr bwMode="auto">
          <a:xfrm>
            <a:off x="0" y="1143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320"/>
            <a:ext cx="13716000" cy="731520"/>
          </a:xfrm>
        </p:spPr>
        <p:txBody>
          <a:bodyPr>
            <a:noAutofit/>
          </a:bodyPr>
          <a:lstStyle/>
          <a:p>
            <a:r>
              <a:rPr lang="en-US" sz="5300" b="1" dirty="0" smtClean="0">
                <a:solidFill>
                  <a:srgbClr val="FFFF00"/>
                </a:solidFill>
                <a:latin typeface="Eras Demi ITC" pitchFamily="34" charset="0"/>
              </a:rPr>
              <a:t>Battle Of </a:t>
            </a:r>
            <a:r>
              <a:rPr lang="en-US" sz="5300" b="1" dirty="0" err="1" smtClean="0">
                <a:solidFill>
                  <a:srgbClr val="FFFF00"/>
                </a:solidFill>
                <a:latin typeface="Eras Demi ITC" pitchFamily="34" charset="0"/>
              </a:rPr>
              <a:t>Palashi</a:t>
            </a:r>
            <a:r>
              <a:rPr lang="en-US" sz="53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endParaRPr lang="en-US" sz="49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13716000" cy="69494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The Conspiracy Against </a:t>
            </a: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</a:rPr>
              <a:t>Nawab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</a:rPr>
              <a:t>Siraj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-</a:t>
            </a: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</a:rPr>
              <a:t>Ud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-</a:t>
            </a: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</a:rPr>
              <a:t>Daula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:</a:t>
            </a:r>
          </a:p>
          <a:p>
            <a:pPr marL="1310573" lvl="1" indent="-609585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Tri-parties conspiracy: </a:t>
            </a:r>
            <a:r>
              <a:rPr lang="en-US" sz="2300" b="1" dirty="0" smtClean="0">
                <a:latin typeface="Eras Demi ITC" pitchFamily="34" charset="0"/>
              </a:rPr>
              <a:t>Family persons, High officials of </a:t>
            </a:r>
            <a:r>
              <a:rPr lang="en-US" sz="2300" b="1" dirty="0" err="1" smtClean="0">
                <a:latin typeface="Eras Demi ITC" pitchFamily="34" charset="0"/>
              </a:rPr>
              <a:t>Nawab’s</a:t>
            </a:r>
            <a:r>
              <a:rPr lang="en-US" sz="2300" b="1" dirty="0" smtClean="0">
                <a:latin typeface="Eras Demi ITC" pitchFamily="34" charset="0"/>
              </a:rPr>
              <a:t> , East India  company</a:t>
            </a:r>
          </a:p>
          <a:p>
            <a:pPr marL="1310573" lvl="1" indent="-609585" algn="just">
              <a:spcBef>
                <a:spcPts val="600"/>
              </a:spcBef>
              <a:buFont typeface="Wingdings" pitchFamily="2" charset="2"/>
              <a:buChar char="v"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23</a:t>
            </a:r>
            <a:r>
              <a:rPr lang="en-US" sz="2300" b="1" baseline="30000" dirty="0" smtClean="0">
                <a:solidFill>
                  <a:srgbClr val="FFFF00"/>
                </a:solidFill>
                <a:latin typeface="Eras Demi ITC" pitchFamily="34" charset="0"/>
              </a:rPr>
              <a:t>rd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 April’ 1757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Calcatta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Parishad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300" b="1" dirty="0" smtClean="0">
                <a:latin typeface="Eras Demi ITC" pitchFamily="34" charset="0"/>
              </a:rPr>
              <a:t>decided to throw out </a:t>
            </a:r>
            <a:r>
              <a:rPr lang="en-US" sz="2300" b="1" dirty="0" err="1" smtClean="0">
                <a:latin typeface="Eras Demi ITC" pitchFamily="34" charset="0"/>
              </a:rPr>
              <a:t>Nawab</a:t>
            </a:r>
            <a:r>
              <a:rPr lang="en-US" sz="2300" b="1" dirty="0" smtClean="0">
                <a:latin typeface="Eras Demi ITC" pitchFamily="34" charset="0"/>
              </a:rPr>
              <a:t>. </a:t>
            </a:r>
          </a:p>
          <a:p>
            <a:pPr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</a:rPr>
              <a:t>The Battle: </a:t>
            </a:r>
            <a:endParaRPr lang="en-US" sz="2800" b="1" u="sng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June 5, 1757: </a:t>
            </a:r>
            <a:r>
              <a:rPr lang="en-US" sz="2300" b="1" dirty="0" smtClean="0">
                <a:latin typeface="Eras Demi ITC" pitchFamily="34" charset="0"/>
              </a:rPr>
              <a:t>An  agreement between  Watts and Mir </a:t>
            </a:r>
            <a:r>
              <a:rPr lang="en-US" sz="2300" b="1" dirty="0" err="1" smtClean="0">
                <a:latin typeface="Eras Demi ITC" pitchFamily="34" charset="0"/>
              </a:rPr>
              <a:t>Jafar</a:t>
            </a:r>
            <a:r>
              <a:rPr lang="en-US" sz="2300" b="1" dirty="0" smtClean="0">
                <a:latin typeface="Eras Demi ITC" pitchFamily="34" charset="0"/>
              </a:rPr>
              <a:t>. O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n 22 June </a:t>
            </a:r>
            <a:r>
              <a:rPr lang="en-US" sz="2300" b="1" dirty="0" smtClean="0">
                <a:latin typeface="Eras Demi ITC" pitchFamily="34" charset="0"/>
              </a:rPr>
              <a:t>the British army under Lord Clive set out for </a:t>
            </a:r>
            <a:r>
              <a:rPr lang="en-US" sz="2300" b="1" dirty="0" err="1" smtClean="0">
                <a:latin typeface="Eras Demi ITC" pitchFamily="34" charset="0"/>
              </a:rPr>
              <a:t>Palashi</a:t>
            </a:r>
            <a:r>
              <a:rPr lang="en-US" sz="2300" b="1" dirty="0" smtClean="0">
                <a:latin typeface="Eras Demi ITC" pitchFamily="34" charset="0"/>
              </a:rPr>
              <a:t>. In the meantime the </a:t>
            </a:r>
            <a:r>
              <a:rPr lang="en-US" sz="2300" b="1" dirty="0" err="1" smtClean="0">
                <a:latin typeface="Eras Demi ITC" pitchFamily="34" charset="0"/>
              </a:rPr>
              <a:t>nawab</a:t>
            </a:r>
            <a:r>
              <a:rPr lang="en-US" sz="2300" b="1" dirty="0" smtClean="0">
                <a:latin typeface="Eras Demi ITC" pitchFamily="34" charset="0"/>
              </a:rPr>
              <a:t> had started from </a:t>
            </a:r>
            <a:r>
              <a:rPr lang="en-US" sz="2300" b="1" dirty="0" err="1" smtClean="0">
                <a:latin typeface="Eras Demi ITC" pitchFamily="34" charset="0"/>
              </a:rPr>
              <a:t>Murshidabad</a:t>
            </a:r>
            <a:r>
              <a:rPr lang="en-US" sz="2300" b="1" dirty="0" smtClean="0">
                <a:latin typeface="Eras Demi ITC" pitchFamily="34" charset="0"/>
              </a:rPr>
              <a:t> and encamped at </a:t>
            </a:r>
            <a:r>
              <a:rPr lang="en-US" sz="2300" b="1" dirty="0" err="1" smtClean="0">
                <a:latin typeface="Eras Demi ITC" pitchFamily="34" charset="0"/>
              </a:rPr>
              <a:t>Palashi</a:t>
            </a:r>
            <a:r>
              <a:rPr lang="en-US" sz="2300" b="1" dirty="0" smtClean="0">
                <a:latin typeface="Eras Demi ITC" pitchFamily="34" charset="0"/>
              </a:rPr>
              <a:t> to oppose the enemy. 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The war started at about 8 in the morning on 23 June 1757.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Nawab's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 army under Mir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Mardan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Mohanlal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,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Khwaja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 Abdul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Hadi</a:t>
            </a:r>
            <a:r>
              <a:rPr lang="en-US" sz="2300" b="1" dirty="0" smtClean="0">
                <a:latin typeface="Eras Demi ITC" pitchFamily="34" charset="0"/>
              </a:rPr>
              <a:t> </a:t>
            </a:r>
            <a:r>
              <a:rPr lang="en-US" sz="2300" dirty="0" smtClean="0">
                <a:latin typeface="Eras Demi ITC" pitchFamily="34" charset="0"/>
              </a:rPr>
              <a:t>gave a brave fight while Mir </a:t>
            </a:r>
            <a:r>
              <a:rPr lang="en-US" sz="2300" dirty="0" err="1" smtClean="0">
                <a:latin typeface="Eras Demi ITC" pitchFamily="34" charset="0"/>
              </a:rPr>
              <a:t>Jafar</a:t>
            </a:r>
            <a:r>
              <a:rPr lang="en-US" sz="2300" dirty="0" smtClean="0">
                <a:latin typeface="Eras Demi ITC" pitchFamily="34" charset="0"/>
              </a:rPr>
              <a:t>, </a:t>
            </a:r>
            <a:r>
              <a:rPr lang="en-US" sz="2300" dirty="0" err="1" smtClean="0">
                <a:latin typeface="Eras Demi ITC" pitchFamily="34" charset="0"/>
              </a:rPr>
              <a:t>Yar</a:t>
            </a:r>
            <a:r>
              <a:rPr lang="en-US" sz="2300" dirty="0" smtClean="0">
                <a:latin typeface="Eras Demi ITC" pitchFamily="34" charset="0"/>
              </a:rPr>
              <a:t> </a:t>
            </a:r>
            <a:r>
              <a:rPr lang="en-US" sz="2300" dirty="0" err="1" smtClean="0">
                <a:latin typeface="Eras Demi ITC" pitchFamily="34" charset="0"/>
              </a:rPr>
              <a:t>Latif</a:t>
            </a:r>
            <a:r>
              <a:rPr lang="en-US" sz="2300" dirty="0" smtClean="0">
                <a:latin typeface="Eras Demi ITC" pitchFamily="34" charset="0"/>
              </a:rPr>
              <a:t> and Ray </a:t>
            </a:r>
            <a:r>
              <a:rPr lang="en-US" sz="2300" dirty="0" err="1" smtClean="0">
                <a:latin typeface="Eras Demi ITC" pitchFamily="34" charset="0"/>
              </a:rPr>
              <a:t>Durlabh</a:t>
            </a:r>
            <a:r>
              <a:rPr lang="en-US" sz="2300" dirty="0" smtClean="0">
                <a:latin typeface="Eras Demi ITC" pitchFamily="34" charset="0"/>
              </a:rPr>
              <a:t> merely stood by.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300" dirty="0" smtClean="0">
                <a:latin typeface="Eras Demi ITC" pitchFamily="34" charset="0"/>
              </a:rPr>
              <a:t>After Mir </a:t>
            </a:r>
            <a:r>
              <a:rPr lang="en-US" sz="2300" dirty="0" err="1" smtClean="0">
                <a:latin typeface="Eras Demi ITC" pitchFamily="34" charset="0"/>
              </a:rPr>
              <a:t>Mardan's</a:t>
            </a:r>
            <a:r>
              <a:rPr lang="en-US" sz="2300" dirty="0" smtClean="0">
                <a:latin typeface="Eras Demi ITC" pitchFamily="34" charset="0"/>
              </a:rPr>
              <a:t> death, </a:t>
            </a:r>
            <a:r>
              <a:rPr lang="en-US" sz="2300" dirty="0" err="1" smtClean="0">
                <a:latin typeface="Eras Demi ITC" pitchFamily="34" charset="0"/>
              </a:rPr>
              <a:t>Sirajuddaula</a:t>
            </a:r>
            <a:r>
              <a:rPr lang="en-US" sz="2300" dirty="0" smtClean="0">
                <a:latin typeface="Eras Demi ITC" pitchFamily="34" charset="0"/>
              </a:rPr>
              <a:t> called Mir </a:t>
            </a:r>
            <a:r>
              <a:rPr lang="en-US" sz="2300" dirty="0" err="1" smtClean="0">
                <a:latin typeface="Eras Demi ITC" pitchFamily="34" charset="0"/>
              </a:rPr>
              <a:t>Jafar</a:t>
            </a:r>
            <a:r>
              <a:rPr lang="en-US" sz="2300" dirty="0" smtClean="0">
                <a:latin typeface="Eras Demi ITC" pitchFamily="34" charset="0"/>
              </a:rPr>
              <a:t> and implored him to save his life. Mir </a:t>
            </a:r>
            <a:r>
              <a:rPr lang="en-US" sz="2300" dirty="0" err="1" smtClean="0">
                <a:latin typeface="Eras Demi ITC" pitchFamily="34" charset="0"/>
              </a:rPr>
              <a:t>Jafar</a:t>
            </a:r>
            <a:r>
              <a:rPr lang="en-US" sz="2300" dirty="0" smtClean="0">
                <a:latin typeface="Eras Demi ITC" pitchFamily="34" charset="0"/>
              </a:rPr>
              <a:t> advised the </a:t>
            </a:r>
            <a:r>
              <a:rPr lang="en-US" sz="2300" dirty="0" err="1" smtClean="0">
                <a:latin typeface="Eras Demi ITC" pitchFamily="34" charset="0"/>
              </a:rPr>
              <a:t>nawab</a:t>
            </a:r>
            <a:r>
              <a:rPr lang="en-US" sz="2300" dirty="0" smtClean="0">
                <a:latin typeface="Eras Demi ITC" pitchFamily="34" charset="0"/>
              </a:rPr>
              <a:t> to suspend action for the day. </a:t>
            </a:r>
          </a:p>
          <a:p>
            <a:pPr lvl="1" algn="just">
              <a:buFont typeface="Wingdings" pitchFamily="2" charset="2"/>
              <a:buChar char="v"/>
              <a:defRPr/>
            </a:pPr>
            <a:r>
              <a:rPr lang="en-US" sz="2300" dirty="0" smtClean="0">
                <a:latin typeface="Eras Demi ITC" pitchFamily="34" charset="0"/>
              </a:rPr>
              <a:t>With the </a:t>
            </a:r>
            <a:r>
              <a:rPr lang="en-US" sz="2300" dirty="0" err="1" smtClean="0">
                <a:latin typeface="Eras Demi ITC" pitchFamily="34" charset="0"/>
              </a:rPr>
              <a:t>nawab's</a:t>
            </a:r>
            <a:r>
              <a:rPr lang="en-US" sz="2300" dirty="0" smtClean="0">
                <a:latin typeface="Eras Demi ITC" pitchFamily="34" charset="0"/>
              </a:rPr>
              <a:t> commanders turning back, the British made a onslaught and 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The battle was over by 5 in the afternoon and victorious Clive immediately proceeded towards </a:t>
            </a:r>
            <a:r>
              <a:rPr lang="en-US" sz="2300" b="1" dirty="0" err="1" smtClean="0">
                <a:solidFill>
                  <a:srgbClr val="FFFF00"/>
                </a:solidFill>
                <a:latin typeface="Eras Demi ITC" pitchFamily="34" charset="0"/>
              </a:rPr>
              <a:t>Murshidabad</a:t>
            </a:r>
            <a:r>
              <a:rPr lang="en-US" sz="2300" b="1" dirty="0" smtClean="0">
                <a:solidFill>
                  <a:srgbClr val="FFFF00"/>
                </a:solidFill>
                <a:latin typeface="Eras Demi ITC" pitchFamily="34" charset="0"/>
              </a:rPr>
              <a:t>. </a:t>
            </a:r>
            <a:r>
              <a:rPr lang="en-US" sz="2300" b="1" dirty="0" smtClean="0">
                <a:latin typeface="Eras Demi ITC" pitchFamily="34" charset="0"/>
              </a:rPr>
              <a:t>Finally </a:t>
            </a:r>
            <a:r>
              <a:rPr lang="en-US" sz="2400" dirty="0" smtClean="0">
                <a:latin typeface="Eras Demi ITC" pitchFamily="34" charset="0"/>
              </a:rPr>
              <a:t>The English won the victory at </a:t>
            </a:r>
            <a:r>
              <a:rPr lang="en-US" sz="2400" dirty="0" err="1" smtClean="0">
                <a:latin typeface="Eras Demi ITC" pitchFamily="34" charset="0"/>
              </a:rPr>
              <a:t>Palashi</a:t>
            </a:r>
            <a:r>
              <a:rPr lang="en-US" sz="2400" dirty="0" smtClean="0">
                <a:latin typeface="Eras Demi ITC" pitchFamily="34" charset="0"/>
              </a:rPr>
              <a:t>.  </a:t>
            </a:r>
            <a:endParaRPr lang="en-US" sz="2300" b="1" dirty="0" smtClean="0">
              <a:latin typeface="Eras Demi ITC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en-US" sz="2300" b="1" dirty="0" smtClean="0">
              <a:latin typeface="Eras Demi ITC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en-US" sz="2300" b="1" dirty="0" smtClean="0">
              <a:latin typeface="Eras Demi ITC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en-US" sz="2300" b="1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lvl="1" algn="just">
              <a:buFont typeface="Wingdings" pitchFamily="2" charset="2"/>
              <a:buChar char="v"/>
              <a:defRPr/>
            </a:pPr>
            <a:endParaRPr lang="en-US" sz="2500" b="1" dirty="0" smtClean="0">
              <a:latin typeface="Eras Demi ITC" pitchFamily="34" charset="0"/>
            </a:endParaRPr>
          </a:p>
          <a:p>
            <a:pPr marL="1221741" lvl="1" indent="-420613" algn="just">
              <a:buNone/>
            </a:pPr>
            <a:endParaRPr lang="en-US" sz="2500" dirty="0" smtClean="0">
              <a:latin typeface="Eras Demi ITC" pitchFamily="34" charset="0"/>
            </a:endParaRPr>
          </a:p>
          <a:p>
            <a:pPr marL="1310573" lvl="1" indent="-609585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500" b="1" dirty="0" smtClean="0">
              <a:latin typeface="Eras Demi ITC" pitchFamily="34" charset="0"/>
            </a:endParaRPr>
          </a:p>
          <a:p>
            <a:pPr marL="1310573" lvl="1" indent="-609585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500" b="1" dirty="0" smtClean="0">
              <a:latin typeface="Eras Demi ITC" pitchFamily="34" charset="0"/>
            </a:endParaRPr>
          </a:p>
          <a:p>
            <a:pPr marL="1310573" lvl="1" indent="-609585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en-US" sz="2500" b="1" dirty="0" smtClean="0">
              <a:solidFill>
                <a:schemeClr val="tx1">
                  <a:lumMod val="95000"/>
                  <a:lumOff val="5000"/>
                </a:schemeClr>
              </a:solidFill>
              <a:latin typeface="Eras Demi ITC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en-US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25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endParaRPr lang="en-US" sz="2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00584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-1066800" y="1371600"/>
            <a:ext cx="14478000" cy="6858000"/>
          </a:xfrm>
        </p:spPr>
        <p:txBody>
          <a:bodyPr>
            <a:noAutofit/>
          </a:bodyPr>
          <a:lstStyle/>
          <a:p>
            <a:pPr lvl="2" algn="just" eaLnBrk="1" hangingPunct="1">
              <a:buFont typeface="Wingdings" pitchFamily="2" charset="2"/>
              <a:buChar char="q"/>
            </a:pP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From June 23, 1757 the East India Company  of England became the virtual ruler of Bengal and From 1757 they installed their own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Nawab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. </a:t>
            </a:r>
          </a:p>
          <a:p>
            <a:pPr lvl="2" algn="just" eaLnBrk="1" hangingPunct="1">
              <a:buFont typeface="Wingdings" pitchFamily="2" charset="2"/>
              <a:buChar char="q"/>
            </a:pP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The Indian Rebellion of 1857 replaced rule by the Company with the direct control of Bengal by the British Crown.</a:t>
            </a:r>
          </a:p>
          <a:p>
            <a:pPr lvl="2" algn="ctr" eaLnBrk="1" hangingPunct="1">
              <a:buNone/>
            </a:pPr>
            <a:r>
              <a:rPr lang="en-US" sz="3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Revolt against British Rule</a:t>
            </a:r>
            <a:endParaRPr lang="en-US" sz="3800" dirty="0" smtClean="0">
              <a:latin typeface="Eras Demi ITC" pitchFamily="34" charset="0"/>
              <a:cs typeface="Calibri" pitchFamily="34" charset="0"/>
            </a:endParaRPr>
          </a:p>
          <a:p>
            <a:pPr lvl="2" algn="just" eaLnBrk="1" hangingPunct="1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Fakir </a:t>
            </a:r>
            <a:r>
              <a:rPr lang="en-US" sz="25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Sannyasi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Movement:  (1760-1800)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 algn="just" eaLnBrk="1" hangingPunct="1">
              <a:buNone/>
            </a:pP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	Leadership: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 Fakir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Majnu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Shah,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Vabani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Pathak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Pargal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Shah</a:t>
            </a:r>
          </a:p>
          <a:p>
            <a:pPr lvl="2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Rangpur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Farmers Movement: 1783, 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Leadership: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Nur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Uddin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Balaki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Shah Revolt: 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1791-1792 in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Bakerganj</a:t>
            </a:r>
            <a:endParaRPr lang="en-US" sz="25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Faraiji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Movement:  1820- 1862, I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t was widely received in the districts of Dhaka,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Faridpur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, Barisal,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Mymensingh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and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Comilla</a:t>
            </a:r>
            <a:endParaRPr lang="en-US" sz="25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	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Leadership: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Haji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Shariatullah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Dudu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Miyan</a:t>
            </a:r>
            <a:endParaRPr lang="en-US" sz="25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Titumir’s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Rebellion 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in west Bengal in  1831</a:t>
            </a:r>
          </a:p>
          <a:p>
            <a:pPr lvl="2" algn="just">
              <a:buNone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lvl="2" algn="just" eaLnBrk="1" hangingPunct="1">
              <a:buNone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lvl="2" algn="just" eaLnBrk="1" hangingPunct="1">
              <a:buFontTx/>
              <a:buNone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4320"/>
            <a:ext cx="13716000" cy="73152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Modern History: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British Colonial Rule</a:t>
            </a:r>
            <a:b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Time Frame: 1757-1947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7" name="Flowchart: Process 4"/>
          <p:cNvSpPr>
            <a:spLocks noChangeArrowheads="1"/>
          </p:cNvSpPr>
          <p:nvPr/>
        </p:nvSpPr>
        <p:spPr bwMode="auto">
          <a:xfrm>
            <a:off x="0" y="11887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7600"/>
            <a:ext cx="6705600" cy="609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The rebellion of 1857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upload.wikimedia.org/wikipedia/commons/3/31/The_Relief_of_Luck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267200"/>
            <a:ext cx="6705600" cy="37338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315200" y="3657600"/>
            <a:ext cx="6172200" cy="5334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dirty="0" err="1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Titumir’s</a:t>
            </a:r>
            <a:r>
              <a:rPr lang="en-US" sz="3000" dirty="0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 Rebellion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http://www.shamsuddoha.com/images/gallery/landscape/big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267200"/>
            <a:ext cx="6019800" cy="3657600"/>
          </a:xfrm>
          <a:prstGeom prst="rect">
            <a:avLst/>
          </a:prstGeom>
          <a:noFill/>
        </p:spPr>
      </p:pic>
      <p:sp>
        <p:nvSpPr>
          <p:cNvPr id="6" name="Flowchart: Process 4"/>
          <p:cNvSpPr>
            <a:spLocks noChangeArrowheads="1"/>
          </p:cNvSpPr>
          <p:nvPr/>
        </p:nvSpPr>
        <p:spPr bwMode="auto">
          <a:xfrm>
            <a:off x="0" y="9906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228600"/>
            <a:ext cx="13716000" cy="73152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371600"/>
            <a:ext cx="13716000" cy="17526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274320"/>
            <a:ext cx="13716000" cy="73152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2" algn="ctr"/>
            <a:r>
              <a:rPr lang="en-US" sz="3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Revolt against British Rule </a:t>
            </a:r>
            <a:r>
              <a:rPr lang="en-US" sz="3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﴾</a:t>
            </a:r>
            <a:r>
              <a:rPr lang="en-US" sz="3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Continued)</a:t>
            </a:r>
            <a:endParaRPr lang="en-US" sz="34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990600" y="990600"/>
            <a:ext cx="14706600" cy="27432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2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The rebellion of 1857: 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A large-scale rebellion in northern and central India. It began as a mutiny of </a:t>
            </a:r>
            <a:r>
              <a:rPr lang="en-US" sz="2500" dirty="0" err="1" smtClean="0">
                <a:latin typeface="Eras Demi ITC" pitchFamily="34" charset="0"/>
                <a:cs typeface="Calibri" pitchFamily="34" charset="0"/>
              </a:rPr>
              <a:t>sepoys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of the East India Company's army. </a:t>
            </a:r>
          </a:p>
          <a:p>
            <a:pPr lvl="2" algn="just">
              <a:buNone/>
            </a:pP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Leadership: </a:t>
            </a:r>
            <a:r>
              <a:rPr lang="en-US" sz="2500" dirty="0" err="1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Bahadur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 Shah </a:t>
            </a:r>
            <a:r>
              <a:rPr lang="en-US" sz="2500" dirty="0" err="1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Zafar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2500" dirty="0" err="1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Bakht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 Khan, </a:t>
            </a:r>
            <a:r>
              <a:rPr lang="en-US" sz="2500" dirty="0" err="1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Mangal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Pandey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, Nana Sahib</a:t>
            </a:r>
            <a:endParaRPr lang="en-US" sz="2500" dirty="0">
              <a:solidFill>
                <a:srgbClr val="92D050"/>
              </a:solidFill>
              <a:latin typeface="Eras Demi ITC" pitchFamily="34" charset="0"/>
              <a:ea typeface="+mj-ea"/>
              <a:cs typeface="+mj-cs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ea typeface="+mj-ea"/>
                <a:cs typeface="+mj-cs"/>
              </a:rPr>
              <a:t> 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</a:rPr>
              <a:t>Indigo revolt : 185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9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</a:rPr>
              <a:t>-1860</a:t>
            </a:r>
            <a:r>
              <a:rPr lang="en-US" sz="2500" dirty="0" smtClean="0">
                <a:solidFill>
                  <a:srgbClr val="92D050"/>
                </a:solidFill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 algn="just"/>
            <a:r>
              <a:rPr lang="en-US" sz="2500" dirty="0" smtClean="0">
                <a:latin typeface="Eras Demi ITC" pitchFamily="34" charset="0"/>
              </a:rPr>
              <a:t>The Indigo revolt (or </a:t>
            </a:r>
            <a:r>
              <a:rPr lang="en-US" sz="2500" dirty="0" err="1" smtClean="0">
                <a:latin typeface="Eras Demi ITC" pitchFamily="34" charset="0"/>
              </a:rPr>
              <a:t>Nilbidroha</a:t>
            </a:r>
            <a:r>
              <a:rPr lang="en-US" sz="2500" dirty="0" smtClean="0">
                <a:latin typeface="Eras Demi ITC" pitchFamily="34" charset="0"/>
              </a:rPr>
              <a:t>) was a peasant movement and subsequent uprising of indigo farmers against the indigo planters that arose in Bengal.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38200" y="1447800"/>
            <a:ext cx="14173200" cy="6781800"/>
          </a:xfrm>
        </p:spPr>
        <p:txBody>
          <a:bodyPr>
            <a:noAutofit/>
          </a:bodyPr>
          <a:lstStyle/>
          <a:p>
            <a:pPr lvl="2">
              <a:buNone/>
            </a:pP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Reformation Movement </a:t>
            </a:r>
            <a:endParaRPr lang="bn-IN" sz="32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marL="2059457" lvl="2" indent="-457200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Role of Raja Ram Mohan </a:t>
            </a: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Rai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Indian Renaissance, Religious Reformation</a:t>
            </a:r>
          </a:p>
          <a:p>
            <a:pPr marL="2059457" lvl="2" indent="-457200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Role of </a:t>
            </a: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Nawab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Abdul </a:t>
            </a: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Latif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Emphasize on education and Established the  Mohammedan Literary Society of Calcutta. </a:t>
            </a:r>
          </a:p>
          <a:p>
            <a:pPr marL="2059457" lvl="2" indent="-457200" algn="just">
              <a:buFont typeface="Wingdings" pitchFamily="2" charset="2"/>
              <a:buChar char="v"/>
            </a:pP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Role of </a:t>
            </a: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Syed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Ameer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Ali: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  Muslim Renaissance </a:t>
            </a:r>
          </a:p>
          <a:p>
            <a:pPr marL="2059457" lvl="2" indent="-457200" algn="just">
              <a:buFont typeface="Wingdings" pitchFamily="2" charset="2"/>
              <a:buChar char="v"/>
            </a:pPr>
            <a:r>
              <a:rPr lang="en-US" sz="25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Syed</a:t>
            </a:r>
            <a:r>
              <a:rPr lang="en-US" sz="25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Ahmad Khan</a:t>
            </a: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: Literary movement at The Aligarh Muslim University</a:t>
            </a:r>
          </a:p>
          <a:p>
            <a:pPr marL="2059457" lvl="2" indent="-457200" algn="just">
              <a:buNone/>
            </a:pPr>
            <a:endParaRPr lang="en-US" sz="1500" dirty="0" smtClean="0">
              <a:latin typeface="Eras Demi ITC" pitchFamily="34" charset="0"/>
              <a:cs typeface="Calibri" pitchFamily="34" charset="0"/>
            </a:endParaRPr>
          </a:p>
          <a:p>
            <a:pPr lvl="2">
              <a:buNone/>
            </a:pP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Partition of Bengal: </a:t>
            </a: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</a:rPr>
              <a:t>16 October 1905</a:t>
            </a:r>
          </a:p>
          <a:p>
            <a:pPr lvl="2" algn="just">
              <a:buNone/>
            </a:pPr>
            <a:r>
              <a:rPr lang="en-US" sz="2500" dirty="0" smtClean="0">
                <a:latin typeface="Eras Demi ITC" pitchFamily="34" charset="0"/>
              </a:rPr>
              <a:t>It separated the largely Muslim eastern areas from the largely Hindu western areas. Due to political protests, the two parts of Bengal were reunited in 1911.</a:t>
            </a:r>
          </a:p>
          <a:p>
            <a:pPr lvl="2" algn="just">
              <a:buNone/>
            </a:pP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Formation of Muslim League: 1</a:t>
            </a: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</a:rPr>
              <a:t>9</a:t>
            </a: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06</a:t>
            </a:r>
          </a:p>
          <a:p>
            <a:pPr lvl="2" algn="just">
              <a:buNone/>
            </a:pPr>
            <a:r>
              <a:rPr lang="en-US" sz="2500" dirty="0" smtClean="0">
                <a:latin typeface="Eras Demi ITC" pitchFamily="34" charset="0"/>
              </a:rPr>
              <a:t>The All-India Muslim League formed in December 1906 in Dhaka, attended by 3,000 delegates. Its strong advocacy was for the establishment of separate Muslim-majority nation-states. </a:t>
            </a:r>
            <a:endParaRPr lang="en-US" sz="25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endParaRPr lang="en-US" sz="25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1887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4320"/>
            <a:ext cx="13716000" cy="73152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British Colonial Rule: </a:t>
            </a:r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﴾</a:t>
            </a:r>
            <a:r>
              <a:rPr lang="en-US" sz="36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Continued)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33400" y="1447800"/>
            <a:ext cx="13563600" cy="6705600"/>
          </a:xfrm>
        </p:spPr>
        <p:txBody>
          <a:bodyPr>
            <a:normAutofit lnSpcReduction="10000"/>
          </a:bodyPr>
          <a:lstStyle/>
          <a:p>
            <a:pPr lvl="2" algn="just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Eras Demi ITC" pitchFamily="34" charset="0"/>
              </a:rPr>
              <a:t>Movements against British Rule</a:t>
            </a: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endParaRPr lang="en-US" sz="3200" dirty="0" smtClean="0">
              <a:latin typeface="Eras Demi ITC" pitchFamily="34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Swadeshi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Movement : 1905 to 1917</a:t>
            </a:r>
          </a:p>
          <a:p>
            <a:pPr lvl="2" algn="just"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Began with and because of the partition of Bengal in 1905. </a:t>
            </a:r>
          </a:p>
          <a:p>
            <a:pPr lvl="2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Khilafat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movement: (1919-1924)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 algn="just"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A pan-Islamic political protest campaign by Muslims in British.</a:t>
            </a:r>
          </a:p>
          <a:p>
            <a:pPr lvl="2" algn="just"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</a:t>
            </a:r>
            <a:r>
              <a:rPr lang="en-US" sz="27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Leadership: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pt-BR" sz="2700" dirty="0" smtClean="0">
                <a:latin typeface="Eras Demi ITC" pitchFamily="34" charset="0"/>
                <a:cs typeface="Calibri" pitchFamily="34" charset="0"/>
              </a:rPr>
              <a:t>Maulana Abul Kalam Azad,  Maulana Muhammad Ali </a:t>
            </a: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Non-cooperation movement: 1920</a:t>
            </a: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After the </a:t>
            </a:r>
            <a:r>
              <a:rPr lang="en-US" sz="2700" dirty="0" err="1" smtClean="0">
                <a:latin typeface="Eras Demi ITC" pitchFamily="34" charset="0"/>
                <a:cs typeface="Calibri" pitchFamily="34" charset="0"/>
              </a:rPr>
              <a:t>Jallianwala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latin typeface="Eras Demi ITC" pitchFamily="34" charset="0"/>
                <a:cs typeface="Calibri" pitchFamily="34" charset="0"/>
              </a:rPr>
              <a:t>Bagh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 incident, Gandhi started the non-cooperation movement. It was supported by the Indian National Congress also. </a:t>
            </a:r>
          </a:p>
          <a:p>
            <a:pPr lvl="2" algn="just">
              <a:buFont typeface="Wingdings" pitchFamily="2" charset="2"/>
              <a:buChar char="v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Quit India Movement: 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1942 </a:t>
            </a:r>
            <a:endParaRPr lang="en-US" sz="27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It was a civil disobedience movement by Gandhi.</a:t>
            </a:r>
          </a:p>
          <a:p>
            <a:pPr lvl="2" algn="just"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r>
              <a:rPr lang="en-US" sz="2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References: 	</a:t>
            </a: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1. Ram </a:t>
            </a:r>
            <a:r>
              <a:rPr lang="en-US" sz="20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Gopal</a:t>
            </a: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Indian Muslims: A political Study </a:t>
            </a:r>
          </a:p>
          <a:p>
            <a:pPr lvl="2" algn="just">
              <a:buNone/>
            </a:pP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		2. Khan </a:t>
            </a:r>
            <a:r>
              <a:rPr lang="en-US" sz="20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Raisuddin</a:t>
            </a: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K M, Bangladesh: </a:t>
            </a:r>
            <a:r>
              <a:rPr lang="en-US" sz="20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Itihash</a:t>
            </a: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Porikroma</a:t>
            </a:r>
            <a:r>
              <a:rPr lang="en-US" sz="20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(2009), Dhaka. 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2" algn="just"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lvl="2" algn="just"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274320"/>
            <a:ext cx="13716000" cy="73152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Eras Demi ITC" pitchFamily="34" charset="0"/>
              </a:rPr>
              <a:t>British Colonial Rule: </a:t>
            </a:r>
            <a:r>
              <a:rPr lang="en-US" sz="4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﴾</a:t>
            </a:r>
            <a:r>
              <a:rPr lang="en-US" sz="4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Continued)</a:t>
            </a:r>
            <a:endParaRPr lang="en-US" sz="4000" dirty="0" smtClean="0">
              <a:latin typeface="Eras Demi ITC" pitchFamily="34" charset="0"/>
            </a:endParaRPr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0" y="10668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6781800"/>
          </a:xfrm>
        </p:spPr>
        <p:txBody>
          <a:bodyPr>
            <a:noAutofit/>
          </a:bodyPr>
          <a:lstStyle/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The Lahore Resolution of 1940 demanded that Muslims are numerically in a majority should be grouped to constitute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"Independent States“. </a:t>
            </a:r>
          </a:p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</a:rPr>
              <a:t>The power transferred to Pakistan and India on 14–15 August 1947 according to "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</a:rPr>
              <a:t>3 June Plan</a:t>
            </a:r>
            <a:r>
              <a:rPr lang="en-US" sz="2300" dirty="0" smtClean="0">
                <a:latin typeface="Eras Demi ITC" pitchFamily="34" charset="0"/>
              </a:rPr>
              <a:t>“. </a:t>
            </a: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Pakistan, was in fact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"a double country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", the two wings were not only separated from each other, they were also culturally, economically and socially different.</a:t>
            </a:r>
          </a:p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State Language Movement in 1952: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foundation of Bengali Nationalism. </a:t>
            </a:r>
          </a:p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Six Point Program in 1966: It is compared to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Magnacarta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. </a:t>
            </a:r>
          </a:p>
          <a:p>
            <a:pPr marL="501603" indent="-351122" algn="just">
              <a:buFont typeface="Wingdings" pitchFamily="2" charset="2"/>
              <a:buChar char="q"/>
              <a:defRPr/>
            </a:pP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On 26 March 1971, 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Bangladesh stared journey as a independent country. </a:t>
            </a:r>
          </a:p>
          <a:p>
            <a:pPr marL="501603" indent="-351122" algn="just">
              <a:buNone/>
              <a:defRPr/>
            </a:pPr>
            <a:endParaRPr lang="en-US" sz="2300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marL="501603" indent="-351122" algn="r">
              <a:buNone/>
              <a:defRPr/>
            </a:pP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Reference: 1. Khan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Raisuddin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K M, Bangladesh: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Itihash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Porikroma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Dhaka. </a:t>
            </a:r>
            <a:endParaRPr lang="en-US" sz="23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274320"/>
            <a:ext cx="13716000" cy="86868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Modern History: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  <a:ea typeface="+mj-ea"/>
                <a:cs typeface="+mj-cs"/>
              </a:rPr>
              <a:t>Pakistan Period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</a:b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Time Frame: 1947-1971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pic>
        <p:nvPicPr>
          <p:cNvPr id="19459" name="Picture 4" descr="http://upload.wikimedia.org/wikipedia/commons/2/26/Partition_of_Indi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9812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0" y="11887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329566"/>
            <a:ext cx="12815888" cy="950594"/>
          </a:xfrm>
        </p:spPr>
        <p:txBody>
          <a:bodyPr>
            <a:normAutofit/>
          </a:bodyPr>
          <a:lstStyle/>
          <a:p>
            <a:pPr algn="l"/>
            <a:r>
              <a:rPr lang="en-US" sz="49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Objectives of this Class</a:t>
            </a:r>
            <a:endParaRPr lang="en-US" sz="49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1165"/>
            <a:ext cx="12115800" cy="5979796"/>
          </a:xfrm>
        </p:spPr>
        <p:txBody>
          <a:bodyPr>
            <a:noAutofit/>
          </a:bodyPr>
          <a:lstStyle/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500" dirty="0" smtClean="0">
                <a:latin typeface="Eras Demi ITC" pitchFamily="34" charset="0"/>
              </a:rPr>
              <a:t>Understand the historical and political development of Bengal. 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500" dirty="0" smtClean="0">
                <a:latin typeface="Eras Demi ITC" pitchFamily="34" charset="0"/>
                <a:cs typeface="Calibri" pitchFamily="34" charset="0"/>
              </a:rPr>
              <a:t>Realize the political dynamics of Bengal in accordance with historical ground. 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500" dirty="0" smtClean="0">
                <a:latin typeface="Eras Demi ITC" pitchFamily="34" charset="0"/>
                <a:cs typeface="Calibri" pitchFamily="34" charset="0"/>
              </a:rPr>
              <a:t>Know the ruling structure of Bengal as well as peoples rebellion against the oppressor. </a:t>
            </a:r>
          </a:p>
          <a:p>
            <a:pPr algn="just">
              <a:buClr>
                <a:srgbClr val="00B0F0"/>
              </a:buClr>
              <a:buFont typeface="Wingdings" pitchFamily="2" charset="2"/>
              <a:buChar char="q"/>
            </a:pPr>
            <a:r>
              <a:rPr lang="en-US" sz="3500" dirty="0" smtClean="0">
                <a:latin typeface="Eras Demi ITC" pitchFamily="34" charset="0"/>
                <a:cs typeface="Calibri" pitchFamily="34" charset="0"/>
              </a:rPr>
              <a:t>Explore and examine the outcomes </a:t>
            </a:r>
            <a:r>
              <a:rPr lang="en-US" sz="3500" dirty="0" smtClean="0">
                <a:latin typeface="Eras Demi ITC" pitchFamily="34" charset="0"/>
              </a:rPr>
              <a:t>of the dynastic rule. </a:t>
            </a:r>
            <a:endParaRPr lang="en-US" sz="35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28016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2344400" cy="6477000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Military crackdown 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by the Pakistan army began during the 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early hours of March 26, 1971. 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On 26 March 1971,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Bangabandhu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Sheikh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Mujibur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Rahman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declared that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, 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		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‘</a:t>
            </a:r>
            <a:r>
              <a:rPr lang="en-US" sz="2300" i="1" dirty="0" smtClean="0">
                <a:latin typeface="Eras Demi ITC" pitchFamily="34" charset="0"/>
                <a:cs typeface="Calibri" pitchFamily="34" charset="0"/>
              </a:rPr>
              <a:t>Today Bangladesh is a sovereign and independent country. On 	Thursday night West Pakistani armed forces suddenly attacked the  police barracks 	at </a:t>
            </a:r>
            <a:r>
              <a:rPr lang="en-US" sz="2300" i="1" dirty="0" err="1" smtClean="0">
                <a:latin typeface="Eras Demi ITC" pitchFamily="34" charset="0"/>
                <a:cs typeface="Calibri" pitchFamily="34" charset="0"/>
              </a:rPr>
              <a:t>Razarbagh</a:t>
            </a:r>
            <a:r>
              <a:rPr lang="en-US" sz="2300" i="1" dirty="0" smtClean="0">
                <a:latin typeface="Eras Demi ITC" pitchFamily="34" charset="0"/>
                <a:cs typeface="Calibri" pitchFamily="34" charset="0"/>
              </a:rPr>
              <a:t> and the EPR Headquarters at </a:t>
            </a:r>
            <a:r>
              <a:rPr lang="en-US" sz="2300" i="1" dirty="0" err="1" smtClean="0">
                <a:latin typeface="Eras Demi ITC" pitchFamily="34" charset="0"/>
                <a:cs typeface="Calibri" pitchFamily="34" charset="0"/>
              </a:rPr>
              <a:t>Pilkhana</a:t>
            </a:r>
            <a:r>
              <a:rPr lang="en-US" sz="2300" i="1" dirty="0" smtClean="0">
                <a:latin typeface="Eras Demi ITC" pitchFamily="34" charset="0"/>
                <a:cs typeface="Calibri" pitchFamily="34" charset="0"/>
              </a:rPr>
              <a:t> in Dhaka…….... May Allah aid 	us in our fight for 		freedom. Joy </a:t>
            </a:r>
            <a:r>
              <a:rPr lang="en-US" sz="2300" i="1" dirty="0" err="1" smtClean="0">
                <a:latin typeface="Eras Demi ITC" pitchFamily="34" charset="0"/>
                <a:cs typeface="Calibri" pitchFamily="34" charset="0"/>
              </a:rPr>
              <a:t>Bangla</a:t>
            </a:r>
            <a:r>
              <a:rPr lang="en-US" sz="2300" i="1" dirty="0" smtClean="0">
                <a:latin typeface="Eras Demi ITC" pitchFamily="34" charset="0"/>
                <a:cs typeface="Calibri" pitchFamily="34" charset="0"/>
              </a:rPr>
              <a:t>.’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On 27 March 1971,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Ziaur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Rahman</a:t>
            </a: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declared that</a:t>
            </a:r>
            <a:r>
              <a:rPr lang="en-US" sz="25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,</a:t>
            </a:r>
          </a:p>
          <a:p>
            <a:pPr algn="just" eaLnBrk="1" hangingPunct="1">
              <a:buFont typeface="Wingdings 3" pitchFamily="18" charset="2"/>
              <a:buNone/>
            </a:pPr>
            <a:r>
              <a:rPr lang="en-US" sz="2500" dirty="0" smtClean="0">
                <a:latin typeface="Eras Demi ITC" pitchFamily="34" charset="0"/>
                <a:cs typeface="Calibri" pitchFamily="34" charset="0"/>
              </a:rPr>
              <a:t>			‘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I, Major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Ziaur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Rahman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, on behalf of our great leader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Bangabandhu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 		Sheikh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Mujibur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Rahman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, do hereby declare that the independent Peoples 		Republic of Bangladesh has been established.…… Victory is ours by the 		Grace  of Allah. Joy </a:t>
            </a:r>
            <a:r>
              <a:rPr lang="en-US" sz="2200" i="1" dirty="0" err="1" smtClean="0">
                <a:latin typeface="Eras Demi ITC" pitchFamily="34" charset="0"/>
                <a:cs typeface="Calibri" pitchFamily="34" charset="0"/>
              </a:rPr>
              <a:t>Bangla</a:t>
            </a:r>
            <a:r>
              <a:rPr lang="en-US" sz="2200" i="1" dirty="0" smtClean="0">
                <a:latin typeface="Eras Demi ITC" pitchFamily="34" charset="0"/>
                <a:cs typeface="Calibri" pitchFamily="34" charset="0"/>
              </a:rPr>
              <a:t>.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7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On 16 December  1971, Our long cherished victory has acquired</a:t>
            </a: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.</a:t>
            </a:r>
          </a:p>
          <a:p>
            <a:pPr algn="just" eaLnBrk="1" hangingPunct="1">
              <a:buFont typeface="Wingdings 3" pitchFamily="18" charset="2"/>
              <a:buNone/>
            </a:pPr>
            <a:endParaRPr lang="en-US" sz="1100" i="1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algn="just" eaLnBrk="1" hangingPunct="1">
              <a:buFont typeface="Wingdings 3" pitchFamily="18" charset="2"/>
              <a:buNone/>
            </a:pPr>
            <a:endParaRPr lang="en-US" sz="1900" i="1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en-US" sz="1900" i="1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Reference:  1. </a:t>
            </a:r>
            <a:r>
              <a:rPr lang="en-US" sz="1900" i="1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Maniruzzaman</a:t>
            </a:r>
            <a:r>
              <a:rPr lang="en-US" sz="1900" i="1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1900" i="1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Talukdar</a:t>
            </a:r>
            <a:r>
              <a:rPr lang="en-US" sz="1900" i="1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, `The Bangladesh Revolution and its Aftermath’, (UPL). Dhaka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3716000" cy="11430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The Birth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of Bangladesh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0" y="1143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1.bp.blogspot.com/-FUjBUaPZxPw/TzvuxlAgn1I/AAAAAAAAACw/h0nWLUuM3rg/s320/2007081560031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81000"/>
            <a:ext cx="9296400" cy="685609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90800" y="7391400"/>
            <a:ext cx="7543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Surrender Of Pakistan Army</a:t>
            </a:r>
            <a:endParaRPr lang="en-US" dirty="0"/>
          </a:p>
        </p:txBody>
      </p:sp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12420600" cy="5303520"/>
          </a:xfrm>
        </p:spPr>
        <p:txBody>
          <a:bodyPr>
            <a:normAutofit/>
          </a:bodyPr>
          <a:lstStyle/>
          <a:p>
            <a:pPr lvl="3">
              <a:buNone/>
              <a:defRPr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ras Demi ITC" pitchFamily="34" charset="0"/>
                <a:cs typeface="Calibri" pitchFamily="34" charset="0"/>
              </a:rPr>
              <a:t>1971 to 1974	: 	Democratic Regime</a:t>
            </a:r>
          </a:p>
          <a:p>
            <a:pPr lvl="3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1975 to 1975 	: 	One Party Rule</a:t>
            </a:r>
          </a:p>
          <a:p>
            <a:pPr lvl="3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1975 to 1990	: 	Military Regime</a:t>
            </a:r>
          </a:p>
          <a:p>
            <a:pPr lvl="3">
              <a:buNone/>
              <a:defRPr/>
            </a:pPr>
            <a:r>
              <a:rPr lang="en-US" sz="2800" b="1" dirty="0" smtClean="0">
                <a:latin typeface="Eras Demi ITC" pitchFamily="34" charset="0"/>
                <a:cs typeface="Calibri" pitchFamily="34" charset="0"/>
              </a:rPr>
              <a:t>1991 to 2006	: 	Democratic Regime</a:t>
            </a:r>
          </a:p>
          <a:p>
            <a:pPr lvl="3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latin typeface="Eras Demi ITC" pitchFamily="34" charset="0"/>
                <a:cs typeface="Calibri" pitchFamily="34" charset="0"/>
              </a:rPr>
              <a:t>2006 to 2008	: 	Non Democratic Regime</a:t>
            </a:r>
          </a:p>
          <a:p>
            <a:pPr lvl="3">
              <a:buNone/>
              <a:defRPr/>
            </a:pPr>
            <a:r>
              <a:rPr lang="en-US" sz="2800" b="1" dirty="0" smtClean="0">
                <a:latin typeface="Eras Demi ITC" pitchFamily="34" charset="0"/>
                <a:cs typeface="Calibri" pitchFamily="34" charset="0"/>
              </a:rPr>
              <a:t>2009 to 2013	:	Democratic Regime</a:t>
            </a:r>
          </a:p>
          <a:p>
            <a:pPr lvl="3"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2014 to till	: 	Democratic Regime </a:t>
            </a:r>
          </a:p>
          <a:p>
            <a:pPr marL="501603" indent="-351122">
              <a:buNone/>
              <a:defRPr/>
            </a:pPr>
            <a:endParaRPr lang="en-US" sz="28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3716000" cy="11430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algn="ctr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Political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Regime: </a:t>
            </a:r>
            <a:r>
              <a:rPr kumimoji="0" lang="en-US" sz="34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1971 to Till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0" y="1143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8382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-76200"/>
            <a:ext cx="13716000" cy="100584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2" algn="ctr"/>
            <a:r>
              <a:rPr lang="en-US" sz="4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Key Political Person of Bangladesh   </a:t>
            </a:r>
            <a:endParaRPr lang="en-US" sz="4400" dirty="0" smtClean="0">
              <a:latin typeface="Eras Demi ITC" pitchFamily="34" charset="0"/>
              <a:cs typeface="Calibri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90800" y="1066800"/>
            <a:ext cx="10972800" cy="3962400"/>
          </a:xfrm>
        </p:spPr>
        <p:txBody>
          <a:bodyPr>
            <a:no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Abdul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Hamid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Khan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Bhashani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was born in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Sirajganj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in 1880 </a:t>
            </a:r>
            <a:r>
              <a:rPr lang="en-US" sz="2100" dirty="0" smtClean="0">
                <a:latin typeface="Eras Demi ITC" pitchFamily="34" charset="0"/>
              </a:rPr>
              <a:t>. On 31 January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1952 </a:t>
            </a:r>
            <a:r>
              <a:rPr lang="en-US" sz="2100" dirty="0" smtClean="0">
                <a:latin typeface="Eras Demi ITC" pitchFamily="34" charset="0"/>
              </a:rPr>
              <a:t>he formed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"All Party Language movement Committee“. </a:t>
            </a:r>
            <a:r>
              <a:rPr lang="en-US" sz="2100" dirty="0" smtClean="0">
                <a:latin typeface="Eras Demi ITC" pitchFamily="34" charset="0"/>
              </a:rPr>
              <a:t>The United Front was formed under his leadership. He was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founder President </a:t>
            </a:r>
            <a:r>
              <a:rPr lang="en-US" sz="2100" dirty="0" smtClean="0">
                <a:latin typeface="Eras Demi ITC" pitchFamily="34" charset="0"/>
              </a:rPr>
              <a:t>of the </a:t>
            </a:r>
            <a:r>
              <a:rPr lang="en-US" sz="2100" dirty="0" err="1" smtClean="0">
                <a:latin typeface="Eras Demi ITC" pitchFamily="34" charset="0"/>
              </a:rPr>
              <a:t>Awami</a:t>
            </a:r>
            <a:r>
              <a:rPr lang="en-US" sz="2100" dirty="0" smtClean="0">
                <a:latin typeface="Eras Demi ITC" pitchFamily="34" charset="0"/>
              </a:rPr>
              <a:t> Muslim League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. </a:t>
            </a:r>
            <a:r>
              <a:rPr lang="en-US" sz="2100" dirty="0" smtClean="0">
                <a:latin typeface="Eras Demi ITC" pitchFamily="34" charset="0"/>
              </a:rPr>
              <a:t>He participated in 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Khilafat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Movement as well. </a:t>
            </a:r>
            <a:endParaRPr lang="en-US" sz="2100" dirty="0" smtClean="0">
              <a:latin typeface="Eras Demi ITC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He gained popularity among peasants and the higher status emerging leadership of Bengali Muslims. </a:t>
            </a:r>
            <a:endParaRPr lang="en-US" sz="2100" dirty="0" smtClean="0">
              <a:solidFill>
                <a:srgbClr val="FFFF00"/>
              </a:solidFill>
              <a:latin typeface="Eras Demi ITC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He Played role in 1947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Sylhet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Referendum,</a:t>
            </a:r>
            <a:r>
              <a:rPr lang="en-US" sz="2100" dirty="0" smtClean="0">
                <a:latin typeface="Eras Demi ITC" pitchFamily="34" charset="0"/>
              </a:rPr>
              <a:t> through which </a:t>
            </a:r>
            <a:r>
              <a:rPr lang="en-US" sz="2100" dirty="0" err="1" smtClean="0">
                <a:latin typeface="Eras Demi ITC" pitchFamily="34" charset="0"/>
              </a:rPr>
              <a:t>Sylhet</a:t>
            </a:r>
            <a:r>
              <a:rPr lang="en-US" sz="2100" dirty="0" smtClean="0">
                <a:latin typeface="Eras Demi ITC" pitchFamily="34" charset="0"/>
              </a:rPr>
              <a:t> chose to become part of the Pakistan.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During </a:t>
            </a:r>
            <a:r>
              <a:rPr lang="en-US" sz="2100" dirty="0" err="1" smtClean="0">
                <a:latin typeface="Eras Demi ITC" pitchFamily="34" charset="0"/>
              </a:rPr>
              <a:t>Kagmaree</a:t>
            </a:r>
            <a:r>
              <a:rPr lang="en-US" sz="2100" dirty="0" smtClean="0">
                <a:latin typeface="Eras Demi ITC" pitchFamily="34" charset="0"/>
              </a:rPr>
              <a:t> Conference </a:t>
            </a:r>
            <a:r>
              <a:rPr lang="en-US" sz="2100" dirty="0" err="1" smtClean="0">
                <a:latin typeface="Eras Demi ITC" pitchFamily="34" charset="0"/>
              </a:rPr>
              <a:t>Bhashani</a:t>
            </a:r>
            <a:r>
              <a:rPr lang="en-US" sz="2100" dirty="0" smtClean="0">
                <a:latin typeface="Eras Demi ITC" pitchFamily="34" charset="0"/>
              </a:rPr>
              <a:t> said "good bye“ to the West Pakistan.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He played role in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1969 movement</a:t>
            </a:r>
            <a:r>
              <a:rPr lang="en-US" sz="2100" dirty="0" smtClean="0">
                <a:latin typeface="Eras Demi ITC" pitchFamily="34" charset="0"/>
              </a:rPr>
              <a:t>. In January 1972, he first demanded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immediate withdrawal of Indian troops</a:t>
            </a:r>
            <a:r>
              <a:rPr lang="en-US" sz="2100" dirty="0" smtClean="0">
                <a:latin typeface="Eras Demi ITC" pitchFamily="34" charset="0"/>
              </a:rPr>
              <a:t>. In May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1976 he led a Long March</a:t>
            </a:r>
            <a:r>
              <a:rPr lang="en-US" sz="2100" dirty="0" smtClean="0">
                <a:latin typeface="Eras Demi ITC" pitchFamily="34" charset="0"/>
              </a:rPr>
              <a:t> demanding demolition of the </a:t>
            </a:r>
            <a:r>
              <a:rPr lang="en-US" sz="2100" dirty="0" err="1" smtClean="0">
                <a:latin typeface="Eras Demi ITC" pitchFamily="34" charset="0"/>
              </a:rPr>
              <a:t>Farakka</a:t>
            </a:r>
            <a:r>
              <a:rPr lang="en-US" sz="2100" dirty="0" smtClean="0">
                <a:latin typeface="Eras Demi ITC" pitchFamily="34" charset="0"/>
              </a:rPr>
              <a:t> Barrage.</a:t>
            </a:r>
          </a:p>
        </p:txBody>
      </p:sp>
      <p:pic>
        <p:nvPicPr>
          <p:cNvPr id="5126" name="Picture 6" descr="http://upload.wikimedia.org/wikipedia/en/f/f7/Maulana_Bhas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2362200" cy="2743200"/>
          </a:xfrm>
          <a:prstGeom prst="rect">
            <a:avLst/>
          </a:prstGeom>
          <a:noFill/>
        </p:spPr>
      </p:pic>
      <p:sp>
        <p:nvSpPr>
          <p:cNvPr id="5128" name="AutoShape 8" descr="Image result for a k fazlul hu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AutoShape 10" descr="Image result for a k fazlul hu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AutoShape 12" descr="Image result for a k fazlul hu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6" name="Picture 16" descr="http://upload.wikimedia.org/wikipedia/commons/thumb/8/8f/A_k_fazlul_hoque.jpg/220px-A_k_fazlul_ho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505449"/>
            <a:ext cx="2095500" cy="2495551"/>
          </a:xfrm>
          <a:prstGeom prst="rect">
            <a:avLst/>
          </a:prstGeom>
          <a:noFill/>
        </p:spPr>
      </p:pic>
      <p:sp>
        <p:nvSpPr>
          <p:cNvPr id="21" name="Content Placeholder 12"/>
          <p:cNvSpPr txBox="1">
            <a:spLocks/>
          </p:cNvSpPr>
          <p:nvPr/>
        </p:nvSpPr>
        <p:spPr>
          <a:xfrm>
            <a:off x="2590800" y="5410200"/>
            <a:ext cx="11125200" cy="30480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914400" lvl="0" indent="-9144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Abul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Kasem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Fazlul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Huq</a:t>
            </a:r>
            <a:r>
              <a:rPr lang="en-US" sz="2100" dirty="0" smtClean="0">
                <a:latin typeface="Eras Demi ITC" pitchFamily="34" charset="0"/>
              </a:rPr>
              <a:t> popular with the title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Sher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-e-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Bangla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 Bengal, was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first elected Prime Minister of Bengal </a:t>
            </a:r>
            <a:r>
              <a:rPr lang="en-US" sz="2100" dirty="0" smtClean="0">
                <a:latin typeface="Eras Demi ITC" pitchFamily="34" charset="0"/>
              </a:rPr>
              <a:t>under British rule. He served as General Secretary of the Indian National Congress; and was a working committee member of the All India Muslim League. </a:t>
            </a:r>
          </a:p>
          <a:p>
            <a:pPr marL="914400" lvl="0" indent="-9144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In 1929,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founded 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Krishak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Praja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Party (KPP</a:t>
            </a:r>
            <a:r>
              <a:rPr lang="en-US" sz="2100" dirty="0" smtClean="0">
                <a:latin typeface="Eras Demi ITC" pitchFamily="34" charset="0"/>
              </a:rPr>
              <a:t>). He became Chief Minister of Bengal in 1952. </a:t>
            </a:r>
          </a:p>
          <a:p>
            <a:pPr marL="914400" lvl="0" indent="-914400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He presented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Lahore Resolution in 1940 </a:t>
            </a:r>
            <a:r>
              <a:rPr lang="en-US" sz="2100" dirty="0" smtClean="0">
                <a:latin typeface="Eras Demi ITC" pitchFamily="34" charset="0"/>
              </a:rPr>
              <a:t>that established homeland for Muslims; that ultimately resulted the nation of Pakistan as well as Bangladesh.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23" name="Content Placeholder 10"/>
          <p:cNvSpPr txBox="1">
            <a:spLocks/>
          </p:cNvSpPr>
          <p:nvPr/>
        </p:nvSpPr>
        <p:spPr>
          <a:xfrm>
            <a:off x="76200" y="3886200"/>
            <a:ext cx="2438400" cy="6096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ctr">
              <a:spcBef>
                <a:spcPct val="20000"/>
              </a:spcBef>
            </a:pPr>
            <a:r>
              <a:rPr lang="da-DK" sz="1600" dirty="0" smtClean="0">
                <a:solidFill>
                  <a:srgbClr val="C00000"/>
                </a:solidFill>
                <a:latin typeface="Eras Demi ITC" pitchFamily="34" charset="0"/>
              </a:rPr>
              <a:t>12 December 1880</a:t>
            </a:r>
          </a:p>
          <a:p>
            <a:pPr marL="600846" lvl="0" indent="-600846" algn="ctr">
              <a:spcBef>
                <a:spcPct val="20000"/>
              </a:spcBef>
            </a:pPr>
            <a:r>
              <a:rPr lang="da-DK" sz="1600" dirty="0" smtClean="0">
                <a:solidFill>
                  <a:srgbClr val="C00000"/>
                </a:solidFill>
                <a:latin typeface="Eras Demi ITC" pitchFamily="34" charset="0"/>
              </a:rPr>
              <a:t>17 November 1976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24" name="Content Placeholder 10"/>
          <p:cNvSpPr txBox="1">
            <a:spLocks/>
          </p:cNvSpPr>
          <p:nvPr/>
        </p:nvSpPr>
        <p:spPr>
          <a:xfrm>
            <a:off x="0" y="4953000"/>
            <a:ext cx="2438400" cy="9144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ctr">
              <a:spcBef>
                <a:spcPct val="20000"/>
              </a:spcBef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10"/>
          <p:cNvSpPr txBox="1">
            <a:spLocks/>
          </p:cNvSpPr>
          <p:nvPr/>
        </p:nvSpPr>
        <p:spPr>
          <a:xfrm>
            <a:off x="0" y="7391400"/>
            <a:ext cx="2438400" cy="9144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26 October 1873</a:t>
            </a:r>
          </a:p>
          <a:p>
            <a:pPr marL="600846" lvl="0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27 April 1962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9906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just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685800" y="0"/>
            <a:ext cx="14401801" cy="100584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2" algn="just"/>
            <a:r>
              <a:rPr lang="en-US" sz="4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Key Political Person of Bangladesh </a:t>
            </a:r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﴾</a:t>
            </a:r>
            <a:r>
              <a:rPr lang="en-US" sz="4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Continued)</a:t>
            </a:r>
            <a:endParaRPr lang="en-US" sz="4400" dirty="0" smtClean="0"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0" name="Picture 4" descr="http://www.bhclondon.org.uk/bangabandh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257800"/>
            <a:ext cx="2209800" cy="28194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2400" y="7315200"/>
            <a:ext cx="2438400" cy="914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17 March 1920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15 August 1975</a:t>
            </a: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2514600" y="5105400"/>
            <a:ext cx="11201400" cy="35052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Sheikh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Mujibur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Rahman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was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the first President of Bangladesh </a:t>
            </a:r>
            <a:r>
              <a:rPr lang="en-US" sz="2100" dirty="0" smtClean="0">
                <a:latin typeface="Eras Demi ITC" pitchFamily="34" charset="0"/>
              </a:rPr>
              <a:t>during the Bangladesh Liberation War, and later became Prime Minister. In the formation of the </a:t>
            </a:r>
            <a:r>
              <a:rPr lang="en-US" sz="2100" dirty="0" err="1" smtClean="0">
                <a:latin typeface="Eras Demi ITC" pitchFamily="34" charset="0"/>
              </a:rPr>
              <a:t>Awami</a:t>
            </a:r>
            <a:r>
              <a:rPr lang="en-US" sz="2100" dirty="0" smtClean="0">
                <a:latin typeface="Eras Demi ITC" pitchFamily="34" charset="0"/>
              </a:rPr>
              <a:t> Muslim League, he was elected joint secretary. Following </a:t>
            </a:r>
            <a:r>
              <a:rPr lang="en-US" sz="2100" dirty="0" err="1" smtClean="0">
                <a:latin typeface="Eras Demi ITC" pitchFamily="34" charset="0"/>
              </a:rPr>
              <a:t>Suhrawardy's</a:t>
            </a:r>
            <a:r>
              <a:rPr lang="en-US" sz="2100" dirty="0" smtClean="0">
                <a:latin typeface="Eras Demi ITC" pitchFamily="34" charset="0"/>
              </a:rPr>
              <a:t> death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in 1963,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Mujib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came to head of 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Awami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League. </a:t>
            </a:r>
            <a:endParaRPr lang="en-US" sz="2100" dirty="0" smtClean="0">
              <a:latin typeface="Eras Demi ITC" pitchFamily="34" charset="0"/>
            </a:endParaRP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With charismatic and forceful oratory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, He inspired </a:t>
            </a:r>
            <a:r>
              <a:rPr lang="en-US" sz="2100" dirty="0" smtClean="0">
                <a:latin typeface="Eras Demi ITC" pitchFamily="34" charset="0"/>
              </a:rPr>
              <a:t>millions across East Pakistan to engage in the struggle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for self-determination and independence.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In 1966,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proclaimed a 6-point plan</a:t>
            </a:r>
            <a:r>
              <a:rPr lang="en-US" sz="2100" dirty="0" smtClean="0">
                <a:latin typeface="Eras Demi ITC" pitchFamily="34" charset="0"/>
              </a:rPr>
              <a:t> titled Charter of Survival. 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On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15 August 1975, </a:t>
            </a:r>
            <a:r>
              <a:rPr lang="en-US" sz="2100" dirty="0" smtClean="0">
                <a:latin typeface="Eras Demi ITC" pitchFamily="34" charset="0"/>
              </a:rPr>
              <a:t>a group of army officers killed  Sheikh </a:t>
            </a:r>
            <a:r>
              <a:rPr lang="en-US" sz="2100" dirty="0" err="1" smtClean="0">
                <a:latin typeface="Eras Demi ITC" pitchFamily="34" charset="0"/>
              </a:rPr>
              <a:t>Mujib</a:t>
            </a:r>
            <a:r>
              <a:rPr lang="en-US" sz="2100" dirty="0" smtClean="0">
                <a:latin typeface="Eras Demi ITC" pitchFamily="34" charset="0"/>
              </a:rPr>
              <a:t> and his family.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14" name="Content Placeholder 12"/>
          <p:cNvSpPr txBox="1">
            <a:spLocks/>
          </p:cNvSpPr>
          <p:nvPr/>
        </p:nvSpPr>
        <p:spPr>
          <a:xfrm>
            <a:off x="2971800" y="3657600"/>
            <a:ext cx="10439400" cy="1905000"/>
          </a:xfrm>
          <a:prstGeom prst="rect">
            <a:avLst/>
          </a:prstGeom>
        </p:spPr>
        <p:txBody>
          <a:bodyPr vert="horz" lIns="160225" tIns="80113" rIns="160225" bIns="80113" rtlCol="0">
            <a:normAutofit/>
          </a:bodyPr>
          <a:lstStyle/>
          <a:p>
            <a:pPr marL="600846" lvl="0" indent="-600846" algn="just">
              <a:spcBef>
                <a:spcPct val="20000"/>
              </a:spcBef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4" descr="http://online-dhaka.com/images/files/dhaka-city/life-style/personality/hussain-shaheed-suhrawardy-dhaka-city-gui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2373922" cy="2514600"/>
          </a:xfrm>
          <a:prstGeom prst="rect">
            <a:avLst/>
          </a:prstGeom>
          <a:noFill/>
        </p:spPr>
      </p:pic>
      <p:sp>
        <p:nvSpPr>
          <p:cNvPr id="19" name="Content Placeholder 10"/>
          <p:cNvSpPr txBox="1">
            <a:spLocks/>
          </p:cNvSpPr>
          <p:nvPr/>
        </p:nvSpPr>
        <p:spPr>
          <a:xfrm>
            <a:off x="76200" y="3352800"/>
            <a:ext cx="2438400" cy="9144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ctr">
              <a:spcBef>
                <a:spcPct val="20000"/>
              </a:spcBef>
            </a:pPr>
            <a:r>
              <a:rPr lang="da-DK" sz="1600" dirty="0" smtClean="0">
                <a:solidFill>
                  <a:srgbClr val="C00000"/>
                </a:solidFill>
                <a:latin typeface="Eras Demi ITC" pitchFamily="34" charset="0"/>
              </a:rPr>
              <a:t>8 September 1892</a:t>
            </a:r>
          </a:p>
          <a:p>
            <a:pPr marL="600846" lvl="0" indent="-600846" algn="ctr">
              <a:spcBef>
                <a:spcPct val="20000"/>
              </a:spcBef>
            </a:pPr>
            <a:r>
              <a:rPr lang="da-DK" sz="1600" dirty="0" smtClean="0">
                <a:solidFill>
                  <a:srgbClr val="C00000"/>
                </a:solidFill>
                <a:latin typeface="Eras Demi ITC" pitchFamily="34" charset="0"/>
              </a:rPr>
              <a:t>5 December 1963</a:t>
            </a:r>
            <a:endParaRPr lang="en-US" sz="1600" dirty="0" smtClean="0">
              <a:solidFill>
                <a:srgbClr val="C00000"/>
              </a:solidFill>
              <a:latin typeface="Eras Demi ITC" pitchFamily="34" charset="0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2590800" y="1295400"/>
            <a:ext cx="11125200" cy="34290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Huseyn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Shaheed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Suhrawardy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smtClean="0">
                <a:latin typeface="Eras Demi ITC" pitchFamily="34" charset="0"/>
              </a:rPr>
              <a:t>was born in </a:t>
            </a:r>
            <a:r>
              <a:rPr lang="en-US" sz="2100" dirty="0" err="1" smtClean="0">
                <a:latin typeface="Eras Demi ITC" pitchFamily="34" charset="0"/>
              </a:rPr>
              <a:t>Midnapore</a:t>
            </a:r>
            <a:r>
              <a:rPr lang="en-US" sz="2100" dirty="0" smtClean="0">
                <a:latin typeface="Eras Demi ITC" pitchFamily="34" charset="0"/>
              </a:rPr>
              <a:t>, West Bengal.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served as the Prime Minister of Bengal in British India</a:t>
            </a:r>
            <a:r>
              <a:rPr lang="en-US" sz="2100" dirty="0" smtClean="0">
                <a:latin typeface="Eras Demi ITC" pitchFamily="34" charset="0"/>
              </a:rPr>
              <a:t>.  He  joined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Swaraj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Party of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Chittaranjan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Das </a:t>
            </a:r>
            <a:r>
              <a:rPr lang="en-US" sz="2100" dirty="0" smtClean="0">
                <a:latin typeface="Eras Demi ITC" pitchFamily="34" charset="0"/>
              </a:rPr>
              <a:t>in 1921. As a member of the All-India Muslim League, he assumed the premiership of Bengal in the mid-1940s. In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1952, he joined 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Awami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League</a:t>
            </a:r>
            <a:r>
              <a:rPr lang="en-US" sz="2100" dirty="0" smtClean="0">
                <a:latin typeface="Eras Demi ITC" pitchFamily="34" charset="0"/>
              </a:rPr>
              <a:t>. 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Along with A. K. </a:t>
            </a:r>
            <a:r>
              <a:rPr lang="en-US" sz="2100" dirty="0" err="1" smtClean="0">
                <a:latin typeface="Eras Demi ITC" pitchFamily="34" charset="0"/>
              </a:rPr>
              <a:t>Fazlul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Huq</a:t>
            </a:r>
            <a:r>
              <a:rPr lang="en-US" sz="2100" dirty="0" smtClean="0">
                <a:latin typeface="Eras Demi ITC" pitchFamily="34" charset="0"/>
              </a:rPr>
              <a:t> and </a:t>
            </a:r>
            <a:r>
              <a:rPr lang="en-US" sz="2100" dirty="0" err="1" smtClean="0">
                <a:latin typeface="Eras Demi ITC" pitchFamily="34" charset="0"/>
              </a:rPr>
              <a:t>Maulana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Bhashani</a:t>
            </a:r>
            <a:r>
              <a:rPr lang="en-US" sz="2100" dirty="0" smtClean="0">
                <a:latin typeface="Eras Demi ITC" pitchFamily="34" charset="0"/>
              </a:rPr>
              <a:t>,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led the United Front alliance </a:t>
            </a:r>
            <a:r>
              <a:rPr lang="en-US" sz="2100" dirty="0" smtClean="0">
                <a:latin typeface="Eras Demi ITC" pitchFamily="34" charset="0"/>
              </a:rPr>
              <a:t>in the 1954 East Bengal elections. 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In 1956, </a:t>
            </a:r>
            <a:r>
              <a:rPr lang="en-US" sz="2100" dirty="0" err="1" smtClean="0">
                <a:latin typeface="Eras Demi ITC" pitchFamily="34" charset="0"/>
              </a:rPr>
              <a:t>Suhrawardy</a:t>
            </a:r>
            <a:r>
              <a:rPr lang="en-US" sz="2100" dirty="0" smtClean="0">
                <a:latin typeface="Eras Demi ITC" pitchFamily="34" charset="0"/>
              </a:rPr>
              <a:t> won the slot of Prime minister and was hastily appointed as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fifth Prime Minister </a:t>
            </a:r>
            <a:r>
              <a:rPr lang="en-US" sz="2100" dirty="0" smtClean="0">
                <a:latin typeface="Eras Demi ITC" pitchFamily="34" charset="0"/>
              </a:rPr>
              <a:t>by President </a:t>
            </a:r>
            <a:r>
              <a:rPr lang="en-US" sz="2100" dirty="0" err="1" smtClean="0">
                <a:latin typeface="Eras Demi ITC" pitchFamily="34" charset="0"/>
              </a:rPr>
              <a:t>Iskander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Mirza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. He died in 1963 in Beirut</a:t>
            </a:r>
            <a:r>
              <a:rPr lang="en-US" sz="2100" dirty="0" smtClean="0">
                <a:latin typeface="Eras Demi ITC" pitchFamily="34" charset="0"/>
              </a:rPr>
              <a:t>, Lebanon after suffering a massive heart attack.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4"/>
          <p:cNvSpPr>
            <a:spLocks noChangeArrowheads="1"/>
          </p:cNvSpPr>
          <p:nvPr/>
        </p:nvSpPr>
        <p:spPr bwMode="auto">
          <a:xfrm>
            <a:off x="0" y="9906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685800" y="0"/>
            <a:ext cx="14401801" cy="100584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lvl="2"/>
            <a:r>
              <a:rPr lang="en-US" sz="4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Key Political Person of Bangladesh </a:t>
            </a:r>
            <a:r>
              <a:rPr lang="en-US" sz="4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﴾</a:t>
            </a:r>
            <a:r>
              <a:rPr lang="en-US" sz="4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Continued)</a:t>
            </a:r>
            <a:endParaRPr lang="en-US" sz="4400" dirty="0" smtClean="0"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8" name="Picture 4" descr="http://archive.thedailystar.net/photo/2009/07/23/2009-07-23__poin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133600" cy="2816352"/>
          </a:xfrm>
          <a:prstGeom prst="rect">
            <a:avLst/>
          </a:prstGeom>
          <a:noFill/>
        </p:spPr>
      </p:pic>
      <p:sp>
        <p:nvSpPr>
          <p:cNvPr id="9" name="Content Placeholder 10"/>
          <p:cNvSpPr txBox="1">
            <a:spLocks/>
          </p:cNvSpPr>
          <p:nvPr/>
        </p:nvSpPr>
        <p:spPr>
          <a:xfrm>
            <a:off x="0" y="3429000"/>
            <a:ext cx="2438400" cy="9144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July 23, 1925 </a:t>
            </a:r>
          </a:p>
          <a:p>
            <a:pPr marL="600846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November 3, 1975</a:t>
            </a:r>
          </a:p>
          <a:p>
            <a:pPr marL="600846" marR="0" lvl="0" indent="-600846" algn="ctr" defTabSz="16022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2362200" y="1143000"/>
            <a:ext cx="11353800" cy="35814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Tajuddin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Ahmad </a:t>
            </a:r>
            <a:r>
              <a:rPr lang="en-US" sz="2100" dirty="0" smtClean="0">
                <a:latin typeface="Eras Demi ITC" pitchFamily="34" charset="0"/>
              </a:rPr>
              <a:t>served as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first Prime Minister of Bangladesh. </a:t>
            </a:r>
            <a:r>
              <a:rPr lang="en-US" sz="2100" dirty="0" smtClean="0">
                <a:latin typeface="Eras Demi ITC" pitchFamily="34" charset="0"/>
              </a:rPr>
              <a:t>Along with Bengali political and military leaders,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he formed the first Government of Bangladesh in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Meherpur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in April 1971.</a:t>
            </a:r>
            <a:endParaRPr lang="en-US" sz="2100" dirty="0" smtClean="0">
              <a:latin typeface="Eras Demi ITC" pitchFamily="34" charset="0"/>
            </a:endParaRPr>
          </a:p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organized protests and other activities during the Language Movement </a:t>
            </a:r>
            <a:r>
              <a:rPr lang="en-US" sz="2100" dirty="0" smtClean="0">
                <a:latin typeface="Eras Demi ITC" pitchFamily="34" charset="0"/>
              </a:rPr>
              <a:t>of 1952 also. He was arrested by police and imprisoned for several months. 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He became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general secretary of the </a:t>
            </a:r>
            <a:r>
              <a:rPr lang="en-US" sz="2100" dirty="0" err="1" smtClean="0">
                <a:solidFill>
                  <a:srgbClr val="FFFF00"/>
                </a:solidFill>
                <a:latin typeface="Eras Demi ITC" pitchFamily="34" charset="0"/>
              </a:rPr>
              <a:t>Awami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 League in the late 1960s </a:t>
            </a:r>
            <a:r>
              <a:rPr lang="en-US" sz="2100" dirty="0" smtClean="0">
                <a:latin typeface="Eras Demi ITC" pitchFamily="34" charset="0"/>
              </a:rPr>
              <a:t>and early 1970s.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coordinated the League’s election campaign in 1970</a:t>
            </a:r>
            <a:r>
              <a:rPr lang="en-US" sz="2100" dirty="0" smtClean="0">
                <a:latin typeface="Eras Demi ITC" pitchFamily="34" charset="0"/>
              </a:rPr>
              <a:t>, in which the League gained a historic parliamentary majority to form government. </a:t>
            </a:r>
          </a:p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Along with four other top League leaders, 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was executed </a:t>
            </a:r>
            <a:r>
              <a:rPr lang="en-US" sz="2100" dirty="0" smtClean="0">
                <a:latin typeface="Eras Demi ITC" pitchFamily="34" charset="0"/>
              </a:rPr>
              <a:t>by members of the military in Dhaka Central Jail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on 4 November 1975</a:t>
            </a:r>
            <a:r>
              <a:rPr lang="en-US" sz="2100" dirty="0" smtClean="0">
                <a:latin typeface="Eras Demi ITC" pitchFamily="34" charset="0"/>
              </a:rPr>
              <a:t>.</a:t>
            </a:r>
          </a:p>
        </p:txBody>
      </p:sp>
      <p:pic>
        <p:nvPicPr>
          <p:cNvPr id="11" name="Picture 2" descr="http://www.s9.com/images/portraits/33320_Ziaur-Rahm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029200"/>
            <a:ext cx="2057399" cy="2743200"/>
          </a:xfrm>
          <a:prstGeom prst="rect">
            <a:avLst/>
          </a:prstGeom>
          <a:noFill/>
        </p:spPr>
      </p:pic>
      <p:sp>
        <p:nvSpPr>
          <p:cNvPr id="12" name="Content Placeholder 10"/>
          <p:cNvSpPr txBox="1">
            <a:spLocks/>
          </p:cNvSpPr>
          <p:nvPr/>
        </p:nvSpPr>
        <p:spPr>
          <a:xfrm>
            <a:off x="152400" y="7086600"/>
            <a:ext cx="2438400" cy="7620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19 January 1936</a:t>
            </a:r>
          </a:p>
          <a:p>
            <a:pPr marL="600846" lvl="0" indent="-600846" algn="ctr">
              <a:spcBef>
                <a:spcPct val="20000"/>
              </a:spcBef>
            </a:pPr>
            <a:r>
              <a:rPr lang="en-US" sz="1600" dirty="0" smtClean="0">
                <a:solidFill>
                  <a:srgbClr val="C00000"/>
                </a:solidFill>
                <a:latin typeface="Eras Demi ITC" pitchFamily="34" charset="0"/>
              </a:rPr>
              <a:t>30 May 1981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ras Demi ITC" pitchFamily="34" charset="0"/>
            </a:endParaRPr>
          </a:p>
        </p:txBody>
      </p:sp>
      <p:sp>
        <p:nvSpPr>
          <p:cNvPr id="13" name="Content Placeholder 12"/>
          <p:cNvSpPr txBox="1">
            <a:spLocks/>
          </p:cNvSpPr>
          <p:nvPr/>
        </p:nvSpPr>
        <p:spPr>
          <a:xfrm>
            <a:off x="2362200" y="4876800"/>
            <a:ext cx="11353800" cy="3048000"/>
          </a:xfrm>
          <a:prstGeom prst="rect">
            <a:avLst/>
          </a:prstGeom>
        </p:spPr>
        <p:txBody>
          <a:bodyPr vert="horz" lIns="160225" tIns="80113" rIns="160225" bIns="80113" rtlCol="0">
            <a:noAutofit/>
          </a:bodyPr>
          <a:lstStyle/>
          <a:p>
            <a:pPr marL="600846" lvl="0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Ziaur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Eras Demi ITC" pitchFamily="34" charset="0"/>
              </a:rPr>
              <a:t>Rahman</a:t>
            </a:r>
            <a:r>
              <a:rPr lang="en-US" sz="2100" dirty="0" smtClean="0">
                <a:solidFill>
                  <a:srgbClr val="FF0000"/>
                </a:solidFill>
                <a:latin typeface="Eras Demi ITC" pitchFamily="34" charset="0"/>
              </a:rPr>
              <a:t>  </a:t>
            </a:r>
            <a:r>
              <a:rPr lang="en-US" sz="2100" dirty="0" smtClean="0">
                <a:latin typeface="Eras Demi ITC" pitchFamily="34" charset="0"/>
              </a:rPr>
              <a:t>was a military officer who served as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7th President of Bangladesh. </a:t>
            </a:r>
            <a:r>
              <a:rPr lang="en-US" sz="2100" dirty="0" smtClean="0">
                <a:latin typeface="Eras Demi ITC" pitchFamily="34" charset="0"/>
              </a:rPr>
              <a:t>He was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commander of the Sector 11</a:t>
            </a:r>
            <a:r>
              <a:rPr lang="en-US" sz="2100" dirty="0" smtClean="0">
                <a:latin typeface="Eras Demi ITC" pitchFamily="34" charset="0"/>
              </a:rPr>
              <a:t>, during the war of independence. On 30 June 1971 he was appointed the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commander of the Z Force</a:t>
            </a:r>
            <a:r>
              <a:rPr lang="en-US" sz="2100" dirty="0" smtClean="0">
                <a:latin typeface="Eras Demi ITC" pitchFamily="34" charset="0"/>
              </a:rPr>
              <a:t>. </a:t>
            </a:r>
          </a:p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On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7 November 1975, a mutiny staged </a:t>
            </a:r>
            <a:r>
              <a:rPr lang="en-US" sz="2100" dirty="0" smtClean="0">
                <a:latin typeface="Eras Demi ITC" pitchFamily="34" charset="0"/>
              </a:rPr>
              <a:t>by the </a:t>
            </a:r>
            <a:r>
              <a:rPr lang="en-US" sz="2100" dirty="0" err="1" smtClean="0">
                <a:latin typeface="Eras Demi ITC" pitchFamily="34" charset="0"/>
              </a:rPr>
              <a:t>Jatiyo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Samajtantrik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Dal</a:t>
            </a:r>
            <a:r>
              <a:rPr lang="en-US" sz="2100" dirty="0" smtClean="0">
                <a:latin typeface="Eras Demi ITC" pitchFamily="34" charset="0"/>
              </a:rPr>
              <a:t> with a group of army persons freed by  </a:t>
            </a:r>
            <a:r>
              <a:rPr lang="en-US" sz="2100" dirty="0" err="1" smtClean="0">
                <a:latin typeface="Eras Demi ITC" pitchFamily="34" charset="0"/>
              </a:rPr>
              <a:t>Ziaur</a:t>
            </a:r>
            <a:r>
              <a:rPr lang="en-US" sz="2100" dirty="0" smtClean="0">
                <a:latin typeface="Eras Demi ITC" pitchFamily="34" charset="0"/>
              </a:rPr>
              <a:t> </a:t>
            </a:r>
            <a:r>
              <a:rPr lang="en-US" sz="2100" dirty="0" err="1" smtClean="0">
                <a:latin typeface="Eras Demi ITC" pitchFamily="34" charset="0"/>
              </a:rPr>
              <a:t>Rahman</a:t>
            </a:r>
            <a:r>
              <a:rPr lang="en-US" sz="2100" dirty="0" smtClean="0">
                <a:latin typeface="Eras Demi ITC" pitchFamily="34" charset="0"/>
              </a:rPr>
              <a:t> and appointed him as army chief.</a:t>
            </a:r>
          </a:p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He 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formed Bangladesh Nationalist Party in 1978, </a:t>
            </a:r>
            <a:r>
              <a:rPr lang="en-US" sz="2100" dirty="0" smtClean="0">
                <a:latin typeface="Eras Demi ITC" pitchFamily="34" charset="0"/>
              </a:rPr>
              <a:t>R</a:t>
            </a:r>
            <a:r>
              <a:rPr lang="en-US" sz="2100" dirty="0" smtClean="0">
                <a:solidFill>
                  <a:srgbClr val="FFFF00"/>
                </a:solidFill>
                <a:latin typeface="Eras Demi ITC" pitchFamily="34" charset="0"/>
              </a:rPr>
              <a:t>e-introduced multi-party politics </a:t>
            </a:r>
            <a:r>
              <a:rPr lang="en-US" sz="2100" dirty="0" smtClean="0">
                <a:latin typeface="Eras Demi ITC" pitchFamily="34" charset="0"/>
              </a:rPr>
              <a:t> And announced a "19-point </a:t>
            </a:r>
            <a:r>
              <a:rPr lang="en-US" sz="2100" dirty="0" err="1" smtClean="0">
                <a:latin typeface="Eras Demi ITC" pitchFamily="34" charset="0"/>
              </a:rPr>
              <a:t>programme</a:t>
            </a:r>
            <a:r>
              <a:rPr lang="en-US" sz="2100" dirty="0" smtClean="0">
                <a:latin typeface="Eras Demi ITC" pitchFamily="34" charset="0"/>
              </a:rPr>
              <a:t>" of economic emancipation.  </a:t>
            </a:r>
          </a:p>
          <a:p>
            <a:pPr marL="600846" indent="-600846" algn="just">
              <a:spcBef>
                <a:spcPct val="20000"/>
              </a:spcBef>
              <a:buFont typeface="Courier New" pitchFamily="49" charset="0"/>
              <a:buChar char="o"/>
            </a:pPr>
            <a:r>
              <a:rPr lang="en-US" sz="2100" dirty="0" smtClean="0">
                <a:latin typeface="Eras Demi ITC" pitchFamily="34" charset="0"/>
              </a:rPr>
              <a:t>Zia began reorienting Bangladesh's foreign policy with United States, Western Europe, Africa, Middle East, Saudi Arabia and China.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2801600" cy="6477000"/>
          </a:xfrm>
        </p:spPr>
        <p:txBody>
          <a:bodyPr>
            <a:normAutofit fontScale="92500" lnSpcReduction="10000"/>
          </a:bodyPr>
          <a:lstStyle/>
          <a:p>
            <a:pPr lvl="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</a:rPr>
              <a:t>Unfinished Memories, Sheikh </a:t>
            </a:r>
            <a:r>
              <a:rPr lang="en-US" sz="2800" dirty="0" err="1" smtClean="0">
                <a:latin typeface="Eras Demi ITC" pitchFamily="34" charset="0"/>
              </a:rPr>
              <a:t>Mujibur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Rahman</a:t>
            </a:r>
            <a:r>
              <a:rPr lang="en-US" sz="2800" dirty="0" smtClean="0">
                <a:latin typeface="Eras Demi ITC" pitchFamily="34" charset="0"/>
              </a:rPr>
              <a:t>, UPL, 2012. </a:t>
            </a:r>
          </a:p>
          <a:p>
            <a:pPr lvl="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</a:rPr>
              <a:t>Bangladesh Revised: A Comprehensive Study of an Asian Nation, </a:t>
            </a:r>
            <a:r>
              <a:rPr lang="en-US" sz="2800" dirty="0" err="1" smtClean="0">
                <a:latin typeface="Eras Demi ITC" pitchFamily="34" charset="0"/>
              </a:rPr>
              <a:t>Muhamad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Ruhul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Amin</a:t>
            </a:r>
            <a:r>
              <a:rPr lang="en-US" sz="2800" dirty="0" smtClean="0">
                <a:latin typeface="Eras Demi ITC" pitchFamily="34" charset="0"/>
              </a:rPr>
              <a:t>, OSDER Publications, 2010.</a:t>
            </a:r>
          </a:p>
          <a:p>
            <a:pPr lvl="0" algn="just">
              <a:buFont typeface="+mj-lt"/>
              <a:buAutoNum type="arabicPeriod"/>
            </a:pPr>
            <a:r>
              <a:rPr lang="en-US" sz="2800" dirty="0" err="1" smtClean="0">
                <a:latin typeface="Eras Demi ITC" pitchFamily="34" charset="0"/>
              </a:rPr>
              <a:t>Banglapeadia</a:t>
            </a:r>
            <a:r>
              <a:rPr lang="en-US" sz="2800" dirty="0" smtClean="0">
                <a:latin typeface="Eras Demi ITC" pitchFamily="34" charset="0"/>
              </a:rPr>
              <a:t>, National Encyclopedia of Bangladesh. Volume-1 to 10, Asiatic Society of Bangladesh, 2003.</a:t>
            </a:r>
          </a:p>
          <a:p>
            <a:pPr lvl="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</a:rPr>
              <a:t>History of Bangladesh (1704-1947), Edited by </a:t>
            </a:r>
            <a:r>
              <a:rPr lang="en-US" sz="2800" dirty="0" err="1" smtClean="0">
                <a:latin typeface="Eras Demi ITC" pitchFamily="34" charset="0"/>
              </a:rPr>
              <a:t>Sirajul</a:t>
            </a:r>
            <a:r>
              <a:rPr lang="en-US" sz="2800" dirty="0" smtClean="0">
                <a:latin typeface="Eras Demi ITC" pitchFamily="34" charset="0"/>
              </a:rPr>
              <a:t> Islam, Asiatic Society of Bangladesh, 1992.</a:t>
            </a:r>
          </a:p>
          <a:p>
            <a:pPr lvl="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</a:rPr>
              <a:t>Bangladesh: Emergence of a Nation, </a:t>
            </a:r>
            <a:r>
              <a:rPr lang="en-US" sz="2800" dirty="0" err="1" smtClean="0">
                <a:latin typeface="Eras Demi ITC" pitchFamily="34" charset="0"/>
              </a:rPr>
              <a:t>Muhith</a:t>
            </a:r>
            <a:r>
              <a:rPr lang="en-US" sz="2800" dirty="0" smtClean="0">
                <a:latin typeface="Eras Demi ITC" pitchFamily="34" charset="0"/>
              </a:rPr>
              <a:t>, A.M.A. Bangladesh Books International, 1978.</a:t>
            </a:r>
          </a:p>
          <a:p>
            <a:pPr lvl="0" algn="just">
              <a:buFont typeface="+mj-lt"/>
              <a:buAutoNum type="arabicPeriod"/>
            </a:pPr>
            <a:r>
              <a:rPr lang="en-US" sz="2800" dirty="0" err="1" smtClean="0">
                <a:latin typeface="Eras Demi ITC" pitchFamily="34" charset="0"/>
              </a:rPr>
              <a:t>Bangladesher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Itihash</a:t>
            </a:r>
            <a:r>
              <a:rPr lang="en-US" sz="2800" dirty="0" smtClean="0">
                <a:latin typeface="Eras Demi ITC" pitchFamily="34" charset="0"/>
              </a:rPr>
              <a:t>, Dr. M. </a:t>
            </a:r>
            <a:r>
              <a:rPr lang="en-US" sz="2800" dirty="0" err="1" smtClean="0">
                <a:latin typeface="Eras Demi ITC" pitchFamily="34" charset="0"/>
              </a:rPr>
              <a:t>Abdur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Rahim</a:t>
            </a:r>
            <a:r>
              <a:rPr lang="en-US" sz="2800" dirty="0" smtClean="0">
                <a:latin typeface="Eras Demi ITC" pitchFamily="34" charset="0"/>
              </a:rPr>
              <a:t>, Dr. Abdul </a:t>
            </a:r>
            <a:r>
              <a:rPr lang="en-US" sz="2800" dirty="0" err="1" smtClean="0">
                <a:latin typeface="Eras Demi ITC" pitchFamily="34" charset="0"/>
              </a:rPr>
              <a:t>Momin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Chowdhury</a:t>
            </a:r>
            <a:r>
              <a:rPr lang="en-US" sz="2800" dirty="0" smtClean="0">
                <a:latin typeface="Eras Demi ITC" pitchFamily="34" charset="0"/>
              </a:rPr>
              <a:t>, Dr. A.B.M. </a:t>
            </a:r>
            <a:r>
              <a:rPr lang="en-US" sz="2800" dirty="0" err="1" smtClean="0">
                <a:latin typeface="Eras Demi ITC" pitchFamily="34" charset="0"/>
              </a:rPr>
              <a:t>Mahmood</a:t>
            </a:r>
            <a:r>
              <a:rPr lang="en-US" sz="2800" dirty="0" smtClean="0">
                <a:latin typeface="Eras Demi ITC" pitchFamily="34" charset="0"/>
              </a:rPr>
              <a:t> and Dr. </a:t>
            </a:r>
            <a:r>
              <a:rPr lang="en-US" sz="2800" dirty="0" err="1" smtClean="0">
                <a:latin typeface="Eras Demi ITC" pitchFamily="34" charset="0"/>
              </a:rPr>
              <a:t>Sirajul</a:t>
            </a:r>
            <a:r>
              <a:rPr lang="en-US" sz="2800" dirty="0" smtClean="0">
                <a:latin typeface="Eras Demi ITC" pitchFamily="34" charset="0"/>
              </a:rPr>
              <a:t> Islam, </a:t>
            </a:r>
            <a:r>
              <a:rPr lang="en-US" sz="2800" dirty="0" err="1" smtClean="0">
                <a:latin typeface="Eras Demi ITC" pitchFamily="34" charset="0"/>
              </a:rPr>
              <a:t>Nawroze</a:t>
            </a:r>
            <a:r>
              <a:rPr lang="en-US" sz="2800" dirty="0" smtClean="0">
                <a:latin typeface="Eras Demi ITC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</a:rPr>
              <a:t>Kitabistan</a:t>
            </a:r>
            <a:r>
              <a:rPr lang="en-US" sz="2800" dirty="0" smtClean="0">
                <a:latin typeface="Eras Demi ITC" pitchFamily="34" charset="0"/>
              </a:rPr>
              <a:t>, Dhaka-1000.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</a:rPr>
              <a:t> History of Bengal, </a:t>
            </a:r>
            <a:r>
              <a:rPr lang="en-US" sz="2800" dirty="0" err="1" smtClean="0">
                <a:latin typeface="Eras Demi ITC" pitchFamily="34" charset="0"/>
              </a:rPr>
              <a:t>Majumdar</a:t>
            </a:r>
            <a:r>
              <a:rPr lang="en-US" sz="2800" dirty="0" smtClean="0">
                <a:latin typeface="Eras Demi ITC" pitchFamily="34" charset="0"/>
              </a:rPr>
              <a:t>, R, C. (1943), Dhaka.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The Bangladesh Revolution and its Aftermath,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Maniruzzaman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Talukdar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,  (UPL), Dhaka. </a:t>
            </a:r>
          </a:p>
          <a:p>
            <a:pPr algn="just">
              <a:buFont typeface="+mj-lt"/>
              <a:buAutoNum type="arabicPeriod"/>
            </a:pP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Bangladesh: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Itihash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Porikroma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, Khan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Raisuddin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 K.M, (2009), Dhaka.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799" y="0"/>
            <a:ext cx="13411201" cy="1143000"/>
          </a:xfrm>
          <a:prstGeom prst="rect">
            <a:avLst/>
          </a:prstGeom>
        </p:spPr>
        <p:txBody>
          <a:bodyPr vert="horz" lIns="160225" tIns="80113" rIns="160225" bIns="80113" rtlCol="0" anchor="ctr">
            <a:noAutofit/>
          </a:bodyPr>
          <a:lstStyle/>
          <a:p>
            <a:pPr marL="0" marR="0" lvl="0" indent="0" defTabSz="16022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500" dirty="0" smtClean="0">
                <a:solidFill>
                  <a:srgbClr val="FFFF00"/>
                </a:solidFill>
                <a:latin typeface="Eras Demi ITC" pitchFamily="34" charset="0"/>
                <a:ea typeface="+mj-ea"/>
                <a:cs typeface="+mj-cs"/>
              </a:rPr>
              <a:t>References</a:t>
            </a:r>
            <a:r>
              <a:rPr kumimoji="0" lang="en-US" sz="55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7" name="Flowchart: Process 6"/>
          <p:cNvSpPr>
            <a:spLocks noChangeArrowheads="1"/>
          </p:cNvSpPr>
          <p:nvPr/>
        </p:nvSpPr>
        <p:spPr bwMode="auto">
          <a:xfrm>
            <a:off x="0" y="1143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78720" y="342900"/>
            <a:ext cx="11222831" cy="1015366"/>
          </a:xfrm>
        </p:spPr>
        <p:txBody>
          <a:bodyPr lIns="91430" tIns="45714" rIns="91430" bIns="45714">
            <a:normAutofit/>
          </a:bodyPr>
          <a:lstStyle/>
          <a:p>
            <a:pPr algn="l"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Chapter Related Questions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042988" y="1543050"/>
            <a:ext cx="11808620" cy="5924550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Write short note on ‘pre-ancient history’ of Bengal. 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Discuss the development trend of mediaeval history f Bengal.  </a:t>
            </a:r>
          </a:p>
          <a:p>
            <a:pPr algn="just">
              <a:spcBef>
                <a:spcPct val="0"/>
              </a:spcBef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What were the revolt against British colonial rule? Discuss a brief.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Write  a short brief on Independent kingdoms of south east Bengal in ancient period. </a:t>
            </a:r>
          </a:p>
          <a:p>
            <a:pPr algn="just">
              <a:spcBef>
                <a:spcPct val="0"/>
              </a:spcBef>
              <a:buFont typeface="Wingdings" pitchFamily="2" charset="2"/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Write down the political dynamics of Mediaeval history f Bengal.</a:t>
            </a:r>
          </a:p>
          <a:p>
            <a:pPr algn="just">
              <a:spcBef>
                <a:spcPct val="0"/>
              </a:spcBef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Describe the development trend of ancient history of Bengal.  </a:t>
            </a:r>
          </a:p>
          <a:p>
            <a:pPr algn="just">
              <a:spcBef>
                <a:spcPct val="0"/>
              </a:spcBef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q"/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Write a short brief on key political persons of Bangladesh.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 rot="5400000">
            <a:off x="10964705" y="4429602"/>
            <a:ext cx="3840480" cy="547688"/>
          </a:xfrm>
          <a:noFill/>
          <a:ln>
            <a:miter lim="800000"/>
            <a:headEnd/>
            <a:tailEnd/>
          </a:ln>
        </p:spPr>
        <p:txBody>
          <a:bodyPr wrap="square" lIns="91430" tIns="45714" rIns="91430" bIns="45714" numCol="1" anchorCtr="0" compatLnSpc="1">
            <a:prstTxWarp prst="textNoShape">
              <a:avLst/>
            </a:prstTxWarp>
          </a:bodyPr>
          <a:lstStyle/>
          <a:p>
            <a:pPr algn="l"/>
            <a:fld id="{A1659F1B-D12B-4B34-8FD4-9C70EB91DB52}" type="slidenum">
              <a:rPr lang="en-US" sz="1600" smtClean="0">
                <a:solidFill>
                  <a:schemeClr val="tx2"/>
                </a:solidFill>
              </a:rPr>
              <a:pPr algn="l"/>
              <a:t>27</a:t>
            </a:fld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5" name="Flowchart: Process 4"/>
          <p:cNvSpPr>
            <a:spLocks noChangeArrowheads="1"/>
          </p:cNvSpPr>
          <p:nvPr/>
        </p:nvSpPr>
        <p:spPr bwMode="auto">
          <a:xfrm>
            <a:off x="0" y="1143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178720" y="942976"/>
            <a:ext cx="11851481" cy="857250"/>
          </a:xfrm>
        </p:spPr>
        <p:txBody>
          <a:bodyPr lIns="91430" tIns="45714" rIns="91430" bIns="45714"/>
          <a:lstStyle/>
          <a:p>
            <a:pPr algn="l">
              <a:defRPr/>
            </a:pPr>
            <a:r>
              <a:rPr lang="en-US" sz="36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Open discussion/ Feedback Session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285875" y="1971676"/>
            <a:ext cx="11465720" cy="5314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What do you learn from today’s class?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Think , What will be the role of  you? 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Mention couple of problems that you unable to understand.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How can you assess today’s class environment? </a:t>
            </a: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Eras Demi ITC" pitchFamily="34" charset="0"/>
                <a:cs typeface="Calibri" pitchFamily="34" charset="0"/>
              </a:rPr>
              <a:t>How can we make it more active and impressive?</a:t>
            </a:r>
          </a:p>
          <a:p>
            <a:pPr>
              <a:buFont typeface="Wingdings" pitchFamily="2" charset="2"/>
              <a:buNone/>
            </a:pPr>
            <a:endParaRPr lang="en-US" sz="2700" dirty="0" smtClean="0">
              <a:latin typeface="Eras Demi ITC" pitchFamily="34" charset="0"/>
              <a:cs typeface="Calibri" pitchFamily="34" charset="0"/>
            </a:endParaRPr>
          </a:p>
          <a:p>
            <a:pPr algn="r">
              <a:buFont typeface="Wingdings" pitchFamily="2" charset="2"/>
              <a:buNone/>
            </a:pPr>
            <a:r>
              <a:rPr lang="en-US" sz="53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Thank You All.</a:t>
            </a:r>
          </a:p>
        </p:txBody>
      </p:sp>
      <p:sp>
        <p:nvSpPr>
          <p:cNvPr id="4" name="Flowchart: Process 3"/>
          <p:cNvSpPr>
            <a:spLocks noChangeArrowheads="1"/>
          </p:cNvSpPr>
          <p:nvPr/>
        </p:nvSpPr>
        <p:spPr bwMode="auto">
          <a:xfrm>
            <a:off x="0" y="17983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1201400" cy="100584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Pre Ancient History of Bengal</a:t>
            </a:r>
            <a:endParaRPr lang="en-US" sz="49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13487400" cy="6949440"/>
          </a:xfrm>
        </p:spPr>
        <p:txBody>
          <a:bodyPr>
            <a:normAutofit/>
          </a:bodyPr>
          <a:lstStyle/>
          <a:p>
            <a:pPr marL="1201921" lvl="2" indent="-742950"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Stone Age: 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7000 – 3000 BC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(Austro-Asiatic, 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Mongoloid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&amp; Dravidian)</a:t>
            </a:r>
          </a:p>
          <a:p>
            <a:pPr lvl="1" algn="just">
              <a:buNone/>
            </a:pPr>
            <a:r>
              <a:rPr lang="en-US" sz="2800" dirty="0" smtClean="0">
                <a:latin typeface="Eras Demi ITC" pitchFamily="34" charset="0"/>
              </a:rPr>
              <a:t>      The stone age is a broad </a:t>
            </a:r>
            <a:r>
              <a:rPr lang="en-US" sz="2800" i="1" dirty="0" smtClean="0">
                <a:latin typeface="Eras Demi ITC" pitchFamily="34" charset="0"/>
              </a:rPr>
              <a:t>Prehistoric </a:t>
            </a:r>
            <a:r>
              <a:rPr lang="en-US" sz="2800" dirty="0" smtClean="0">
                <a:latin typeface="Eras Demi ITC" pitchFamily="34" charset="0"/>
              </a:rPr>
              <a:t>which means the spans of time before recorded history or the invention of writing systems. It also refers ‘beginning of the universe’ / ‘life appeared on earth’ / ‘since human like beings appeared. This age lasted 3.4 million years, and ended 4500 BC and 2000 BC with the advent of metalworking.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Eras Demi ITC" pitchFamily="34" charset="0"/>
            </a:endParaRPr>
          </a:p>
          <a:p>
            <a:pPr marL="1201921" lvl="2" indent="-742950"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Bronze Age: 3000-1300 BC (Indo-Aryan Era)</a:t>
            </a:r>
          </a:p>
          <a:p>
            <a:pPr marL="1201921" lvl="2" indent="-742950"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Iron Age: 1200-26 BC (Indo-Aryan &amp;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Maurya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  Era)</a:t>
            </a:r>
            <a:endParaRPr lang="en-US" sz="2800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marL="1201921" lvl="2" indent="-742950"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Magadha Empire: 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Western Bangladesh, as part of Magadha, became part of the Indo-Aryan civilization by the 700 BC.</a:t>
            </a:r>
          </a:p>
          <a:p>
            <a:pPr marL="1201921" lvl="2" indent="-742950" algn="just"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Mahasthangarh</a:t>
            </a:r>
            <a:r>
              <a:rPr lang="en-US" sz="2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: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 In 700 BC Urban civilization emerges at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Mahasthangarh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, Now at </a:t>
            </a:r>
            <a:r>
              <a:rPr lang="en-US" sz="2800" dirty="0" err="1" smtClean="0">
                <a:latin typeface="Eras Demi ITC" pitchFamily="34" charset="0"/>
                <a:cs typeface="Calibri" pitchFamily="34" charset="0"/>
              </a:rPr>
              <a:t>Bogra</a:t>
            </a:r>
            <a:r>
              <a:rPr lang="en-US" sz="2800" dirty="0" smtClean="0">
                <a:latin typeface="Eras Demi ITC" pitchFamily="34" charset="0"/>
                <a:cs typeface="Calibri" pitchFamily="34" charset="0"/>
              </a:rPr>
              <a:t> district.</a:t>
            </a:r>
          </a:p>
          <a:p>
            <a:endParaRPr lang="en-US" sz="4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00584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0160"/>
            <a:ext cx="13258800" cy="6675120"/>
          </a:xfrm>
        </p:spPr>
        <p:txBody>
          <a:bodyPr>
            <a:normAutofit/>
          </a:bodyPr>
          <a:lstStyle/>
          <a:p>
            <a:pPr lvl="1" algn="just"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FFFF00"/>
                </a:solidFill>
                <a:latin typeface="Eras Demi ITC" pitchFamily="34" charset="0"/>
              </a:rPr>
              <a:t>Paleolithic 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:</a:t>
            </a:r>
            <a:r>
              <a:rPr lang="en-US" sz="2800" dirty="0" smtClean="0">
                <a:latin typeface="Eras Demi ITC" pitchFamily="34" charset="0"/>
              </a:rPr>
              <a:t> It is the period of human history distinguished by the development of the most primitive stone tools; human groups together in small societies such as bands, and existed by gathering plants and fishing, hunting wild animals.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FFFF00"/>
                </a:solidFill>
                <a:latin typeface="Eras Demi ITC" pitchFamily="34" charset="0"/>
              </a:rPr>
              <a:t>Mesolithic 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: </a:t>
            </a:r>
            <a:r>
              <a:rPr lang="en-US" sz="2800" dirty="0" smtClean="0">
                <a:latin typeface="Eras Demi ITC" pitchFamily="34" charset="0"/>
              </a:rPr>
              <a:t>It is an archaeological concept used to refer to specific groups of archaeological cultures/ refer to different time spans in different parts of Eurasia/ late developments of hunter-gather traditions.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800" i="1" dirty="0" smtClean="0">
                <a:solidFill>
                  <a:srgbClr val="FFFF00"/>
                </a:solidFill>
                <a:latin typeface="Eras Demi ITC" pitchFamily="34" charset="0"/>
              </a:rPr>
              <a:t>Neolithic </a:t>
            </a:r>
            <a:r>
              <a:rPr lang="en-US" sz="2800" dirty="0" smtClean="0">
                <a:solidFill>
                  <a:srgbClr val="FFFF00"/>
                </a:solidFill>
                <a:latin typeface="Eras Demi ITC" pitchFamily="34" charset="0"/>
              </a:rPr>
              <a:t>: </a:t>
            </a:r>
            <a:r>
              <a:rPr lang="en-US" sz="2800" dirty="0" smtClean="0">
                <a:latin typeface="Eras Demi ITC" pitchFamily="34" charset="0"/>
              </a:rPr>
              <a:t>New Stone age, was a period in the development of human technology/ some parts of the Middle East, and later in other parts of the world/ cultivated crop and mark the invention of the technology of farming/ singe houses.</a:t>
            </a:r>
          </a:p>
          <a:p>
            <a:pPr lvl="1" algn="just">
              <a:buFont typeface="Wingdings" pitchFamily="2" charset="2"/>
              <a:buChar char="v"/>
            </a:pPr>
            <a:endParaRPr lang="en-US" sz="2800" i="1" dirty="0" smtClean="0">
              <a:latin typeface="Eras Demi ITC" pitchFamily="34" charset="0"/>
            </a:endParaRPr>
          </a:p>
          <a:p>
            <a:pPr algn="just">
              <a:buNone/>
            </a:pPr>
            <a:endParaRPr lang="en-US" sz="3600" dirty="0" smtClean="0">
              <a:latin typeface="Eras Demi ITC" pitchFamily="34" charset="0"/>
            </a:endParaRPr>
          </a:p>
          <a:p>
            <a:endParaRPr lang="en-US" sz="4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4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00584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313" y="152400"/>
            <a:ext cx="12815888" cy="950594"/>
          </a:xfrm>
        </p:spPr>
        <p:txBody>
          <a:bodyPr>
            <a:normAutofit/>
          </a:bodyPr>
          <a:lstStyle/>
          <a:p>
            <a:pPr lvl="2" algn="l" defTabSz="1602256" rtl="0">
              <a:spcBef>
                <a:spcPct val="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Eras Demi ITC" pitchFamily="34" charset="0"/>
              </a:rPr>
              <a:t>Stone Age covers </a:t>
            </a:r>
            <a:endParaRPr lang="en-US" sz="4900" dirty="0">
              <a:solidFill>
                <a:srgbClr val="FFFF0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3716000" cy="6953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5500" dirty="0" smtClean="0">
                <a:latin typeface="Eras Demi ITC" pitchFamily="34" charset="0"/>
                <a:cs typeface="Calibri" pitchFamily="34" charset="0"/>
              </a:rPr>
              <a:t>Magadha Empire </a:t>
            </a: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00584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371600"/>
            <a:ext cx="106775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12982575" cy="13716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Ancient History of Bengal: Development Trend</a:t>
            </a: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/>
            </a:r>
            <a:b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Time Frame: 400 BC to 1204 AD </a:t>
            </a:r>
            <a:r>
              <a:rPr lang="en-US" sz="3200" dirty="0" smtClean="0">
                <a:latin typeface="Eras Demi ITC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Eras Demi ITC" pitchFamily="34" charset="0"/>
                <a:cs typeface="Calibri" pitchFamily="34" charset="0"/>
              </a:rPr>
            </a:br>
            <a:endParaRPr lang="en-US" sz="32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1752600"/>
            <a:ext cx="14249400" cy="5638800"/>
          </a:xfrm>
        </p:spPr>
        <p:txBody>
          <a:bodyPr>
            <a:normAutofit fontScale="62500" lnSpcReduction="20000"/>
          </a:bodyPr>
          <a:lstStyle/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Maurya</a:t>
            </a: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 (321 BC–185 BC)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smtClean="0">
                <a:latin typeface="Eras Demi ITC" pitchFamily="34" charset="0"/>
                <a:cs typeface="Calibri" pitchFamily="34" charset="0"/>
              </a:rPr>
              <a:t>        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Chandragupta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Maurya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 Ashoka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Vardhana</a:t>
            </a:r>
            <a:endParaRPr lang="en-US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Gupta Empire (240 AD–550 AD )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smtClean="0">
                <a:latin typeface="Eras Demi ITC" pitchFamily="34" charset="0"/>
                <a:cs typeface="Calibri" pitchFamily="34" charset="0"/>
              </a:rPr>
              <a:t>        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Rulers: Sri-Gupta, Chandra Gupta-1,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Samudra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Gupta</a:t>
            </a: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Gauda</a:t>
            </a: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/Gaur Kingdom (590 AD–637 AD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)</a:t>
            </a:r>
            <a:endParaRPr lang="en-US" b="1" dirty="0" smtClean="0">
              <a:solidFill>
                <a:srgbClr val="FFFF00"/>
              </a:solidFill>
              <a:latin typeface="Eras Demi ITC" pitchFamily="34" charset="0"/>
              <a:cs typeface="Calibri" pitchFamily="34" charset="0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dirty="0" smtClean="0">
                <a:latin typeface="Eras Demi ITC" pitchFamily="34" charset="0"/>
                <a:cs typeface="Calibri" pitchFamily="34" charset="0"/>
              </a:rPr>
              <a:t>         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Foremost Ruler: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Shashanka</a:t>
            </a:r>
            <a:endParaRPr lang="en-US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Pala Empire (756 AD-1161 AD) 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Foremost Rulers: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Gopala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Dharmapala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Devapala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Mahipala-1,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Rampala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</a:t>
            </a: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Sena</a:t>
            </a: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</a:t>
            </a:r>
            <a:r>
              <a:rPr lang="en-US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(1070 AD-1229 AD) </a:t>
            </a:r>
          </a:p>
          <a:p>
            <a:pPr lvl="2">
              <a:lnSpc>
                <a:spcPct val="120000"/>
              </a:lnSpc>
              <a:buNone/>
            </a:pP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 Foremost Ruler: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Hemantasen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Vijayasen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Ballalsen</a:t>
            </a:r>
            <a:r>
              <a:rPr lang="en-US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Lakshmansen</a:t>
            </a:r>
            <a:endParaRPr lang="en-US" dirty="0" smtClean="0">
              <a:solidFill>
                <a:srgbClr val="00B050"/>
              </a:solidFill>
              <a:latin typeface="Eras Demi ITC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3500" dirty="0" smtClean="0">
              <a:latin typeface="Eras Demi ITC" pitchFamily="34" charset="0"/>
            </a:endParaRPr>
          </a:p>
          <a:p>
            <a:pPr>
              <a:buNone/>
            </a:pPr>
            <a:endParaRPr lang="en-US" sz="3900" dirty="0" smtClean="0">
              <a:latin typeface="Eras Demi IT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sz="4100" b="1" dirty="0" smtClean="0">
              <a:solidFill>
                <a:schemeClr val="tx1">
                  <a:lumMod val="95000"/>
                  <a:lumOff val="5000"/>
                </a:schemeClr>
              </a:solidFill>
              <a:latin typeface="Eras Demi ITC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4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4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5240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7086600"/>
            <a:ext cx="12496800" cy="1143000"/>
          </a:xfrm>
        </p:spPr>
        <p:txBody>
          <a:bodyPr/>
          <a:lstStyle/>
          <a:p>
            <a:pPr marL="457200" indent="-457200" algn="r"/>
            <a:r>
              <a:rPr lang="en-US" sz="2400" b="1" dirty="0" smtClean="0">
                <a:solidFill>
                  <a:srgbClr val="FFFF00"/>
                </a:solidFill>
                <a:latin typeface="Eras Demi ITC" pitchFamily="34" charset="0"/>
              </a:rPr>
              <a:t>References: 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1.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Majumdar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, R, C. (1943). History of Bengal. Dhaka.</a:t>
            </a:r>
          </a:p>
          <a:p>
            <a:pPr marL="457200" indent="-457200" algn="r"/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2.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Rahim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et al. (2001).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Bangladesher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Itihash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Nawroze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Kitabistan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. Dhaka. </a:t>
            </a:r>
            <a:endParaRPr lang="en-US" sz="2200" dirty="0">
              <a:solidFill>
                <a:srgbClr val="00B05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12982575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Ancient History of Bengal: </a:t>
            </a:r>
            <a:br>
              <a:rPr lang="en-US" sz="36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Independent Kingdom of South –East  Bengal</a:t>
            </a:r>
            <a:r>
              <a:rPr lang="en-US" sz="3200" dirty="0" smtClean="0">
                <a:latin typeface="Eras Demi ITC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Eras Demi ITC" pitchFamily="34" charset="0"/>
                <a:cs typeface="Calibri" pitchFamily="34" charset="0"/>
              </a:rPr>
            </a:br>
            <a:endParaRPr lang="en-US" sz="32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5400" y="1600200"/>
            <a:ext cx="14630400" cy="5791200"/>
          </a:xfrm>
        </p:spPr>
        <p:txBody>
          <a:bodyPr>
            <a:normAutofit fontScale="40000" lnSpcReduction="20000"/>
          </a:bodyPr>
          <a:lstStyle/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</a:t>
            </a:r>
            <a:r>
              <a:rPr lang="en-US" sz="5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Kharga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 (Second half of 7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century)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         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Area: 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Bara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kamta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or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Karmanta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Vasaka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Triura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and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Noakhali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 Foremost Rulers: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Khargauddam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Deva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Kharga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</a:t>
            </a:r>
            <a:r>
              <a:rPr lang="en-US" sz="5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Deva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 (Beginning of 8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Century)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         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Area: 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Bara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kamta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or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Karmanta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Vasaka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Tripura and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Noakhali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 Foremost Rulers: 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Sri-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Shanti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Sri-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Ananda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&amp; Sri-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Bhava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</a:t>
            </a:r>
            <a:r>
              <a:rPr lang="en-US" sz="5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Kanti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Deva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 ( 9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Century)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          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Area: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Harikela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Sylhet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Foremost Ruler: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Kanti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Deva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Chandra Dynasty (End  of the 9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 -1045 AD) 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  Foremost Rulers: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Troilakya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Sri-Chandra,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Kalyan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chandra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Area: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Banga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and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Samatata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marL="2345207" lvl="2" indent="-742950">
              <a:lnSpc>
                <a:spcPct val="120000"/>
              </a:lnSpc>
              <a:buFont typeface="Wingdings" pitchFamily="2" charset="2"/>
              <a:buChar char="v"/>
            </a:pP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The </a:t>
            </a:r>
            <a:r>
              <a:rPr lang="en-US" sz="5800" b="1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Varmaraja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</a:t>
            </a:r>
            <a:r>
              <a:rPr lang="en-US" sz="58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: 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(At the end of 11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 –in the middle of 12</a:t>
            </a:r>
            <a:r>
              <a:rPr lang="en-US" sz="5800" b="1" baseline="300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</a:t>
            </a:r>
            <a:r>
              <a:rPr lang="en-US" sz="58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Century) </a:t>
            </a:r>
          </a:p>
          <a:p>
            <a:pPr lvl="2">
              <a:lnSpc>
                <a:spcPct val="120000"/>
              </a:lnSpc>
              <a:buNone/>
            </a:pP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            Foremost Ruler: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Jatavarma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Harivarma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5800" dirty="0" smtClean="0">
                <a:solidFill>
                  <a:srgbClr val="00B050"/>
                </a:solidFill>
                <a:latin typeface="Eras Demi ITC" pitchFamily="34" charset="0"/>
                <a:cs typeface="Calibri" pitchFamily="34" charset="0"/>
              </a:rPr>
              <a:t>, Area: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Banga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,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Samatata</a:t>
            </a:r>
            <a:r>
              <a:rPr lang="en-US" sz="5800" dirty="0" smtClean="0">
                <a:latin typeface="Eras Demi ITC" pitchFamily="34" charset="0"/>
                <a:cs typeface="Calibri" pitchFamily="34" charset="0"/>
              </a:rPr>
              <a:t> and </a:t>
            </a:r>
            <a:r>
              <a:rPr lang="en-US" sz="5800" dirty="0" err="1" smtClean="0">
                <a:latin typeface="Eras Demi ITC" pitchFamily="34" charset="0"/>
                <a:cs typeface="Calibri" pitchFamily="34" charset="0"/>
              </a:rPr>
              <a:t>Nagabhumi</a:t>
            </a:r>
            <a:endParaRPr lang="en-US" sz="5800" dirty="0" smtClean="0">
              <a:latin typeface="Eras Demi ITC" pitchFamily="34" charset="0"/>
              <a:cs typeface="Calibri" pitchFamily="34" charset="0"/>
            </a:endParaRPr>
          </a:p>
          <a:p>
            <a:pPr lvl="1">
              <a:buNone/>
            </a:pPr>
            <a:endParaRPr lang="en-US" sz="3500" dirty="0" smtClean="0">
              <a:latin typeface="Eras Demi ITC" pitchFamily="34" charset="0"/>
            </a:endParaRPr>
          </a:p>
          <a:p>
            <a:pPr>
              <a:buNone/>
            </a:pPr>
            <a:endParaRPr lang="en-US" sz="3900" dirty="0" smtClean="0">
              <a:latin typeface="Eras Demi ITC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q"/>
            </a:pPr>
            <a:endParaRPr lang="en-US" sz="4100" b="1" dirty="0" smtClean="0">
              <a:solidFill>
                <a:schemeClr val="tx1">
                  <a:lumMod val="95000"/>
                  <a:lumOff val="5000"/>
                </a:schemeClr>
              </a:solidFill>
              <a:latin typeface="Eras Demi ITC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4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4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lowchart: Process 4"/>
          <p:cNvSpPr>
            <a:spLocks noChangeArrowheads="1"/>
          </p:cNvSpPr>
          <p:nvPr/>
        </p:nvSpPr>
        <p:spPr bwMode="auto">
          <a:xfrm>
            <a:off x="0" y="137160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0" y="7315200"/>
            <a:ext cx="12496800" cy="914400"/>
          </a:xfrm>
        </p:spPr>
        <p:txBody>
          <a:bodyPr/>
          <a:lstStyle/>
          <a:p>
            <a:pPr marL="457200" indent="-457200" algn="r"/>
            <a:r>
              <a:rPr lang="en-US" sz="2400" b="1" dirty="0" smtClean="0">
                <a:solidFill>
                  <a:srgbClr val="FFFF00"/>
                </a:solidFill>
                <a:latin typeface="Eras Demi ITC" pitchFamily="34" charset="0"/>
              </a:rPr>
              <a:t>References: 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1.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Majumdar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, R, C. (1943). History of Bengal. Dhaka.</a:t>
            </a:r>
          </a:p>
          <a:p>
            <a:pPr marL="457200" indent="-457200" algn="r"/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2.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Rahim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et al. (2001).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Bangladesher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Itihash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.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Nawroze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Eras Demi ITC" pitchFamily="34" charset="0"/>
              </a:rPr>
              <a:t>Kitabistan</a:t>
            </a:r>
            <a:r>
              <a:rPr lang="en-US" sz="2200" dirty="0" smtClean="0">
                <a:solidFill>
                  <a:srgbClr val="00B050"/>
                </a:solidFill>
                <a:latin typeface="Eras Demi ITC" pitchFamily="34" charset="0"/>
              </a:rPr>
              <a:t>. Dhaka. </a:t>
            </a:r>
            <a:endParaRPr lang="en-US" sz="2200" dirty="0">
              <a:solidFill>
                <a:srgbClr val="00B05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495801" y="2286000"/>
            <a:ext cx="8991600" cy="48006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v"/>
            </a:pP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Shashanka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was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the first Independent ruler in Bengal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. 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Pala dynasty was the first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independent Buddhist dynasty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of Bengal.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Gopala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was the first ruler. He came to power in 750 in Gaur by a democratic election.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The Buddhist Pala dynasty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lasted for four centuries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(750-1159 AD)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The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Palas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were followed by the </a:t>
            </a:r>
            <a:r>
              <a:rPr lang="en-US" sz="23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Sena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dynasty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who brought Bengal under one ruler 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during the 12th century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v"/>
            </a:pPr>
            <a:r>
              <a:rPr lang="en-US" sz="23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Ballal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</a:t>
            </a:r>
            <a:r>
              <a:rPr lang="en-US" sz="2300" dirty="0" err="1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Sena</a:t>
            </a:r>
            <a:r>
              <a:rPr lang="en-US" sz="2300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 introduced caste system 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in Bengal and made </a:t>
            </a:r>
            <a:r>
              <a:rPr lang="en-US" sz="2300" dirty="0" err="1" smtClean="0">
                <a:latin typeface="Eras Demi ITC" pitchFamily="34" charset="0"/>
                <a:cs typeface="Calibri" pitchFamily="34" charset="0"/>
              </a:rPr>
              <a:t>Nabadwip</a:t>
            </a:r>
            <a:r>
              <a:rPr lang="en-US" sz="2300" dirty="0" smtClean="0">
                <a:latin typeface="Eras Demi ITC" pitchFamily="34" charset="0"/>
                <a:cs typeface="Calibri" pitchFamily="34" charset="0"/>
              </a:rPr>
              <a:t> the capital.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Eras Demi ITC" pitchFamily="34" charset="0"/>
              </a:rPr>
              <a:t>	Reference: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  <a:latin typeface="Eras Demi ITC" pitchFamily="34" charset="0"/>
              </a:rPr>
              <a:t>	1.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Rahim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et al. (2001).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Bangladesher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Itihash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.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Nawroze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 </a:t>
            </a:r>
            <a:r>
              <a:rPr lang="en-US" sz="1800" dirty="0" err="1" smtClean="0">
                <a:solidFill>
                  <a:srgbClr val="00B050"/>
                </a:solidFill>
                <a:latin typeface="Eras Demi ITC" pitchFamily="34" charset="0"/>
              </a:rPr>
              <a:t>Kitabistan</a:t>
            </a:r>
            <a:r>
              <a:rPr lang="en-US" sz="1800" dirty="0" smtClean="0">
                <a:solidFill>
                  <a:srgbClr val="00B050"/>
                </a:solidFill>
                <a:latin typeface="Eras Demi ITC" pitchFamily="34" charset="0"/>
              </a:rPr>
              <a:t>. Dhaka.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  <a:p>
            <a:pPr algn="just" eaLnBrk="1" hangingPunct="1">
              <a:buNone/>
            </a:pPr>
            <a:endParaRPr lang="en-US" sz="2300" dirty="0" smtClean="0">
              <a:latin typeface="Eras Demi ITC" pitchFamily="34" charset="0"/>
              <a:cs typeface="Calibri" pitchFamily="34" charset="0"/>
            </a:endParaRPr>
          </a:p>
        </p:txBody>
      </p:sp>
      <p:pic>
        <p:nvPicPr>
          <p:cNvPr id="14340" name="Picture 5" descr="http://t1.gstatic.com/images?q=tbn:ANd9GcS7j-EQpKCbdGktpK_pwf_2xFRo7TL7MrmrcUZAgO48qvRgMWNLM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0"/>
            <a:ext cx="3657600" cy="334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625" y="228600"/>
            <a:ext cx="12982575" cy="1600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Eras Demi ITC" pitchFamily="34" charset="0"/>
                <a:cs typeface="Calibri" pitchFamily="34" charset="0"/>
              </a:rPr>
              <a:t>Ancient History of Bengal: Political Dynamics</a:t>
            </a:r>
            <a:r>
              <a:rPr lang="en-US" sz="3200" dirty="0" smtClean="0">
                <a:latin typeface="Eras Demi ITC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Eras Demi ITC" pitchFamily="34" charset="0"/>
                <a:cs typeface="Calibri" pitchFamily="34" charset="0"/>
              </a:rPr>
            </a:br>
            <a:endParaRPr lang="en-US" sz="3200" dirty="0">
              <a:solidFill>
                <a:srgbClr val="FFFF00"/>
              </a:solidFill>
              <a:latin typeface="Eras Demi ITC" pitchFamily="34" charset="0"/>
            </a:endParaRPr>
          </a:p>
        </p:txBody>
      </p:sp>
      <p:sp>
        <p:nvSpPr>
          <p:cNvPr id="7" name="Flowchart: Process 4"/>
          <p:cNvSpPr>
            <a:spLocks noChangeArrowheads="1"/>
          </p:cNvSpPr>
          <p:nvPr/>
        </p:nvSpPr>
        <p:spPr bwMode="auto">
          <a:xfrm>
            <a:off x="0" y="1493520"/>
            <a:ext cx="13716000" cy="182880"/>
          </a:xfrm>
          <a:prstGeom prst="flowChartProcess">
            <a:avLst/>
          </a:prstGeom>
          <a:solidFill>
            <a:srgbClr val="00B05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160225" tIns="80113" rIns="160225" bIns="80113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ick for large 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37907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2685</Words>
  <Application>Microsoft Office PowerPoint</Application>
  <PresentationFormat>Custom</PresentationFormat>
  <Paragraphs>270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Political History of Bangladesh :  Development Trend (Ancient to Modern)</vt:lpstr>
      <vt:lpstr>Objectives of this Class</vt:lpstr>
      <vt:lpstr>Pre Ancient History of Bengal</vt:lpstr>
      <vt:lpstr>Stone Age covers </vt:lpstr>
      <vt:lpstr>Magadha Empire </vt:lpstr>
      <vt:lpstr>Ancient History of Bengal: Development Trend  Time Frame: 400 BC to 1204 AD  </vt:lpstr>
      <vt:lpstr>Ancient History of Bengal:  The Independent Kingdom of South –East  Bengal </vt:lpstr>
      <vt:lpstr>Ancient History of Bengal: Political Dynamics </vt:lpstr>
      <vt:lpstr>Slide 9</vt:lpstr>
      <vt:lpstr>Mediaeval History of Bengal: Development Trend   Time Frame: 1204-l757 AD</vt:lpstr>
      <vt:lpstr>Mediaeval History of Bengal: Political Dynamics </vt:lpstr>
      <vt:lpstr>Mediaeval History of Bengal: Political Dynamics </vt:lpstr>
      <vt:lpstr>Rise and Fall of Mughal Empire </vt:lpstr>
      <vt:lpstr>Battle Of Palashi </vt:lpstr>
      <vt:lpstr>Slide 15</vt:lpstr>
      <vt:lpstr>The rebellion of 1857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Chapter Related Questions</vt:lpstr>
      <vt:lpstr>Open discussion/ Feedback Session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Motiur Rahman Hasan</dc:creator>
  <cp:lastModifiedBy>Daffodi PC</cp:lastModifiedBy>
  <cp:revision>619</cp:revision>
  <dcterms:created xsi:type="dcterms:W3CDTF">2006-08-16T00:00:00Z</dcterms:created>
  <dcterms:modified xsi:type="dcterms:W3CDTF">2015-06-14T07:12:25Z</dcterms:modified>
</cp:coreProperties>
</file>