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0" r:id="rId1"/>
  </p:sldMasterIdLst>
  <p:sldIdLst>
    <p:sldId id="256" r:id="rId2"/>
    <p:sldId id="271" r:id="rId3"/>
    <p:sldId id="272" r:id="rId4"/>
    <p:sldId id="266" r:id="rId5"/>
    <p:sldId id="268" r:id="rId6"/>
    <p:sldId id="281" r:id="rId7"/>
    <p:sldId id="282" r:id="rId8"/>
    <p:sldId id="267" r:id="rId9"/>
    <p:sldId id="280" r:id="rId10"/>
    <p:sldId id="273" r:id="rId11"/>
    <p:sldId id="274" r:id="rId12"/>
    <p:sldId id="275" r:id="rId13"/>
    <p:sldId id="259" r:id="rId14"/>
    <p:sldId id="270" r:id="rId15"/>
    <p:sldId id="276" r:id="rId16"/>
    <p:sldId id="278" r:id="rId17"/>
    <p:sldId id="279" r:id="rId18"/>
    <p:sldId id="284" r:id="rId19"/>
    <p:sldId id="287" r:id="rId20"/>
    <p:sldId id="283" r:id="rId21"/>
    <p:sldId id="285" r:id="rId22"/>
    <p:sldId id="286" r:id="rId23"/>
    <p:sldId id="288" r:id="rId24"/>
    <p:sldId id="290" r:id="rId25"/>
    <p:sldId id="291" r:id="rId26"/>
    <p:sldId id="292" r:id="rId27"/>
    <p:sldId id="289" r:id="rId28"/>
    <p:sldId id="258"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had Hossain" initials="FH" lastIdx="1" clrIdx="0">
    <p:extLst>
      <p:ext uri="{19B8F6BF-5375-455C-9EA6-DF929625EA0E}">
        <p15:presenceInfo xmlns:p15="http://schemas.microsoft.com/office/powerpoint/2012/main" xmlns="" userId="c31dc5db0e4132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9T16:59:37.347" idx="1">
    <p:pos x="10" y="10"/>
    <p:text/>
    <p:extLst>
      <p:ext uri="{C676402C-5697-4E1C-873F-D02D1690AC5C}">
        <p15:threadingInfo xmlns:p15="http://schemas.microsoft.com/office/powerpoint/2012/main" xmlns=""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875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938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113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798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461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9901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72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814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7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738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678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3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663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6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183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713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62587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url=https://www.researchgate.net/figure/PSK-modulation-and-demodulation-block-diagram_fig1_328751582&amp;psig=AOvVaw0aa8nTcgKdThoVKYNX-NgH&amp;ust=1608025219799000&amp;source=images&amp;cd=vfe&amp;ved=0CA0QjhxqFwoTCNj30PSWze0CFQAAAAAdAAAAABAy"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8143" y="373100"/>
            <a:ext cx="10588151" cy="4154984"/>
          </a:xfrm>
          <a:prstGeom prst="rect">
            <a:avLst/>
          </a:prstGeom>
          <a:noFill/>
        </p:spPr>
        <p:txBody>
          <a:bodyPr wrap="square" rtlCol="0">
            <a:spAutoFit/>
          </a:bodyPr>
          <a:lstStyle/>
          <a:p>
            <a:r>
              <a:rPr lang="en-US" sz="8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Digital Modulation</a:t>
            </a:r>
          </a:p>
          <a:p>
            <a:r>
              <a:rPr lang="en-US" sz="8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&amp; Digital Receiver Design</a:t>
            </a:r>
            <a:endParaRPr lang="en-US" sz="8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2" name="TextBox 1"/>
          <p:cNvSpPr txBox="1"/>
          <p:nvPr/>
        </p:nvSpPr>
        <p:spPr>
          <a:xfrm>
            <a:off x="1931829" y="4649273"/>
            <a:ext cx="9749307" cy="923330"/>
          </a:xfrm>
          <a:prstGeom prst="rect">
            <a:avLst/>
          </a:prstGeom>
          <a:noFill/>
        </p:spPr>
        <p:txBody>
          <a:bodyPr wrap="square" rtlCol="0">
            <a:spAutoFit/>
          </a:bodyPr>
          <a:lstStyle/>
          <a:p>
            <a:r>
              <a:rPr lang="en-US" b="1" dirty="0" smtClean="0">
                <a:solidFill>
                  <a:srgbClr val="FF0000"/>
                </a:solidFill>
              </a:rPr>
              <a:t>Ref. Book</a:t>
            </a:r>
            <a:r>
              <a:rPr lang="en-US" b="1" dirty="0">
                <a:solidFill>
                  <a:srgbClr val="FF0000"/>
                </a:solidFill>
              </a:rPr>
              <a:t>: </a:t>
            </a:r>
            <a:r>
              <a:rPr lang="en-US" b="1" dirty="0"/>
              <a:t>Communication Systems</a:t>
            </a:r>
            <a:r>
              <a:rPr lang="en-US" dirty="0"/>
              <a:t> (</a:t>
            </a:r>
            <a:r>
              <a:rPr lang="en-US" b="1" dirty="0"/>
              <a:t>Analog and Digital</a:t>
            </a:r>
            <a:r>
              <a:rPr lang="en-US" dirty="0"/>
              <a:t>) is a reference book written by </a:t>
            </a:r>
            <a:r>
              <a:rPr lang="en-US" b="1" dirty="0"/>
              <a:t>Sanjay </a:t>
            </a:r>
            <a:r>
              <a:rPr lang="en-US" b="1" dirty="0" smtClean="0"/>
              <a:t>Sharma</a:t>
            </a:r>
          </a:p>
          <a:p>
            <a:r>
              <a:rPr lang="en-US" b="1" dirty="0" smtClean="0">
                <a:solidFill>
                  <a:srgbClr val="FF0000"/>
                </a:solidFill>
              </a:rPr>
              <a:t>Chp-14 Digital Modulation Techniques</a:t>
            </a:r>
            <a:endParaRPr lang="en-US" b="1" dirty="0">
              <a:solidFill>
                <a:srgbClr val="FF0000"/>
              </a:solidFill>
            </a:endParaRPr>
          </a:p>
        </p:txBody>
      </p:sp>
    </p:spTree>
    <p:extLst>
      <p:ext uri="{BB962C8B-B14F-4D97-AF65-F5344CB8AC3E}">
        <p14:creationId xmlns:p14="http://schemas.microsoft.com/office/powerpoint/2010/main" val="59130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36" y="960951"/>
            <a:ext cx="7922051" cy="528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29890" y="243557"/>
            <a:ext cx="4281941" cy="523220"/>
          </a:xfrm>
          <a:prstGeom prst="rect">
            <a:avLst/>
          </a:prstGeom>
        </p:spPr>
        <p:txBody>
          <a:bodyPr wrap="none">
            <a:spAutoFit/>
          </a:bodyPr>
          <a:lstStyle/>
          <a:p>
            <a:r>
              <a:rPr lang="en-US" sz="2800" b="1" u="sng" dirty="0">
                <a:latin typeface="Algerian" panose="04020705040A02060702" pitchFamily="82" charset="0"/>
              </a:rPr>
              <a:t>Phase Shifting Keying</a:t>
            </a:r>
            <a:endParaRPr lang="en-US" sz="2800" dirty="0"/>
          </a:p>
        </p:txBody>
      </p:sp>
    </p:spTree>
    <p:extLst>
      <p:ext uri="{BB962C8B-B14F-4D97-AF65-F5344CB8AC3E}">
        <p14:creationId xmlns:p14="http://schemas.microsoft.com/office/powerpoint/2010/main" val="397923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377" y="635223"/>
            <a:ext cx="7634355" cy="48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1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9168" y="282193"/>
            <a:ext cx="3108543" cy="369332"/>
          </a:xfrm>
          <a:prstGeom prst="rect">
            <a:avLst/>
          </a:prstGeom>
        </p:spPr>
        <p:txBody>
          <a:bodyPr wrap="none">
            <a:spAutoFit/>
          </a:bodyPr>
          <a:lstStyle/>
          <a:p>
            <a:r>
              <a:rPr lang="en-US" b="1" dirty="0"/>
              <a:t>Generation of BPSK signal: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558" y="1011194"/>
            <a:ext cx="6605765" cy="410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222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6055360" cy="6858000"/>
              </a:xfrm>
            </p:spPr>
            <p:txBody>
              <a:bodyPr>
                <a:normAutofit/>
              </a:bodyPr>
              <a:lstStyle/>
              <a:p>
                <a:r>
                  <a:rPr lang="en-US" b="1" u="sng" dirty="0" smtClean="0">
                    <a:latin typeface="Algerian" panose="04020705040A02060702" pitchFamily="82" charset="0"/>
                  </a:rPr>
                  <a:t>Phase Shifting Keying:</a:t>
                </a: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latin typeface="Bahnschrift SemiBold" panose="020B0502040204020203" pitchFamily="34" charset="0"/>
                  </a:rPr>
                  <a:t>   </a:t>
                </a:r>
                <a:br>
                  <a:rPr lang="en-US" dirty="0" smtClean="0">
                    <a:solidFill>
                      <a:schemeClr val="tx1"/>
                    </a:solidFill>
                    <a:latin typeface="Bahnschrift SemiBold" panose="020B0502040204020203" pitchFamily="34" charset="0"/>
                  </a:rPr>
                </a:br>
                <a:r>
                  <a:rPr lang="en-US" dirty="0" smtClean="0">
                    <a:solidFill>
                      <a:schemeClr val="tx1"/>
                    </a:solidFill>
                    <a:latin typeface="Bahnschrift SemiBold" panose="020B0502040204020203" pitchFamily="34" charset="0"/>
                  </a:rPr>
                  <a:t>   if </a:t>
                </a:r>
                <a:r>
                  <a:rPr lang="en-US" dirty="0" err="1" smtClean="0">
                    <a:solidFill>
                      <a:schemeClr val="tx1"/>
                    </a:solidFill>
                    <a:latin typeface="Bahnschrift SemiBold" panose="020B0502040204020203" pitchFamily="34" charset="0"/>
                  </a:rPr>
                  <a:t>Vm</a:t>
                </a:r>
                <a:r>
                  <a:rPr lang="en-US" dirty="0" smtClean="0">
                    <a:solidFill>
                      <a:schemeClr val="tx1"/>
                    </a:solidFill>
                    <a:latin typeface="Bahnschrift SemiBold" panose="020B0502040204020203" pitchFamily="34" charset="0"/>
                  </a:rPr>
                  <a:t>(t)= +1, then </a:t>
                </a:r>
                <a:r>
                  <a:rPr lang="el-GR" dirty="0" smtClean="0">
                    <a:solidFill>
                      <a:schemeClr val="tx1"/>
                    </a:solidFill>
                  </a:rPr>
                  <a:t>θ</a:t>
                </a:r>
                <a:r>
                  <a:rPr lang="en-US" dirty="0" smtClean="0">
                    <a:solidFill>
                      <a:schemeClr val="tx1"/>
                    </a:solidFill>
                    <a:latin typeface="Bahnschrift SemiBold" panose="020B0502040204020203" pitchFamily="34" charset="0"/>
                  </a:rPr>
                  <a:t>=0°</a:t>
                </a:r>
                <a:br>
                  <a:rPr lang="en-US" dirty="0" smtClean="0">
                    <a:solidFill>
                      <a:schemeClr val="tx1"/>
                    </a:solidFill>
                    <a:latin typeface="Bahnschrift SemiBold" panose="020B0502040204020203" pitchFamily="34" charset="0"/>
                  </a:rPr>
                </a:br>
                <a:r>
                  <a:rPr lang="en-US" dirty="0">
                    <a:solidFill>
                      <a:schemeClr val="tx1"/>
                    </a:solidFill>
                    <a:latin typeface="Bahnschrift SemiBold" panose="020B0502040204020203" pitchFamily="34" charset="0"/>
                  </a:rPr>
                  <a:t>	</a:t>
                </a:r>
                <a:r>
                  <a:rPr lang="en-US" dirty="0" smtClean="0">
                    <a:solidFill>
                      <a:schemeClr val="tx1"/>
                    </a:solidFill>
                    <a:latin typeface="Bahnschrift SemiBold" panose="020B0502040204020203" pitchFamily="34" charset="0"/>
                  </a:rPr>
                  <a:t>	</a:t>
                </a:r>
                <a:r>
                  <a:rPr lang="en-US" dirty="0" err="1" smtClean="0">
                    <a:solidFill>
                      <a:schemeClr val="tx1"/>
                    </a:solidFill>
                    <a:latin typeface="Bahnschrift SemiBold" panose="020B0502040204020203" pitchFamily="34" charset="0"/>
                  </a:rPr>
                  <a:t>Vc</a:t>
                </a:r>
                <a:r>
                  <a:rPr lang="en-US" dirty="0" smtClean="0">
                    <a:solidFill>
                      <a:schemeClr val="tx1"/>
                    </a:solidFill>
                    <a:latin typeface="Bahnschrift SemiBold" panose="020B0502040204020203" pitchFamily="34" charset="0"/>
                  </a:rPr>
                  <a:t>(t)= A sin(2</a:t>
                </a:r>
                <a14:m>
                  <m:oMath xmlns:m="http://schemas.openxmlformats.org/officeDocument/2006/math">
                    <m:r>
                      <a:rPr lang="el-GR" i="1">
                        <a:latin typeface="Cambria Math" panose="02040503050406030204" pitchFamily="18" charset="0"/>
                      </a:rPr>
                      <m:t>𝜋</m:t>
                    </m:r>
                  </m:oMath>
                </a14:m>
                <a:r>
                  <a:rPr lang="en-US" dirty="0" smtClean="0">
                    <a:solidFill>
                      <a:schemeClr val="tx1"/>
                    </a:solidFill>
                    <a:latin typeface="Bahnschrift SemiBold" panose="020B0502040204020203" pitchFamily="34" charset="0"/>
                  </a:rPr>
                  <a:t>f1+</a:t>
                </a:r>
                <a:r>
                  <a:rPr lang="el-GR" dirty="0">
                    <a:solidFill>
                      <a:schemeClr val="tx1"/>
                    </a:solidFill>
                  </a:rPr>
                  <a:t> </a:t>
                </a:r>
                <a:r>
                  <a:rPr lang="el-GR" dirty="0" smtClean="0">
                    <a:solidFill>
                      <a:schemeClr val="tx1"/>
                    </a:solidFill>
                  </a:rPr>
                  <a:t>θ</a:t>
                </a:r>
                <a:r>
                  <a:rPr lang="en-US" dirty="0" smtClean="0">
                    <a:solidFill>
                      <a:schemeClr val="tx1"/>
                    </a:solidFill>
                    <a:latin typeface="Bahnschrift SemiBold" panose="020B0502040204020203" pitchFamily="34" charset="0"/>
                  </a:rPr>
                  <a:t>)</a:t>
                </a:r>
                <a:br>
                  <a:rPr lang="en-US" dirty="0" smtClean="0">
                    <a:solidFill>
                      <a:schemeClr val="tx1"/>
                    </a:solidFill>
                    <a:latin typeface="Bahnschrift SemiBold" panose="020B0502040204020203" pitchFamily="34" charset="0"/>
                  </a:rPr>
                </a:br>
                <a:r>
                  <a:rPr lang="en-US" dirty="0">
                    <a:solidFill>
                      <a:schemeClr val="tx1"/>
                    </a:solidFill>
                    <a:latin typeface="Bahnschrift SemiBold" panose="020B0502040204020203" pitchFamily="34" charset="0"/>
                  </a:rPr>
                  <a:t> </a:t>
                </a:r>
                <a:r>
                  <a:rPr lang="en-US" dirty="0" smtClean="0">
                    <a:solidFill>
                      <a:schemeClr val="tx1"/>
                    </a:solidFill>
                    <a:latin typeface="Bahnschrift SemiBold" panose="020B0502040204020203" pitchFamily="34" charset="0"/>
                  </a:rPr>
                  <a:t>               </a:t>
                </a:r>
                <a:br>
                  <a:rPr lang="en-US" dirty="0" smtClean="0">
                    <a:solidFill>
                      <a:schemeClr val="tx1"/>
                    </a:solidFill>
                    <a:latin typeface="Bahnschrift SemiBold" panose="020B0502040204020203" pitchFamily="34" charset="0"/>
                  </a:rPr>
                </a:br>
                <a:r>
                  <a:rPr lang="en-US" dirty="0">
                    <a:solidFill>
                      <a:schemeClr val="tx1"/>
                    </a:solidFill>
                    <a:latin typeface="Bahnschrift SemiBold" panose="020B0502040204020203" pitchFamily="34" charset="0"/>
                  </a:rPr>
                  <a:t> </a:t>
                </a:r>
                <a:r>
                  <a:rPr lang="en-US" dirty="0" smtClean="0">
                    <a:solidFill>
                      <a:schemeClr val="tx1"/>
                    </a:solidFill>
                    <a:latin typeface="Bahnschrift SemiBold" panose="020B0502040204020203" pitchFamily="34" charset="0"/>
                  </a:rPr>
                  <a:t>  if </a:t>
                </a:r>
                <a:r>
                  <a:rPr lang="en-US" dirty="0" err="1" smtClean="0">
                    <a:solidFill>
                      <a:schemeClr val="tx1"/>
                    </a:solidFill>
                    <a:latin typeface="Bahnschrift SemiBold" panose="020B0502040204020203" pitchFamily="34" charset="0"/>
                  </a:rPr>
                  <a:t>Vm</a:t>
                </a:r>
                <a:r>
                  <a:rPr lang="en-US" dirty="0" smtClean="0">
                    <a:solidFill>
                      <a:schemeClr val="tx1"/>
                    </a:solidFill>
                    <a:latin typeface="Bahnschrift SemiBold" panose="020B0502040204020203" pitchFamily="34" charset="0"/>
                  </a:rPr>
                  <a:t>(t)= -1,Then </a:t>
                </a:r>
                <a:r>
                  <a:rPr lang="el-GR" dirty="0">
                    <a:solidFill>
                      <a:schemeClr val="tx1"/>
                    </a:solidFill>
                  </a:rPr>
                  <a:t>θ</a:t>
                </a:r>
                <a:r>
                  <a:rPr lang="en-US" dirty="0" smtClean="0">
                    <a:solidFill>
                      <a:schemeClr val="tx1"/>
                    </a:solidFill>
                    <a:latin typeface="Bahnschrift SemiBold" panose="020B0502040204020203" pitchFamily="34" charset="0"/>
                  </a:rPr>
                  <a:t>=180°</a:t>
                </a:r>
                <a:br>
                  <a:rPr lang="en-US" dirty="0" smtClean="0">
                    <a:solidFill>
                      <a:schemeClr val="tx1"/>
                    </a:solidFill>
                    <a:latin typeface="Bahnschrift SemiBold" panose="020B0502040204020203" pitchFamily="34" charset="0"/>
                  </a:rPr>
                </a:br>
                <a:r>
                  <a:rPr lang="en-US" dirty="0">
                    <a:solidFill>
                      <a:schemeClr val="tx1"/>
                    </a:solidFill>
                    <a:latin typeface="Bahnschrift SemiBold" panose="020B0502040204020203" pitchFamily="34" charset="0"/>
                  </a:rPr>
                  <a:t> </a:t>
                </a:r>
                <a:r>
                  <a:rPr lang="en-US" dirty="0" smtClean="0">
                    <a:solidFill>
                      <a:schemeClr val="tx1"/>
                    </a:solidFill>
                    <a:latin typeface="Bahnschrift SemiBold" panose="020B0502040204020203" pitchFamily="34" charset="0"/>
                  </a:rPr>
                  <a:t>           </a:t>
                </a:r>
                <a:r>
                  <a:rPr lang="en-US" dirty="0" err="1" smtClean="0">
                    <a:solidFill>
                      <a:schemeClr val="tx1"/>
                    </a:solidFill>
                    <a:latin typeface="Bahnschrift SemiBold" panose="020B0502040204020203" pitchFamily="34" charset="0"/>
                  </a:rPr>
                  <a:t>Vc</a:t>
                </a:r>
                <a:r>
                  <a:rPr lang="en-US" dirty="0" smtClean="0">
                    <a:solidFill>
                      <a:schemeClr val="tx1"/>
                    </a:solidFill>
                    <a:latin typeface="Bahnschrift SemiBold" panose="020B0502040204020203" pitchFamily="34" charset="0"/>
                  </a:rPr>
                  <a:t>(t)= A sin(2</a:t>
                </a:r>
                <a14:m>
                  <m:oMath xmlns:m="http://schemas.openxmlformats.org/officeDocument/2006/math">
                    <m:r>
                      <a:rPr lang="el-GR" i="1">
                        <a:latin typeface="Cambria Math" panose="02040503050406030204" pitchFamily="18" charset="0"/>
                      </a:rPr>
                      <m:t>𝜋</m:t>
                    </m:r>
                  </m:oMath>
                </a14:m>
                <a:r>
                  <a:rPr lang="en-US" dirty="0" smtClean="0">
                    <a:solidFill>
                      <a:schemeClr val="tx1"/>
                    </a:solidFill>
                    <a:latin typeface="Bahnschrift SemiBold" panose="020B0502040204020203" pitchFamily="34" charset="0"/>
                  </a:rPr>
                  <a:t>f1+</a:t>
                </a:r>
                <a:r>
                  <a:rPr lang="el-GR" dirty="0" smtClean="0">
                    <a:solidFill>
                      <a:schemeClr val="tx1"/>
                    </a:solidFill>
                  </a:rPr>
                  <a:t> </a:t>
                </a:r>
                <a:r>
                  <a:rPr lang="el-GR" dirty="0">
                    <a:solidFill>
                      <a:schemeClr val="tx1"/>
                    </a:solidFill>
                  </a:rPr>
                  <a:t>θ</a:t>
                </a:r>
                <a:r>
                  <a:rPr lang="en-US" dirty="0">
                    <a:solidFill>
                      <a:schemeClr val="tx1"/>
                    </a:solidFill>
                    <a:latin typeface="Bahnschrift SemiBold" panose="020B0502040204020203" pitchFamily="34" charset="0"/>
                  </a:rPr>
                  <a:t>)</a:t>
                </a:r>
                <a:br>
                  <a:rPr lang="en-US" dirty="0">
                    <a:solidFill>
                      <a:schemeClr val="tx1"/>
                    </a:solidFill>
                    <a:latin typeface="Bahnschrift SemiBold" panose="020B0502040204020203" pitchFamily="34" charset="0"/>
                  </a:rPr>
                </a:br>
                <a:r>
                  <a:rPr lang="en-US" dirty="0">
                    <a:solidFill>
                      <a:schemeClr val="tx1"/>
                    </a:solidFill>
                    <a:latin typeface="Bahnschrift SemiBold" panose="020B0502040204020203" pitchFamily="34" charset="0"/>
                  </a:rPr>
                  <a:t/>
                </a:r>
                <a:br>
                  <a:rPr lang="en-US" dirty="0">
                    <a:solidFill>
                      <a:schemeClr val="tx1"/>
                    </a:solidFill>
                    <a:latin typeface="Bahnschrift SemiBold" panose="020B0502040204020203" pitchFamily="34" charset="0"/>
                  </a:rPr>
                </a:br>
                <a:endParaRPr lang="en-US" dirty="0">
                  <a:solidFill>
                    <a:schemeClr val="tx1"/>
                  </a:solidFill>
                  <a:latin typeface="Bahnschrift SemiBold" panose="020B0502040204020203"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6055360" cy="6858000"/>
              </a:xfrm>
              <a:blipFill rotWithShape="0">
                <a:blip r:embed="rId2"/>
                <a:stretch>
                  <a:fillRect l="-3021" t="-1333"/>
                </a:stretch>
              </a:blipFill>
            </p:spPr>
            <p:txBody>
              <a:bodyPr/>
              <a:lstStyle/>
              <a:p>
                <a:r>
                  <a:rPr lang="en-US">
                    <a:noFill/>
                  </a:rPr>
                  <a:t> </a:t>
                </a:r>
              </a:p>
            </p:txBody>
          </p:sp>
        </mc:Fallback>
      </mc:AlternateContent>
      <p:cxnSp>
        <p:nvCxnSpPr>
          <p:cNvPr id="3" name="Straight Connector 2"/>
          <p:cNvCxnSpPr/>
          <p:nvPr/>
        </p:nvCxnSpPr>
        <p:spPr>
          <a:xfrm>
            <a:off x="7891272" y="1700784"/>
            <a:ext cx="3831336" cy="0"/>
          </a:xfrm>
          <a:prstGeom prst="line">
            <a:avLst/>
          </a:prstGeom>
        </p:spPr>
        <p:style>
          <a:lnRef idx="3">
            <a:schemeClr val="dk1"/>
          </a:lnRef>
          <a:fillRef idx="0">
            <a:schemeClr val="dk1"/>
          </a:fillRef>
          <a:effectRef idx="2">
            <a:schemeClr val="dk1"/>
          </a:effectRef>
          <a:fontRef idx="minor">
            <a:schemeClr val="tx1"/>
          </a:fontRef>
        </p:style>
      </p:cxnSp>
      <p:sp>
        <p:nvSpPr>
          <p:cNvPr id="4" name="TextBox 3"/>
          <p:cNvSpPr txBox="1"/>
          <p:nvPr/>
        </p:nvSpPr>
        <p:spPr>
          <a:xfrm>
            <a:off x="8247888" y="1005840"/>
            <a:ext cx="3236976" cy="369332"/>
          </a:xfrm>
          <a:prstGeom prst="rect">
            <a:avLst/>
          </a:prstGeom>
          <a:noFill/>
        </p:spPr>
        <p:txBody>
          <a:bodyPr wrap="square" rtlCol="0">
            <a:spAutoFit/>
          </a:bodyPr>
          <a:lstStyle/>
          <a:p>
            <a:r>
              <a:rPr lang="en-US" dirty="0" smtClean="0"/>
              <a:t>1    0    1    1    0    0    1 .........</a:t>
            </a:r>
            <a:endParaRPr lang="en-US" dirty="0"/>
          </a:p>
        </p:txBody>
      </p:sp>
      <p:cxnSp>
        <p:nvCxnSpPr>
          <p:cNvPr id="5" name="Elbow Connector 4"/>
          <p:cNvCxnSpPr/>
          <p:nvPr/>
        </p:nvCxnSpPr>
        <p:spPr>
          <a:xfrm>
            <a:off x="8147304" y="1375172"/>
            <a:ext cx="996695" cy="74623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6" name="Elbow Connector 5"/>
          <p:cNvCxnSpPr/>
          <p:nvPr/>
        </p:nvCxnSpPr>
        <p:spPr>
          <a:xfrm>
            <a:off x="9143999" y="1375172"/>
            <a:ext cx="1389887" cy="74623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8147304" y="1375172"/>
            <a:ext cx="0" cy="325612"/>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H="1">
            <a:off x="9143997" y="1375172"/>
            <a:ext cx="2" cy="74623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V="1">
            <a:off x="10533886" y="1375172"/>
            <a:ext cx="2" cy="746236"/>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10533887" y="1375172"/>
            <a:ext cx="237745"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0762488" y="1375172"/>
            <a:ext cx="9143" cy="32561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7808976" y="3429000"/>
            <a:ext cx="3977640" cy="0"/>
          </a:xfrm>
          <a:prstGeom prst="line">
            <a:avLst/>
          </a:prstGeom>
        </p:spPr>
        <p:style>
          <a:lnRef idx="3">
            <a:schemeClr val="dk1"/>
          </a:lnRef>
          <a:fillRef idx="0">
            <a:schemeClr val="dk1"/>
          </a:fillRef>
          <a:effectRef idx="2">
            <a:schemeClr val="dk1"/>
          </a:effectRef>
          <a:fontRef idx="minor">
            <a:schemeClr val="tx1"/>
          </a:fontRef>
        </p:style>
      </p:cxnSp>
      <p:sp>
        <p:nvSpPr>
          <p:cNvPr id="13" name="Freeform 12"/>
          <p:cNvSpPr/>
          <p:nvPr/>
        </p:nvSpPr>
        <p:spPr>
          <a:xfrm>
            <a:off x="7854696" y="2510156"/>
            <a:ext cx="3803962" cy="1723520"/>
          </a:xfrm>
          <a:custGeom>
            <a:avLst/>
            <a:gdLst>
              <a:gd name="connsiteX0" fmla="*/ 0 w 3803962"/>
              <a:gd name="connsiteY0" fmla="*/ 900556 h 1723520"/>
              <a:gd name="connsiteX1" fmla="*/ 82296 w 3803962"/>
              <a:gd name="connsiteY1" fmla="*/ 22732 h 1723520"/>
              <a:gd name="connsiteX2" fmla="*/ 274320 w 3803962"/>
              <a:gd name="connsiteY2" fmla="*/ 1723516 h 1723520"/>
              <a:gd name="connsiteX3" fmla="*/ 420624 w 3803962"/>
              <a:gd name="connsiteY3" fmla="*/ 4444 h 1723520"/>
              <a:gd name="connsiteX4" fmla="*/ 603504 w 3803962"/>
              <a:gd name="connsiteY4" fmla="*/ 1705228 h 1723520"/>
              <a:gd name="connsiteX5" fmla="*/ 740664 w 3803962"/>
              <a:gd name="connsiteY5" fmla="*/ 13588 h 1723520"/>
              <a:gd name="connsiteX6" fmla="*/ 886968 w 3803962"/>
              <a:gd name="connsiteY6" fmla="*/ 1696084 h 1723520"/>
              <a:gd name="connsiteX7" fmla="*/ 1024128 w 3803962"/>
              <a:gd name="connsiteY7" fmla="*/ 22732 h 1723520"/>
              <a:gd name="connsiteX8" fmla="*/ 1188720 w 3803962"/>
              <a:gd name="connsiteY8" fmla="*/ 1677796 h 1723520"/>
              <a:gd name="connsiteX9" fmla="*/ 1316736 w 3803962"/>
              <a:gd name="connsiteY9" fmla="*/ 41020 h 1723520"/>
              <a:gd name="connsiteX10" fmla="*/ 1508760 w 3803962"/>
              <a:gd name="connsiteY10" fmla="*/ 1659508 h 1723520"/>
              <a:gd name="connsiteX11" fmla="*/ 1655064 w 3803962"/>
              <a:gd name="connsiteY11" fmla="*/ 22732 h 1723520"/>
              <a:gd name="connsiteX12" fmla="*/ 1828800 w 3803962"/>
              <a:gd name="connsiteY12" fmla="*/ 1622932 h 1723520"/>
              <a:gd name="connsiteX13" fmla="*/ 2020824 w 3803962"/>
              <a:gd name="connsiteY13" fmla="*/ 22732 h 1723520"/>
              <a:gd name="connsiteX14" fmla="*/ 2167128 w 3803962"/>
              <a:gd name="connsiteY14" fmla="*/ 1677796 h 1723520"/>
              <a:gd name="connsiteX15" fmla="*/ 2414016 w 3803962"/>
              <a:gd name="connsiteY15" fmla="*/ 41020 h 1723520"/>
              <a:gd name="connsiteX16" fmla="*/ 2587752 w 3803962"/>
              <a:gd name="connsiteY16" fmla="*/ 1650364 h 1723520"/>
              <a:gd name="connsiteX17" fmla="*/ 2825496 w 3803962"/>
              <a:gd name="connsiteY17" fmla="*/ 41020 h 1723520"/>
              <a:gd name="connsiteX18" fmla="*/ 2990088 w 3803962"/>
              <a:gd name="connsiteY18" fmla="*/ 1659508 h 1723520"/>
              <a:gd name="connsiteX19" fmla="*/ 3182112 w 3803962"/>
              <a:gd name="connsiteY19" fmla="*/ 59308 h 1723520"/>
              <a:gd name="connsiteX20" fmla="*/ 3392424 w 3803962"/>
              <a:gd name="connsiteY20" fmla="*/ 1613788 h 1723520"/>
              <a:gd name="connsiteX21" fmla="*/ 3593592 w 3803962"/>
              <a:gd name="connsiteY21" fmla="*/ 50164 h 1723520"/>
              <a:gd name="connsiteX22" fmla="*/ 3767328 w 3803962"/>
              <a:gd name="connsiteY22" fmla="*/ 900556 h 1723520"/>
              <a:gd name="connsiteX23" fmla="*/ 3803904 w 3803962"/>
              <a:gd name="connsiteY23" fmla="*/ 891412 h 1723520"/>
              <a:gd name="connsiteX24" fmla="*/ 3776472 w 3803962"/>
              <a:gd name="connsiteY24" fmla="*/ 909700 h 1723520"/>
              <a:gd name="connsiteX25" fmla="*/ 3803904 w 3803962"/>
              <a:gd name="connsiteY25" fmla="*/ 927988 h 172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3962" h="1723520">
                <a:moveTo>
                  <a:pt x="0" y="900556"/>
                </a:moveTo>
                <a:cubicBezTo>
                  <a:pt x="18288" y="393064"/>
                  <a:pt x="36576" y="-114428"/>
                  <a:pt x="82296" y="22732"/>
                </a:cubicBezTo>
                <a:cubicBezTo>
                  <a:pt x="128016" y="159892"/>
                  <a:pt x="217932" y="1726564"/>
                  <a:pt x="274320" y="1723516"/>
                </a:cubicBezTo>
                <a:cubicBezTo>
                  <a:pt x="330708" y="1720468"/>
                  <a:pt x="365760" y="7492"/>
                  <a:pt x="420624" y="4444"/>
                </a:cubicBezTo>
                <a:cubicBezTo>
                  <a:pt x="475488" y="1396"/>
                  <a:pt x="550164" y="1703704"/>
                  <a:pt x="603504" y="1705228"/>
                </a:cubicBezTo>
                <a:cubicBezTo>
                  <a:pt x="656844" y="1706752"/>
                  <a:pt x="693420" y="15112"/>
                  <a:pt x="740664" y="13588"/>
                </a:cubicBezTo>
                <a:cubicBezTo>
                  <a:pt x="787908" y="12064"/>
                  <a:pt x="839724" y="1694560"/>
                  <a:pt x="886968" y="1696084"/>
                </a:cubicBezTo>
                <a:cubicBezTo>
                  <a:pt x="934212" y="1697608"/>
                  <a:pt x="973836" y="25780"/>
                  <a:pt x="1024128" y="22732"/>
                </a:cubicBezTo>
                <a:cubicBezTo>
                  <a:pt x="1074420" y="19684"/>
                  <a:pt x="1139952" y="1674748"/>
                  <a:pt x="1188720" y="1677796"/>
                </a:cubicBezTo>
                <a:cubicBezTo>
                  <a:pt x="1237488" y="1680844"/>
                  <a:pt x="1263396" y="44068"/>
                  <a:pt x="1316736" y="41020"/>
                </a:cubicBezTo>
                <a:cubicBezTo>
                  <a:pt x="1370076" y="37972"/>
                  <a:pt x="1452372" y="1662556"/>
                  <a:pt x="1508760" y="1659508"/>
                </a:cubicBezTo>
                <a:cubicBezTo>
                  <a:pt x="1565148" y="1656460"/>
                  <a:pt x="1601724" y="28828"/>
                  <a:pt x="1655064" y="22732"/>
                </a:cubicBezTo>
                <a:cubicBezTo>
                  <a:pt x="1708404" y="16636"/>
                  <a:pt x="1767840" y="1622932"/>
                  <a:pt x="1828800" y="1622932"/>
                </a:cubicBezTo>
                <a:cubicBezTo>
                  <a:pt x="1889760" y="1622932"/>
                  <a:pt x="1964436" y="13588"/>
                  <a:pt x="2020824" y="22732"/>
                </a:cubicBezTo>
                <a:cubicBezTo>
                  <a:pt x="2077212" y="31876"/>
                  <a:pt x="2101596" y="1674748"/>
                  <a:pt x="2167128" y="1677796"/>
                </a:cubicBezTo>
                <a:cubicBezTo>
                  <a:pt x="2232660" y="1680844"/>
                  <a:pt x="2343912" y="45592"/>
                  <a:pt x="2414016" y="41020"/>
                </a:cubicBezTo>
                <a:cubicBezTo>
                  <a:pt x="2484120" y="36448"/>
                  <a:pt x="2519172" y="1650364"/>
                  <a:pt x="2587752" y="1650364"/>
                </a:cubicBezTo>
                <a:cubicBezTo>
                  <a:pt x="2656332" y="1650364"/>
                  <a:pt x="2758440" y="39496"/>
                  <a:pt x="2825496" y="41020"/>
                </a:cubicBezTo>
                <a:cubicBezTo>
                  <a:pt x="2892552" y="42544"/>
                  <a:pt x="2930652" y="1656460"/>
                  <a:pt x="2990088" y="1659508"/>
                </a:cubicBezTo>
                <a:cubicBezTo>
                  <a:pt x="3049524" y="1662556"/>
                  <a:pt x="3115056" y="66928"/>
                  <a:pt x="3182112" y="59308"/>
                </a:cubicBezTo>
                <a:cubicBezTo>
                  <a:pt x="3249168" y="51688"/>
                  <a:pt x="3323844" y="1615312"/>
                  <a:pt x="3392424" y="1613788"/>
                </a:cubicBezTo>
                <a:cubicBezTo>
                  <a:pt x="3461004" y="1612264"/>
                  <a:pt x="3531108" y="169036"/>
                  <a:pt x="3593592" y="50164"/>
                </a:cubicBezTo>
                <a:cubicBezTo>
                  <a:pt x="3656076" y="-68708"/>
                  <a:pt x="3732276" y="760348"/>
                  <a:pt x="3767328" y="900556"/>
                </a:cubicBezTo>
                <a:cubicBezTo>
                  <a:pt x="3802380" y="1040764"/>
                  <a:pt x="3802380" y="889888"/>
                  <a:pt x="3803904" y="891412"/>
                </a:cubicBezTo>
                <a:cubicBezTo>
                  <a:pt x="3805428" y="892936"/>
                  <a:pt x="3776472" y="903604"/>
                  <a:pt x="3776472" y="909700"/>
                </a:cubicBezTo>
                <a:cubicBezTo>
                  <a:pt x="3776472" y="915796"/>
                  <a:pt x="3790188" y="921892"/>
                  <a:pt x="3803904" y="927988"/>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5" name="Straight Connector 14"/>
          <p:cNvCxnSpPr/>
          <p:nvPr/>
        </p:nvCxnSpPr>
        <p:spPr>
          <a:xfrm>
            <a:off x="8645651"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3997" y="2121408"/>
            <a:ext cx="0" cy="3602736"/>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38942"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521185"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755627" y="1744504"/>
            <a:ext cx="78233" cy="3988784"/>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39944" y="373119"/>
            <a:ext cx="1483098" cy="369332"/>
          </a:xfrm>
          <a:prstGeom prst="rect">
            <a:avLst/>
          </a:prstGeom>
          <a:noFill/>
        </p:spPr>
        <p:txBody>
          <a:bodyPr wrap="none" rtlCol="0">
            <a:spAutoFit/>
          </a:bodyPr>
          <a:lstStyle/>
          <a:p>
            <a:r>
              <a:rPr lang="en-US" b="1" dirty="0" smtClean="0"/>
              <a:t>Binary Data</a:t>
            </a:r>
            <a:endParaRPr lang="en-US" b="1" dirty="0"/>
          </a:p>
        </p:txBody>
      </p:sp>
      <p:cxnSp>
        <p:nvCxnSpPr>
          <p:cNvPr id="24" name="Straight Arrow Connector 23"/>
          <p:cNvCxnSpPr/>
          <p:nvPr/>
        </p:nvCxnSpPr>
        <p:spPr>
          <a:xfrm flipH="1" flipV="1">
            <a:off x="7891270" y="707662"/>
            <a:ext cx="429770" cy="3688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5842483" y="861167"/>
            <a:ext cx="1885453" cy="646331"/>
          </a:xfrm>
          <a:prstGeom prst="rect">
            <a:avLst/>
          </a:prstGeom>
          <a:noFill/>
        </p:spPr>
        <p:txBody>
          <a:bodyPr wrap="none" rtlCol="0">
            <a:spAutoFit/>
          </a:bodyPr>
          <a:lstStyle/>
          <a:p>
            <a:pPr algn="ctr"/>
            <a:r>
              <a:rPr lang="en-US" b="1" dirty="0" smtClean="0"/>
              <a:t>Pulse </a:t>
            </a:r>
          </a:p>
          <a:p>
            <a:pPr algn="ctr"/>
            <a:r>
              <a:rPr lang="en-US" b="1" dirty="0" smtClean="0"/>
              <a:t>Representation</a:t>
            </a:r>
            <a:endParaRPr lang="en-US" b="1" dirty="0"/>
          </a:p>
        </p:txBody>
      </p:sp>
      <p:cxnSp>
        <p:nvCxnSpPr>
          <p:cNvPr id="26" name="Straight Arrow Connector 25"/>
          <p:cNvCxnSpPr/>
          <p:nvPr/>
        </p:nvCxnSpPr>
        <p:spPr>
          <a:xfrm flipH="1" flipV="1">
            <a:off x="7669533" y="1393131"/>
            <a:ext cx="453509" cy="1448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5860866" y="2183998"/>
            <a:ext cx="1616894" cy="646331"/>
          </a:xfrm>
          <a:prstGeom prst="rect">
            <a:avLst/>
          </a:prstGeom>
          <a:noFill/>
        </p:spPr>
        <p:txBody>
          <a:bodyPr wrap="square" rtlCol="0">
            <a:spAutoFit/>
          </a:bodyPr>
          <a:lstStyle/>
          <a:p>
            <a:pPr algn="ctr"/>
            <a:r>
              <a:rPr lang="en-US" b="1" dirty="0" smtClean="0"/>
              <a:t>Career</a:t>
            </a:r>
            <a:endParaRPr lang="en-US" b="1" dirty="0"/>
          </a:p>
          <a:p>
            <a:pPr algn="ctr"/>
            <a:r>
              <a:rPr lang="en-US" b="1" dirty="0" smtClean="0"/>
              <a:t>Signal</a:t>
            </a:r>
          </a:p>
        </p:txBody>
      </p:sp>
      <p:cxnSp>
        <p:nvCxnSpPr>
          <p:cNvPr id="28" name="Straight Arrow Connector 27"/>
          <p:cNvCxnSpPr/>
          <p:nvPr/>
        </p:nvCxnSpPr>
        <p:spPr>
          <a:xfrm flipH="1" flipV="1">
            <a:off x="7029898" y="2782293"/>
            <a:ext cx="793302" cy="6467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11713464" y="1700784"/>
            <a:ext cx="1635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11742539" y="3429000"/>
            <a:ext cx="168954" cy="3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11770068" y="1440196"/>
            <a:ext cx="263214" cy="369332"/>
          </a:xfrm>
          <a:prstGeom prst="rect">
            <a:avLst/>
          </a:prstGeom>
          <a:noFill/>
        </p:spPr>
        <p:txBody>
          <a:bodyPr wrap="none" rtlCol="0">
            <a:spAutoFit/>
          </a:bodyPr>
          <a:lstStyle/>
          <a:p>
            <a:r>
              <a:rPr lang="en-US" b="1" dirty="0" smtClean="0"/>
              <a:t>t</a:t>
            </a:r>
            <a:endParaRPr lang="en-US" b="1" dirty="0"/>
          </a:p>
        </p:txBody>
      </p:sp>
      <p:sp>
        <p:nvSpPr>
          <p:cNvPr id="33" name="TextBox 32"/>
          <p:cNvSpPr txBox="1"/>
          <p:nvPr/>
        </p:nvSpPr>
        <p:spPr>
          <a:xfrm>
            <a:off x="11818112" y="3105647"/>
            <a:ext cx="263214" cy="369332"/>
          </a:xfrm>
          <a:prstGeom prst="rect">
            <a:avLst/>
          </a:prstGeom>
          <a:noFill/>
        </p:spPr>
        <p:txBody>
          <a:bodyPr wrap="none" rtlCol="0">
            <a:spAutoFit/>
          </a:bodyPr>
          <a:lstStyle/>
          <a:p>
            <a:r>
              <a:rPr lang="en-US" b="1" dirty="0" smtClean="0"/>
              <a:t>t</a:t>
            </a:r>
            <a:endParaRPr lang="en-US" b="1" dirty="0"/>
          </a:p>
        </p:txBody>
      </p:sp>
      <p:sp>
        <p:nvSpPr>
          <p:cNvPr id="34" name="TextBox 33"/>
          <p:cNvSpPr txBox="1"/>
          <p:nvPr/>
        </p:nvSpPr>
        <p:spPr>
          <a:xfrm>
            <a:off x="11858202" y="5354812"/>
            <a:ext cx="263214" cy="369332"/>
          </a:xfrm>
          <a:prstGeom prst="rect">
            <a:avLst/>
          </a:prstGeom>
          <a:noFill/>
        </p:spPr>
        <p:txBody>
          <a:bodyPr wrap="none" rtlCol="0">
            <a:spAutoFit/>
          </a:bodyPr>
          <a:lstStyle/>
          <a:p>
            <a:r>
              <a:rPr lang="en-US" b="1" dirty="0" smtClean="0"/>
              <a:t>t</a:t>
            </a:r>
            <a:endParaRPr lang="en-US" b="1" dirty="0"/>
          </a:p>
        </p:txBody>
      </p:sp>
      <p:cxnSp>
        <p:nvCxnSpPr>
          <p:cNvPr id="35" name="Straight Arrow Connector 34"/>
          <p:cNvCxnSpPr/>
          <p:nvPr/>
        </p:nvCxnSpPr>
        <p:spPr>
          <a:xfrm flipH="1" flipV="1">
            <a:off x="6964180" y="5104128"/>
            <a:ext cx="859020" cy="626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TextBox 68"/>
          <p:cNvSpPr txBox="1"/>
          <p:nvPr/>
        </p:nvSpPr>
        <p:spPr>
          <a:xfrm>
            <a:off x="5589271" y="4425138"/>
            <a:ext cx="1442720" cy="923330"/>
          </a:xfrm>
          <a:prstGeom prst="rect">
            <a:avLst/>
          </a:prstGeom>
          <a:noFill/>
        </p:spPr>
        <p:txBody>
          <a:bodyPr wrap="square" rtlCol="0">
            <a:spAutoFit/>
          </a:bodyPr>
          <a:lstStyle/>
          <a:p>
            <a:pPr algn="ctr"/>
            <a:r>
              <a:rPr lang="en-US" b="1" dirty="0" smtClean="0"/>
              <a:t>PSK Signal Of Frequency</a:t>
            </a:r>
            <a:endParaRPr lang="en-US" b="1" dirty="0"/>
          </a:p>
        </p:txBody>
      </p:sp>
      <p:cxnSp>
        <p:nvCxnSpPr>
          <p:cNvPr id="22" name="Straight Arrow Connector 21"/>
          <p:cNvCxnSpPr>
            <a:endCxn id="34" idx="2"/>
          </p:cNvCxnSpPr>
          <p:nvPr/>
        </p:nvCxnSpPr>
        <p:spPr>
          <a:xfrm flipV="1">
            <a:off x="7823200" y="5724144"/>
            <a:ext cx="4166609" cy="60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Freeform 13"/>
          <p:cNvSpPr/>
          <p:nvPr/>
        </p:nvSpPr>
        <p:spPr>
          <a:xfrm>
            <a:off x="7845552" y="4452838"/>
            <a:ext cx="2988308" cy="2149133"/>
          </a:xfrm>
          <a:custGeom>
            <a:avLst/>
            <a:gdLst>
              <a:gd name="connsiteX0" fmla="*/ 0 w 3200400"/>
              <a:gd name="connsiteY0" fmla="*/ 1289594 h 2149133"/>
              <a:gd name="connsiteX1" fmla="*/ 118872 w 3200400"/>
              <a:gd name="connsiteY1" fmla="*/ 46010 h 2149133"/>
              <a:gd name="connsiteX2" fmla="*/ 173736 w 3200400"/>
              <a:gd name="connsiteY2" fmla="*/ 2149130 h 2149133"/>
              <a:gd name="connsiteX3" fmla="*/ 329184 w 3200400"/>
              <a:gd name="connsiteY3" fmla="*/ 27722 h 2149133"/>
              <a:gd name="connsiteX4" fmla="*/ 429768 w 3200400"/>
              <a:gd name="connsiteY4" fmla="*/ 2121698 h 2149133"/>
              <a:gd name="connsiteX5" fmla="*/ 585216 w 3200400"/>
              <a:gd name="connsiteY5" fmla="*/ 27722 h 2149133"/>
              <a:gd name="connsiteX6" fmla="*/ 667512 w 3200400"/>
              <a:gd name="connsiteY6" fmla="*/ 2112554 h 2149133"/>
              <a:gd name="connsiteX7" fmla="*/ 850392 w 3200400"/>
              <a:gd name="connsiteY7" fmla="*/ 1253018 h 2149133"/>
              <a:gd name="connsiteX8" fmla="*/ 987552 w 3200400"/>
              <a:gd name="connsiteY8" fmla="*/ 2112554 h 2149133"/>
              <a:gd name="connsiteX9" fmla="*/ 1106424 w 3200400"/>
              <a:gd name="connsiteY9" fmla="*/ 36866 h 2149133"/>
              <a:gd name="connsiteX10" fmla="*/ 1225296 w 3200400"/>
              <a:gd name="connsiteY10" fmla="*/ 2121698 h 2149133"/>
              <a:gd name="connsiteX11" fmla="*/ 1371600 w 3200400"/>
              <a:gd name="connsiteY11" fmla="*/ 18578 h 2149133"/>
              <a:gd name="connsiteX12" fmla="*/ 1545336 w 3200400"/>
              <a:gd name="connsiteY12" fmla="*/ 2130842 h 2149133"/>
              <a:gd name="connsiteX13" fmla="*/ 1645920 w 3200400"/>
              <a:gd name="connsiteY13" fmla="*/ 18578 h 2149133"/>
              <a:gd name="connsiteX14" fmla="*/ 1856232 w 3200400"/>
              <a:gd name="connsiteY14" fmla="*/ 2103410 h 2149133"/>
              <a:gd name="connsiteX15" fmla="*/ 1975104 w 3200400"/>
              <a:gd name="connsiteY15" fmla="*/ 36866 h 2149133"/>
              <a:gd name="connsiteX16" fmla="*/ 2057400 w 3200400"/>
              <a:gd name="connsiteY16" fmla="*/ 1280450 h 2149133"/>
              <a:gd name="connsiteX17" fmla="*/ 2203704 w 3200400"/>
              <a:gd name="connsiteY17" fmla="*/ 9434 h 2149133"/>
              <a:gd name="connsiteX18" fmla="*/ 2386584 w 3200400"/>
              <a:gd name="connsiteY18" fmla="*/ 2103410 h 2149133"/>
              <a:gd name="connsiteX19" fmla="*/ 2468880 w 3200400"/>
              <a:gd name="connsiteY19" fmla="*/ 18578 h 2149133"/>
              <a:gd name="connsiteX20" fmla="*/ 2670048 w 3200400"/>
              <a:gd name="connsiteY20" fmla="*/ 2066834 h 2149133"/>
              <a:gd name="connsiteX21" fmla="*/ 2734056 w 3200400"/>
              <a:gd name="connsiteY21" fmla="*/ 18578 h 2149133"/>
              <a:gd name="connsiteX22" fmla="*/ 2926080 w 3200400"/>
              <a:gd name="connsiteY22" fmla="*/ 2057690 h 2149133"/>
              <a:gd name="connsiteX23" fmla="*/ 2999232 w 3200400"/>
              <a:gd name="connsiteY23" fmla="*/ 55154 h 2149133"/>
              <a:gd name="connsiteX24" fmla="*/ 3200400 w 3200400"/>
              <a:gd name="connsiteY24" fmla="*/ 1262162 h 214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2149133">
                <a:moveTo>
                  <a:pt x="0" y="1289594"/>
                </a:moveTo>
                <a:cubicBezTo>
                  <a:pt x="44958" y="596174"/>
                  <a:pt x="89916" y="-97246"/>
                  <a:pt x="118872" y="46010"/>
                </a:cubicBezTo>
                <a:cubicBezTo>
                  <a:pt x="147828" y="189266"/>
                  <a:pt x="138684" y="2152178"/>
                  <a:pt x="173736" y="2149130"/>
                </a:cubicBezTo>
                <a:cubicBezTo>
                  <a:pt x="208788" y="2146082"/>
                  <a:pt x="286512" y="32294"/>
                  <a:pt x="329184" y="27722"/>
                </a:cubicBezTo>
                <a:cubicBezTo>
                  <a:pt x="371856" y="23150"/>
                  <a:pt x="387096" y="2121698"/>
                  <a:pt x="429768" y="2121698"/>
                </a:cubicBezTo>
                <a:cubicBezTo>
                  <a:pt x="472440" y="2121698"/>
                  <a:pt x="545592" y="29246"/>
                  <a:pt x="585216" y="27722"/>
                </a:cubicBezTo>
                <a:cubicBezTo>
                  <a:pt x="624840" y="26198"/>
                  <a:pt x="623316" y="1908338"/>
                  <a:pt x="667512" y="2112554"/>
                </a:cubicBezTo>
                <a:cubicBezTo>
                  <a:pt x="711708" y="2316770"/>
                  <a:pt x="797052" y="1253018"/>
                  <a:pt x="850392" y="1253018"/>
                </a:cubicBezTo>
                <a:cubicBezTo>
                  <a:pt x="903732" y="1253018"/>
                  <a:pt x="944880" y="2315246"/>
                  <a:pt x="987552" y="2112554"/>
                </a:cubicBezTo>
                <a:cubicBezTo>
                  <a:pt x="1030224" y="1909862"/>
                  <a:pt x="1066800" y="35342"/>
                  <a:pt x="1106424" y="36866"/>
                </a:cubicBezTo>
                <a:cubicBezTo>
                  <a:pt x="1146048" y="38390"/>
                  <a:pt x="1181100" y="2124746"/>
                  <a:pt x="1225296" y="2121698"/>
                </a:cubicBezTo>
                <a:cubicBezTo>
                  <a:pt x="1269492" y="2118650"/>
                  <a:pt x="1318260" y="17054"/>
                  <a:pt x="1371600" y="18578"/>
                </a:cubicBezTo>
                <a:cubicBezTo>
                  <a:pt x="1424940" y="20102"/>
                  <a:pt x="1499616" y="2130842"/>
                  <a:pt x="1545336" y="2130842"/>
                </a:cubicBezTo>
                <a:cubicBezTo>
                  <a:pt x="1591056" y="2130842"/>
                  <a:pt x="1594104" y="23150"/>
                  <a:pt x="1645920" y="18578"/>
                </a:cubicBezTo>
                <a:cubicBezTo>
                  <a:pt x="1697736" y="14006"/>
                  <a:pt x="1801368" y="2100362"/>
                  <a:pt x="1856232" y="2103410"/>
                </a:cubicBezTo>
                <a:cubicBezTo>
                  <a:pt x="1911096" y="2106458"/>
                  <a:pt x="1941576" y="174026"/>
                  <a:pt x="1975104" y="36866"/>
                </a:cubicBezTo>
                <a:cubicBezTo>
                  <a:pt x="2008632" y="-100294"/>
                  <a:pt x="2019300" y="1285022"/>
                  <a:pt x="2057400" y="1280450"/>
                </a:cubicBezTo>
                <a:cubicBezTo>
                  <a:pt x="2095500" y="1275878"/>
                  <a:pt x="2148840" y="-127726"/>
                  <a:pt x="2203704" y="9434"/>
                </a:cubicBezTo>
                <a:cubicBezTo>
                  <a:pt x="2258568" y="146594"/>
                  <a:pt x="2342388" y="2101886"/>
                  <a:pt x="2386584" y="2103410"/>
                </a:cubicBezTo>
                <a:cubicBezTo>
                  <a:pt x="2430780" y="2104934"/>
                  <a:pt x="2421636" y="24674"/>
                  <a:pt x="2468880" y="18578"/>
                </a:cubicBezTo>
                <a:cubicBezTo>
                  <a:pt x="2516124" y="12482"/>
                  <a:pt x="2625852" y="2066834"/>
                  <a:pt x="2670048" y="2066834"/>
                </a:cubicBezTo>
                <a:cubicBezTo>
                  <a:pt x="2714244" y="2066834"/>
                  <a:pt x="2691384" y="20102"/>
                  <a:pt x="2734056" y="18578"/>
                </a:cubicBezTo>
                <a:cubicBezTo>
                  <a:pt x="2776728" y="17054"/>
                  <a:pt x="2881884" y="2051594"/>
                  <a:pt x="2926080" y="2057690"/>
                </a:cubicBezTo>
                <a:cubicBezTo>
                  <a:pt x="2970276" y="2063786"/>
                  <a:pt x="2953512" y="187742"/>
                  <a:pt x="2999232" y="55154"/>
                </a:cubicBezTo>
                <a:cubicBezTo>
                  <a:pt x="3044952" y="-77434"/>
                  <a:pt x="3122676" y="592364"/>
                  <a:pt x="3200400" y="1262162"/>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09228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rsonal\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880" y="807343"/>
            <a:ext cx="6364846" cy="409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91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909" y="754620"/>
            <a:ext cx="7611105" cy="299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81982" y="4327301"/>
            <a:ext cx="1620957" cy="369332"/>
          </a:xfrm>
          <a:prstGeom prst="rect">
            <a:avLst/>
          </a:prstGeom>
          <a:noFill/>
        </p:spPr>
        <p:txBody>
          <a:bodyPr wrap="none" rtlCol="0">
            <a:spAutoFit/>
          </a:bodyPr>
          <a:lstStyle/>
          <a:p>
            <a:r>
              <a:rPr lang="en-US" b="1" dirty="0" smtClean="0"/>
              <a:t>PSK Receiver</a:t>
            </a:r>
            <a:endParaRPr lang="en-US" b="1" dirty="0"/>
          </a:p>
        </p:txBody>
      </p:sp>
    </p:spTree>
    <p:extLst>
      <p:ext uri="{BB962C8B-B14F-4D97-AF65-F5344CB8AC3E}">
        <p14:creationId xmlns:p14="http://schemas.microsoft.com/office/powerpoint/2010/main" val="1047660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527" y="3943419"/>
            <a:ext cx="8719373" cy="207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27527" y="307951"/>
            <a:ext cx="4403770" cy="369332"/>
          </a:xfrm>
          <a:prstGeom prst="rect">
            <a:avLst/>
          </a:prstGeom>
        </p:spPr>
        <p:txBody>
          <a:bodyPr wrap="none">
            <a:spAutoFit/>
          </a:bodyPr>
          <a:lstStyle/>
          <a:p>
            <a:r>
              <a:rPr lang="en-US" dirty="0"/>
              <a:t>Quadrature Phase Shift Keying (QPSK)</a:t>
            </a:r>
          </a:p>
        </p:txBody>
      </p:sp>
      <p:sp>
        <p:nvSpPr>
          <p:cNvPr id="3" name="Rectangle 2"/>
          <p:cNvSpPr/>
          <p:nvPr/>
        </p:nvSpPr>
        <p:spPr>
          <a:xfrm>
            <a:off x="360608" y="751344"/>
            <a:ext cx="11462198" cy="2062103"/>
          </a:xfrm>
          <a:prstGeom prst="rect">
            <a:avLst/>
          </a:prstGeom>
        </p:spPr>
        <p:txBody>
          <a:bodyPr wrap="square">
            <a:spAutoFit/>
          </a:bodyPr>
          <a:lstStyle/>
          <a:p>
            <a:r>
              <a:rPr lang="en-US" sz="1600" dirty="0">
                <a:latin typeface="Times New Roman" pitchFamily="18" charset="0"/>
                <a:cs typeface="Times New Roman" pitchFamily="18" charset="0"/>
              </a:rPr>
              <a:t>If two or more bits are combined in some symbols, then the signaling rate is reduced. Therefore, the frequency of the carrier required is also reduced. This reduces the transmission channel bandwidth. Thus because of grouping of bits in symbols, the transmission channel bandwidth is reduced. In Quadrature phase shift keying, two successive bits in the data sequence are grouped together. This reduces the bit rate of signaling rate and hence reduces the bandwidth of the channel. </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In </a:t>
            </a:r>
            <a:r>
              <a:rPr lang="en-US" sz="1600" dirty="0">
                <a:latin typeface="Times New Roman" pitchFamily="18" charset="0"/>
                <a:cs typeface="Times New Roman" pitchFamily="18" charset="0"/>
              </a:rPr>
              <a:t>BPSK, we know that when symbol changes the level, the phase of the carrier is changed by 180°. Since there were only two symbols in BPSK, the phase shift occurs in two levels only</a:t>
            </a:r>
            <a:r>
              <a:rPr lang="en-US" sz="1600" dirty="0" smtClean="0">
                <a:latin typeface="Times New Roman" pitchFamily="18" charset="0"/>
                <a:cs typeface="Times New Roman" pitchFamily="18" charset="0"/>
              </a:rPr>
              <a:t>.</a:t>
            </a:r>
          </a:p>
          <a:p>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In QPSK , two successive bits are combined. This combination of two bits forms four distinct symbols. When the symbol is changed to next symbol, the phase of the carrier is changed by 45°(𝜋4 𝑟𝑎𝑑𝑖𝑎𝑛𝑠). Table shows these symbols and their phase shifts.</a:t>
            </a:r>
          </a:p>
        </p:txBody>
      </p:sp>
    </p:spTree>
    <p:extLst>
      <p:ext uri="{BB962C8B-B14F-4D97-AF65-F5344CB8AC3E}">
        <p14:creationId xmlns:p14="http://schemas.microsoft.com/office/powerpoint/2010/main" val="816607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
            <a:ext cx="6579092" cy="681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972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06" y="153809"/>
            <a:ext cx="8031185" cy="620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695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14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01" y="1535805"/>
            <a:ext cx="7868003" cy="21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21994" y="4185634"/>
            <a:ext cx="4195379" cy="369332"/>
          </a:xfrm>
          <a:prstGeom prst="rect">
            <a:avLst/>
          </a:prstGeom>
          <a:noFill/>
        </p:spPr>
        <p:txBody>
          <a:bodyPr wrap="none" rtlCol="0">
            <a:spAutoFit/>
          </a:bodyPr>
          <a:lstStyle/>
          <a:p>
            <a:r>
              <a:rPr lang="en-US" b="1" dirty="0" smtClean="0"/>
              <a:t>Fig. Digital Data Transmission System</a:t>
            </a:r>
            <a:endParaRPr lang="en-US" b="1" dirty="0"/>
          </a:p>
        </p:txBody>
      </p:sp>
    </p:spTree>
    <p:extLst>
      <p:ext uri="{BB962C8B-B14F-4D97-AF65-F5344CB8AC3E}">
        <p14:creationId xmlns:p14="http://schemas.microsoft.com/office/powerpoint/2010/main" val="4027885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477" y="1460344"/>
            <a:ext cx="9623007" cy="275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0469" y="4680225"/>
            <a:ext cx="8989452" cy="646331"/>
          </a:xfrm>
          <a:prstGeom prst="rect">
            <a:avLst/>
          </a:prstGeom>
        </p:spPr>
        <p:txBody>
          <a:bodyPr wrap="square">
            <a:spAutoFit/>
          </a:bodyPr>
          <a:lstStyle/>
          <a:p>
            <a:r>
              <a:rPr lang="en-US" dirty="0"/>
              <a:t/>
            </a:r>
            <a:br>
              <a:rPr lang="en-US" dirty="0"/>
            </a:br>
            <a:r>
              <a:rPr lang="en-US" u="sng" dirty="0" smtClean="0">
                <a:hlinkClick r:id="rId3" tooltip="8PSK modulation and demodulation block diagram | Download Scientific Diagram"/>
              </a:rPr>
              <a:t>8PSK </a:t>
            </a:r>
            <a:r>
              <a:rPr lang="en-US" u="sng" dirty="0">
                <a:hlinkClick r:id="rId3" tooltip="8PSK modulation and demodulation block diagram | Download Scientific Diagram"/>
              </a:rPr>
              <a:t>modulation and demodulation block diagram</a:t>
            </a:r>
            <a:endParaRPr lang="en-US" dirty="0"/>
          </a:p>
        </p:txBody>
      </p:sp>
    </p:spTree>
    <p:extLst>
      <p:ext uri="{BB962C8B-B14F-4D97-AF65-F5344CB8AC3E}">
        <p14:creationId xmlns:p14="http://schemas.microsoft.com/office/powerpoint/2010/main" val="1371437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3555" y="295072"/>
            <a:ext cx="1370888" cy="369332"/>
          </a:xfrm>
          <a:prstGeom prst="rect">
            <a:avLst/>
          </a:prstGeom>
        </p:spPr>
        <p:txBody>
          <a:bodyPr wrap="none">
            <a:spAutoFit/>
          </a:bodyPr>
          <a:lstStyle/>
          <a:p>
            <a:r>
              <a:rPr lang="en-US" b="1" dirty="0"/>
              <a:t>M-</a:t>
            </a:r>
            <a:r>
              <a:rPr lang="en-US" b="1" dirty="0" err="1"/>
              <a:t>ary</a:t>
            </a:r>
            <a:r>
              <a:rPr lang="en-US" b="1" dirty="0"/>
              <a:t> PSK.</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032" y="857587"/>
            <a:ext cx="6666426" cy="555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547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162" y="1864351"/>
            <a:ext cx="6167111" cy="270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703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Eb/N0 - Wikiw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503" y="708943"/>
            <a:ext cx="6398318" cy="508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0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5529" y="414202"/>
            <a:ext cx="6397905" cy="461665"/>
          </a:xfrm>
          <a:prstGeom prst="rect">
            <a:avLst/>
          </a:prstGeom>
        </p:spPr>
        <p:txBody>
          <a:bodyPr wrap="none">
            <a:spAutoFit/>
          </a:bodyPr>
          <a:lstStyle/>
          <a:p>
            <a:r>
              <a:rPr lang="en-US" sz="2400" b="1" dirty="0" smtClean="0"/>
              <a:t>QAM (Quadrature </a:t>
            </a:r>
            <a:r>
              <a:rPr lang="en-US" sz="2400" b="1" dirty="0"/>
              <a:t>Amplitude </a:t>
            </a:r>
            <a:r>
              <a:rPr lang="en-US" sz="2400" b="1" dirty="0" smtClean="0"/>
              <a:t>Modulation)</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832" y="1143873"/>
            <a:ext cx="9399029" cy="32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923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499" y="604569"/>
            <a:ext cx="7047627" cy="545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264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79" y="555335"/>
            <a:ext cx="7168300" cy="5381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953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1657350"/>
            <a:ext cx="8384549" cy="399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553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8085" y="1893944"/>
            <a:ext cx="793376" cy="6185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solidFill>
                  <a:schemeClr val="tx1"/>
                </a:solidFill>
              </a:rPr>
              <a:t>A/D</a:t>
            </a:r>
            <a:endParaRPr lang="en-US" b="1" dirty="0">
              <a:solidFill>
                <a:schemeClr val="tx1"/>
              </a:solidFill>
            </a:endParaRPr>
          </a:p>
        </p:txBody>
      </p:sp>
      <p:sp>
        <p:nvSpPr>
          <p:cNvPr id="4" name="Rectangle 3"/>
          <p:cNvSpPr/>
          <p:nvPr/>
        </p:nvSpPr>
        <p:spPr>
          <a:xfrm>
            <a:off x="3538967" y="1893944"/>
            <a:ext cx="1586753" cy="6185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rPr>
              <a:t>Pre-coder</a:t>
            </a:r>
            <a:endParaRPr lang="en-US" sz="2000" b="1" dirty="0">
              <a:solidFill>
                <a:schemeClr val="tx1"/>
              </a:solidFill>
            </a:endParaRPr>
          </a:p>
        </p:txBody>
      </p:sp>
      <p:sp>
        <p:nvSpPr>
          <p:cNvPr id="5" name="Oval 4"/>
          <p:cNvSpPr/>
          <p:nvPr/>
        </p:nvSpPr>
        <p:spPr>
          <a:xfrm>
            <a:off x="5717390" y="1201420"/>
            <a:ext cx="1922929" cy="180863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rPr>
              <a:t>Modula</a:t>
            </a:r>
          </a:p>
          <a:p>
            <a:pPr algn="ctr"/>
            <a:r>
              <a:rPr lang="en-US" sz="2000" b="1" dirty="0" smtClean="0">
                <a:solidFill>
                  <a:schemeClr val="tx1"/>
                </a:solidFill>
              </a:rPr>
              <a:t>tor</a:t>
            </a:r>
            <a:endParaRPr lang="en-US" sz="2000" b="1" dirty="0">
              <a:solidFill>
                <a:schemeClr val="tx1"/>
              </a:solidFill>
            </a:endParaRPr>
          </a:p>
        </p:txBody>
      </p:sp>
      <p:sp>
        <p:nvSpPr>
          <p:cNvPr id="6" name="Rectangle 5"/>
          <p:cNvSpPr/>
          <p:nvPr/>
        </p:nvSpPr>
        <p:spPr>
          <a:xfrm>
            <a:off x="8514380" y="1796453"/>
            <a:ext cx="1385047" cy="61856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tx1"/>
                </a:solidFill>
              </a:rPr>
              <a:t>BPF</a:t>
            </a:r>
            <a:endParaRPr lang="en-US" sz="2400" b="1" dirty="0">
              <a:solidFill>
                <a:schemeClr val="tx1"/>
              </a:solidFill>
            </a:endParaRPr>
          </a:p>
        </p:txBody>
      </p:sp>
      <p:sp>
        <p:nvSpPr>
          <p:cNvPr id="7" name="Rectangle 6"/>
          <p:cNvSpPr/>
          <p:nvPr/>
        </p:nvSpPr>
        <p:spPr>
          <a:xfrm>
            <a:off x="5865307" y="3561378"/>
            <a:ext cx="1627093" cy="61856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rPr>
              <a:t>Buffer</a:t>
            </a:r>
            <a:endParaRPr lang="en-US" sz="2000" b="1" dirty="0">
              <a:solidFill>
                <a:schemeClr val="tx1"/>
              </a:solidFill>
            </a:endParaRPr>
          </a:p>
        </p:txBody>
      </p:sp>
      <p:sp>
        <p:nvSpPr>
          <p:cNvPr id="8" name="Rectangle 7"/>
          <p:cNvSpPr/>
          <p:nvPr/>
        </p:nvSpPr>
        <p:spPr>
          <a:xfrm>
            <a:off x="5145888" y="4875084"/>
            <a:ext cx="3065929" cy="64545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rPr>
              <a:t>Analog</a:t>
            </a:r>
            <a:r>
              <a:rPr lang="en-US" sz="2000" dirty="0" smtClean="0">
                <a:solidFill>
                  <a:schemeClr val="tx1"/>
                </a:solidFill>
              </a:rPr>
              <a:t> </a:t>
            </a:r>
            <a:r>
              <a:rPr lang="en-US" sz="2000" b="1" dirty="0" smtClean="0">
                <a:solidFill>
                  <a:schemeClr val="tx1"/>
                </a:solidFill>
              </a:rPr>
              <a:t>Carrier</a:t>
            </a:r>
            <a:endParaRPr lang="en-US" sz="2000" b="1" dirty="0">
              <a:solidFill>
                <a:schemeClr val="tx1"/>
              </a:solidFill>
            </a:endParaRPr>
          </a:p>
        </p:txBody>
      </p:sp>
      <p:cxnSp>
        <p:nvCxnSpPr>
          <p:cNvPr id="10" name="Straight Arrow Connector 9"/>
          <p:cNvCxnSpPr/>
          <p:nvPr/>
        </p:nvCxnSpPr>
        <p:spPr>
          <a:xfrm>
            <a:off x="2651461" y="2203226"/>
            <a:ext cx="88750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3054873" y="2203226"/>
            <a:ext cx="0" cy="806824"/>
          </a:xfrm>
          <a:prstGeom prst="line">
            <a:avLst/>
          </a:prstGeom>
          <a:ln/>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054873" y="3010050"/>
            <a:ext cx="1277470" cy="0"/>
          </a:xfrm>
          <a:prstGeom prst="line">
            <a:avLst/>
          </a:prstGeom>
          <a:ln/>
        </p:spPr>
        <p:style>
          <a:lnRef idx="2">
            <a:schemeClr val="dk1"/>
          </a:lnRef>
          <a:fillRef idx="0">
            <a:schemeClr val="dk1"/>
          </a:fillRef>
          <a:effectRef idx="1">
            <a:schemeClr val="dk1"/>
          </a:effectRef>
          <a:fontRef idx="minor">
            <a:schemeClr val="tx1"/>
          </a:fontRef>
        </p:style>
      </p:cxnSp>
      <p:cxnSp>
        <p:nvCxnSpPr>
          <p:cNvPr id="16" name="Straight Arrow Connector 15"/>
          <p:cNvCxnSpPr>
            <a:endCxn id="4" idx="2"/>
          </p:cNvCxnSpPr>
          <p:nvPr/>
        </p:nvCxnSpPr>
        <p:spPr>
          <a:xfrm flipV="1">
            <a:off x="4332343" y="2512508"/>
            <a:ext cx="1" cy="4975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3"/>
          </p:cNvCxnSpPr>
          <p:nvPr/>
        </p:nvCxnSpPr>
        <p:spPr>
          <a:xfrm>
            <a:off x="5125720" y="2203226"/>
            <a:ext cx="59167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Connector 23"/>
          <p:cNvCxnSpPr>
            <a:stCxn id="6" idx="3"/>
          </p:cNvCxnSpPr>
          <p:nvPr/>
        </p:nvCxnSpPr>
        <p:spPr>
          <a:xfrm>
            <a:off x="9899427" y="2105735"/>
            <a:ext cx="739587" cy="0"/>
          </a:xfrm>
          <a:prstGeom prst="line">
            <a:avLst/>
          </a:prstGeo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10289391" y="1201420"/>
            <a:ext cx="13447" cy="904315"/>
          </a:xfrm>
          <a:prstGeom prst="line">
            <a:avLst/>
          </a:prstGeom>
          <a:ln/>
        </p:spPr>
        <p:style>
          <a:lnRef idx="2">
            <a:schemeClr val="dk1"/>
          </a:lnRef>
          <a:fillRef idx="0">
            <a:schemeClr val="dk1"/>
          </a:fillRef>
          <a:effectRef idx="1">
            <a:schemeClr val="dk1"/>
          </a:effectRef>
          <a:fontRef idx="minor">
            <a:schemeClr val="tx1"/>
          </a:fontRef>
        </p:style>
      </p:cxnSp>
      <p:sp>
        <p:nvSpPr>
          <p:cNvPr id="27" name="Isosceles Triangle 26"/>
          <p:cNvSpPr/>
          <p:nvPr/>
        </p:nvSpPr>
        <p:spPr>
          <a:xfrm flipV="1">
            <a:off x="10201984" y="1026607"/>
            <a:ext cx="201707" cy="17481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7" idx="0"/>
            <a:endCxn id="5" idx="4"/>
          </p:cNvCxnSpPr>
          <p:nvPr/>
        </p:nvCxnSpPr>
        <p:spPr>
          <a:xfrm flipV="1">
            <a:off x="6678854" y="3010050"/>
            <a:ext cx="1" cy="5513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8" idx="0"/>
            <a:endCxn id="7" idx="2"/>
          </p:cNvCxnSpPr>
          <p:nvPr/>
        </p:nvCxnSpPr>
        <p:spPr>
          <a:xfrm flipV="1">
            <a:off x="6678853" y="4179943"/>
            <a:ext cx="1" cy="6951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Title 32"/>
          <p:cNvSpPr>
            <a:spLocks noGrp="1"/>
          </p:cNvSpPr>
          <p:nvPr>
            <p:ph type="title"/>
          </p:nvPr>
        </p:nvSpPr>
        <p:spPr>
          <a:xfrm>
            <a:off x="4686949" y="5772673"/>
            <a:ext cx="3827431" cy="451224"/>
          </a:xfrm>
        </p:spPr>
        <p:txBody>
          <a:bodyPr>
            <a:noAutofit/>
          </a:bodyPr>
          <a:lstStyle/>
          <a:p>
            <a:r>
              <a:rPr lang="en-US" sz="2400" b="1" dirty="0" smtClean="0">
                <a:solidFill>
                  <a:schemeClr val="tx1"/>
                </a:solidFill>
              </a:rPr>
              <a:t>Fig: Digital</a:t>
            </a:r>
            <a:r>
              <a:rPr lang="en-US" sz="2400" dirty="0" smtClean="0">
                <a:solidFill>
                  <a:schemeClr val="tx1"/>
                </a:solidFill>
              </a:rPr>
              <a:t> </a:t>
            </a:r>
            <a:r>
              <a:rPr lang="en-US" sz="2400" b="1" dirty="0" smtClean="0">
                <a:solidFill>
                  <a:schemeClr val="tx1"/>
                </a:solidFill>
              </a:rPr>
              <a:t>transmitter</a:t>
            </a:r>
            <a:endParaRPr lang="en-US" sz="2400" b="1" dirty="0">
              <a:solidFill>
                <a:schemeClr val="tx1"/>
              </a:solidFill>
            </a:endParaRPr>
          </a:p>
        </p:txBody>
      </p:sp>
      <p:sp>
        <p:nvSpPr>
          <p:cNvPr id="2" name="TextBox 1"/>
          <p:cNvSpPr txBox="1"/>
          <p:nvPr/>
        </p:nvSpPr>
        <p:spPr>
          <a:xfrm>
            <a:off x="3271520" y="3010050"/>
            <a:ext cx="849913" cy="369332"/>
          </a:xfrm>
          <a:prstGeom prst="rect">
            <a:avLst/>
          </a:prstGeom>
          <a:noFill/>
        </p:spPr>
        <p:txBody>
          <a:bodyPr wrap="none" rtlCol="0">
            <a:spAutoFit/>
          </a:bodyPr>
          <a:lstStyle/>
          <a:p>
            <a:r>
              <a:rPr lang="en-US" b="1" dirty="0" smtClean="0"/>
              <a:t>Clock</a:t>
            </a:r>
            <a:endParaRPr lang="en-US" b="1" dirty="0"/>
          </a:p>
        </p:txBody>
      </p:sp>
      <p:cxnSp>
        <p:nvCxnSpPr>
          <p:cNvPr id="11" name="Straight Arrow Connector 10"/>
          <p:cNvCxnSpPr>
            <a:stCxn id="5" idx="6"/>
            <a:endCxn id="6" idx="1"/>
          </p:cNvCxnSpPr>
          <p:nvPr/>
        </p:nvCxnSpPr>
        <p:spPr>
          <a:xfrm>
            <a:off x="7640319" y="2105735"/>
            <a:ext cx="87406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9726887" y="550072"/>
            <a:ext cx="113845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t>Antenna</a:t>
            </a:r>
            <a:endParaRPr lang="en-US" b="1" dirty="0"/>
          </a:p>
        </p:txBody>
      </p:sp>
    </p:spTree>
    <p:extLst>
      <p:ext uri="{BB962C8B-B14F-4D97-AF65-F5344CB8AC3E}">
        <p14:creationId xmlns:p14="http://schemas.microsoft.com/office/powerpoint/2010/main" val="2397474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261" y="388392"/>
            <a:ext cx="7847527" cy="369332"/>
          </a:xfrm>
          <a:prstGeom prst="rect">
            <a:avLst/>
          </a:prstGeom>
        </p:spPr>
        <p:txBody>
          <a:bodyPr wrap="square">
            <a:spAutoFit/>
          </a:bodyPr>
          <a:lstStyle/>
          <a:p>
            <a:r>
              <a:rPr lang="en-US" b="1" dirty="0"/>
              <a:t>What is interchannel interference and intersymbol interference?</a:t>
            </a:r>
          </a:p>
        </p:txBody>
      </p:sp>
      <p:sp>
        <p:nvSpPr>
          <p:cNvPr id="3" name="Rectangle 2"/>
          <p:cNvSpPr/>
          <p:nvPr/>
        </p:nvSpPr>
        <p:spPr>
          <a:xfrm>
            <a:off x="695459" y="1720840"/>
            <a:ext cx="11320529" cy="2308324"/>
          </a:xfrm>
          <a:prstGeom prst="rect">
            <a:avLst/>
          </a:prstGeom>
        </p:spPr>
        <p:txBody>
          <a:bodyPr wrap="square">
            <a:spAutoFit/>
          </a:bodyPr>
          <a:lstStyle/>
          <a:p>
            <a:r>
              <a:rPr lang="en-US" b="1" dirty="0"/>
              <a:t>Interchannel interference: </a:t>
            </a:r>
            <a:r>
              <a:rPr lang="en-US" dirty="0"/>
              <a:t>In a given transmission channel, the interference resulting from signals in one or more other channels is called interchannel interference. Example of interchannel interference: crosstalk in telephony; cross-view and other </a:t>
            </a:r>
            <a:r>
              <a:rPr lang="en-US" dirty="0" smtClean="0"/>
              <a:t>color </a:t>
            </a:r>
            <a:r>
              <a:rPr lang="en-US" dirty="0"/>
              <a:t>in television</a:t>
            </a:r>
            <a:r>
              <a:rPr lang="en-US" dirty="0" smtClean="0"/>
              <a:t>.</a:t>
            </a:r>
          </a:p>
          <a:p>
            <a:endParaRPr lang="en-US" dirty="0"/>
          </a:p>
          <a:p>
            <a:r>
              <a:rPr lang="en-US" b="1" dirty="0" smtClean="0"/>
              <a:t>Intersymbol </a:t>
            </a:r>
            <a:r>
              <a:rPr lang="en-US" b="1" dirty="0"/>
              <a:t>interference: </a:t>
            </a:r>
            <a:r>
              <a:rPr lang="en-US" dirty="0"/>
              <a:t>In telecommunication, Intersymbol Interference (ISI) is a form of distortion of a signal in which one symbol </a:t>
            </a:r>
            <a:r>
              <a:rPr lang="en-US" dirty="0" smtClean="0"/>
              <a:t>interferes </a:t>
            </a:r>
            <a:r>
              <a:rPr lang="en-US" dirty="0"/>
              <a:t>with subsequent symbols. This is an unwanted phenomenon as the previous symbol have similar effect as noise, thus making the communication less reliable.</a:t>
            </a:r>
          </a:p>
        </p:txBody>
      </p:sp>
    </p:spTree>
    <p:extLst>
      <p:ext uri="{BB962C8B-B14F-4D97-AF65-F5344CB8AC3E}">
        <p14:creationId xmlns:p14="http://schemas.microsoft.com/office/powerpoint/2010/main" val="2953865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708" y="426880"/>
            <a:ext cx="8269103" cy="508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80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27048" y="3858768"/>
                <a:ext cx="8222442" cy="4014216"/>
              </a:xfrm>
            </p:spPr>
            <p:txBody>
              <a:bodyPr>
                <a:normAutofit/>
              </a:bodyPr>
              <a:lstStyle/>
              <a:p>
                <a:pPr algn="ctr"/>
                <a:r>
                  <a:rPr lang="en-US" dirty="0" smtClean="0">
                    <a:solidFill>
                      <a:schemeClr val="tx1"/>
                    </a:solidFill>
                    <a:latin typeface="Adobe Gothic Std B" panose="020B0800000000000000" pitchFamily="34" charset="-128"/>
                    <a:ea typeface="Adobe Gothic Std B" panose="020B0800000000000000" pitchFamily="34" charset="-128"/>
                  </a:rPr>
                  <a:t>V(t</a:t>
                </a:r>
                <a:r>
                  <a:rPr lang="en-US" dirty="0">
                    <a:solidFill>
                      <a:schemeClr val="tx1"/>
                    </a:solidFill>
                    <a:latin typeface="Adobe Gothic Std B" panose="020B0800000000000000" pitchFamily="34" charset="-128"/>
                    <a:ea typeface="Adobe Gothic Std B" panose="020B0800000000000000" pitchFamily="34" charset="-128"/>
                  </a:rPr>
                  <a:t>)= A </a:t>
                </a:r>
                <a:r>
                  <a:rPr lang="en-US" dirty="0" smtClean="0">
                    <a:solidFill>
                      <a:schemeClr val="tx1"/>
                    </a:solidFill>
                    <a:latin typeface="Adobe Gothic Std B" panose="020B0800000000000000" pitchFamily="34" charset="-128"/>
                    <a:ea typeface="Adobe Gothic Std B" panose="020B0800000000000000" pitchFamily="34" charset="-128"/>
                  </a:rPr>
                  <a:t>sin(2</a:t>
                </a:r>
                <a14:m>
                  <m:oMath xmlns:m="http://schemas.openxmlformats.org/officeDocument/2006/math">
                    <m:r>
                      <a:rPr lang="el-GR" i="1">
                        <a:latin typeface="Cambria Math" panose="02040503050406030204" pitchFamily="18" charset="0"/>
                      </a:rPr>
                      <m:t>𝜋</m:t>
                    </m:r>
                  </m:oMath>
                </a14:m>
                <a:r>
                  <a:rPr lang="en-US" dirty="0" err="1" smtClean="0">
                    <a:solidFill>
                      <a:schemeClr val="tx1"/>
                    </a:solidFill>
                    <a:latin typeface="Adobe Gothic Std B" panose="020B0800000000000000" pitchFamily="34" charset="-128"/>
                    <a:ea typeface="Adobe Gothic Std B" panose="020B0800000000000000" pitchFamily="34" charset="-128"/>
                  </a:rPr>
                  <a:t>f</a:t>
                </a:r>
                <a:r>
                  <a:rPr lang="en-US" sz="3200" dirty="0" err="1" smtClean="0">
                    <a:solidFill>
                      <a:schemeClr val="tx1"/>
                    </a:solidFill>
                    <a:latin typeface="Adobe Gothic Std B" panose="020B0800000000000000" pitchFamily="34" charset="-128"/>
                    <a:ea typeface="Adobe Gothic Std B" panose="020B0800000000000000" pitchFamily="34" charset="-128"/>
                  </a:rPr>
                  <a:t>c</a:t>
                </a:r>
                <a:r>
                  <a:rPr lang="en-US" dirty="0" err="1" smtClean="0">
                    <a:solidFill>
                      <a:schemeClr val="tx1"/>
                    </a:solidFill>
                    <a:latin typeface="Adobe Gothic Std B" panose="020B0800000000000000" pitchFamily="34" charset="-128"/>
                    <a:ea typeface="Adobe Gothic Std B" panose="020B0800000000000000" pitchFamily="34" charset="-128"/>
                  </a:rPr>
                  <a:t>t</a:t>
                </a:r>
                <a:r>
                  <a:rPr lang="en-US" dirty="0" smtClean="0">
                    <a:solidFill>
                      <a:schemeClr val="tx1"/>
                    </a:solidFill>
                    <a:latin typeface="Adobe Gothic Std B" panose="020B0800000000000000" pitchFamily="34" charset="-128"/>
                    <a:ea typeface="Adobe Gothic Std B" panose="020B0800000000000000" pitchFamily="34" charset="-128"/>
                  </a:rPr>
                  <a:t>+</a:t>
                </a:r>
                <a:r>
                  <a:rPr lang="el-GR" dirty="0">
                    <a:solidFill>
                      <a:schemeClr val="tx1"/>
                    </a:solidFill>
                    <a:latin typeface="Adobe Gothic Std B" panose="020B0800000000000000" pitchFamily="34" charset="-128"/>
                    <a:ea typeface="Adobe Gothic Std B" panose="020B0800000000000000" pitchFamily="34" charset="-128"/>
                  </a:rPr>
                  <a:t>θ</a:t>
                </a:r>
                <a:r>
                  <a:rPr lang="en-US" dirty="0">
                    <a:solidFill>
                      <a:schemeClr val="tx1"/>
                    </a:solidFill>
                    <a:latin typeface="Adobe Gothic Std B" panose="020B0800000000000000" pitchFamily="34" charset="-128"/>
                    <a:ea typeface="Adobe Gothic Std B" panose="020B0800000000000000" pitchFamily="34" charset="-128"/>
                  </a:rPr>
                  <a:t>)</a:t>
                </a:r>
                <a:br>
                  <a:rPr lang="en-US" dirty="0">
                    <a:solidFill>
                      <a:schemeClr val="tx1"/>
                    </a:solidFill>
                    <a:latin typeface="Adobe Gothic Std B" panose="020B0800000000000000" pitchFamily="34" charset="-128"/>
                    <a:ea typeface="Adobe Gothic Std B" panose="020B0800000000000000" pitchFamily="34" charset="-128"/>
                  </a:rPr>
                </a:br>
                <a:endParaRPr lang="en-US" dirty="0">
                  <a:solidFill>
                    <a:schemeClr val="tx1"/>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7048" y="3858768"/>
                <a:ext cx="8222442" cy="4014216"/>
              </a:xfrm>
              <a:blipFill rotWithShape="0">
                <a:blip r:embed="rId2"/>
                <a:stretch>
                  <a:fillRect t="-2428"/>
                </a:stretch>
              </a:blipFill>
            </p:spPr>
            <p:txBody>
              <a:bodyPr/>
              <a:lstStyle/>
              <a:p>
                <a:r>
                  <a:rPr lang="en-US">
                    <a:noFill/>
                  </a:rPr>
                  <a:t> </a:t>
                </a:r>
              </a:p>
            </p:txBody>
          </p:sp>
        </mc:Fallback>
      </mc:AlternateContent>
      <p:sp>
        <p:nvSpPr>
          <p:cNvPr id="3" name="TextBox 2"/>
          <p:cNvSpPr txBox="1"/>
          <p:nvPr/>
        </p:nvSpPr>
        <p:spPr>
          <a:xfrm>
            <a:off x="2346428" y="658368"/>
            <a:ext cx="9845571" cy="1077218"/>
          </a:xfrm>
          <a:prstGeom prst="rect">
            <a:avLst/>
          </a:prstGeom>
          <a:noFill/>
        </p:spPr>
        <p:txBody>
          <a:bodyPr wrap="square" rtlCol="0">
            <a:spAutoFit/>
          </a:bodyPr>
          <a:lstStyle/>
          <a:p>
            <a:r>
              <a:rPr lang="en-US" sz="3200" b="1" dirty="0">
                <a:solidFill>
                  <a:schemeClr val="tx1">
                    <a:lumMod val="75000"/>
                    <a:lumOff val="25000"/>
                  </a:schemeClr>
                </a:solidFill>
                <a:latin typeface="Algerian" panose="04020705040A02060702" pitchFamily="82" charset="0"/>
              </a:rPr>
              <a:t>There are three types of Digital Modulation:</a:t>
            </a:r>
          </a:p>
        </p:txBody>
      </p:sp>
      <p:sp>
        <p:nvSpPr>
          <p:cNvPr id="4" name="TextBox 3"/>
          <p:cNvSpPr txBox="1"/>
          <p:nvPr/>
        </p:nvSpPr>
        <p:spPr>
          <a:xfrm>
            <a:off x="4145454" y="1970306"/>
            <a:ext cx="6739345" cy="2123658"/>
          </a:xfrm>
          <a:prstGeom prst="rect">
            <a:avLst/>
          </a:prstGeom>
          <a:noFill/>
        </p:spPr>
        <p:txBody>
          <a:bodyPr wrap="none" rtlCol="0">
            <a:spAutoFit/>
          </a:bodyPr>
          <a:lstStyle/>
          <a:p>
            <a:r>
              <a:rPr lang="en-US" sz="2400" dirty="0">
                <a:latin typeface="Arial Rounded MT Bold" panose="020F0704030504030204" pitchFamily="34" charset="0"/>
              </a:rPr>
              <a:t>1.Amplitude Shift Keying(ASK)</a:t>
            </a:r>
            <a:br>
              <a:rPr lang="en-US" sz="2400" dirty="0">
                <a:latin typeface="Arial Rounded MT Bold" panose="020F0704030504030204" pitchFamily="34" charset="0"/>
              </a:rPr>
            </a:br>
            <a:r>
              <a:rPr lang="en-US" sz="2400" dirty="0">
                <a:latin typeface="Arial Rounded MT Bold" panose="020F0704030504030204" pitchFamily="34" charset="0"/>
              </a:rPr>
              <a:t>2.Frequency Shift Keying(FSK)</a:t>
            </a:r>
            <a:br>
              <a:rPr lang="en-US" sz="2400" dirty="0">
                <a:latin typeface="Arial Rounded MT Bold" panose="020F0704030504030204" pitchFamily="34" charset="0"/>
              </a:rPr>
            </a:br>
            <a:r>
              <a:rPr lang="en-US" sz="2400" dirty="0">
                <a:latin typeface="Arial Rounded MT Bold" panose="020F0704030504030204" pitchFamily="34" charset="0"/>
              </a:rPr>
              <a:t>3.Phase Shift Keying(PSK</a:t>
            </a:r>
            <a:r>
              <a:rPr lang="en-US" sz="2400" dirty="0" smtClean="0"/>
              <a:t>)</a:t>
            </a:r>
          </a:p>
          <a:p>
            <a:r>
              <a:rPr lang="en-US" sz="2400" dirty="0" smtClean="0"/>
              <a:t>4.</a:t>
            </a:r>
            <a:r>
              <a:rPr lang="en-US" sz="2400" b="1" dirty="0"/>
              <a:t> QAM (Quadrature Amplitude </a:t>
            </a:r>
            <a:r>
              <a:rPr lang="en-US" sz="2400" b="1" dirty="0" smtClean="0"/>
              <a:t>Modulation)</a:t>
            </a:r>
            <a:r>
              <a:rPr lang="en-US" dirty="0"/>
              <a:t/>
            </a:r>
            <a:br>
              <a:rPr lang="en-US" dirty="0"/>
            </a:br>
            <a:r>
              <a:rPr lang="en-US" dirty="0"/>
              <a:t/>
            </a:r>
            <a:br>
              <a:rPr lang="en-US" dirty="0"/>
            </a:br>
            <a:endParaRPr lang="en-US" dirty="0"/>
          </a:p>
        </p:txBody>
      </p:sp>
      <p:sp>
        <p:nvSpPr>
          <p:cNvPr id="5" name="Oval 4"/>
          <p:cNvSpPr/>
          <p:nvPr/>
        </p:nvSpPr>
        <p:spPr>
          <a:xfrm>
            <a:off x="3993642" y="4949190"/>
            <a:ext cx="868680" cy="72237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ASK</a:t>
            </a:r>
            <a:endParaRPr lang="en-US" b="1" dirty="0"/>
          </a:p>
        </p:txBody>
      </p:sp>
      <p:sp>
        <p:nvSpPr>
          <p:cNvPr id="6" name="Oval 5"/>
          <p:cNvSpPr/>
          <p:nvPr/>
        </p:nvSpPr>
        <p:spPr>
          <a:xfrm>
            <a:off x="5436108" y="4930902"/>
            <a:ext cx="896112" cy="74391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FSK</a:t>
            </a:r>
            <a:endParaRPr lang="en-US" b="1" dirty="0"/>
          </a:p>
        </p:txBody>
      </p:sp>
      <p:sp>
        <p:nvSpPr>
          <p:cNvPr id="7" name="Oval 6"/>
          <p:cNvSpPr/>
          <p:nvPr/>
        </p:nvSpPr>
        <p:spPr>
          <a:xfrm>
            <a:off x="6862572" y="4933188"/>
            <a:ext cx="900684" cy="73837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PSK</a:t>
            </a:r>
            <a:endParaRPr lang="en-US" b="1" dirty="0"/>
          </a:p>
        </p:txBody>
      </p:sp>
      <p:cxnSp>
        <p:nvCxnSpPr>
          <p:cNvPr id="9" name="Straight Arrow Connector 8"/>
          <p:cNvCxnSpPr>
            <a:stCxn id="5" idx="0"/>
          </p:cNvCxnSpPr>
          <p:nvPr/>
        </p:nvCxnSpPr>
        <p:spPr>
          <a:xfrm flipV="1">
            <a:off x="4427982" y="4382262"/>
            <a:ext cx="553212" cy="5669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6" idx="0"/>
          </p:cNvCxnSpPr>
          <p:nvPr/>
        </p:nvCxnSpPr>
        <p:spPr>
          <a:xfrm flipV="1">
            <a:off x="5884164" y="4395978"/>
            <a:ext cx="557784" cy="534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7" idx="0"/>
          </p:cNvCxnSpPr>
          <p:nvPr/>
        </p:nvCxnSpPr>
        <p:spPr>
          <a:xfrm flipH="1" flipV="1">
            <a:off x="7219188" y="4382262"/>
            <a:ext cx="93726" cy="550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4870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67030" y="0"/>
                <a:ext cx="5298517" cy="6858000"/>
              </a:xfrm>
            </p:spPr>
            <p:txBody>
              <a:bodyPr>
                <a:normAutofit fontScale="90000"/>
              </a:bodyPr>
              <a:lstStyle/>
              <a:p>
                <a:r>
                  <a:rPr lang="en-US" sz="2800" b="1" u="sng" dirty="0" smtClean="0">
                    <a:latin typeface="Algerian" panose="04020705040A02060702" pitchFamily="82" charset="0"/>
                    <a:ea typeface="Adobe Gothic Std B" panose="020B0800000000000000" pitchFamily="34" charset="-128"/>
                  </a:rPr>
                  <a:t>For amplitude shift keying:</a:t>
                </a:r>
                <a:r>
                  <a:rPr lang="en-US" sz="3200" dirty="0" smtClean="0">
                    <a:solidFill>
                      <a:schemeClr val="tx1"/>
                    </a:solidFill>
                    <a:latin typeface="Adobe Gothic Std B" panose="020B0800000000000000" pitchFamily="34" charset="-128"/>
                    <a:ea typeface="Adobe Gothic Std B" panose="020B0800000000000000" pitchFamily="34" charset="-128"/>
                  </a:rPr>
                  <a:t/>
                </a:r>
                <a:br>
                  <a:rPr lang="en-US" sz="3200" dirty="0" smtClean="0">
                    <a:solidFill>
                      <a:schemeClr val="tx1"/>
                    </a:solidFill>
                    <a:latin typeface="Adobe Gothic Std B" panose="020B0800000000000000" pitchFamily="34" charset="-128"/>
                    <a:ea typeface="Adobe Gothic Std B" panose="020B0800000000000000" pitchFamily="34" charset="-128"/>
                  </a:rPr>
                </a:br>
                <a:r>
                  <a:rPr lang="en-US" sz="3200" dirty="0" smtClean="0">
                    <a:solidFill>
                      <a:schemeClr val="tx1"/>
                    </a:solidFill>
                    <a:latin typeface="Adobe Gothic Std B" panose="020B0800000000000000" pitchFamily="34" charset="-128"/>
                    <a:ea typeface="Adobe Gothic Std B" panose="020B0800000000000000" pitchFamily="34" charset="-128"/>
                  </a:rPr>
                  <a:t>     </a:t>
                </a:r>
                <a:br>
                  <a:rPr lang="en-US" sz="3200" dirty="0" smtClean="0">
                    <a:solidFill>
                      <a:schemeClr val="tx1"/>
                    </a:solidFill>
                    <a:latin typeface="Adobe Gothic Std B" panose="020B0800000000000000" pitchFamily="34" charset="-128"/>
                    <a:ea typeface="Adobe Gothic Std B" panose="020B0800000000000000" pitchFamily="34" charset="-128"/>
                  </a:rPr>
                </a:br>
                <a:r>
                  <a:rPr lang="en-US" sz="3200" dirty="0" smtClean="0">
                    <a:solidFill>
                      <a:schemeClr val="tx1"/>
                    </a:solidFill>
                    <a:latin typeface="Adobe Gothic Std B" panose="020B0800000000000000" pitchFamily="34" charset="-128"/>
                    <a:ea typeface="Adobe Gothic Std B" panose="020B0800000000000000" pitchFamily="34" charset="-128"/>
                  </a:rPr>
                  <a:t/>
                </a:r>
                <a:br>
                  <a:rPr lang="en-US" sz="3200" dirty="0" smtClean="0">
                    <a:solidFill>
                      <a:schemeClr val="tx1"/>
                    </a:solidFill>
                    <a:latin typeface="Adobe Gothic Std B" panose="020B0800000000000000" pitchFamily="34" charset="-128"/>
                    <a:ea typeface="Adobe Gothic Std B" panose="020B0800000000000000" pitchFamily="34" charset="-128"/>
                  </a:rPr>
                </a:br>
                <a:r>
                  <a:rPr lang="en-US" sz="3200" dirty="0" err="1" smtClean="0">
                    <a:solidFill>
                      <a:schemeClr val="tx1"/>
                    </a:solidFill>
                    <a:latin typeface="Bahnschrift SemiBold" panose="020B0502040204020203" pitchFamily="34" charset="0"/>
                    <a:ea typeface="Adobe Gothic Std B" panose="020B0800000000000000" pitchFamily="34" charset="-128"/>
                  </a:rPr>
                  <a:t>Vask</a:t>
                </a:r>
                <a:r>
                  <a:rPr lang="en-US" sz="3200" dirty="0" smtClean="0">
                    <a:solidFill>
                      <a:schemeClr val="tx1"/>
                    </a:solidFill>
                    <a:latin typeface="Bahnschrift SemiBold" panose="020B0502040204020203" pitchFamily="34" charset="0"/>
                    <a:ea typeface="Adobe Gothic Std B" panose="020B0800000000000000" pitchFamily="34" charset="-128"/>
                  </a:rPr>
                  <a:t> =[1+Vm(t)]</a:t>
                </a:r>
                <a:r>
                  <a:rPr lang="en-US" sz="3200" dirty="0">
                    <a:solidFill>
                      <a:schemeClr val="tx1"/>
                    </a:solidFill>
                    <a:latin typeface="Bahnschrift SemiBold" panose="020B0502040204020203" pitchFamily="34" charset="0"/>
                    <a:ea typeface="Adobe Gothic Std B" panose="020B0800000000000000" pitchFamily="34" charset="-128"/>
                  </a:rPr>
                  <a:t> [A/2 </a:t>
                </a:r>
                <a:r>
                  <a:rPr lang="en-US" sz="3200" dirty="0" err="1">
                    <a:solidFill>
                      <a:schemeClr val="tx1"/>
                    </a:solidFill>
                    <a:latin typeface="Bahnschrift SemiBold" panose="020B0502040204020203" pitchFamily="34" charset="0"/>
                    <a:ea typeface="Adobe Gothic Std B" panose="020B0800000000000000" pitchFamily="34" charset="-128"/>
                  </a:rPr>
                  <a:t>cos</a:t>
                </a:r>
                <a:r>
                  <a:rPr lang="en-US" sz="3200" dirty="0">
                    <a:solidFill>
                      <a:schemeClr val="tx1"/>
                    </a:solidFill>
                    <a:latin typeface="Bahnschrift SemiBold" panose="020B0502040204020203" pitchFamily="34" charset="0"/>
                    <a:ea typeface="Adobe Gothic Std B" panose="020B0800000000000000" pitchFamily="34" charset="-128"/>
                  </a:rPr>
                  <a:t> </a:t>
                </a:r>
                <a:r>
                  <a:rPr lang="en-US" sz="3200" dirty="0" smtClean="0">
                    <a:solidFill>
                      <a:schemeClr val="tx1"/>
                    </a:solidFill>
                    <a:latin typeface="Bahnschrift SemiBold" panose="020B0502040204020203" pitchFamily="34" charset="0"/>
                    <a:ea typeface="Adobe Gothic Std B" panose="020B0800000000000000" pitchFamily="34" charset="-128"/>
                  </a:rPr>
                  <a:t>2</a:t>
                </a:r>
                <a14:m>
                  <m:oMath xmlns:m="http://schemas.openxmlformats.org/officeDocument/2006/math">
                    <m:r>
                      <a:rPr lang="el-GR" sz="2800" i="1">
                        <a:latin typeface="Cambria Math" panose="02040503050406030204" pitchFamily="18" charset="0"/>
                      </a:rPr>
                      <m:t>𝜋</m:t>
                    </m:r>
                  </m:oMath>
                </a14:m>
                <a:r>
                  <a:rPr lang="en-US" sz="3200" dirty="0" err="1">
                    <a:solidFill>
                      <a:schemeClr val="tx1"/>
                    </a:solidFill>
                    <a:latin typeface="Bahnschrift SemiBold" panose="020B0502040204020203" pitchFamily="34" charset="0"/>
                    <a:ea typeface="Adobe Gothic Std B" panose="020B0800000000000000" pitchFamily="34" charset="-128"/>
                  </a:rPr>
                  <a:t>fct</a:t>
                </a:r>
                <a:r>
                  <a:rPr lang="en-US" sz="3200" dirty="0">
                    <a:solidFill>
                      <a:schemeClr val="tx1"/>
                    </a:solidFill>
                    <a:latin typeface="Bahnschrift SemiBold" panose="020B0502040204020203" pitchFamily="34" charset="0"/>
                    <a:ea typeface="Adobe Gothic Std B" panose="020B0800000000000000" pitchFamily="34" charset="-128"/>
                  </a:rPr>
                  <a:t>]</a:t>
                </a:r>
                <a:r>
                  <a:rPr lang="en-US" sz="3200" dirty="0" smtClean="0">
                    <a:solidFill>
                      <a:schemeClr val="tx1"/>
                    </a:solidFill>
                    <a:latin typeface="Bahnschrift SemiBold" panose="020B0502040204020203" pitchFamily="34" charset="0"/>
                    <a:ea typeface="Adobe Gothic Std B" panose="020B0800000000000000" pitchFamily="34" charset="-128"/>
                  </a:rPr>
                  <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a:solidFill>
                      <a:schemeClr val="tx1"/>
                    </a:solidFill>
                    <a:latin typeface="Bahnschrift SemiBold" panose="020B0502040204020203" pitchFamily="34" charset="0"/>
                    <a:ea typeface="Adobe Gothic Std B" panose="020B0800000000000000" pitchFamily="34" charset="-128"/>
                  </a:rPr>
                  <a:t/>
                </a:r>
                <a:br>
                  <a:rPr lang="en-US" sz="3200" dirty="0">
                    <a:solidFill>
                      <a:schemeClr val="tx1"/>
                    </a:solidFill>
                    <a:latin typeface="Bahnschrift SemiBold" panose="020B0502040204020203" pitchFamily="34" charset="0"/>
                    <a:ea typeface="Adobe Gothic Std B" panose="020B0800000000000000" pitchFamily="34" charset="-128"/>
                  </a:rPr>
                </a:br>
                <a:r>
                  <a:rPr lang="en-US" sz="3200" dirty="0" smtClean="0">
                    <a:solidFill>
                      <a:schemeClr val="tx1"/>
                    </a:solidFill>
                    <a:latin typeface="Bahnschrift SemiBold" panose="020B0502040204020203" pitchFamily="34" charset="0"/>
                    <a:ea typeface="Adobe Gothic Std B" panose="020B0800000000000000" pitchFamily="34" charset="-128"/>
                  </a:rPr>
                  <a:t>when,</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err="1" smtClean="0">
                    <a:solidFill>
                      <a:schemeClr val="tx1"/>
                    </a:solidFill>
                    <a:latin typeface="Bahnschrift SemiBold" panose="020B0502040204020203" pitchFamily="34" charset="0"/>
                    <a:ea typeface="Adobe Gothic Std B" panose="020B0800000000000000" pitchFamily="34" charset="-128"/>
                  </a:rPr>
                  <a:t>Vm</a:t>
                </a:r>
                <a:r>
                  <a:rPr lang="en-US" sz="3200" dirty="0" smtClean="0">
                    <a:solidFill>
                      <a:schemeClr val="tx1"/>
                    </a:solidFill>
                    <a:latin typeface="Bahnschrift SemiBold" panose="020B0502040204020203" pitchFamily="34" charset="0"/>
                    <a:ea typeface="Adobe Gothic Std B" panose="020B0800000000000000" pitchFamily="34" charset="-128"/>
                  </a:rPr>
                  <a:t>(t)=+1</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smtClean="0">
                    <a:solidFill>
                      <a:schemeClr val="tx1"/>
                    </a:solidFill>
                    <a:latin typeface="Bahnschrift SemiBold" panose="020B0502040204020203" pitchFamily="34" charset="0"/>
                    <a:ea typeface="Adobe Gothic Std B" panose="020B0800000000000000" pitchFamily="34" charset="-128"/>
                  </a:rPr>
                  <a:t>	</a:t>
                </a:r>
                <a:r>
                  <a:rPr lang="en-US" sz="3200" dirty="0" err="1" smtClean="0">
                    <a:solidFill>
                      <a:schemeClr val="tx1"/>
                    </a:solidFill>
                    <a:latin typeface="Bahnschrift SemiBold" panose="020B0502040204020203" pitchFamily="34" charset="0"/>
                    <a:ea typeface="Adobe Gothic Std B" panose="020B0800000000000000" pitchFamily="34" charset="-128"/>
                  </a:rPr>
                  <a:t>Vask</a:t>
                </a:r>
                <a:r>
                  <a:rPr lang="en-US" sz="3200" dirty="0" smtClean="0">
                    <a:solidFill>
                      <a:schemeClr val="tx1"/>
                    </a:solidFill>
                    <a:latin typeface="Bahnschrift SemiBold" panose="020B0502040204020203" pitchFamily="34" charset="0"/>
                    <a:ea typeface="Adobe Gothic Std B" panose="020B0800000000000000" pitchFamily="34" charset="-128"/>
                  </a:rPr>
                  <a:t> =[1+1]×</a:t>
                </a:r>
                <a:r>
                  <a:rPr lang="en-US" sz="3200" dirty="0">
                    <a:solidFill>
                      <a:schemeClr val="tx1"/>
                    </a:solidFill>
                    <a:latin typeface="Bahnschrift SemiBold" panose="020B0502040204020203" pitchFamily="34" charset="0"/>
                    <a:ea typeface="Adobe Gothic Std B" panose="020B0800000000000000" pitchFamily="34" charset="-128"/>
                  </a:rPr>
                  <a:t> A/2 </a:t>
                </a:r>
                <a:r>
                  <a:rPr lang="en-US" sz="3200" dirty="0" smtClean="0">
                    <a:solidFill>
                      <a:schemeClr val="tx1"/>
                    </a:solidFill>
                    <a:latin typeface="Bahnschrift SemiBold" panose="020B0502040204020203" pitchFamily="34" charset="0"/>
                    <a:ea typeface="Adobe Gothic Std B" panose="020B0800000000000000" pitchFamily="34" charset="-128"/>
                  </a:rPr>
                  <a:t>cos2</a:t>
                </a:r>
                <a14:m>
                  <m:oMath xmlns:m="http://schemas.openxmlformats.org/officeDocument/2006/math">
                    <m:r>
                      <a:rPr lang="el-GR" sz="2800" i="1">
                        <a:latin typeface="Cambria Math" panose="02040503050406030204" pitchFamily="18" charset="0"/>
                      </a:rPr>
                      <m:t>𝜋</m:t>
                    </m:r>
                  </m:oMath>
                </a14:m>
                <a:r>
                  <a:rPr lang="en-US" sz="3200" dirty="0" err="1" smtClean="0">
                    <a:solidFill>
                      <a:schemeClr val="tx1"/>
                    </a:solidFill>
                    <a:latin typeface="Bahnschrift SemiBold" panose="020B0502040204020203" pitchFamily="34" charset="0"/>
                    <a:ea typeface="Adobe Gothic Std B" panose="020B0800000000000000" pitchFamily="34" charset="-128"/>
                  </a:rPr>
                  <a:t>fct</a:t>
                </a:r>
                <a:r>
                  <a:rPr lang="en-US" sz="3200" dirty="0" smtClean="0">
                    <a:solidFill>
                      <a:schemeClr val="tx1"/>
                    </a:solidFill>
                    <a:latin typeface="Bahnschrift SemiBold" panose="020B0502040204020203" pitchFamily="34" charset="0"/>
                    <a:ea typeface="Adobe Gothic Std B" panose="020B0800000000000000" pitchFamily="34" charset="-128"/>
                  </a:rPr>
                  <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smtClean="0">
                    <a:solidFill>
                      <a:schemeClr val="tx1"/>
                    </a:solidFill>
                    <a:latin typeface="Bahnschrift SemiBold" panose="020B0502040204020203" pitchFamily="34" charset="0"/>
                    <a:ea typeface="Adobe Gothic Std B" panose="020B0800000000000000" pitchFamily="34" charset="-128"/>
                  </a:rPr>
                  <a:t>	</a:t>
                </a:r>
                <a:r>
                  <a:rPr lang="en-US" sz="3200" dirty="0" err="1" smtClean="0">
                    <a:solidFill>
                      <a:schemeClr val="tx1"/>
                    </a:solidFill>
                    <a:latin typeface="Bahnschrift SemiBold" panose="020B0502040204020203" pitchFamily="34" charset="0"/>
                    <a:ea typeface="Adobe Gothic Std B" panose="020B0800000000000000" pitchFamily="34" charset="-128"/>
                  </a:rPr>
                  <a:t>Vask</a:t>
                </a:r>
                <a:r>
                  <a:rPr lang="en-US" sz="3200" dirty="0" smtClean="0">
                    <a:solidFill>
                      <a:schemeClr val="tx1"/>
                    </a:solidFill>
                    <a:latin typeface="Bahnschrift SemiBold" panose="020B0502040204020203" pitchFamily="34" charset="0"/>
                    <a:ea typeface="Adobe Gothic Std B" panose="020B0800000000000000" pitchFamily="34" charset="-128"/>
                  </a:rPr>
                  <a:t>=A </a:t>
                </a:r>
                <a:r>
                  <a:rPr lang="en-US" sz="3200" dirty="0" err="1" smtClean="0">
                    <a:solidFill>
                      <a:schemeClr val="tx1"/>
                    </a:solidFill>
                    <a:latin typeface="Bahnschrift SemiBold" panose="020B0502040204020203" pitchFamily="34" charset="0"/>
                    <a:ea typeface="Adobe Gothic Std B" panose="020B0800000000000000" pitchFamily="34" charset="-128"/>
                  </a:rPr>
                  <a:t>cos</a:t>
                </a:r>
                <a:r>
                  <a:rPr lang="en-US" sz="3200" dirty="0" smtClean="0">
                    <a:solidFill>
                      <a:schemeClr val="tx1"/>
                    </a:solidFill>
                    <a:latin typeface="Bahnschrift SemiBold" panose="020B0502040204020203" pitchFamily="34" charset="0"/>
                    <a:ea typeface="Adobe Gothic Std B" panose="020B0800000000000000" pitchFamily="34" charset="-128"/>
                  </a:rPr>
                  <a:t> 2</a:t>
                </a:r>
                <a14:m>
                  <m:oMath xmlns:m="http://schemas.openxmlformats.org/officeDocument/2006/math">
                    <m:r>
                      <a:rPr lang="el-GR" sz="2800" i="1">
                        <a:latin typeface="Cambria Math" panose="02040503050406030204" pitchFamily="18" charset="0"/>
                      </a:rPr>
                      <m:t>𝜋</m:t>
                    </m:r>
                  </m:oMath>
                </a14:m>
                <a:r>
                  <a:rPr lang="en-US" sz="3200" dirty="0" err="1" smtClean="0">
                    <a:solidFill>
                      <a:schemeClr val="tx1"/>
                    </a:solidFill>
                    <a:latin typeface="Bahnschrift SemiBold" panose="020B0502040204020203" pitchFamily="34" charset="0"/>
                    <a:ea typeface="Adobe Gothic Std B" panose="020B0800000000000000" pitchFamily="34" charset="-128"/>
                  </a:rPr>
                  <a:t>fct</a:t>
                </a:r>
                <a:r>
                  <a:rPr lang="en-US" sz="3200" dirty="0" smtClean="0">
                    <a:solidFill>
                      <a:schemeClr val="tx1"/>
                    </a:solidFill>
                    <a:latin typeface="Bahnschrift SemiBold" panose="020B0502040204020203" pitchFamily="34" charset="0"/>
                    <a:ea typeface="Adobe Gothic Std B" panose="020B0800000000000000" pitchFamily="34" charset="-128"/>
                  </a:rPr>
                  <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smtClean="0">
                    <a:solidFill>
                      <a:schemeClr val="tx1"/>
                    </a:solidFill>
                    <a:latin typeface="Bahnschrift SemiBold" panose="020B0502040204020203" pitchFamily="34" charset="0"/>
                    <a:ea typeface="Adobe Gothic Std B" panose="020B0800000000000000" pitchFamily="34" charset="-128"/>
                  </a:rPr>
                  <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smtClean="0">
                    <a:solidFill>
                      <a:schemeClr val="tx1"/>
                    </a:solidFill>
                    <a:latin typeface="Bahnschrift SemiBold" panose="020B0502040204020203" pitchFamily="34" charset="0"/>
                    <a:ea typeface="Adobe Gothic Std B" panose="020B0800000000000000" pitchFamily="34" charset="-128"/>
                  </a:rPr>
                  <a:t>when,</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err="1" smtClean="0">
                    <a:solidFill>
                      <a:schemeClr val="tx1"/>
                    </a:solidFill>
                    <a:latin typeface="Bahnschrift SemiBold" panose="020B0502040204020203" pitchFamily="34" charset="0"/>
                    <a:ea typeface="Adobe Gothic Std B" panose="020B0800000000000000" pitchFamily="34" charset="-128"/>
                  </a:rPr>
                  <a:t>Vm</a:t>
                </a:r>
                <a:r>
                  <a:rPr lang="en-US" sz="3200" dirty="0" smtClean="0">
                    <a:solidFill>
                      <a:schemeClr val="tx1"/>
                    </a:solidFill>
                    <a:latin typeface="Bahnschrift SemiBold" panose="020B0502040204020203" pitchFamily="34" charset="0"/>
                    <a:ea typeface="Adobe Gothic Std B" panose="020B0800000000000000" pitchFamily="34" charset="-128"/>
                  </a:rPr>
                  <a:t>(t)=-1</a:t>
                </a:r>
                <a:br>
                  <a:rPr lang="en-US" sz="3200" dirty="0" smtClean="0">
                    <a:solidFill>
                      <a:schemeClr val="tx1"/>
                    </a:solidFill>
                    <a:latin typeface="Bahnschrift SemiBold" panose="020B0502040204020203" pitchFamily="34" charset="0"/>
                    <a:ea typeface="Adobe Gothic Std B" panose="020B0800000000000000" pitchFamily="34" charset="-128"/>
                  </a:rPr>
                </a:br>
                <a:r>
                  <a:rPr lang="en-US" sz="3200" dirty="0" smtClean="0">
                    <a:solidFill>
                      <a:schemeClr val="tx1"/>
                    </a:solidFill>
                    <a:latin typeface="Bahnschrift SemiBold" panose="020B0502040204020203" pitchFamily="34" charset="0"/>
                    <a:ea typeface="Adobe Gothic Std B" panose="020B0800000000000000" pitchFamily="34" charset="-128"/>
                  </a:rPr>
                  <a:t>	</a:t>
                </a:r>
                <a:r>
                  <a:rPr lang="en-US" sz="3200" dirty="0" err="1" smtClean="0">
                    <a:solidFill>
                      <a:schemeClr val="tx1"/>
                    </a:solidFill>
                    <a:latin typeface="Bahnschrift SemiBold" panose="020B0502040204020203" pitchFamily="34" charset="0"/>
                    <a:ea typeface="Adobe Gothic Std B" panose="020B0800000000000000" pitchFamily="34" charset="-128"/>
                  </a:rPr>
                  <a:t>Vask</a:t>
                </a:r>
                <a:r>
                  <a:rPr lang="en-US" sz="3200" dirty="0" smtClean="0">
                    <a:solidFill>
                      <a:schemeClr val="tx1"/>
                    </a:solidFill>
                    <a:latin typeface="Bahnschrift SemiBold" panose="020B0502040204020203" pitchFamily="34" charset="0"/>
                    <a:ea typeface="Adobe Gothic Std B" panose="020B0800000000000000" pitchFamily="34" charset="-128"/>
                  </a:rPr>
                  <a:t>=0</a:t>
                </a:r>
                <a:r>
                  <a:rPr lang="en-US" dirty="0"/>
                  <a:t/>
                </a:r>
                <a:br>
                  <a:rPr lang="en-US" dirty="0"/>
                </a:br>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67030" y="0"/>
                <a:ext cx="5298517" cy="6858000"/>
              </a:xfrm>
              <a:blipFill rotWithShape="0">
                <a:blip r:embed="rId2"/>
                <a:stretch>
                  <a:fillRect l="-2414" t="-622"/>
                </a:stretch>
              </a:blipFill>
            </p:spPr>
            <p:txBody>
              <a:bodyPr/>
              <a:lstStyle/>
              <a:p>
                <a:r>
                  <a:rPr lang="en-US">
                    <a:noFill/>
                  </a:rPr>
                  <a:t> </a:t>
                </a:r>
              </a:p>
            </p:txBody>
          </p:sp>
        </mc:Fallback>
      </mc:AlternateContent>
      <p:cxnSp>
        <p:nvCxnSpPr>
          <p:cNvPr id="4" name="Straight Connector 3"/>
          <p:cNvCxnSpPr/>
          <p:nvPr/>
        </p:nvCxnSpPr>
        <p:spPr>
          <a:xfrm>
            <a:off x="7891272" y="1700784"/>
            <a:ext cx="3831336"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247888" y="1005840"/>
            <a:ext cx="3236976" cy="369332"/>
          </a:xfrm>
          <a:prstGeom prst="rect">
            <a:avLst/>
          </a:prstGeom>
          <a:noFill/>
        </p:spPr>
        <p:txBody>
          <a:bodyPr wrap="square" rtlCol="0">
            <a:spAutoFit/>
          </a:bodyPr>
          <a:lstStyle/>
          <a:p>
            <a:r>
              <a:rPr lang="en-US" dirty="0" smtClean="0"/>
              <a:t>1    0    1    1    0    0    1 .........</a:t>
            </a:r>
            <a:endParaRPr lang="en-US" dirty="0"/>
          </a:p>
        </p:txBody>
      </p:sp>
      <p:cxnSp>
        <p:nvCxnSpPr>
          <p:cNvPr id="17" name="Elbow Connector 16"/>
          <p:cNvCxnSpPr/>
          <p:nvPr/>
        </p:nvCxnSpPr>
        <p:spPr>
          <a:xfrm>
            <a:off x="8147304" y="1375172"/>
            <a:ext cx="996695" cy="74623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22" name="Elbow Connector 21"/>
          <p:cNvCxnSpPr/>
          <p:nvPr/>
        </p:nvCxnSpPr>
        <p:spPr>
          <a:xfrm>
            <a:off x="9143999" y="1375172"/>
            <a:ext cx="1389887" cy="74623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8147304" y="1375172"/>
            <a:ext cx="0" cy="325612"/>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a:off x="9143997" y="1375172"/>
            <a:ext cx="2" cy="746236"/>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flipV="1">
            <a:off x="10533886" y="1375172"/>
            <a:ext cx="2" cy="746236"/>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10533887" y="1375172"/>
            <a:ext cx="237745" cy="0"/>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10762488" y="1375172"/>
            <a:ext cx="9143" cy="325612"/>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7808976" y="3429000"/>
            <a:ext cx="3977640" cy="0"/>
          </a:xfrm>
          <a:prstGeom prst="line">
            <a:avLst/>
          </a:prstGeom>
        </p:spPr>
        <p:style>
          <a:lnRef idx="3">
            <a:schemeClr val="dk1"/>
          </a:lnRef>
          <a:fillRef idx="0">
            <a:schemeClr val="dk1"/>
          </a:fillRef>
          <a:effectRef idx="2">
            <a:schemeClr val="dk1"/>
          </a:effectRef>
          <a:fontRef idx="minor">
            <a:schemeClr val="tx1"/>
          </a:fontRef>
        </p:style>
      </p:cxnSp>
      <p:sp>
        <p:nvSpPr>
          <p:cNvPr id="56" name="Freeform 55"/>
          <p:cNvSpPr/>
          <p:nvPr/>
        </p:nvSpPr>
        <p:spPr>
          <a:xfrm>
            <a:off x="7854696" y="2510156"/>
            <a:ext cx="3803962" cy="1723520"/>
          </a:xfrm>
          <a:custGeom>
            <a:avLst/>
            <a:gdLst>
              <a:gd name="connsiteX0" fmla="*/ 0 w 3803962"/>
              <a:gd name="connsiteY0" fmla="*/ 900556 h 1723520"/>
              <a:gd name="connsiteX1" fmla="*/ 82296 w 3803962"/>
              <a:gd name="connsiteY1" fmla="*/ 22732 h 1723520"/>
              <a:gd name="connsiteX2" fmla="*/ 274320 w 3803962"/>
              <a:gd name="connsiteY2" fmla="*/ 1723516 h 1723520"/>
              <a:gd name="connsiteX3" fmla="*/ 420624 w 3803962"/>
              <a:gd name="connsiteY3" fmla="*/ 4444 h 1723520"/>
              <a:gd name="connsiteX4" fmla="*/ 603504 w 3803962"/>
              <a:gd name="connsiteY4" fmla="*/ 1705228 h 1723520"/>
              <a:gd name="connsiteX5" fmla="*/ 740664 w 3803962"/>
              <a:gd name="connsiteY5" fmla="*/ 13588 h 1723520"/>
              <a:gd name="connsiteX6" fmla="*/ 886968 w 3803962"/>
              <a:gd name="connsiteY6" fmla="*/ 1696084 h 1723520"/>
              <a:gd name="connsiteX7" fmla="*/ 1024128 w 3803962"/>
              <a:gd name="connsiteY7" fmla="*/ 22732 h 1723520"/>
              <a:gd name="connsiteX8" fmla="*/ 1188720 w 3803962"/>
              <a:gd name="connsiteY8" fmla="*/ 1677796 h 1723520"/>
              <a:gd name="connsiteX9" fmla="*/ 1316736 w 3803962"/>
              <a:gd name="connsiteY9" fmla="*/ 41020 h 1723520"/>
              <a:gd name="connsiteX10" fmla="*/ 1508760 w 3803962"/>
              <a:gd name="connsiteY10" fmla="*/ 1659508 h 1723520"/>
              <a:gd name="connsiteX11" fmla="*/ 1655064 w 3803962"/>
              <a:gd name="connsiteY11" fmla="*/ 22732 h 1723520"/>
              <a:gd name="connsiteX12" fmla="*/ 1828800 w 3803962"/>
              <a:gd name="connsiteY12" fmla="*/ 1622932 h 1723520"/>
              <a:gd name="connsiteX13" fmla="*/ 2020824 w 3803962"/>
              <a:gd name="connsiteY13" fmla="*/ 22732 h 1723520"/>
              <a:gd name="connsiteX14" fmla="*/ 2167128 w 3803962"/>
              <a:gd name="connsiteY14" fmla="*/ 1677796 h 1723520"/>
              <a:gd name="connsiteX15" fmla="*/ 2414016 w 3803962"/>
              <a:gd name="connsiteY15" fmla="*/ 41020 h 1723520"/>
              <a:gd name="connsiteX16" fmla="*/ 2587752 w 3803962"/>
              <a:gd name="connsiteY16" fmla="*/ 1650364 h 1723520"/>
              <a:gd name="connsiteX17" fmla="*/ 2825496 w 3803962"/>
              <a:gd name="connsiteY17" fmla="*/ 41020 h 1723520"/>
              <a:gd name="connsiteX18" fmla="*/ 2990088 w 3803962"/>
              <a:gd name="connsiteY18" fmla="*/ 1659508 h 1723520"/>
              <a:gd name="connsiteX19" fmla="*/ 3182112 w 3803962"/>
              <a:gd name="connsiteY19" fmla="*/ 59308 h 1723520"/>
              <a:gd name="connsiteX20" fmla="*/ 3392424 w 3803962"/>
              <a:gd name="connsiteY20" fmla="*/ 1613788 h 1723520"/>
              <a:gd name="connsiteX21" fmla="*/ 3593592 w 3803962"/>
              <a:gd name="connsiteY21" fmla="*/ 50164 h 1723520"/>
              <a:gd name="connsiteX22" fmla="*/ 3767328 w 3803962"/>
              <a:gd name="connsiteY22" fmla="*/ 900556 h 1723520"/>
              <a:gd name="connsiteX23" fmla="*/ 3803904 w 3803962"/>
              <a:gd name="connsiteY23" fmla="*/ 891412 h 1723520"/>
              <a:gd name="connsiteX24" fmla="*/ 3776472 w 3803962"/>
              <a:gd name="connsiteY24" fmla="*/ 909700 h 1723520"/>
              <a:gd name="connsiteX25" fmla="*/ 3803904 w 3803962"/>
              <a:gd name="connsiteY25" fmla="*/ 927988 h 172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3962" h="1723520">
                <a:moveTo>
                  <a:pt x="0" y="900556"/>
                </a:moveTo>
                <a:cubicBezTo>
                  <a:pt x="18288" y="393064"/>
                  <a:pt x="36576" y="-114428"/>
                  <a:pt x="82296" y="22732"/>
                </a:cubicBezTo>
                <a:cubicBezTo>
                  <a:pt x="128016" y="159892"/>
                  <a:pt x="217932" y="1726564"/>
                  <a:pt x="274320" y="1723516"/>
                </a:cubicBezTo>
                <a:cubicBezTo>
                  <a:pt x="330708" y="1720468"/>
                  <a:pt x="365760" y="7492"/>
                  <a:pt x="420624" y="4444"/>
                </a:cubicBezTo>
                <a:cubicBezTo>
                  <a:pt x="475488" y="1396"/>
                  <a:pt x="550164" y="1703704"/>
                  <a:pt x="603504" y="1705228"/>
                </a:cubicBezTo>
                <a:cubicBezTo>
                  <a:pt x="656844" y="1706752"/>
                  <a:pt x="693420" y="15112"/>
                  <a:pt x="740664" y="13588"/>
                </a:cubicBezTo>
                <a:cubicBezTo>
                  <a:pt x="787908" y="12064"/>
                  <a:pt x="839724" y="1694560"/>
                  <a:pt x="886968" y="1696084"/>
                </a:cubicBezTo>
                <a:cubicBezTo>
                  <a:pt x="934212" y="1697608"/>
                  <a:pt x="973836" y="25780"/>
                  <a:pt x="1024128" y="22732"/>
                </a:cubicBezTo>
                <a:cubicBezTo>
                  <a:pt x="1074420" y="19684"/>
                  <a:pt x="1139952" y="1674748"/>
                  <a:pt x="1188720" y="1677796"/>
                </a:cubicBezTo>
                <a:cubicBezTo>
                  <a:pt x="1237488" y="1680844"/>
                  <a:pt x="1263396" y="44068"/>
                  <a:pt x="1316736" y="41020"/>
                </a:cubicBezTo>
                <a:cubicBezTo>
                  <a:pt x="1370076" y="37972"/>
                  <a:pt x="1452372" y="1662556"/>
                  <a:pt x="1508760" y="1659508"/>
                </a:cubicBezTo>
                <a:cubicBezTo>
                  <a:pt x="1565148" y="1656460"/>
                  <a:pt x="1601724" y="28828"/>
                  <a:pt x="1655064" y="22732"/>
                </a:cubicBezTo>
                <a:cubicBezTo>
                  <a:pt x="1708404" y="16636"/>
                  <a:pt x="1767840" y="1622932"/>
                  <a:pt x="1828800" y="1622932"/>
                </a:cubicBezTo>
                <a:cubicBezTo>
                  <a:pt x="1889760" y="1622932"/>
                  <a:pt x="1964436" y="13588"/>
                  <a:pt x="2020824" y="22732"/>
                </a:cubicBezTo>
                <a:cubicBezTo>
                  <a:pt x="2077212" y="31876"/>
                  <a:pt x="2101596" y="1674748"/>
                  <a:pt x="2167128" y="1677796"/>
                </a:cubicBezTo>
                <a:cubicBezTo>
                  <a:pt x="2232660" y="1680844"/>
                  <a:pt x="2343912" y="45592"/>
                  <a:pt x="2414016" y="41020"/>
                </a:cubicBezTo>
                <a:cubicBezTo>
                  <a:pt x="2484120" y="36448"/>
                  <a:pt x="2519172" y="1650364"/>
                  <a:pt x="2587752" y="1650364"/>
                </a:cubicBezTo>
                <a:cubicBezTo>
                  <a:pt x="2656332" y="1650364"/>
                  <a:pt x="2758440" y="39496"/>
                  <a:pt x="2825496" y="41020"/>
                </a:cubicBezTo>
                <a:cubicBezTo>
                  <a:pt x="2892552" y="42544"/>
                  <a:pt x="2930652" y="1656460"/>
                  <a:pt x="2990088" y="1659508"/>
                </a:cubicBezTo>
                <a:cubicBezTo>
                  <a:pt x="3049524" y="1662556"/>
                  <a:pt x="3115056" y="66928"/>
                  <a:pt x="3182112" y="59308"/>
                </a:cubicBezTo>
                <a:cubicBezTo>
                  <a:pt x="3249168" y="51688"/>
                  <a:pt x="3323844" y="1615312"/>
                  <a:pt x="3392424" y="1613788"/>
                </a:cubicBezTo>
                <a:cubicBezTo>
                  <a:pt x="3461004" y="1612264"/>
                  <a:pt x="3531108" y="169036"/>
                  <a:pt x="3593592" y="50164"/>
                </a:cubicBezTo>
                <a:cubicBezTo>
                  <a:pt x="3656076" y="-68708"/>
                  <a:pt x="3732276" y="760348"/>
                  <a:pt x="3767328" y="900556"/>
                </a:cubicBezTo>
                <a:cubicBezTo>
                  <a:pt x="3802380" y="1040764"/>
                  <a:pt x="3802380" y="889888"/>
                  <a:pt x="3803904" y="891412"/>
                </a:cubicBezTo>
                <a:cubicBezTo>
                  <a:pt x="3805428" y="892936"/>
                  <a:pt x="3776472" y="903604"/>
                  <a:pt x="3776472" y="909700"/>
                </a:cubicBezTo>
                <a:cubicBezTo>
                  <a:pt x="3776472" y="915796"/>
                  <a:pt x="3790188" y="921892"/>
                  <a:pt x="3803904" y="927988"/>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62" name="Straight Connector 61"/>
          <p:cNvCxnSpPr/>
          <p:nvPr/>
        </p:nvCxnSpPr>
        <p:spPr>
          <a:xfrm>
            <a:off x="8645651"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143997" y="2121408"/>
            <a:ext cx="0" cy="3602736"/>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838942"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521185"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755627" y="1744504"/>
            <a:ext cx="78233" cy="3988784"/>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639944" y="373119"/>
            <a:ext cx="1483098" cy="369332"/>
          </a:xfrm>
          <a:prstGeom prst="rect">
            <a:avLst/>
          </a:prstGeom>
          <a:noFill/>
        </p:spPr>
        <p:txBody>
          <a:bodyPr wrap="none" rtlCol="0">
            <a:spAutoFit/>
          </a:bodyPr>
          <a:lstStyle/>
          <a:p>
            <a:r>
              <a:rPr lang="en-US" b="1" dirty="0" smtClean="0"/>
              <a:t>Binary Data</a:t>
            </a:r>
            <a:endParaRPr lang="en-US" b="1" dirty="0"/>
          </a:p>
        </p:txBody>
      </p:sp>
      <p:cxnSp>
        <p:nvCxnSpPr>
          <p:cNvPr id="78" name="Straight Arrow Connector 77"/>
          <p:cNvCxnSpPr/>
          <p:nvPr/>
        </p:nvCxnSpPr>
        <p:spPr>
          <a:xfrm flipH="1" flipV="1">
            <a:off x="7891270" y="707662"/>
            <a:ext cx="429770" cy="3688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5842483" y="861167"/>
            <a:ext cx="1885453" cy="646331"/>
          </a:xfrm>
          <a:prstGeom prst="rect">
            <a:avLst/>
          </a:prstGeom>
          <a:noFill/>
        </p:spPr>
        <p:txBody>
          <a:bodyPr wrap="none" rtlCol="0">
            <a:spAutoFit/>
          </a:bodyPr>
          <a:lstStyle/>
          <a:p>
            <a:pPr algn="ctr"/>
            <a:r>
              <a:rPr lang="en-US" b="1" dirty="0" smtClean="0"/>
              <a:t>Pulse </a:t>
            </a:r>
          </a:p>
          <a:p>
            <a:pPr algn="ctr"/>
            <a:r>
              <a:rPr lang="en-US" b="1" dirty="0" smtClean="0"/>
              <a:t>Representation</a:t>
            </a:r>
            <a:endParaRPr lang="en-US" b="1" dirty="0"/>
          </a:p>
        </p:txBody>
      </p:sp>
      <p:cxnSp>
        <p:nvCxnSpPr>
          <p:cNvPr id="82" name="Straight Arrow Connector 81"/>
          <p:cNvCxnSpPr/>
          <p:nvPr/>
        </p:nvCxnSpPr>
        <p:spPr>
          <a:xfrm flipH="1" flipV="1">
            <a:off x="7669533" y="1393131"/>
            <a:ext cx="453509" cy="1448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5" name="TextBox 84"/>
          <p:cNvSpPr txBox="1"/>
          <p:nvPr/>
        </p:nvSpPr>
        <p:spPr>
          <a:xfrm>
            <a:off x="5860866" y="2183998"/>
            <a:ext cx="1616894" cy="646331"/>
          </a:xfrm>
          <a:prstGeom prst="rect">
            <a:avLst/>
          </a:prstGeom>
          <a:noFill/>
        </p:spPr>
        <p:txBody>
          <a:bodyPr wrap="square" rtlCol="0">
            <a:spAutoFit/>
          </a:bodyPr>
          <a:lstStyle/>
          <a:p>
            <a:pPr algn="ctr"/>
            <a:r>
              <a:rPr lang="en-US" b="1" dirty="0" smtClean="0"/>
              <a:t>Career</a:t>
            </a:r>
            <a:endParaRPr lang="en-US" b="1" dirty="0"/>
          </a:p>
          <a:p>
            <a:pPr algn="ctr"/>
            <a:r>
              <a:rPr lang="en-US" b="1" dirty="0" smtClean="0"/>
              <a:t>Signal</a:t>
            </a:r>
          </a:p>
        </p:txBody>
      </p:sp>
      <p:cxnSp>
        <p:nvCxnSpPr>
          <p:cNvPr id="87" name="Straight Arrow Connector 86"/>
          <p:cNvCxnSpPr/>
          <p:nvPr/>
        </p:nvCxnSpPr>
        <p:spPr>
          <a:xfrm flipH="1" flipV="1">
            <a:off x="7029898" y="2782293"/>
            <a:ext cx="793302" cy="6467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2" name="Straight Arrow Connector 91"/>
          <p:cNvCxnSpPr/>
          <p:nvPr/>
        </p:nvCxnSpPr>
        <p:spPr>
          <a:xfrm>
            <a:off x="11713464" y="1700784"/>
            <a:ext cx="1635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5" name="Straight Arrow Connector 94"/>
          <p:cNvCxnSpPr/>
          <p:nvPr/>
        </p:nvCxnSpPr>
        <p:spPr>
          <a:xfrm>
            <a:off x="11742539" y="3429000"/>
            <a:ext cx="168954" cy="3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6" name="TextBox 105"/>
          <p:cNvSpPr txBox="1"/>
          <p:nvPr/>
        </p:nvSpPr>
        <p:spPr>
          <a:xfrm>
            <a:off x="11770068" y="1440196"/>
            <a:ext cx="263214" cy="369332"/>
          </a:xfrm>
          <a:prstGeom prst="rect">
            <a:avLst/>
          </a:prstGeom>
          <a:noFill/>
        </p:spPr>
        <p:txBody>
          <a:bodyPr wrap="none" rtlCol="0">
            <a:spAutoFit/>
          </a:bodyPr>
          <a:lstStyle/>
          <a:p>
            <a:r>
              <a:rPr lang="en-US" b="1" dirty="0" smtClean="0"/>
              <a:t>t</a:t>
            </a:r>
            <a:endParaRPr lang="en-US" b="1" dirty="0"/>
          </a:p>
        </p:txBody>
      </p:sp>
      <p:sp>
        <p:nvSpPr>
          <p:cNvPr id="107" name="TextBox 106"/>
          <p:cNvSpPr txBox="1"/>
          <p:nvPr/>
        </p:nvSpPr>
        <p:spPr>
          <a:xfrm>
            <a:off x="11818112" y="3105647"/>
            <a:ext cx="263214" cy="369332"/>
          </a:xfrm>
          <a:prstGeom prst="rect">
            <a:avLst/>
          </a:prstGeom>
          <a:noFill/>
        </p:spPr>
        <p:txBody>
          <a:bodyPr wrap="none" rtlCol="0">
            <a:spAutoFit/>
          </a:bodyPr>
          <a:lstStyle/>
          <a:p>
            <a:r>
              <a:rPr lang="en-US" b="1" dirty="0" smtClean="0"/>
              <a:t>t</a:t>
            </a:r>
            <a:endParaRPr lang="en-US" b="1" dirty="0"/>
          </a:p>
        </p:txBody>
      </p:sp>
      <p:sp>
        <p:nvSpPr>
          <p:cNvPr id="108" name="TextBox 107"/>
          <p:cNvSpPr txBox="1"/>
          <p:nvPr/>
        </p:nvSpPr>
        <p:spPr>
          <a:xfrm>
            <a:off x="11839208" y="5339432"/>
            <a:ext cx="263214" cy="369332"/>
          </a:xfrm>
          <a:prstGeom prst="rect">
            <a:avLst/>
          </a:prstGeom>
          <a:noFill/>
        </p:spPr>
        <p:txBody>
          <a:bodyPr wrap="none" rtlCol="0">
            <a:spAutoFit/>
          </a:bodyPr>
          <a:lstStyle/>
          <a:p>
            <a:r>
              <a:rPr lang="en-US" b="1" dirty="0" smtClean="0"/>
              <a:t>t</a:t>
            </a:r>
            <a:endParaRPr lang="en-US" b="1" dirty="0"/>
          </a:p>
        </p:txBody>
      </p:sp>
      <p:sp>
        <p:nvSpPr>
          <p:cNvPr id="110" name="TextBox 109"/>
          <p:cNvSpPr txBox="1"/>
          <p:nvPr/>
        </p:nvSpPr>
        <p:spPr>
          <a:xfrm>
            <a:off x="5589271" y="4425138"/>
            <a:ext cx="1442720" cy="923330"/>
          </a:xfrm>
          <a:prstGeom prst="rect">
            <a:avLst/>
          </a:prstGeom>
          <a:noFill/>
        </p:spPr>
        <p:txBody>
          <a:bodyPr wrap="square" rtlCol="0">
            <a:spAutoFit/>
          </a:bodyPr>
          <a:lstStyle/>
          <a:p>
            <a:pPr algn="ctr"/>
            <a:r>
              <a:rPr lang="en-US" b="1" dirty="0" smtClean="0"/>
              <a:t>ASK Signal Of Frequency</a:t>
            </a:r>
            <a:endParaRPr lang="en-US" b="1" dirty="0"/>
          </a:p>
        </p:txBody>
      </p:sp>
      <p:cxnSp>
        <p:nvCxnSpPr>
          <p:cNvPr id="112" name="Straight Arrow Connector 111"/>
          <p:cNvCxnSpPr/>
          <p:nvPr/>
        </p:nvCxnSpPr>
        <p:spPr>
          <a:xfrm flipH="1" flipV="1">
            <a:off x="6964180" y="5104128"/>
            <a:ext cx="859020" cy="626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a:endCxn id="108" idx="2"/>
          </p:cNvCxnSpPr>
          <p:nvPr/>
        </p:nvCxnSpPr>
        <p:spPr>
          <a:xfrm flipV="1">
            <a:off x="7808976" y="5708764"/>
            <a:ext cx="4161839" cy="245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Freeform 2"/>
          <p:cNvSpPr/>
          <p:nvPr/>
        </p:nvSpPr>
        <p:spPr>
          <a:xfrm>
            <a:off x="7854696" y="4654286"/>
            <a:ext cx="832102" cy="1773950"/>
          </a:xfrm>
          <a:custGeom>
            <a:avLst/>
            <a:gdLst>
              <a:gd name="connsiteX0" fmla="*/ 0 w 758952"/>
              <a:gd name="connsiteY0" fmla="*/ 1051570 h 1773950"/>
              <a:gd name="connsiteX1" fmla="*/ 82296 w 758952"/>
              <a:gd name="connsiteY1" fmla="*/ 18298 h 1773950"/>
              <a:gd name="connsiteX2" fmla="*/ 182880 w 758952"/>
              <a:gd name="connsiteY2" fmla="*/ 1773946 h 1773950"/>
              <a:gd name="connsiteX3" fmla="*/ 265176 w 758952"/>
              <a:gd name="connsiteY3" fmla="*/ 10 h 1773950"/>
              <a:gd name="connsiteX4" fmla="*/ 347472 w 758952"/>
              <a:gd name="connsiteY4" fmla="*/ 1755658 h 1773950"/>
              <a:gd name="connsiteX5" fmla="*/ 502920 w 758952"/>
              <a:gd name="connsiteY5" fmla="*/ 10 h 1773950"/>
              <a:gd name="connsiteX6" fmla="*/ 603504 w 758952"/>
              <a:gd name="connsiteY6" fmla="*/ 1728226 h 1773950"/>
              <a:gd name="connsiteX7" fmla="*/ 749808 w 758952"/>
              <a:gd name="connsiteY7" fmla="*/ 1051570 h 1773950"/>
              <a:gd name="connsiteX8" fmla="*/ 749808 w 758952"/>
              <a:gd name="connsiteY8" fmla="*/ 1051570 h 1773950"/>
              <a:gd name="connsiteX9" fmla="*/ 758952 w 758952"/>
              <a:gd name="connsiteY9" fmla="*/ 1060714 h 177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952" h="1773950">
                <a:moveTo>
                  <a:pt x="0" y="1051570"/>
                </a:moveTo>
                <a:cubicBezTo>
                  <a:pt x="25908" y="474736"/>
                  <a:pt x="51816" y="-102098"/>
                  <a:pt x="82296" y="18298"/>
                </a:cubicBezTo>
                <a:cubicBezTo>
                  <a:pt x="112776" y="138694"/>
                  <a:pt x="152400" y="1776994"/>
                  <a:pt x="182880" y="1773946"/>
                </a:cubicBezTo>
                <a:cubicBezTo>
                  <a:pt x="213360" y="1770898"/>
                  <a:pt x="237744" y="3058"/>
                  <a:pt x="265176" y="10"/>
                </a:cubicBezTo>
                <a:cubicBezTo>
                  <a:pt x="292608" y="-3038"/>
                  <a:pt x="307848" y="1755658"/>
                  <a:pt x="347472" y="1755658"/>
                </a:cubicBezTo>
                <a:cubicBezTo>
                  <a:pt x="387096" y="1755658"/>
                  <a:pt x="460248" y="4582"/>
                  <a:pt x="502920" y="10"/>
                </a:cubicBezTo>
                <a:cubicBezTo>
                  <a:pt x="545592" y="-4562"/>
                  <a:pt x="562356" y="1552966"/>
                  <a:pt x="603504" y="1728226"/>
                </a:cubicBezTo>
                <a:cubicBezTo>
                  <a:pt x="644652" y="1903486"/>
                  <a:pt x="749808" y="1051570"/>
                  <a:pt x="749808" y="1051570"/>
                </a:cubicBezTo>
                <a:lnTo>
                  <a:pt x="749808" y="1051570"/>
                </a:lnTo>
                <a:lnTo>
                  <a:pt x="758952" y="1060714"/>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 name="Freeform 5"/>
          <p:cNvSpPr/>
          <p:nvPr/>
        </p:nvSpPr>
        <p:spPr>
          <a:xfrm>
            <a:off x="9171432" y="4667945"/>
            <a:ext cx="676656" cy="1732855"/>
          </a:xfrm>
          <a:custGeom>
            <a:avLst/>
            <a:gdLst>
              <a:gd name="connsiteX0" fmla="*/ 0 w 676656"/>
              <a:gd name="connsiteY0" fmla="*/ 1065343 h 1732855"/>
              <a:gd name="connsiteX1" fmla="*/ 64008 w 676656"/>
              <a:gd name="connsiteY1" fmla="*/ 13783 h 1732855"/>
              <a:gd name="connsiteX2" fmla="*/ 137160 w 676656"/>
              <a:gd name="connsiteY2" fmla="*/ 1732855 h 1732855"/>
              <a:gd name="connsiteX3" fmla="*/ 237744 w 676656"/>
              <a:gd name="connsiteY3" fmla="*/ 13783 h 1732855"/>
              <a:gd name="connsiteX4" fmla="*/ 310896 w 676656"/>
              <a:gd name="connsiteY4" fmla="*/ 1696279 h 1732855"/>
              <a:gd name="connsiteX5" fmla="*/ 429768 w 676656"/>
              <a:gd name="connsiteY5" fmla="*/ 32071 h 1732855"/>
              <a:gd name="connsiteX6" fmla="*/ 502920 w 676656"/>
              <a:gd name="connsiteY6" fmla="*/ 1705423 h 1732855"/>
              <a:gd name="connsiteX7" fmla="*/ 603504 w 676656"/>
              <a:gd name="connsiteY7" fmla="*/ 41215 h 1732855"/>
              <a:gd name="connsiteX8" fmla="*/ 676656 w 676656"/>
              <a:gd name="connsiteY8" fmla="*/ 1028767 h 17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56" h="1732855">
                <a:moveTo>
                  <a:pt x="0" y="1065343"/>
                </a:moveTo>
                <a:cubicBezTo>
                  <a:pt x="20574" y="483937"/>
                  <a:pt x="41148" y="-97469"/>
                  <a:pt x="64008" y="13783"/>
                </a:cubicBezTo>
                <a:cubicBezTo>
                  <a:pt x="86868" y="125035"/>
                  <a:pt x="108204" y="1732855"/>
                  <a:pt x="137160" y="1732855"/>
                </a:cubicBezTo>
                <a:cubicBezTo>
                  <a:pt x="166116" y="1732855"/>
                  <a:pt x="208788" y="19879"/>
                  <a:pt x="237744" y="13783"/>
                </a:cubicBezTo>
                <a:cubicBezTo>
                  <a:pt x="266700" y="7687"/>
                  <a:pt x="278892" y="1693231"/>
                  <a:pt x="310896" y="1696279"/>
                </a:cubicBezTo>
                <a:cubicBezTo>
                  <a:pt x="342900" y="1699327"/>
                  <a:pt x="397764" y="30547"/>
                  <a:pt x="429768" y="32071"/>
                </a:cubicBezTo>
                <a:cubicBezTo>
                  <a:pt x="461772" y="33595"/>
                  <a:pt x="473964" y="1703899"/>
                  <a:pt x="502920" y="1705423"/>
                </a:cubicBezTo>
                <a:cubicBezTo>
                  <a:pt x="531876" y="1706947"/>
                  <a:pt x="574548" y="153991"/>
                  <a:pt x="603504" y="41215"/>
                </a:cubicBezTo>
                <a:cubicBezTo>
                  <a:pt x="632460" y="-71561"/>
                  <a:pt x="654558" y="478603"/>
                  <a:pt x="676656" y="1028767"/>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Freeform 7"/>
          <p:cNvSpPr/>
          <p:nvPr/>
        </p:nvSpPr>
        <p:spPr>
          <a:xfrm>
            <a:off x="10570464" y="4664639"/>
            <a:ext cx="263396" cy="1736165"/>
          </a:xfrm>
          <a:custGeom>
            <a:avLst/>
            <a:gdLst>
              <a:gd name="connsiteX0" fmla="*/ 0 w 165796"/>
              <a:gd name="connsiteY0" fmla="*/ 1041217 h 1736165"/>
              <a:gd name="connsiteX1" fmla="*/ 18288 w 165796"/>
              <a:gd name="connsiteY1" fmla="*/ 26233 h 1736165"/>
              <a:gd name="connsiteX2" fmla="*/ 73152 w 165796"/>
              <a:gd name="connsiteY2" fmla="*/ 1736161 h 1736165"/>
              <a:gd name="connsiteX3" fmla="*/ 155448 w 165796"/>
              <a:gd name="connsiteY3" fmla="*/ 7945 h 1736165"/>
              <a:gd name="connsiteX4" fmla="*/ 164592 w 165796"/>
              <a:gd name="connsiteY4" fmla="*/ 1050361 h 1736165"/>
              <a:gd name="connsiteX5" fmla="*/ 164592 w 165796"/>
              <a:gd name="connsiteY5" fmla="*/ 1050361 h 173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96" h="1736165">
                <a:moveTo>
                  <a:pt x="0" y="1041217"/>
                </a:moveTo>
                <a:cubicBezTo>
                  <a:pt x="3048" y="475813"/>
                  <a:pt x="6096" y="-89591"/>
                  <a:pt x="18288" y="26233"/>
                </a:cubicBezTo>
                <a:cubicBezTo>
                  <a:pt x="30480" y="142057"/>
                  <a:pt x="50292" y="1739209"/>
                  <a:pt x="73152" y="1736161"/>
                </a:cubicBezTo>
                <a:cubicBezTo>
                  <a:pt x="96012" y="1733113"/>
                  <a:pt x="140208" y="122245"/>
                  <a:pt x="155448" y="7945"/>
                </a:cubicBezTo>
                <a:cubicBezTo>
                  <a:pt x="170688" y="-106355"/>
                  <a:pt x="164592" y="1050361"/>
                  <a:pt x="164592" y="1050361"/>
                </a:cubicBezTo>
                <a:lnTo>
                  <a:pt x="164592" y="1050361"/>
                </a:ln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92345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68" y="0"/>
            <a:ext cx="7571637" cy="66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71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437" y="380262"/>
            <a:ext cx="7815565" cy="294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781" y="3827910"/>
            <a:ext cx="70008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62163" y="5859887"/>
            <a:ext cx="1656223" cy="369332"/>
          </a:xfrm>
          <a:prstGeom prst="rect">
            <a:avLst/>
          </a:prstGeom>
          <a:noFill/>
        </p:spPr>
        <p:txBody>
          <a:bodyPr wrap="none" rtlCol="0">
            <a:spAutoFit/>
          </a:bodyPr>
          <a:lstStyle/>
          <a:p>
            <a:r>
              <a:rPr lang="en-US" dirty="0" smtClean="0"/>
              <a:t>ASK Receiver</a:t>
            </a:r>
            <a:endParaRPr lang="en-US" dirty="0"/>
          </a:p>
        </p:txBody>
      </p:sp>
    </p:spTree>
    <p:extLst>
      <p:ext uri="{BB962C8B-B14F-4D97-AF65-F5344CB8AC3E}">
        <p14:creationId xmlns:p14="http://schemas.microsoft.com/office/powerpoint/2010/main" val="3730472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5344160" cy="6858000"/>
              </a:xfrm>
            </p:spPr>
            <p:txBody>
              <a:bodyPr>
                <a:normAutofit/>
              </a:bodyPr>
              <a:lstStyle/>
              <a:p>
                <a:r>
                  <a:rPr lang="en-US" sz="3200" b="1" dirty="0">
                    <a:solidFill>
                      <a:schemeClr val="tx1"/>
                    </a:solidFill>
                    <a:latin typeface="Algerian" panose="04020705040A02060702" pitchFamily="82" charset="0"/>
                    <a:ea typeface="Adobe Gothic Std B" panose="020B0800000000000000" pitchFamily="34" charset="-128"/>
                  </a:rPr>
                  <a:t> </a:t>
                </a:r>
                <a:r>
                  <a:rPr lang="en-US" sz="3200" b="1" dirty="0" smtClean="0">
                    <a:solidFill>
                      <a:schemeClr val="tx1"/>
                    </a:solidFill>
                    <a:latin typeface="Algerian" panose="04020705040A02060702" pitchFamily="82" charset="0"/>
                    <a:ea typeface="Adobe Gothic Std B" panose="020B0800000000000000" pitchFamily="34" charset="-128"/>
                  </a:rPr>
                  <a:t> </a:t>
                </a:r>
                <a:r>
                  <a:rPr lang="en-US" sz="2800" b="1" u="sng" dirty="0" smtClean="0">
                    <a:solidFill>
                      <a:schemeClr val="tx1"/>
                    </a:solidFill>
                    <a:latin typeface="Algerian" panose="04020705040A02060702" pitchFamily="82" charset="0"/>
                    <a:ea typeface="Adobe Gothic Std B" panose="020B0800000000000000" pitchFamily="34" charset="-128"/>
                  </a:rPr>
                  <a:t>Frequency shift keying:</a:t>
                </a:r>
                <a:r>
                  <a:rPr lang="en-US" dirty="0" smtClean="0">
                    <a:solidFill>
                      <a:schemeClr val="tx1"/>
                    </a:solidFill>
                    <a:latin typeface="Adobe Gothic Std B" panose="020B0800000000000000" pitchFamily="34" charset="-128"/>
                    <a:ea typeface="Adobe Gothic Std B" panose="020B0800000000000000" pitchFamily="34" charset="-128"/>
                  </a:rPr>
                  <a:t/>
                </a:r>
                <a:br>
                  <a:rPr lang="en-US" dirty="0" smtClean="0">
                    <a:solidFill>
                      <a:schemeClr val="tx1"/>
                    </a:solidFill>
                    <a:latin typeface="Adobe Gothic Std B" panose="020B0800000000000000" pitchFamily="34" charset="-128"/>
                    <a:ea typeface="Adobe Gothic Std B" panose="020B0800000000000000" pitchFamily="34" charset="-128"/>
                  </a:rPr>
                </a:br>
                <a:r>
                  <a:rPr lang="en-US" dirty="0">
                    <a:solidFill>
                      <a:schemeClr val="tx1"/>
                    </a:solidFill>
                    <a:latin typeface="Adobe Gothic Std B" panose="020B0800000000000000" pitchFamily="34" charset="-128"/>
                    <a:ea typeface="Adobe Gothic Std B" panose="020B0800000000000000" pitchFamily="34" charset="-128"/>
                  </a:rPr>
                  <a:t/>
                </a:r>
                <a:br>
                  <a:rPr lang="en-US" dirty="0">
                    <a:solidFill>
                      <a:schemeClr val="tx1"/>
                    </a:solidFill>
                    <a:latin typeface="Adobe Gothic Std B" panose="020B0800000000000000" pitchFamily="34" charset="-128"/>
                    <a:ea typeface="Adobe Gothic Std B" panose="020B0800000000000000" pitchFamily="34" charset="-128"/>
                  </a:rPr>
                </a:br>
                <a:r>
                  <a:rPr lang="en-US" dirty="0" smtClean="0">
                    <a:solidFill>
                      <a:schemeClr val="tx1"/>
                    </a:solidFill>
                    <a:latin typeface="Adobe Gothic Std B" panose="020B0800000000000000" pitchFamily="34" charset="-128"/>
                    <a:ea typeface="Adobe Gothic Std B" panose="020B0800000000000000" pitchFamily="34" charset="-128"/>
                  </a:rPr>
                  <a:t>  </a:t>
                </a:r>
                <a:br>
                  <a:rPr lang="en-US" dirty="0" smtClean="0">
                    <a:solidFill>
                      <a:schemeClr val="tx1"/>
                    </a:solidFill>
                    <a:latin typeface="Adobe Gothic Std B" panose="020B0800000000000000" pitchFamily="34" charset="-128"/>
                    <a:ea typeface="Adobe Gothic Std B" panose="020B0800000000000000" pitchFamily="34" charset="-128"/>
                  </a:rPr>
                </a:br>
                <a:r>
                  <a:rPr lang="en-US" dirty="0">
                    <a:solidFill>
                      <a:schemeClr val="tx1"/>
                    </a:solidFill>
                    <a:latin typeface="Bahnschrift SemiBold" panose="020B0502040204020203" pitchFamily="34" charset="0"/>
                    <a:ea typeface="Adobe Gothic Std B" panose="020B0800000000000000" pitchFamily="34" charset="-128"/>
                  </a:rPr>
                  <a:t> </a:t>
                </a:r>
                <a:r>
                  <a:rPr lang="en-US" dirty="0" smtClean="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if </a:t>
                </a:r>
                <a:r>
                  <a:rPr lang="en-US" sz="2800" dirty="0" err="1" smtClean="0">
                    <a:solidFill>
                      <a:schemeClr val="tx1"/>
                    </a:solidFill>
                    <a:latin typeface="Bahnschrift SemiBold" panose="020B0502040204020203" pitchFamily="34" charset="0"/>
                    <a:ea typeface="Adobe Gothic Std B" panose="020B0800000000000000" pitchFamily="34" charset="-128"/>
                  </a:rPr>
                  <a:t>Vm</a:t>
                </a:r>
                <a:r>
                  <a:rPr lang="en-US" sz="2800" dirty="0" smtClean="0">
                    <a:solidFill>
                      <a:schemeClr val="tx1"/>
                    </a:solidFill>
                    <a:latin typeface="Bahnschrift SemiBold" panose="020B0502040204020203" pitchFamily="34" charset="0"/>
                    <a:ea typeface="Adobe Gothic Std B" panose="020B0800000000000000" pitchFamily="34" charset="-128"/>
                  </a:rPr>
                  <a:t>(t)=+1</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smtClean="0">
                    <a:solidFill>
                      <a:schemeClr val="tx1"/>
                    </a:solidFill>
                    <a:latin typeface="Bahnschrift SemiBold" panose="020B0502040204020203" pitchFamily="34" charset="0"/>
                    <a:ea typeface="Adobe Gothic Std B" panose="020B0800000000000000" pitchFamily="34" charset="-128"/>
                  </a:rPr>
                  <a:t>   </a:t>
                </a:r>
                <a:r>
                  <a:rPr lang="en-US" sz="2800" dirty="0" err="1" smtClean="0">
                    <a:solidFill>
                      <a:schemeClr val="tx1"/>
                    </a:solidFill>
                    <a:latin typeface="Bahnschrift SemiBold" panose="020B0502040204020203" pitchFamily="34" charset="0"/>
                    <a:ea typeface="Adobe Gothic Std B" panose="020B0800000000000000" pitchFamily="34" charset="-128"/>
                  </a:rPr>
                  <a:t>Vc</a:t>
                </a:r>
                <a:r>
                  <a:rPr lang="en-US" sz="2800" dirty="0" smtClean="0">
                    <a:solidFill>
                      <a:schemeClr val="tx1"/>
                    </a:solidFill>
                    <a:latin typeface="Bahnschrift SemiBold" panose="020B0502040204020203" pitchFamily="34" charset="0"/>
                    <a:ea typeface="Adobe Gothic Std B" panose="020B0800000000000000" pitchFamily="34" charset="-128"/>
                  </a:rPr>
                  <a:t>(t)=A sin(2</a:t>
                </a:r>
                <a14:m>
                  <m:oMath xmlns:m="http://schemas.openxmlformats.org/officeDocument/2006/math">
                    <m:r>
                      <a:rPr lang="el-GR" sz="2800" i="1">
                        <a:latin typeface="Cambria Math" panose="02040503050406030204" pitchFamily="18" charset="0"/>
                      </a:rPr>
                      <m:t>𝜋</m:t>
                    </m:r>
                  </m:oMath>
                </a14:m>
                <a:r>
                  <a:rPr lang="en-US" sz="2800" dirty="0" smtClean="0">
                    <a:solidFill>
                      <a:schemeClr val="tx1"/>
                    </a:solidFill>
                    <a:latin typeface="Bahnschrift SemiBold" panose="020B0502040204020203" pitchFamily="34" charset="0"/>
                    <a:ea typeface="Adobe Gothic Std B" panose="020B0800000000000000" pitchFamily="34" charset="-128"/>
                  </a:rPr>
                  <a:t>f1t+</a:t>
                </a:r>
                <a:r>
                  <a:rPr lang="el-GR" sz="2800" dirty="0" smtClean="0">
                    <a:solidFill>
                      <a:schemeClr val="tx1"/>
                    </a:solidFill>
                    <a:latin typeface="Adobe Gothic Std B" panose="020B0800000000000000" pitchFamily="34" charset="-128"/>
                    <a:ea typeface="Adobe Gothic Std B" panose="020B0800000000000000" pitchFamily="34" charset="-128"/>
                  </a:rPr>
                  <a:t>θ</a:t>
                </a:r>
                <a:r>
                  <a:rPr lang="en-US" sz="2800" dirty="0" smtClean="0">
                    <a:solidFill>
                      <a:schemeClr val="tx1"/>
                    </a:solidFill>
                    <a:latin typeface="Bahnschrift SemiBold" panose="020B0502040204020203" pitchFamily="34" charset="0"/>
                    <a:ea typeface="Adobe Gothic Std B" panose="020B0800000000000000" pitchFamily="34" charset="-128"/>
                  </a:rPr>
                  <a:t>)</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                       </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  if </a:t>
                </a:r>
                <a:r>
                  <a:rPr lang="en-US" sz="2800" dirty="0" err="1" smtClean="0">
                    <a:solidFill>
                      <a:schemeClr val="tx1"/>
                    </a:solidFill>
                    <a:latin typeface="Bahnschrift SemiBold" panose="020B0502040204020203" pitchFamily="34" charset="0"/>
                    <a:ea typeface="Adobe Gothic Std B" panose="020B0800000000000000" pitchFamily="34" charset="-128"/>
                  </a:rPr>
                  <a:t>Vm</a:t>
                </a:r>
                <a:r>
                  <a:rPr lang="en-US" sz="2800" dirty="0" smtClean="0">
                    <a:solidFill>
                      <a:schemeClr val="tx1"/>
                    </a:solidFill>
                    <a:latin typeface="Bahnschrift SemiBold" panose="020B0502040204020203" pitchFamily="34" charset="0"/>
                    <a:ea typeface="Adobe Gothic Std B" panose="020B0800000000000000" pitchFamily="34" charset="-128"/>
                  </a:rPr>
                  <a:t>(t)=-1</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  </a:t>
                </a:r>
                <a:r>
                  <a:rPr lang="en-US" sz="2800" dirty="0" err="1" smtClean="0">
                    <a:solidFill>
                      <a:schemeClr val="tx1"/>
                    </a:solidFill>
                    <a:latin typeface="Bahnschrift SemiBold" panose="020B0502040204020203" pitchFamily="34" charset="0"/>
                    <a:ea typeface="Adobe Gothic Std B" panose="020B0800000000000000" pitchFamily="34" charset="-128"/>
                  </a:rPr>
                  <a:t>Vc</a:t>
                </a:r>
                <a:r>
                  <a:rPr lang="en-US" sz="2800" dirty="0" smtClean="0">
                    <a:solidFill>
                      <a:schemeClr val="tx1"/>
                    </a:solidFill>
                    <a:latin typeface="Bahnschrift SemiBold" panose="020B0502040204020203" pitchFamily="34" charset="0"/>
                    <a:ea typeface="Adobe Gothic Std B" panose="020B0800000000000000" pitchFamily="34" charset="-128"/>
                  </a:rPr>
                  <a:t>(t)= A sin(2</a:t>
                </a:r>
                <a14:m>
                  <m:oMath xmlns:m="http://schemas.openxmlformats.org/officeDocument/2006/math">
                    <m:r>
                      <a:rPr lang="el-GR" sz="2800" i="1">
                        <a:latin typeface="Cambria Math" panose="02040503050406030204" pitchFamily="18" charset="0"/>
                      </a:rPr>
                      <m:t>𝜋</m:t>
                    </m:r>
                  </m:oMath>
                </a14:m>
                <a:r>
                  <a:rPr lang="en-US" sz="2800" dirty="0" smtClean="0">
                    <a:solidFill>
                      <a:schemeClr val="tx1"/>
                    </a:solidFill>
                    <a:latin typeface="Bahnschrift SemiBold" panose="020B0502040204020203" pitchFamily="34" charset="0"/>
                    <a:ea typeface="Adobe Gothic Std B" panose="020B0800000000000000" pitchFamily="34" charset="-128"/>
                  </a:rPr>
                  <a:t>f2t+</a:t>
                </a:r>
                <a:r>
                  <a:rPr lang="el-GR" sz="2800" dirty="0" smtClean="0">
                    <a:solidFill>
                      <a:schemeClr val="tx1"/>
                    </a:solidFill>
                    <a:latin typeface="Adobe Gothic Std B" panose="020B0800000000000000" pitchFamily="34" charset="-128"/>
                    <a:ea typeface="Adobe Gothic Std B" panose="020B0800000000000000" pitchFamily="34" charset="-128"/>
                  </a:rPr>
                  <a:t>θ</a:t>
                </a:r>
                <a:r>
                  <a:rPr lang="en-US" sz="2800" dirty="0" smtClean="0">
                    <a:solidFill>
                      <a:schemeClr val="tx1"/>
                    </a:solidFill>
                    <a:latin typeface="Bahnschrift SemiBold" panose="020B0502040204020203" pitchFamily="34" charset="0"/>
                    <a:ea typeface="Adobe Gothic Std B" panose="020B0800000000000000" pitchFamily="34" charset="-128"/>
                  </a:rPr>
                  <a:t>)</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          </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  where,</a:t>
                </a:r>
                <a:br>
                  <a:rPr lang="en-US" sz="2800" dirty="0" smtClean="0">
                    <a:solidFill>
                      <a:schemeClr val="tx1"/>
                    </a:solidFill>
                    <a:latin typeface="Bahnschrift SemiBold" panose="020B0502040204020203" pitchFamily="34" charset="0"/>
                    <a:ea typeface="Adobe Gothic Std B" panose="020B0800000000000000" pitchFamily="34" charset="-128"/>
                  </a:rPr>
                </a:br>
                <a:r>
                  <a:rPr lang="en-US" sz="2800" dirty="0">
                    <a:solidFill>
                      <a:schemeClr val="tx1"/>
                    </a:solidFill>
                    <a:latin typeface="Bahnschrift SemiBold" panose="020B0502040204020203" pitchFamily="34" charset="0"/>
                    <a:ea typeface="Adobe Gothic Std B" panose="020B0800000000000000" pitchFamily="34" charset="-128"/>
                  </a:rPr>
                  <a:t> </a:t>
                </a:r>
                <a:r>
                  <a:rPr lang="en-US" sz="2800" dirty="0" smtClean="0">
                    <a:solidFill>
                      <a:schemeClr val="tx1"/>
                    </a:solidFill>
                    <a:latin typeface="Bahnschrift SemiBold" panose="020B0502040204020203" pitchFamily="34" charset="0"/>
                    <a:ea typeface="Adobe Gothic Std B" panose="020B0800000000000000" pitchFamily="34" charset="-128"/>
                  </a:rPr>
                  <a:t>  F1&gt;F2</a:t>
                </a:r>
                <a:endParaRPr lang="en-US" sz="2800" dirty="0">
                  <a:solidFill>
                    <a:schemeClr val="tx1"/>
                  </a:solidFill>
                  <a:latin typeface="Bahnschrift SemiBold" panose="020B0502040204020203" pitchFamily="34" charset="0"/>
                  <a:ea typeface="Adobe Gothic Std B" panose="020B0800000000000000" pitchFamily="34" charset="-128"/>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5344160" cy="6858000"/>
              </a:xfrm>
              <a:blipFill rotWithShape="0">
                <a:blip r:embed="rId2"/>
                <a:stretch>
                  <a:fillRect t="-178"/>
                </a:stretch>
              </a:blipFill>
            </p:spPr>
            <p:txBody>
              <a:bodyPr/>
              <a:lstStyle/>
              <a:p>
                <a:r>
                  <a:rPr lang="en-US">
                    <a:noFill/>
                  </a:rPr>
                  <a:t> </a:t>
                </a:r>
              </a:p>
            </p:txBody>
          </p:sp>
        </mc:Fallback>
      </mc:AlternateContent>
      <p:cxnSp>
        <p:nvCxnSpPr>
          <p:cNvPr id="23" name="Straight Connector 22"/>
          <p:cNvCxnSpPr/>
          <p:nvPr/>
        </p:nvCxnSpPr>
        <p:spPr>
          <a:xfrm>
            <a:off x="7891272" y="1700784"/>
            <a:ext cx="3831336" cy="0"/>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8247888" y="1005840"/>
            <a:ext cx="3236976" cy="369332"/>
          </a:xfrm>
          <a:prstGeom prst="rect">
            <a:avLst/>
          </a:prstGeom>
          <a:noFill/>
        </p:spPr>
        <p:txBody>
          <a:bodyPr wrap="square" rtlCol="0">
            <a:spAutoFit/>
          </a:bodyPr>
          <a:lstStyle/>
          <a:p>
            <a:r>
              <a:rPr lang="en-US" dirty="0" smtClean="0"/>
              <a:t>1    0    1    1    0    0    1 .........</a:t>
            </a:r>
            <a:endParaRPr lang="en-US" dirty="0"/>
          </a:p>
        </p:txBody>
      </p:sp>
      <p:cxnSp>
        <p:nvCxnSpPr>
          <p:cNvPr id="25" name="Elbow Connector 24"/>
          <p:cNvCxnSpPr/>
          <p:nvPr/>
        </p:nvCxnSpPr>
        <p:spPr>
          <a:xfrm>
            <a:off x="8147304" y="1375172"/>
            <a:ext cx="996695" cy="74623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26" name="Elbow Connector 25"/>
          <p:cNvCxnSpPr/>
          <p:nvPr/>
        </p:nvCxnSpPr>
        <p:spPr>
          <a:xfrm>
            <a:off x="9143999" y="1375172"/>
            <a:ext cx="1389887" cy="746236"/>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8147304" y="1375172"/>
            <a:ext cx="0" cy="325612"/>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H="1">
            <a:off x="9143997" y="1375172"/>
            <a:ext cx="2" cy="746236"/>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flipV="1">
            <a:off x="10533886" y="1375172"/>
            <a:ext cx="2" cy="746236"/>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10533887" y="1375172"/>
            <a:ext cx="237745"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10762488" y="1375172"/>
            <a:ext cx="9143" cy="325612"/>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7808976" y="3429000"/>
            <a:ext cx="3977640" cy="0"/>
          </a:xfrm>
          <a:prstGeom prst="line">
            <a:avLst/>
          </a:prstGeom>
        </p:spPr>
        <p:style>
          <a:lnRef idx="3">
            <a:schemeClr val="dk1"/>
          </a:lnRef>
          <a:fillRef idx="0">
            <a:schemeClr val="dk1"/>
          </a:fillRef>
          <a:effectRef idx="2">
            <a:schemeClr val="dk1"/>
          </a:effectRef>
          <a:fontRef idx="minor">
            <a:schemeClr val="tx1"/>
          </a:fontRef>
        </p:style>
      </p:cxnSp>
      <p:sp>
        <p:nvSpPr>
          <p:cNvPr id="33" name="Freeform 32"/>
          <p:cNvSpPr/>
          <p:nvPr/>
        </p:nvSpPr>
        <p:spPr>
          <a:xfrm>
            <a:off x="7854696" y="2510156"/>
            <a:ext cx="3803962" cy="1723520"/>
          </a:xfrm>
          <a:custGeom>
            <a:avLst/>
            <a:gdLst>
              <a:gd name="connsiteX0" fmla="*/ 0 w 3803962"/>
              <a:gd name="connsiteY0" fmla="*/ 900556 h 1723520"/>
              <a:gd name="connsiteX1" fmla="*/ 82296 w 3803962"/>
              <a:gd name="connsiteY1" fmla="*/ 22732 h 1723520"/>
              <a:gd name="connsiteX2" fmla="*/ 274320 w 3803962"/>
              <a:gd name="connsiteY2" fmla="*/ 1723516 h 1723520"/>
              <a:gd name="connsiteX3" fmla="*/ 420624 w 3803962"/>
              <a:gd name="connsiteY3" fmla="*/ 4444 h 1723520"/>
              <a:gd name="connsiteX4" fmla="*/ 603504 w 3803962"/>
              <a:gd name="connsiteY4" fmla="*/ 1705228 h 1723520"/>
              <a:gd name="connsiteX5" fmla="*/ 740664 w 3803962"/>
              <a:gd name="connsiteY5" fmla="*/ 13588 h 1723520"/>
              <a:gd name="connsiteX6" fmla="*/ 886968 w 3803962"/>
              <a:gd name="connsiteY6" fmla="*/ 1696084 h 1723520"/>
              <a:gd name="connsiteX7" fmla="*/ 1024128 w 3803962"/>
              <a:gd name="connsiteY7" fmla="*/ 22732 h 1723520"/>
              <a:gd name="connsiteX8" fmla="*/ 1188720 w 3803962"/>
              <a:gd name="connsiteY8" fmla="*/ 1677796 h 1723520"/>
              <a:gd name="connsiteX9" fmla="*/ 1316736 w 3803962"/>
              <a:gd name="connsiteY9" fmla="*/ 41020 h 1723520"/>
              <a:gd name="connsiteX10" fmla="*/ 1508760 w 3803962"/>
              <a:gd name="connsiteY10" fmla="*/ 1659508 h 1723520"/>
              <a:gd name="connsiteX11" fmla="*/ 1655064 w 3803962"/>
              <a:gd name="connsiteY11" fmla="*/ 22732 h 1723520"/>
              <a:gd name="connsiteX12" fmla="*/ 1828800 w 3803962"/>
              <a:gd name="connsiteY12" fmla="*/ 1622932 h 1723520"/>
              <a:gd name="connsiteX13" fmla="*/ 2020824 w 3803962"/>
              <a:gd name="connsiteY13" fmla="*/ 22732 h 1723520"/>
              <a:gd name="connsiteX14" fmla="*/ 2167128 w 3803962"/>
              <a:gd name="connsiteY14" fmla="*/ 1677796 h 1723520"/>
              <a:gd name="connsiteX15" fmla="*/ 2414016 w 3803962"/>
              <a:gd name="connsiteY15" fmla="*/ 41020 h 1723520"/>
              <a:gd name="connsiteX16" fmla="*/ 2587752 w 3803962"/>
              <a:gd name="connsiteY16" fmla="*/ 1650364 h 1723520"/>
              <a:gd name="connsiteX17" fmla="*/ 2825496 w 3803962"/>
              <a:gd name="connsiteY17" fmla="*/ 41020 h 1723520"/>
              <a:gd name="connsiteX18" fmla="*/ 2990088 w 3803962"/>
              <a:gd name="connsiteY18" fmla="*/ 1659508 h 1723520"/>
              <a:gd name="connsiteX19" fmla="*/ 3182112 w 3803962"/>
              <a:gd name="connsiteY19" fmla="*/ 59308 h 1723520"/>
              <a:gd name="connsiteX20" fmla="*/ 3392424 w 3803962"/>
              <a:gd name="connsiteY20" fmla="*/ 1613788 h 1723520"/>
              <a:gd name="connsiteX21" fmla="*/ 3593592 w 3803962"/>
              <a:gd name="connsiteY21" fmla="*/ 50164 h 1723520"/>
              <a:gd name="connsiteX22" fmla="*/ 3767328 w 3803962"/>
              <a:gd name="connsiteY22" fmla="*/ 900556 h 1723520"/>
              <a:gd name="connsiteX23" fmla="*/ 3803904 w 3803962"/>
              <a:gd name="connsiteY23" fmla="*/ 891412 h 1723520"/>
              <a:gd name="connsiteX24" fmla="*/ 3776472 w 3803962"/>
              <a:gd name="connsiteY24" fmla="*/ 909700 h 1723520"/>
              <a:gd name="connsiteX25" fmla="*/ 3803904 w 3803962"/>
              <a:gd name="connsiteY25" fmla="*/ 927988 h 172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03962" h="1723520">
                <a:moveTo>
                  <a:pt x="0" y="900556"/>
                </a:moveTo>
                <a:cubicBezTo>
                  <a:pt x="18288" y="393064"/>
                  <a:pt x="36576" y="-114428"/>
                  <a:pt x="82296" y="22732"/>
                </a:cubicBezTo>
                <a:cubicBezTo>
                  <a:pt x="128016" y="159892"/>
                  <a:pt x="217932" y="1726564"/>
                  <a:pt x="274320" y="1723516"/>
                </a:cubicBezTo>
                <a:cubicBezTo>
                  <a:pt x="330708" y="1720468"/>
                  <a:pt x="365760" y="7492"/>
                  <a:pt x="420624" y="4444"/>
                </a:cubicBezTo>
                <a:cubicBezTo>
                  <a:pt x="475488" y="1396"/>
                  <a:pt x="550164" y="1703704"/>
                  <a:pt x="603504" y="1705228"/>
                </a:cubicBezTo>
                <a:cubicBezTo>
                  <a:pt x="656844" y="1706752"/>
                  <a:pt x="693420" y="15112"/>
                  <a:pt x="740664" y="13588"/>
                </a:cubicBezTo>
                <a:cubicBezTo>
                  <a:pt x="787908" y="12064"/>
                  <a:pt x="839724" y="1694560"/>
                  <a:pt x="886968" y="1696084"/>
                </a:cubicBezTo>
                <a:cubicBezTo>
                  <a:pt x="934212" y="1697608"/>
                  <a:pt x="973836" y="25780"/>
                  <a:pt x="1024128" y="22732"/>
                </a:cubicBezTo>
                <a:cubicBezTo>
                  <a:pt x="1074420" y="19684"/>
                  <a:pt x="1139952" y="1674748"/>
                  <a:pt x="1188720" y="1677796"/>
                </a:cubicBezTo>
                <a:cubicBezTo>
                  <a:pt x="1237488" y="1680844"/>
                  <a:pt x="1263396" y="44068"/>
                  <a:pt x="1316736" y="41020"/>
                </a:cubicBezTo>
                <a:cubicBezTo>
                  <a:pt x="1370076" y="37972"/>
                  <a:pt x="1452372" y="1662556"/>
                  <a:pt x="1508760" y="1659508"/>
                </a:cubicBezTo>
                <a:cubicBezTo>
                  <a:pt x="1565148" y="1656460"/>
                  <a:pt x="1601724" y="28828"/>
                  <a:pt x="1655064" y="22732"/>
                </a:cubicBezTo>
                <a:cubicBezTo>
                  <a:pt x="1708404" y="16636"/>
                  <a:pt x="1767840" y="1622932"/>
                  <a:pt x="1828800" y="1622932"/>
                </a:cubicBezTo>
                <a:cubicBezTo>
                  <a:pt x="1889760" y="1622932"/>
                  <a:pt x="1964436" y="13588"/>
                  <a:pt x="2020824" y="22732"/>
                </a:cubicBezTo>
                <a:cubicBezTo>
                  <a:pt x="2077212" y="31876"/>
                  <a:pt x="2101596" y="1674748"/>
                  <a:pt x="2167128" y="1677796"/>
                </a:cubicBezTo>
                <a:cubicBezTo>
                  <a:pt x="2232660" y="1680844"/>
                  <a:pt x="2343912" y="45592"/>
                  <a:pt x="2414016" y="41020"/>
                </a:cubicBezTo>
                <a:cubicBezTo>
                  <a:pt x="2484120" y="36448"/>
                  <a:pt x="2519172" y="1650364"/>
                  <a:pt x="2587752" y="1650364"/>
                </a:cubicBezTo>
                <a:cubicBezTo>
                  <a:pt x="2656332" y="1650364"/>
                  <a:pt x="2758440" y="39496"/>
                  <a:pt x="2825496" y="41020"/>
                </a:cubicBezTo>
                <a:cubicBezTo>
                  <a:pt x="2892552" y="42544"/>
                  <a:pt x="2930652" y="1656460"/>
                  <a:pt x="2990088" y="1659508"/>
                </a:cubicBezTo>
                <a:cubicBezTo>
                  <a:pt x="3049524" y="1662556"/>
                  <a:pt x="3115056" y="66928"/>
                  <a:pt x="3182112" y="59308"/>
                </a:cubicBezTo>
                <a:cubicBezTo>
                  <a:pt x="3249168" y="51688"/>
                  <a:pt x="3323844" y="1615312"/>
                  <a:pt x="3392424" y="1613788"/>
                </a:cubicBezTo>
                <a:cubicBezTo>
                  <a:pt x="3461004" y="1612264"/>
                  <a:pt x="3531108" y="169036"/>
                  <a:pt x="3593592" y="50164"/>
                </a:cubicBezTo>
                <a:cubicBezTo>
                  <a:pt x="3656076" y="-68708"/>
                  <a:pt x="3732276" y="760348"/>
                  <a:pt x="3767328" y="900556"/>
                </a:cubicBezTo>
                <a:cubicBezTo>
                  <a:pt x="3802380" y="1040764"/>
                  <a:pt x="3802380" y="889888"/>
                  <a:pt x="3803904" y="891412"/>
                </a:cubicBezTo>
                <a:cubicBezTo>
                  <a:pt x="3805428" y="892936"/>
                  <a:pt x="3776472" y="903604"/>
                  <a:pt x="3776472" y="909700"/>
                </a:cubicBezTo>
                <a:cubicBezTo>
                  <a:pt x="3776472" y="915796"/>
                  <a:pt x="3790188" y="921892"/>
                  <a:pt x="3803904" y="927988"/>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5" name="Straight Connector 34"/>
          <p:cNvCxnSpPr/>
          <p:nvPr/>
        </p:nvCxnSpPr>
        <p:spPr>
          <a:xfrm>
            <a:off x="8645651"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143997" y="2121408"/>
            <a:ext cx="0" cy="3602736"/>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838942"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521185" y="2121408"/>
            <a:ext cx="41147" cy="3593592"/>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755627" y="1744504"/>
            <a:ext cx="78233" cy="3988784"/>
          </a:xfrm>
          <a:prstGeom prst="line">
            <a:avLst/>
          </a:prstGeom>
          <a:ln cmpd="sng">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39944" y="373119"/>
            <a:ext cx="1483098" cy="369332"/>
          </a:xfrm>
          <a:prstGeom prst="rect">
            <a:avLst/>
          </a:prstGeom>
          <a:noFill/>
        </p:spPr>
        <p:txBody>
          <a:bodyPr wrap="none" rtlCol="0">
            <a:spAutoFit/>
          </a:bodyPr>
          <a:lstStyle/>
          <a:p>
            <a:r>
              <a:rPr lang="en-US" b="1" dirty="0" smtClean="0"/>
              <a:t>Binary Data</a:t>
            </a:r>
            <a:endParaRPr lang="en-US" b="1" dirty="0"/>
          </a:p>
        </p:txBody>
      </p:sp>
      <p:cxnSp>
        <p:nvCxnSpPr>
          <p:cNvPr id="44" name="Straight Arrow Connector 43"/>
          <p:cNvCxnSpPr/>
          <p:nvPr/>
        </p:nvCxnSpPr>
        <p:spPr>
          <a:xfrm flipH="1" flipV="1">
            <a:off x="7891270" y="707662"/>
            <a:ext cx="429770" cy="3688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5842483" y="861167"/>
            <a:ext cx="1885453" cy="646331"/>
          </a:xfrm>
          <a:prstGeom prst="rect">
            <a:avLst/>
          </a:prstGeom>
          <a:noFill/>
        </p:spPr>
        <p:txBody>
          <a:bodyPr wrap="none" rtlCol="0">
            <a:spAutoFit/>
          </a:bodyPr>
          <a:lstStyle/>
          <a:p>
            <a:pPr algn="ctr"/>
            <a:r>
              <a:rPr lang="en-US" b="1" dirty="0" smtClean="0"/>
              <a:t>Pulse </a:t>
            </a:r>
          </a:p>
          <a:p>
            <a:pPr algn="ctr"/>
            <a:r>
              <a:rPr lang="en-US" b="1" dirty="0" smtClean="0"/>
              <a:t>Representation</a:t>
            </a:r>
            <a:endParaRPr lang="en-US" b="1" dirty="0"/>
          </a:p>
        </p:txBody>
      </p:sp>
      <p:cxnSp>
        <p:nvCxnSpPr>
          <p:cNvPr id="46" name="Straight Arrow Connector 45"/>
          <p:cNvCxnSpPr/>
          <p:nvPr/>
        </p:nvCxnSpPr>
        <p:spPr>
          <a:xfrm flipH="1" flipV="1">
            <a:off x="7669533" y="1393131"/>
            <a:ext cx="453509" cy="1448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5860866" y="2183998"/>
            <a:ext cx="1616894" cy="646331"/>
          </a:xfrm>
          <a:prstGeom prst="rect">
            <a:avLst/>
          </a:prstGeom>
          <a:noFill/>
        </p:spPr>
        <p:txBody>
          <a:bodyPr wrap="square" rtlCol="0">
            <a:spAutoFit/>
          </a:bodyPr>
          <a:lstStyle/>
          <a:p>
            <a:pPr algn="ctr"/>
            <a:r>
              <a:rPr lang="en-US" b="1" dirty="0" smtClean="0"/>
              <a:t>Career</a:t>
            </a:r>
            <a:endParaRPr lang="en-US" b="1" dirty="0"/>
          </a:p>
          <a:p>
            <a:pPr algn="ctr"/>
            <a:r>
              <a:rPr lang="en-US" b="1" dirty="0" smtClean="0"/>
              <a:t>Signal</a:t>
            </a:r>
          </a:p>
        </p:txBody>
      </p:sp>
      <p:cxnSp>
        <p:nvCxnSpPr>
          <p:cNvPr id="48" name="Straight Arrow Connector 47"/>
          <p:cNvCxnSpPr/>
          <p:nvPr/>
        </p:nvCxnSpPr>
        <p:spPr>
          <a:xfrm flipH="1" flipV="1">
            <a:off x="7029898" y="2782293"/>
            <a:ext cx="793302" cy="6467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11713464" y="1700784"/>
            <a:ext cx="16357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a:off x="11742539" y="3429000"/>
            <a:ext cx="168954" cy="35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a:off x="11770068" y="1440196"/>
            <a:ext cx="263214" cy="369332"/>
          </a:xfrm>
          <a:prstGeom prst="rect">
            <a:avLst/>
          </a:prstGeom>
          <a:noFill/>
        </p:spPr>
        <p:txBody>
          <a:bodyPr wrap="none" rtlCol="0">
            <a:spAutoFit/>
          </a:bodyPr>
          <a:lstStyle/>
          <a:p>
            <a:r>
              <a:rPr lang="en-US" b="1" dirty="0" smtClean="0"/>
              <a:t>t</a:t>
            </a:r>
            <a:endParaRPr lang="en-US" b="1" dirty="0"/>
          </a:p>
        </p:txBody>
      </p:sp>
      <p:sp>
        <p:nvSpPr>
          <p:cNvPr id="53" name="TextBox 52"/>
          <p:cNvSpPr txBox="1"/>
          <p:nvPr/>
        </p:nvSpPr>
        <p:spPr>
          <a:xfrm>
            <a:off x="11818112" y="3105647"/>
            <a:ext cx="263214" cy="369332"/>
          </a:xfrm>
          <a:prstGeom prst="rect">
            <a:avLst/>
          </a:prstGeom>
          <a:noFill/>
        </p:spPr>
        <p:txBody>
          <a:bodyPr wrap="none" rtlCol="0">
            <a:spAutoFit/>
          </a:bodyPr>
          <a:lstStyle/>
          <a:p>
            <a:r>
              <a:rPr lang="en-US" b="1" dirty="0" smtClean="0"/>
              <a:t>t</a:t>
            </a:r>
            <a:endParaRPr lang="en-US" b="1" dirty="0"/>
          </a:p>
        </p:txBody>
      </p:sp>
      <p:sp>
        <p:nvSpPr>
          <p:cNvPr id="54" name="TextBox 53"/>
          <p:cNvSpPr txBox="1"/>
          <p:nvPr/>
        </p:nvSpPr>
        <p:spPr>
          <a:xfrm>
            <a:off x="11839208" y="5339432"/>
            <a:ext cx="263214" cy="369332"/>
          </a:xfrm>
          <a:prstGeom prst="rect">
            <a:avLst/>
          </a:prstGeom>
          <a:noFill/>
        </p:spPr>
        <p:txBody>
          <a:bodyPr wrap="none" rtlCol="0">
            <a:spAutoFit/>
          </a:bodyPr>
          <a:lstStyle/>
          <a:p>
            <a:r>
              <a:rPr lang="en-US" b="1" dirty="0" smtClean="0"/>
              <a:t>t</a:t>
            </a:r>
            <a:endParaRPr lang="en-US" b="1" dirty="0"/>
          </a:p>
        </p:txBody>
      </p:sp>
      <p:sp>
        <p:nvSpPr>
          <p:cNvPr id="55" name="TextBox 54"/>
          <p:cNvSpPr txBox="1"/>
          <p:nvPr/>
        </p:nvSpPr>
        <p:spPr>
          <a:xfrm>
            <a:off x="5589271" y="4425138"/>
            <a:ext cx="1442720" cy="923330"/>
          </a:xfrm>
          <a:prstGeom prst="rect">
            <a:avLst/>
          </a:prstGeom>
          <a:noFill/>
        </p:spPr>
        <p:txBody>
          <a:bodyPr wrap="square" rtlCol="0">
            <a:spAutoFit/>
          </a:bodyPr>
          <a:lstStyle/>
          <a:p>
            <a:pPr algn="ctr"/>
            <a:r>
              <a:rPr lang="en-US" b="1" dirty="0" smtClean="0"/>
              <a:t>FSK Signal Of Frequency</a:t>
            </a:r>
            <a:endParaRPr lang="en-US" b="1" dirty="0"/>
          </a:p>
        </p:txBody>
      </p:sp>
      <p:cxnSp>
        <p:nvCxnSpPr>
          <p:cNvPr id="56" name="Straight Arrow Connector 55"/>
          <p:cNvCxnSpPr/>
          <p:nvPr/>
        </p:nvCxnSpPr>
        <p:spPr>
          <a:xfrm flipH="1" flipV="1">
            <a:off x="6854827" y="5104128"/>
            <a:ext cx="1158862" cy="626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p:cNvCxnSpPr/>
          <p:nvPr/>
        </p:nvCxnSpPr>
        <p:spPr>
          <a:xfrm>
            <a:off x="8013689" y="5730240"/>
            <a:ext cx="3863351" cy="30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Freeform 2"/>
          <p:cNvSpPr/>
          <p:nvPr/>
        </p:nvSpPr>
        <p:spPr>
          <a:xfrm>
            <a:off x="8055864" y="4571992"/>
            <a:ext cx="2798064" cy="1947680"/>
          </a:xfrm>
          <a:custGeom>
            <a:avLst/>
            <a:gdLst>
              <a:gd name="connsiteX0" fmla="*/ 0 w 2798064"/>
              <a:gd name="connsiteY0" fmla="*/ 1152152 h 1947680"/>
              <a:gd name="connsiteX1" fmla="*/ 91440 w 2798064"/>
              <a:gd name="connsiteY1" fmla="*/ 18296 h 1947680"/>
              <a:gd name="connsiteX2" fmla="*/ 82296 w 2798064"/>
              <a:gd name="connsiteY2" fmla="*/ 1929392 h 1947680"/>
              <a:gd name="connsiteX3" fmla="*/ 219456 w 2798064"/>
              <a:gd name="connsiteY3" fmla="*/ 18296 h 1947680"/>
              <a:gd name="connsiteX4" fmla="*/ 237744 w 2798064"/>
              <a:gd name="connsiteY4" fmla="*/ 1920248 h 1947680"/>
              <a:gd name="connsiteX5" fmla="*/ 338328 w 2798064"/>
              <a:gd name="connsiteY5" fmla="*/ 18296 h 1947680"/>
              <a:gd name="connsiteX6" fmla="*/ 384048 w 2798064"/>
              <a:gd name="connsiteY6" fmla="*/ 1901960 h 1947680"/>
              <a:gd name="connsiteX7" fmla="*/ 466344 w 2798064"/>
              <a:gd name="connsiteY7" fmla="*/ 18296 h 1947680"/>
              <a:gd name="connsiteX8" fmla="*/ 539496 w 2798064"/>
              <a:gd name="connsiteY8" fmla="*/ 1901960 h 1947680"/>
              <a:gd name="connsiteX9" fmla="*/ 603504 w 2798064"/>
              <a:gd name="connsiteY9" fmla="*/ 9152 h 1947680"/>
              <a:gd name="connsiteX10" fmla="*/ 722376 w 2798064"/>
              <a:gd name="connsiteY10" fmla="*/ 1929392 h 1947680"/>
              <a:gd name="connsiteX11" fmla="*/ 850392 w 2798064"/>
              <a:gd name="connsiteY11" fmla="*/ 9152 h 1947680"/>
              <a:gd name="connsiteX12" fmla="*/ 941832 w 2798064"/>
              <a:gd name="connsiteY12" fmla="*/ 1920248 h 1947680"/>
              <a:gd name="connsiteX13" fmla="*/ 1060704 w 2798064"/>
              <a:gd name="connsiteY13" fmla="*/ 9152 h 1947680"/>
              <a:gd name="connsiteX14" fmla="*/ 1143000 w 2798064"/>
              <a:gd name="connsiteY14" fmla="*/ 1901960 h 1947680"/>
              <a:gd name="connsiteX15" fmla="*/ 1188720 w 2798064"/>
              <a:gd name="connsiteY15" fmla="*/ 9152 h 1947680"/>
              <a:gd name="connsiteX16" fmla="*/ 1307592 w 2798064"/>
              <a:gd name="connsiteY16" fmla="*/ 1929392 h 1947680"/>
              <a:gd name="connsiteX17" fmla="*/ 1307592 w 2798064"/>
              <a:gd name="connsiteY17" fmla="*/ 9152 h 1947680"/>
              <a:gd name="connsiteX18" fmla="*/ 1444752 w 2798064"/>
              <a:gd name="connsiteY18" fmla="*/ 1938536 h 1947680"/>
              <a:gd name="connsiteX19" fmla="*/ 1435608 w 2798064"/>
              <a:gd name="connsiteY19" fmla="*/ 8 h 1947680"/>
              <a:gd name="connsiteX20" fmla="*/ 1563624 w 2798064"/>
              <a:gd name="connsiteY20" fmla="*/ 1911104 h 1947680"/>
              <a:gd name="connsiteX21" fmla="*/ 1554480 w 2798064"/>
              <a:gd name="connsiteY21" fmla="*/ 9152 h 1947680"/>
              <a:gd name="connsiteX22" fmla="*/ 1673352 w 2798064"/>
              <a:gd name="connsiteY22" fmla="*/ 1892816 h 1947680"/>
              <a:gd name="connsiteX23" fmla="*/ 1673352 w 2798064"/>
              <a:gd name="connsiteY23" fmla="*/ 9152 h 1947680"/>
              <a:gd name="connsiteX24" fmla="*/ 1801368 w 2798064"/>
              <a:gd name="connsiteY24" fmla="*/ 1920248 h 1947680"/>
              <a:gd name="connsiteX25" fmla="*/ 1810512 w 2798064"/>
              <a:gd name="connsiteY25" fmla="*/ 27440 h 1947680"/>
              <a:gd name="connsiteX26" fmla="*/ 2039112 w 2798064"/>
              <a:gd name="connsiteY26" fmla="*/ 1947680 h 1947680"/>
              <a:gd name="connsiteX27" fmla="*/ 2084832 w 2798064"/>
              <a:gd name="connsiteY27" fmla="*/ 27440 h 1947680"/>
              <a:gd name="connsiteX28" fmla="*/ 2276856 w 2798064"/>
              <a:gd name="connsiteY28" fmla="*/ 1929392 h 1947680"/>
              <a:gd name="connsiteX29" fmla="*/ 2322576 w 2798064"/>
              <a:gd name="connsiteY29" fmla="*/ 18296 h 1947680"/>
              <a:gd name="connsiteX30" fmla="*/ 2478024 w 2798064"/>
              <a:gd name="connsiteY30" fmla="*/ 1920248 h 1947680"/>
              <a:gd name="connsiteX31" fmla="*/ 2542032 w 2798064"/>
              <a:gd name="connsiteY31" fmla="*/ 9152 h 1947680"/>
              <a:gd name="connsiteX32" fmla="*/ 2587752 w 2798064"/>
              <a:gd name="connsiteY32" fmla="*/ 1892816 h 1947680"/>
              <a:gd name="connsiteX33" fmla="*/ 2642616 w 2798064"/>
              <a:gd name="connsiteY33" fmla="*/ 8 h 1947680"/>
              <a:gd name="connsiteX34" fmla="*/ 2697480 w 2798064"/>
              <a:gd name="connsiteY34" fmla="*/ 1892816 h 1947680"/>
              <a:gd name="connsiteX35" fmla="*/ 2752344 w 2798064"/>
              <a:gd name="connsiteY35" fmla="*/ 18296 h 1947680"/>
              <a:gd name="connsiteX36" fmla="*/ 2798064 w 2798064"/>
              <a:gd name="connsiteY36" fmla="*/ 1152152 h 194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98064" h="1947680">
                <a:moveTo>
                  <a:pt x="0" y="1152152"/>
                </a:moveTo>
                <a:cubicBezTo>
                  <a:pt x="38862" y="520454"/>
                  <a:pt x="77724" y="-111244"/>
                  <a:pt x="91440" y="18296"/>
                </a:cubicBezTo>
                <a:cubicBezTo>
                  <a:pt x="105156" y="147836"/>
                  <a:pt x="60960" y="1929392"/>
                  <a:pt x="82296" y="1929392"/>
                </a:cubicBezTo>
                <a:cubicBezTo>
                  <a:pt x="103632" y="1929392"/>
                  <a:pt x="193548" y="19820"/>
                  <a:pt x="219456" y="18296"/>
                </a:cubicBezTo>
                <a:cubicBezTo>
                  <a:pt x="245364" y="16772"/>
                  <a:pt x="217932" y="1920248"/>
                  <a:pt x="237744" y="1920248"/>
                </a:cubicBezTo>
                <a:cubicBezTo>
                  <a:pt x="257556" y="1920248"/>
                  <a:pt x="313944" y="21344"/>
                  <a:pt x="338328" y="18296"/>
                </a:cubicBezTo>
                <a:cubicBezTo>
                  <a:pt x="362712" y="15248"/>
                  <a:pt x="362712" y="1901960"/>
                  <a:pt x="384048" y="1901960"/>
                </a:cubicBezTo>
                <a:cubicBezTo>
                  <a:pt x="405384" y="1901960"/>
                  <a:pt x="440436" y="18296"/>
                  <a:pt x="466344" y="18296"/>
                </a:cubicBezTo>
                <a:cubicBezTo>
                  <a:pt x="492252" y="18296"/>
                  <a:pt x="516636" y="1903484"/>
                  <a:pt x="539496" y="1901960"/>
                </a:cubicBezTo>
                <a:cubicBezTo>
                  <a:pt x="562356" y="1900436"/>
                  <a:pt x="573024" y="4580"/>
                  <a:pt x="603504" y="9152"/>
                </a:cubicBezTo>
                <a:cubicBezTo>
                  <a:pt x="633984" y="13724"/>
                  <a:pt x="681228" y="1929392"/>
                  <a:pt x="722376" y="1929392"/>
                </a:cubicBezTo>
                <a:cubicBezTo>
                  <a:pt x="763524" y="1929392"/>
                  <a:pt x="813816" y="10676"/>
                  <a:pt x="850392" y="9152"/>
                </a:cubicBezTo>
                <a:cubicBezTo>
                  <a:pt x="886968" y="7628"/>
                  <a:pt x="906780" y="1920248"/>
                  <a:pt x="941832" y="1920248"/>
                </a:cubicBezTo>
                <a:cubicBezTo>
                  <a:pt x="976884" y="1920248"/>
                  <a:pt x="1027176" y="12200"/>
                  <a:pt x="1060704" y="9152"/>
                </a:cubicBezTo>
                <a:cubicBezTo>
                  <a:pt x="1094232" y="6104"/>
                  <a:pt x="1121664" y="1901960"/>
                  <a:pt x="1143000" y="1901960"/>
                </a:cubicBezTo>
                <a:cubicBezTo>
                  <a:pt x="1164336" y="1901960"/>
                  <a:pt x="1161288" y="4580"/>
                  <a:pt x="1188720" y="9152"/>
                </a:cubicBezTo>
                <a:cubicBezTo>
                  <a:pt x="1216152" y="13724"/>
                  <a:pt x="1287780" y="1929392"/>
                  <a:pt x="1307592" y="1929392"/>
                </a:cubicBezTo>
                <a:cubicBezTo>
                  <a:pt x="1327404" y="1929392"/>
                  <a:pt x="1284732" y="7628"/>
                  <a:pt x="1307592" y="9152"/>
                </a:cubicBezTo>
                <a:cubicBezTo>
                  <a:pt x="1330452" y="10676"/>
                  <a:pt x="1423416" y="1940060"/>
                  <a:pt x="1444752" y="1938536"/>
                </a:cubicBezTo>
                <a:cubicBezTo>
                  <a:pt x="1466088" y="1937012"/>
                  <a:pt x="1415796" y="4580"/>
                  <a:pt x="1435608" y="8"/>
                </a:cubicBezTo>
                <a:cubicBezTo>
                  <a:pt x="1455420" y="-4564"/>
                  <a:pt x="1543812" y="1909580"/>
                  <a:pt x="1563624" y="1911104"/>
                </a:cubicBezTo>
                <a:cubicBezTo>
                  <a:pt x="1583436" y="1912628"/>
                  <a:pt x="1536192" y="12200"/>
                  <a:pt x="1554480" y="9152"/>
                </a:cubicBezTo>
                <a:cubicBezTo>
                  <a:pt x="1572768" y="6104"/>
                  <a:pt x="1653540" y="1892816"/>
                  <a:pt x="1673352" y="1892816"/>
                </a:cubicBezTo>
                <a:cubicBezTo>
                  <a:pt x="1693164" y="1892816"/>
                  <a:pt x="1652016" y="4580"/>
                  <a:pt x="1673352" y="9152"/>
                </a:cubicBezTo>
                <a:cubicBezTo>
                  <a:pt x="1694688" y="13724"/>
                  <a:pt x="1778508" y="1917200"/>
                  <a:pt x="1801368" y="1920248"/>
                </a:cubicBezTo>
                <a:cubicBezTo>
                  <a:pt x="1824228" y="1923296"/>
                  <a:pt x="1770888" y="22868"/>
                  <a:pt x="1810512" y="27440"/>
                </a:cubicBezTo>
                <a:cubicBezTo>
                  <a:pt x="1850136" y="32012"/>
                  <a:pt x="1993392" y="1947680"/>
                  <a:pt x="2039112" y="1947680"/>
                </a:cubicBezTo>
                <a:cubicBezTo>
                  <a:pt x="2084832" y="1947680"/>
                  <a:pt x="2045208" y="30488"/>
                  <a:pt x="2084832" y="27440"/>
                </a:cubicBezTo>
                <a:cubicBezTo>
                  <a:pt x="2124456" y="24392"/>
                  <a:pt x="2237232" y="1930916"/>
                  <a:pt x="2276856" y="1929392"/>
                </a:cubicBezTo>
                <a:cubicBezTo>
                  <a:pt x="2316480" y="1927868"/>
                  <a:pt x="2289048" y="19820"/>
                  <a:pt x="2322576" y="18296"/>
                </a:cubicBezTo>
                <a:cubicBezTo>
                  <a:pt x="2356104" y="16772"/>
                  <a:pt x="2441448" y="1921772"/>
                  <a:pt x="2478024" y="1920248"/>
                </a:cubicBezTo>
                <a:cubicBezTo>
                  <a:pt x="2514600" y="1918724"/>
                  <a:pt x="2523744" y="13724"/>
                  <a:pt x="2542032" y="9152"/>
                </a:cubicBezTo>
                <a:cubicBezTo>
                  <a:pt x="2560320" y="4580"/>
                  <a:pt x="2570988" y="1894340"/>
                  <a:pt x="2587752" y="1892816"/>
                </a:cubicBezTo>
                <a:cubicBezTo>
                  <a:pt x="2604516" y="1891292"/>
                  <a:pt x="2624328" y="8"/>
                  <a:pt x="2642616" y="8"/>
                </a:cubicBezTo>
                <a:cubicBezTo>
                  <a:pt x="2660904" y="8"/>
                  <a:pt x="2679192" y="1889768"/>
                  <a:pt x="2697480" y="1892816"/>
                </a:cubicBezTo>
                <a:cubicBezTo>
                  <a:pt x="2715768" y="1895864"/>
                  <a:pt x="2735580" y="141740"/>
                  <a:pt x="2752344" y="18296"/>
                </a:cubicBezTo>
                <a:cubicBezTo>
                  <a:pt x="2769108" y="-105148"/>
                  <a:pt x="2783586" y="523502"/>
                  <a:pt x="2798064" y="1152152"/>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9588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590" y="296214"/>
            <a:ext cx="7116547" cy="625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81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892</TotalTime>
  <Words>438</Words>
  <Application>Microsoft Office PowerPoint</Application>
  <PresentationFormat>Custom</PresentationFormat>
  <Paragraphs>70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Wisp</vt:lpstr>
      <vt:lpstr>PowerPoint Presentation</vt:lpstr>
      <vt:lpstr>PowerPoint Presentation</vt:lpstr>
      <vt:lpstr>PowerPoint Presentation</vt:lpstr>
      <vt:lpstr>V(t)= A sin(2πfct+θ) </vt:lpstr>
      <vt:lpstr>For amplitude shift keying:        Vask =[1+Vm(t)] [A/2 cos 2πfct]  when, Vm(t)=+1  Vask =[1+1]× A/2 cos2πfct  Vask=A cos 2πfct  when, Vm(t)=-1  Vask=0         </vt:lpstr>
      <vt:lpstr>PowerPoint Presentation</vt:lpstr>
      <vt:lpstr>PowerPoint Presentation</vt:lpstr>
      <vt:lpstr>  Frequency shift keying:        if Vm(t)=+1    Vc(t)=A sin(2πf1t+θ)                             if Vm(t)=-1    Vc(t)= A sin(2πf2t+θ)                where,    F1&gt;F2</vt:lpstr>
      <vt:lpstr>PowerPoint Presentation</vt:lpstr>
      <vt:lpstr>PowerPoint Presentation</vt:lpstr>
      <vt:lpstr>PowerPoint Presentation</vt:lpstr>
      <vt:lpstr>PowerPoint Presentation</vt:lpstr>
      <vt:lpstr>Phase Shifting Keying:         if Vm(t)= +1, then θ=0°   Vc(t)= A sin(2πf1+ θ)                     if Vm(t)= -1,Then θ=180°             Vc(t)= A sin(2πf1+ 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Digital transmitter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Presentation</dc:title>
  <dc:creator>Rejuan Shuvo</dc:creator>
  <cp:lastModifiedBy>Personal</cp:lastModifiedBy>
  <cp:revision>63</cp:revision>
  <dcterms:created xsi:type="dcterms:W3CDTF">2018-04-08T16:20:25Z</dcterms:created>
  <dcterms:modified xsi:type="dcterms:W3CDTF">2020-12-14T15:31:27Z</dcterms:modified>
</cp:coreProperties>
</file>