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532" r:id="rId3"/>
    <p:sldId id="551" r:id="rId4"/>
    <p:sldId id="552" r:id="rId5"/>
    <p:sldId id="651" r:id="rId6"/>
    <p:sldId id="554" r:id="rId7"/>
    <p:sldId id="555" r:id="rId8"/>
    <p:sldId id="556" r:id="rId9"/>
    <p:sldId id="646" r:id="rId10"/>
    <p:sldId id="653" r:id="rId11"/>
    <p:sldId id="558" r:id="rId12"/>
    <p:sldId id="559" r:id="rId13"/>
    <p:sldId id="654" r:id="rId14"/>
    <p:sldId id="655" r:id="rId15"/>
    <p:sldId id="619" r:id="rId16"/>
    <p:sldId id="620" r:id="rId17"/>
    <p:sldId id="649" r:id="rId18"/>
    <p:sldId id="621" r:id="rId19"/>
    <p:sldId id="622" r:id="rId20"/>
    <p:sldId id="647" r:id="rId21"/>
    <p:sldId id="656" r:id="rId22"/>
    <p:sldId id="623" r:id="rId23"/>
    <p:sldId id="650" r:id="rId24"/>
    <p:sldId id="657" r:id="rId25"/>
    <p:sldId id="658" r:id="rId26"/>
    <p:sldId id="659" r:id="rId27"/>
    <p:sldId id="316"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071" autoAdjust="0"/>
  </p:normalViewPr>
  <p:slideViewPr>
    <p:cSldViewPr>
      <p:cViewPr varScale="1">
        <p:scale>
          <a:sx n="72" d="100"/>
          <a:sy n="72" d="100"/>
        </p:scale>
        <p:origin x="13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4A28E5-0A02-4233-9D9B-4ECA035D4A3C}" type="datetimeFigureOut">
              <a:rPr lang="en-US" smtClean="0"/>
              <a:t>8/5/2020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995BDD3-CBCF-4229-B679-4F3D92DE84DC}" type="slidenum">
              <a:rPr lang="en-US" smtClean="0"/>
              <a:t>‹#›</a:t>
            </a:fld>
            <a:endParaRPr lang="en-US"/>
          </a:p>
        </p:txBody>
      </p:sp>
    </p:spTree>
    <p:extLst>
      <p:ext uri="{BB962C8B-B14F-4D97-AF65-F5344CB8AC3E}">
        <p14:creationId xmlns:p14="http://schemas.microsoft.com/office/powerpoint/2010/main" val="377167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5BDD3-CBCF-4229-B679-4F3D92DE84DC}" type="slidenum">
              <a:rPr lang="en-US" smtClean="0"/>
              <a:t>1</a:t>
            </a:fld>
            <a:endParaRPr lang="en-US"/>
          </a:p>
        </p:txBody>
      </p:sp>
    </p:spTree>
    <p:extLst>
      <p:ext uri="{BB962C8B-B14F-4D97-AF65-F5344CB8AC3E}">
        <p14:creationId xmlns:p14="http://schemas.microsoft.com/office/powerpoint/2010/main" val="372691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10</a:t>
            </a:fld>
            <a:endParaRPr lang="en-US"/>
          </a:p>
        </p:txBody>
      </p:sp>
    </p:spTree>
    <p:extLst>
      <p:ext uri="{BB962C8B-B14F-4D97-AF65-F5344CB8AC3E}">
        <p14:creationId xmlns:p14="http://schemas.microsoft.com/office/powerpoint/2010/main" val="395185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11</a:t>
            </a:fld>
            <a:endParaRPr lang="en-US"/>
          </a:p>
        </p:txBody>
      </p:sp>
    </p:spTree>
    <p:extLst>
      <p:ext uri="{BB962C8B-B14F-4D97-AF65-F5344CB8AC3E}">
        <p14:creationId xmlns:p14="http://schemas.microsoft.com/office/powerpoint/2010/main" val="315030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12</a:t>
            </a:fld>
            <a:endParaRPr lang="en-US"/>
          </a:p>
        </p:txBody>
      </p:sp>
    </p:spTree>
    <p:extLst>
      <p:ext uri="{BB962C8B-B14F-4D97-AF65-F5344CB8AC3E}">
        <p14:creationId xmlns:p14="http://schemas.microsoft.com/office/powerpoint/2010/main" val="354784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13</a:t>
            </a:fld>
            <a:endParaRPr lang="en-US"/>
          </a:p>
        </p:txBody>
      </p:sp>
    </p:spTree>
    <p:extLst>
      <p:ext uri="{BB962C8B-B14F-4D97-AF65-F5344CB8AC3E}">
        <p14:creationId xmlns:p14="http://schemas.microsoft.com/office/powerpoint/2010/main" val="296259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14</a:t>
            </a:fld>
            <a:endParaRPr lang="en-US"/>
          </a:p>
        </p:txBody>
      </p:sp>
    </p:spTree>
    <p:extLst>
      <p:ext uri="{BB962C8B-B14F-4D97-AF65-F5344CB8AC3E}">
        <p14:creationId xmlns:p14="http://schemas.microsoft.com/office/powerpoint/2010/main" val="272816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15</a:t>
            </a:fld>
            <a:endParaRPr lang="en-US"/>
          </a:p>
        </p:txBody>
      </p:sp>
    </p:spTree>
    <p:extLst>
      <p:ext uri="{BB962C8B-B14F-4D97-AF65-F5344CB8AC3E}">
        <p14:creationId xmlns:p14="http://schemas.microsoft.com/office/powerpoint/2010/main" val="284365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16</a:t>
            </a:fld>
            <a:endParaRPr lang="en-US"/>
          </a:p>
        </p:txBody>
      </p:sp>
    </p:spTree>
    <p:extLst>
      <p:ext uri="{BB962C8B-B14F-4D97-AF65-F5344CB8AC3E}">
        <p14:creationId xmlns:p14="http://schemas.microsoft.com/office/powerpoint/2010/main" val="857175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17</a:t>
            </a:fld>
            <a:endParaRPr lang="en-US"/>
          </a:p>
        </p:txBody>
      </p:sp>
    </p:spTree>
    <p:extLst>
      <p:ext uri="{BB962C8B-B14F-4D97-AF65-F5344CB8AC3E}">
        <p14:creationId xmlns:p14="http://schemas.microsoft.com/office/powerpoint/2010/main" val="375042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18</a:t>
            </a:fld>
            <a:endParaRPr lang="en-US"/>
          </a:p>
        </p:txBody>
      </p:sp>
    </p:spTree>
    <p:extLst>
      <p:ext uri="{BB962C8B-B14F-4D97-AF65-F5344CB8AC3E}">
        <p14:creationId xmlns:p14="http://schemas.microsoft.com/office/powerpoint/2010/main" val="115196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19</a:t>
            </a:fld>
            <a:endParaRPr lang="en-US"/>
          </a:p>
        </p:txBody>
      </p:sp>
    </p:spTree>
    <p:extLst>
      <p:ext uri="{BB962C8B-B14F-4D97-AF65-F5344CB8AC3E}">
        <p14:creationId xmlns:p14="http://schemas.microsoft.com/office/powerpoint/2010/main" val="359692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a:t>
            </a:fld>
            <a:endParaRPr lang="en-US"/>
          </a:p>
        </p:txBody>
      </p:sp>
    </p:spTree>
    <p:extLst>
      <p:ext uri="{BB962C8B-B14F-4D97-AF65-F5344CB8AC3E}">
        <p14:creationId xmlns:p14="http://schemas.microsoft.com/office/powerpoint/2010/main" val="1934532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20</a:t>
            </a:fld>
            <a:endParaRPr lang="en-US"/>
          </a:p>
        </p:txBody>
      </p:sp>
    </p:spTree>
    <p:extLst>
      <p:ext uri="{BB962C8B-B14F-4D97-AF65-F5344CB8AC3E}">
        <p14:creationId xmlns:p14="http://schemas.microsoft.com/office/powerpoint/2010/main" val="95017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21</a:t>
            </a:fld>
            <a:endParaRPr lang="en-US"/>
          </a:p>
        </p:txBody>
      </p:sp>
    </p:spTree>
    <p:extLst>
      <p:ext uri="{BB962C8B-B14F-4D97-AF65-F5344CB8AC3E}">
        <p14:creationId xmlns:p14="http://schemas.microsoft.com/office/powerpoint/2010/main" val="321430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22</a:t>
            </a:fld>
            <a:endParaRPr lang="en-US"/>
          </a:p>
        </p:txBody>
      </p:sp>
    </p:spTree>
    <p:extLst>
      <p:ext uri="{BB962C8B-B14F-4D97-AF65-F5344CB8AC3E}">
        <p14:creationId xmlns:p14="http://schemas.microsoft.com/office/powerpoint/2010/main" val="312164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23</a:t>
            </a:fld>
            <a:endParaRPr lang="en-US"/>
          </a:p>
        </p:txBody>
      </p:sp>
    </p:spTree>
    <p:extLst>
      <p:ext uri="{BB962C8B-B14F-4D97-AF65-F5344CB8AC3E}">
        <p14:creationId xmlns:p14="http://schemas.microsoft.com/office/powerpoint/2010/main" val="325033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24</a:t>
            </a:fld>
            <a:endParaRPr lang="en-US"/>
          </a:p>
        </p:txBody>
      </p:sp>
    </p:spTree>
    <p:extLst>
      <p:ext uri="{BB962C8B-B14F-4D97-AF65-F5344CB8AC3E}">
        <p14:creationId xmlns:p14="http://schemas.microsoft.com/office/powerpoint/2010/main" val="301877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25</a:t>
            </a:fld>
            <a:endParaRPr lang="en-US"/>
          </a:p>
        </p:txBody>
      </p:sp>
    </p:spTree>
    <p:extLst>
      <p:ext uri="{BB962C8B-B14F-4D97-AF65-F5344CB8AC3E}">
        <p14:creationId xmlns:p14="http://schemas.microsoft.com/office/powerpoint/2010/main" val="1584896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26</a:t>
            </a:fld>
            <a:endParaRPr lang="en-US"/>
          </a:p>
        </p:txBody>
      </p:sp>
    </p:spTree>
    <p:extLst>
      <p:ext uri="{BB962C8B-B14F-4D97-AF65-F5344CB8AC3E}">
        <p14:creationId xmlns:p14="http://schemas.microsoft.com/office/powerpoint/2010/main" val="4027267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5BDD3-CBCF-4229-B679-4F3D92DE84DC}" type="slidenum">
              <a:rPr lang="en-US" smtClean="0"/>
              <a:t>27</a:t>
            </a:fld>
            <a:endParaRPr lang="en-US"/>
          </a:p>
        </p:txBody>
      </p:sp>
    </p:spTree>
    <p:extLst>
      <p:ext uri="{BB962C8B-B14F-4D97-AF65-F5344CB8AC3E}">
        <p14:creationId xmlns:p14="http://schemas.microsoft.com/office/powerpoint/2010/main" val="8667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a:t>
            </a:fld>
            <a:endParaRPr lang="en-US"/>
          </a:p>
        </p:txBody>
      </p:sp>
    </p:spTree>
    <p:extLst>
      <p:ext uri="{BB962C8B-B14F-4D97-AF65-F5344CB8AC3E}">
        <p14:creationId xmlns:p14="http://schemas.microsoft.com/office/powerpoint/2010/main" val="210063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4</a:t>
            </a:fld>
            <a:endParaRPr lang="en-US"/>
          </a:p>
        </p:txBody>
      </p:sp>
    </p:spTree>
    <p:extLst>
      <p:ext uri="{BB962C8B-B14F-4D97-AF65-F5344CB8AC3E}">
        <p14:creationId xmlns:p14="http://schemas.microsoft.com/office/powerpoint/2010/main" val="8566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5</a:t>
            </a:fld>
            <a:endParaRPr lang="en-US"/>
          </a:p>
        </p:txBody>
      </p:sp>
    </p:spTree>
    <p:extLst>
      <p:ext uri="{BB962C8B-B14F-4D97-AF65-F5344CB8AC3E}">
        <p14:creationId xmlns:p14="http://schemas.microsoft.com/office/powerpoint/2010/main" val="116101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6</a:t>
            </a:fld>
            <a:endParaRPr lang="en-US"/>
          </a:p>
        </p:txBody>
      </p:sp>
    </p:spTree>
    <p:extLst>
      <p:ext uri="{BB962C8B-B14F-4D97-AF65-F5344CB8AC3E}">
        <p14:creationId xmlns:p14="http://schemas.microsoft.com/office/powerpoint/2010/main" val="329777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7</a:t>
            </a:fld>
            <a:endParaRPr lang="en-US"/>
          </a:p>
        </p:txBody>
      </p:sp>
    </p:spTree>
    <p:extLst>
      <p:ext uri="{BB962C8B-B14F-4D97-AF65-F5344CB8AC3E}">
        <p14:creationId xmlns:p14="http://schemas.microsoft.com/office/powerpoint/2010/main" val="217004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8</a:t>
            </a:fld>
            <a:endParaRPr lang="en-US"/>
          </a:p>
        </p:txBody>
      </p:sp>
    </p:spTree>
    <p:extLst>
      <p:ext uri="{BB962C8B-B14F-4D97-AF65-F5344CB8AC3E}">
        <p14:creationId xmlns:p14="http://schemas.microsoft.com/office/powerpoint/2010/main" val="54335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9</a:t>
            </a:fld>
            <a:endParaRPr lang="en-US"/>
          </a:p>
        </p:txBody>
      </p:sp>
    </p:spTree>
    <p:extLst>
      <p:ext uri="{BB962C8B-B14F-4D97-AF65-F5344CB8AC3E}">
        <p14:creationId xmlns:p14="http://schemas.microsoft.com/office/powerpoint/2010/main" val="4177009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pic>
        <p:nvPicPr>
          <p:cNvPr id="4" name="Picture 3"/>
          <p:cNvPicPr>
            <a:picLocks noChangeAspect="1"/>
          </p:cNvPicPr>
          <p:nvPr userDrawn="1"/>
        </p:nvPicPr>
        <p:blipFill>
          <a:blip r:embed="rId2"/>
          <a:stretch>
            <a:fillRect/>
          </a:stretch>
        </p:blipFill>
        <p:spPr>
          <a:xfrm>
            <a:off x="1" y="1"/>
            <a:ext cx="2146300" cy="762000"/>
          </a:xfrm>
          <a:prstGeom prst="rect">
            <a:avLst/>
          </a:prstGeom>
        </p:spPr>
      </p:pic>
      <p:sp>
        <p:nvSpPr>
          <p:cNvPr id="7" name="Rectangle 6"/>
          <p:cNvSpPr/>
          <p:nvPr userDrawn="1"/>
        </p:nvSpPr>
        <p:spPr>
          <a:xfrm>
            <a:off x="5943600" y="18415"/>
            <a:ext cx="3200400" cy="51498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Times New Roman" panose="02020603050405020304" pitchFamily="18" charset="0"/>
                <a:cs typeface="Times New Roman" panose="02020603050405020304" pitchFamily="18" charset="0"/>
              </a:rPr>
              <a:t>EEE, Faculty of Engineering</a:t>
            </a:r>
          </a:p>
        </p:txBody>
      </p:sp>
    </p:spTree>
    <p:extLst>
      <p:ext uri="{BB962C8B-B14F-4D97-AF65-F5344CB8AC3E}">
        <p14:creationId xmlns:p14="http://schemas.microsoft.com/office/powerpoint/2010/main" val="225638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90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67793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90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397234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152400" y="6324600"/>
            <a:ext cx="8686800" cy="38099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Dawit Mekonnen, Hira Channa, &amp; Claudia Ringler                                               KP’s, FO’s and ag productivity</a:t>
            </a:r>
            <a:endParaRPr lang="en-US" dirty="0"/>
          </a:p>
        </p:txBody>
      </p:sp>
    </p:spTree>
    <p:extLst>
      <p:ext uri="{BB962C8B-B14F-4D97-AF65-F5344CB8AC3E}">
        <p14:creationId xmlns:p14="http://schemas.microsoft.com/office/powerpoint/2010/main" val="4771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Tree>
    <p:extLst>
      <p:ext uri="{BB962C8B-B14F-4D97-AF65-F5344CB8AC3E}">
        <p14:creationId xmlns:p14="http://schemas.microsoft.com/office/powerpoint/2010/main" val="317940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Tree>
    <p:extLst>
      <p:ext uri="{BB962C8B-B14F-4D97-AF65-F5344CB8AC3E}">
        <p14:creationId xmlns:p14="http://schemas.microsoft.com/office/powerpoint/2010/main" val="101230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990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Dawit Mekonnen, Hira Channa, &amp; Claudia Ringler                                               KP’s, FO’s and ag productivity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73162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990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Dawit Mekonnen, Hira Channa, &amp; Claudia Ringler                                               KP’s, FO’s and ag productivity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329813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90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Dawit Mekonnen, Hira Channa, &amp; Claudia Ringler                                               KP’s, FO’s and ag productivity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22504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90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55420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90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415565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9" name="Picture 8" descr="PSSP_banner_v02.psd"/>
          <p:cNvPicPr>
            <a:picLocks noChangeAspect="1"/>
          </p:cNvPicPr>
          <p:nvPr userDrawn="1"/>
        </p:nvPicPr>
        <p:blipFill>
          <a:blip r:embed="rId13">
            <a:alphaModFix amt="91000"/>
            <a:extLst>
              <a:ext uri="{28A0092B-C50C-407E-A947-70E740481C1C}">
                <a14:useLocalDpi xmlns:a14="http://schemas.microsoft.com/office/drawing/2010/main"/>
              </a:ext>
            </a:extLst>
          </a:blip>
          <a:stretch>
            <a:fillRect/>
          </a:stretch>
        </p:blipFill>
        <p:spPr>
          <a:xfrm>
            <a:off x="0" y="1400033"/>
            <a:ext cx="9149208" cy="545796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324600"/>
            <a:ext cx="8686800" cy="38099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Dawit Mekonnen, Hira Channa, &amp; Claudia Ringler                                               KP’s, FO’s and ag productivity</a:t>
            </a:r>
            <a:endParaRPr lang="en-US" dirty="0"/>
          </a:p>
        </p:txBody>
      </p:sp>
    </p:spTree>
    <p:extLst>
      <p:ext uri="{BB962C8B-B14F-4D97-AF65-F5344CB8AC3E}">
        <p14:creationId xmlns:p14="http://schemas.microsoft.com/office/powerpoint/2010/main" val="217468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077200" cy="2057400"/>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Economics of Power Generation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45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95250" y="1815797"/>
            <a:ext cx="9182100" cy="461665"/>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Diminishing value method to determine depreciation (Cont’d)</a:t>
            </a:r>
          </a:p>
        </p:txBody>
      </p:sp>
      <p:sp>
        <p:nvSpPr>
          <p:cNvPr id="3" name="Rectangle 2">
            <a:extLst>
              <a:ext uri="{FF2B5EF4-FFF2-40B4-BE49-F238E27FC236}">
                <a16:creationId xmlns:a16="http://schemas.microsoft.com/office/drawing/2014/main" id="{1E600A3B-99EB-4EC0-9CA1-95BA9FC0FDEA}"/>
              </a:ext>
            </a:extLst>
          </p:cNvPr>
          <p:cNvSpPr/>
          <p:nvPr/>
        </p:nvSpPr>
        <p:spPr>
          <a:xfrm>
            <a:off x="228600" y="2397832"/>
            <a:ext cx="8686800" cy="3888244"/>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Value of equipment after n years</a:t>
            </a:r>
          </a:p>
          <a:p>
            <a:r>
              <a:rPr lang="en-US" sz="2000" b="1" dirty="0">
                <a:latin typeface="Times New Roman" panose="02020603050405020304" pitchFamily="18" charset="0"/>
                <a:cs typeface="Times New Roman" panose="02020603050405020304" pitchFamily="18" charset="0"/>
              </a:rPr>
              <a:t>= P(1 − x)</a:t>
            </a:r>
            <a:r>
              <a:rPr lang="en-US" sz="2000" b="1" baseline="30000" dirty="0">
                <a:latin typeface="Times New Roman" panose="02020603050405020304" pitchFamily="18" charset="0"/>
                <a:cs typeface="Times New Roman" panose="02020603050405020304" pitchFamily="18" charset="0"/>
              </a:rPr>
              <a:t>n</a:t>
            </a:r>
          </a:p>
          <a:p>
            <a:endParaRPr lang="en-US" sz="2000" b="1" baseline="30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value of equipment after n years (i.e., useful life) is equal to the scrap value S.</a:t>
            </a:r>
          </a:p>
          <a:p>
            <a:r>
              <a:rPr lang="en-US" sz="2000" dirty="0">
                <a:latin typeface="Times New Roman" panose="02020603050405020304" pitchFamily="18" charset="0"/>
                <a:cs typeface="Times New Roman" panose="02020603050405020304" pitchFamily="18" charset="0"/>
              </a:rPr>
              <a:t>∴ S = P(1 − x)</a:t>
            </a:r>
            <a:r>
              <a:rPr lang="en-US" sz="2000" baseline="30000" dirty="0">
                <a:latin typeface="Times New Roman" panose="02020603050405020304" pitchFamily="18" charset="0"/>
                <a:cs typeface="Times New Roman" panose="02020603050405020304" pitchFamily="18" charset="0"/>
              </a:rPr>
              <a:t>n</a:t>
            </a:r>
          </a:p>
          <a:p>
            <a:r>
              <a:rPr lang="en-US" sz="2000" dirty="0">
                <a:latin typeface="Times New Roman" panose="02020603050405020304" pitchFamily="18" charset="0"/>
                <a:cs typeface="Times New Roman" panose="02020603050405020304" pitchFamily="18" charset="0"/>
              </a:rPr>
              <a:t>or (1 − x)n = S/P</a:t>
            </a:r>
          </a:p>
          <a:p>
            <a:r>
              <a:rPr lang="en-US" sz="2000" dirty="0">
                <a:latin typeface="Times New Roman" panose="02020603050405020304" pitchFamily="18" charset="0"/>
                <a:cs typeface="Times New Roman" panose="02020603050405020304" pitchFamily="18" charset="0"/>
              </a:rPr>
              <a:t>or 1 − x = (S/P)</a:t>
            </a:r>
            <a:r>
              <a:rPr lang="en-US" sz="2000" baseline="30000" dirty="0">
                <a:latin typeface="Times New Roman" panose="02020603050405020304" pitchFamily="18" charset="0"/>
                <a:cs typeface="Times New Roman" panose="02020603050405020304" pitchFamily="18" charset="0"/>
              </a:rPr>
              <a:t>1/n</a:t>
            </a:r>
          </a:p>
          <a:p>
            <a:r>
              <a:rPr lang="en-US" sz="2000" dirty="0">
                <a:latin typeface="Times New Roman" panose="02020603050405020304" pitchFamily="18" charset="0"/>
                <a:cs typeface="Times New Roman" panose="02020603050405020304" pitchFamily="18" charset="0"/>
              </a:rPr>
              <a:t>or x = 1 − (S/P)</a:t>
            </a:r>
            <a:r>
              <a:rPr lang="en-US" sz="2000" baseline="30000" dirty="0">
                <a:latin typeface="Times New Roman" panose="02020603050405020304" pitchFamily="18" charset="0"/>
                <a:cs typeface="Times New Roman" panose="02020603050405020304" pitchFamily="18" charset="0"/>
              </a:rPr>
              <a:t>1/n</a:t>
            </a:r>
          </a:p>
          <a:p>
            <a:endParaRPr lang="en-US" sz="2000" baseline="30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Thus depreciation to be made for the first year is given by:</a:t>
            </a:r>
          </a:p>
          <a:p>
            <a:r>
              <a:rPr lang="en-US" sz="2000" dirty="0">
                <a:latin typeface="Times New Roman" panose="02020603050405020304" pitchFamily="18" charset="0"/>
                <a:cs typeface="Times New Roman" panose="02020603050405020304" pitchFamily="18" charset="0"/>
              </a:rPr>
              <a:t>Depreciation for the first year = </a:t>
            </a:r>
            <a:r>
              <a:rPr lang="en-US" sz="2000" dirty="0" err="1">
                <a:latin typeface="Times New Roman" panose="02020603050405020304" pitchFamily="18" charset="0"/>
                <a:cs typeface="Times New Roman" panose="02020603050405020304" pitchFamily="18" charset="0"/>
              </a:rPr>
              <a:t>xP</a:t>
            </a:r>
            <a:r>
              <a:rPr lang="en-US" sz="2000" dirty="0">
                <a:latin typeface="Times New Roman" panose="02020603050405020304" pitchFamily="18" charset="0"/>
                <a:cs typeface="Times New Roman" panose="02020603050405020304" pitchFamily="18" charset="0"/>
              </a:rPr>
              <a:t> = P[1 − (S/P)</a:t>
            </a:r>
            <a:r>
              <a:rPr lang="en-US" sz="2000" baseline="30000" dirty="0">
                <a:latin typeface="Times New Roman" panose="02020603050405020304" pitchFamily="18" charset="0"/>
                <a:cs typeface="Times New Roman" panose="02020603050405020304" pitchFamily="18" charset="0"/>
              </a:rPr>
              <a:t>1/n</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Similarly, annual depreciation charge for the subsequent years can be calculated</a:t>
            </a:r>
          </a:p>
        </p:txBody>
      </p:sp>
    </p:spTree>
    <p:extLst>
      <p:ext uri="{BB962C8B-B14F-4D97-AF65-F5344CB8AC3E}">
        <p14:creationId xmlns:p14="http://schemas.microsoft.com/office/powerpoint/2010/main" val="382756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0" y="1762536"/>
            <a:ext cx="9182100" cy="4524315"/>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Sinking fund method</a:t>
            </a:r>
            <a:r>
              <a:rPr lang="en-US" sz="2400" dirty="0">
                <a:latin typeface="Times New Roman" panose="02020603050405020304" pitchFamily="18" charset="0"/>
                <a:cs typeface="Times New Roman" panose="02020603050405020304" pitchFamily="18" charset="0"/>
              </a:rPr>
              <a:t>. A fixed depreciation charge is made every year and interest compounded on it annually in this method. </a:t>
            </a:r>
          </a:p>
          <a:p>
            <a:endParaRPr lang="en-US" sz="2400" dirty="0">
              <a:latin typeface="Times New Roman" panose="02020603050405020304" pitchFamily="18" charset="0"/>
              <a:cs typeface="Times New Roman" panose="02020603050405020304" pitchFamily="18" charset="0"/>
            </a:endParaRPr>
          </a:p>
          <a:p>
            <a:r>
              <a:rPr lang="en-US" sz="2400" i="1" dirty="0">
                <a:highlight>
                  <a:srgbClr val="FFFF00"/>
                </a:highlight>
                <a:latin typeface="Times New Roman" panose="02020603050405020304" pitchFamily="18" charset="0"/>
                <a:cs typeface="Times New Roman" panose="02020603050405020304" pitchFamily="18" charset="0"/>
              </a:rPr>
              <a:t>The constant depreciation charge is</a:t>
            </a:r>
            <a:r>
              <a:rPr lang="en-US" sz="2400" i="1" dirty="0">
                <a:latin typeface="Times New Roman" panose="02020603050405020304" pitchFamily="18" charset="0"/>
                <a:cs typeface="Times New Roman" panose="02020603050405020304" pitchFamily="18" charset="0"/>
              </a:rPr>
              <a:t> such that total of annual instalments plus the interest accumulations equal to the cost of replacement of equipment after its useful life.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 P = Initial value of equipment</a:t>
            </a:r>
          </a:p>
          <a:p>
            <a:r>
              <a:rPr lang="en-US" sz="2400" dirty="0">
                <a:latin typeface="Times New Roman" panose="02020603050405020304" pitchFamily="18" charset="0"/>
                <a:cs typeface="Times New Roman" panose="02020603050405020304" pitchFamily="18" charset="0"/>
              </a:rPr>
              <a:t>n = Useful life of equipment in years</a:t>
            </a:r>
          </a:p>
          <a:p>
            <a:r>
              <a:rPr lang="en-US" sz="2400" dirty="0">
                <a:latin typeface="Times New Roman" panose="02020603050405020304" pitchFamily="18" charset="0"/>
                <a:cs typeface="Times New Roman" panose="02020603050405020304" pitchFamily="18" charset="0"/>
              </a:rPr>
              <a:t>S = Scrap value after useful life</a:t>
            </a:r>
          </a:p>
          <a:p>
            <a:r>
              <a:rPr lang="en-US" sz="2400" dirty="0">
                <a:latin typeface="Times New Roman" panose="02020603050405020304" pitchFamily="18" charset="0"/>
                <a:cs typeface="Times New Roman" panose="02020603050405020304" pitchFamily="18" charset="0"/>
              </a:rPr>
              <a:t>r = Annual rate of interest expressed as a decimal</a:t>
            </a:r>
          </a:p>
          <a:p>
            <a:r>
              <a:rPr lang="en-US" sz="2400" dirty="0">
                <a:latin typeface="Times New Roman" panose="02020603050405020304" pitchFamily="18" charset="0"/>
                <a:cs typeface="Times New Roman" panose="02020603050405020304" pitchFamily="18" charset="0"/>
              </a:rPr>
              <a:t>Cost of replacement = P − S</a:t>
            </a:r>
          </a:p>
        </p:txBody>
      </p:sp>
    </p:spTree>
    <p:extLst>
      <p:ext uri="{BB962C8B-B14F-4D97-AF65-F5344CB8AC3E}">
        <p14:creationId xmlns:p14="http://schemas.microsoft.com/office/powerpoint/2010/main" val="4959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4" name="Rectangle 3">
            <a:extLst>
              <a:ext uri="{FF2B5EF4-FFF2-40B4-BE49-F238E27FC236}">
                <a16:creationId xmlns:a16="http://schemas.microsoft.com/office/drawing/2014/main" id="{E1D6B611-7E66-43CF-8C45-BAFF6F58034D}"/>
              </a:ext>
            </a:extLst>
          </p:cNvPr>
          <p:cNvSpPr/>
          <p:nvPr/>
        </p:nvSpPr>
        <p:spPr>
          <a:xfrm>
            <a:off x="0" y="898465"/>
            <a:ext cx="39581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Sinking fund method </a:t>
            </a:r>
            <a:r>
              <a:rPr lang="en-US" sz="2400" b="1">
                <a:latin typeface="Times New Roman" panose="02020603050405020304" pitchFamily="18" charset="0"/>
                <a:cs typeface="Times New Roman" panose="02020603050405020304" pitchFamily="18" charset="0"/>
              </a:rPr>
              <a:t>(cont.) </a:t>
            </a:r>
            <a:endParaRPr lang="en-US" sz="24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F56EC78-2520-47F1-AE9F-92C59BE27E4C}"/>
              </a:ext>
            </a:extLst>
          </p:cNvPr>
          <p:cNvSpPr/>
          <p:nvPr/>
        </p:nvSpPr>
        <p:spPr>
          <a:xfrm>
            <a:off x="137492" y="1752600"/>
            <a:ext cx="8610600" cy="4708981"/>
          </a:xfrm>
          <a:prstGeom prst="rect">
            <a:avLst/>
          </a:prstGeom>
        </p:spPr>
        <p:txBody>
          <a:bodyPr wrap="square">
            <a:spAutoFit/>
          </a:bodyPr>
          <a:lstStyle/>
          <a:p>
            <a:r>
              <a:rPr lang="en-US" sz="2000" dirty="0">
                <a:solidFill>
                  <a:srgbClr val="231F20"/>
                </a:solidFill>
                <a:latin typeface="Times New Roman" panose="02020603050405020304" pitchFamily="18" charset="0"/>
                <a:cs typeface="Times New Roman" panose="02020603050405020304" pitchFamily="18" charset="0"/>
              </a:rPr>
              <a:t>Let us suppose that an amount of </a:t>
            </a:r>
            <a:r>
              <a:rPr lang="en-US" sz="2000" i="1" dirty="0">
                <a:solidFill>
                  <a:srgbClr val="231F20"/>
                </a:solidFill>
                <a:latin typeface="Times New Roman" panose="02020603050405020304" pitchFamily="18" charset="0"/>
                <a:cs typeface="Times New Roman" panose="02020603050405020304" pitchFamily="18" charset="0"/>
              </a:rPr>
              <a:t>q </a:t>
            </a:r>
            <a:r>
              <a:rPr lang="en-US" sz="2000" dirty="0">
                <a:solidFill>
                  <a:srgbClr val="231F20"/>
                </a:solidFill>
                <a:latin typeface="Times New Roman" panose="02020603050405020304" pitchFamily="18" charset="0"/>
                <a:cs typeface="Times New Roman" panose="02020603050405020304" pitchFamily="18" charset="0"/>
              </a:rPr>
              <a:t>is set aside as depreciation charge every year</a:t>
            </a:r>
          </a:p>
          <a:p>
            <a:endParaRPr lang="en-US" sz="2000" dirty="0">
              <a:solidFill>
                <a:srgbClr val="231F2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the end of first year, amount is = q + </a:t>
            </a:r>
            <a:r>
              <a:rPr lang="en-US" sz="2000" dirty="0" err="1">
                <a:latin typeface="Times New Roman" panose="02020603050405020304" pitchFamily="18" charset="0"/>
                <a:cs typeface="Times New Roman" panose="02020603050405020304" pitchFamily="18" charset="0"/>
              </a:rPr>
              <a:t>rq</a:t>
            </a:r>
            <a:r>
              <a:rPr lang="en-US" sz="2000" dirty="0">
                <a:latin typeface="Times New Roman" panose="02020603050405020304" pitchFamily="18" charset="0"/>
                <a:cs typeface="Times New Roman" panose="02020603050405020304" pitchFamily="18" charset="0"/>
              </a:rPr>
              <a:t> = q(1 + r)</a:t>
            </a:r>
          </a:p>
          <a:p>
            <a:r>
              <a:rPr lang="en-US" sz="2000" dirty="0">
                <a:latin typeface="Times New Roman" panose="02020603050405020304" pitchFamily="18" charset="0"/>
                <a:cs typeface="Times New Roman" panose="02020603050405020304" pitchFamily="18" charset="0"/>
              </a:rPr>
              <a:t>At the end of second year, amount is = (q + </a:t>
            </a:r>
            <a:r>
              <a:rPr lang="en-US" sz="2000" dirty="0" err="1">
                <a:latin typeface="Times New Roman" panose="02020603050405020304" pitchFamily="18" charset="0"/>
                <a:cs typeface="Times New Roman" panose="02020603050405020304" pitchFamily="18" charset="0"/>
              </a:rPr>
              <a:t>rq</a:t>
            </a:r>
            <a:r>
              <a:rPr lang="en-US" sz="2000" dirty="0">
                <a:latin typeface="Times New Roman" panose="02020603050405020304" pitchFamily="18" charset="0"/>
                <a:cs typeface="Times New Roman" panose="02020603050405020304" pitchFamily="18" charset="0"/>
              </a:rPr>
              <a:t>) + r(q + </a:t>
            </a:r>
            <a:r>
              <a:rPr lang="en-US" sz="2000" dirty="0" err="1">
                <a:latin typeface="Times New Roman" panose="02020603050405020304" pitchFamily="18" charset="0"/>
                <a:cs typeface="Times New Roman" panose="02020603050405020304" pitchFamily="18" charset="0"/>
              </a:rPr>
              <a:t>rq</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q + </a:t>
            </a:r>
            <a:r>
              <a:rPr lang="en-US" sz="2000" dirty="0" err="1">
                <a:latin typeface="Times New Roman" panose="02020603050405020304" pitchFamily="18" charset="0"/>
                <a:cs typeface="Times New Roman" panose="02020603050405020304" pitchFamily="18" charset="0"/>
              </a:rPr>
              <a:t>rq</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rq</a:t>
            </a:r>
            <a:r>
              <a:rPr lang="en-US" sz="2000" dirty="0">
                <a:latin typeface="Times New Roman" panose="02020603050405020304" pitchFamily="18" charset="0"/>
                <a:cs typeface="Times New Roman" panose="02020603050405020304" pitchFamily="18" charset="0"/>
              </a:rPr>
              <a:t> + r</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q </a:t>
            </a:r>
          </a:p>
          <a:p>
            <a:r>
              <a:rPr lang="en-US" sz="2000" dirty="0">
                <a:latin typeface="Times New Roman" panose="02020603050405020304" pitchFamily="18" charset="0"/>
                <a:cs typeface="Times New Roman" panose="02020603050405020304" pitchFamily="18" charset="0"/>
              </a:rPr>
              <a:t>= q(1 + r)</a:t>
            </a:r>
            <a:r>
              <a:rPr lang="en-US" sz="2000" baseline="30000" dirty="0">
                <a:latin typeface="Times New Roman" panose="02020603050405020304" pitchFamily="18" charset="0"/>
                <a:cs typeface="Times New Roman" panose="02020603050405020304" pitchFamily="18" charset="0"/>
              </a:rPr>
              <a:t>2</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Similarly, at the end of n years, amount is = q(1 + r)</a:t>
            </a:r>
            <a:r>
              <a:rPr lang="en-US" sz="2000" baseline="30000" dirty="0">
                <a:latin typeface="Times New Roman" panose="02020603050405020304" pitchFamily="18" charset="0"/>
                <a:cs typeface="Times New Roman" panose="02020603050405020304" pitchFamily="18" charset="0"/>
              </a:rPr>
              <a:t>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 amount q at annual interest rate of r will become q(1 + r)</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at the end of n years.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Now, the amount q deposited at the end of first year will earn compound interest for n − 1 years and shall become q(1 + r)</a:t>
            </a:r>
            <a:r>
              <a:rPr lang="en-US" sz="2000" baseline="30000" dirty="0">
                <a:latin typeface="Times New Roman" panose="02020603050405020304" pitchFamily="18" charset="0"/>
                <a:cs typeface="Times New Roman" panose="02020603050405020304" pitchFamily="18" charset="0"/>
              </a:rPr>
              <a:t>n − 1 </a:t>
            </a:r>
            <a:r>
              <a:rPr lang="en-US" sz="2000" dirty="0">
                <a:latin typeface="Times New Roman" panose="02020603050405020304" pitchFamily="18" charset="0"/>
                <a:cs typeface="Times New Roman" panose="02020603050405020304" pitchFamily="18" charset="0"/>
              </a:rPr>
              <a:t>i.e.,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Amount q deposited at the end of first year becomes = q (1 + r)</a:t>
            </a:r>
            <a:r>
              <a:rPr lang="en-US" sz="2000" baseline="30000" dirty="0">
                <a:latin typeface="Times New Roman" panose="02020603050405020304" pitchFamily="18" charset="0"/>
                <a:cs typeface="Times New Roman" panose="02020603050405020304" pitchFamily="18" charset="0"/>
              </a:rPr>
              <a:t>n − 1</a:t>
            </a:r>
          </a:p>
        </p:txBody>
      </p:sp>
    </p:spTree>
    <p:extLst>
      <p:ext uri="{BB962C8B-B14F-4D97-AF65-F5344CB8AC3E}">
        <p14:creationId xmlns:p14="http://schemas.microsoft.com/office/powerpoint/2010/main" val="401663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4" name="Rectangle 3">
            <a:extLst>
              <a:ext uri="{FF2B5EF4-FFF2-40B4-BE49-F238E27FC236}">
                <a16:creationId xmlns:a16="http://schemas.microsoft.com/office/drawing/2014/main" id="{E1D6B611-7E66-43CF-8C45-BAFF6F58034D}"/>
              </a:ext>
            </a:extLst>
          </p:cNvPr>
          <p:cNvSpPr/>
          <p:nvPr/>
        </p:nvSpPr>
        <p:spPr>
          <a:xfrm>
            <a:off x="0" y="898465"/>
            <a:ext cx="39581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Sinking fund method </a:t>
            </a:r>
            <a:r>
              <a:rPr lang="en-US" sz="2400" b="1">
                <a:latin typeface="Times New Roman" panose="02020603050405020304" pitchFamily="18" charset="0"/>
                <a:cs typeface="Times New Roman" panose="02020603050405020304" pitchFamily="18" charset="0"/>
              </a:rPr>
              <a:t>(cont.) </a:t>
            </a:r>
            <a:endParaRPr lang="en-US" sz="24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F56EC78-2520-47F1-AE9F-92C59BE27E4C}"/>
              </a:ext>
            </a:extLst>
          </p:cNvPr>
          <p:cNvSpPr/>
          <p:nvPr/>
        </p:nvSpPr>
        <p:spPr>
          <a:xfrm>
            <a:off x="190500" y="1729818"/>
            <a:ext cx="8610600" cy="2862322"/>
          </a:xfrm>
          <a:prstGeom prst="rect">
            <a:avLst/>
          </a:prstGeom>
        </p:spPr>
        <p:txBody>
          <a:bodyPr wrap="square">
            <a:spAutoFit/>
          </a:bodyPr>
          <a:lstStyle/>
          <a:p>
            <a:r>
              <a:rPr lang="en-US" sz="2000" dirty="0">
                <a:solidFill>
                  <a:srgbClr val="231F20"/>
                </a:solidFill>
                <a:latin typeface="Times New Roman" panose="02020603050405020304" pitchFamily="18" charset="0"/>
                <a:cs typeface="Times New Roman" panose="02020603050405020304" pitchFamily="18" charset="0"/>
              </a:rPr>
              <a:t>Amount q deposited at the end of 2nd year becomes = q (1 + r)</a:t>
            </a:r>
            <a:r>
              <a:rPr lang="en-US" sz="2000" baseline="30000" dirty="0">
                <a:solidFill>
                  <a:srgbClr val="231F20"/>
                </a:solidFill>
                <a:latin typeface="Times New Roman" panose="02020603050405020304" pitchFamily="18" charset="0"/>
                <a:cs typeface="Times New Roman" panose="02020603050405020304" pitchFamily="18" charset="0"/>
              </a:rPr>
              <a:t>n − 2</a:t>
            </a:r>
          </a:p>
          <a:p>
            <a:r>
              <a:rPr lang="en-US" sz="2000" dirty="0">
                <a:solidFill>
                  <a:srgbClr val="231F20"/>
                </a:solidFill>
                <a:latin typeface="Times New Roman" panose="02020603050405020304" pitchFamily="18" charset="0"/>
                <a:cs typeface="Times New Roman" panose="02020603050405020304" pitchFamily="18" charset="0"/>
              </a:rPr>
              <a:t>Amount q deposited at the end of 3rd year becomes = q (1 + r)</a:t>
            </a:r>
            <a:r>
              <a:rPr lang="en-US" sz="2000" baseline="30000" dirty="0">
                <a:solidFill>
                  <a:srgbClr val="231F20"/>
                </a:solidFill>
                <a:latin typeface="Times New Roman" panose="02020603050405020304" pitchFamily="18" charset="0"/>
                <a:cs typeface="Times New Roman" panose="02020603050405020304" pitchFamily="18" charset="0"/>
              </a:rPr>
              <a:t>n − 3</a:t>
            </a:r>
          </a:p>
          <a:p>
            <a:r>
              <a:rPr lang="en-US" sz="2000" dirty="0">
                <a:solidFill>
                  <a:srgbClr val="231F20"/>
                </a:solidFill>
                <a:latin typeface="Times New Roman" panose="02020603050405020304" pitchFamily="18" charset="0"/>
                <a:cs typeface="Times New Roman" panose="02020603050405020304" pitchFamily="18" charset="0"/>
              </a:rPr>
              <a:t>Similarly amount q deposited at the end of n − 1 year becomes </a:t>
            </a:r>
          </a:p>
          <a:p>
            <a:r>
              <a:rPr lang="en-US" sz="2000" dirty="0">
                <a:solidFill>
                  <a:srgbClr val="231F20"/>
                </a:solidFill>
                <a:latin typeface="Times New Roman" panose="02020603050405020304" pitchFamily="18" charset="0"/>
                <a:cs typeface="Times New Roman" panose="02020603050405020304" pitchFamily="18" charset="0"/>
              </a:rPr>
              <a:t>= q (1 + r)</a:t>
            </a:r>
            <a:r>
              <a:rPr lang="en-US" sz="2000" baseline="30000" dirty="0">
                <a:solidFill>
                  <a:srgbClr val="231F20"/>
                </a:solidFill>
                <a:latin typeface="Times New Roman" panose="02020603050405020304" pitchFamily="18" charset="0"/>
                <a:cs typeface="Times New Roman" panose="02020603050405020304" pitchFamily="18" charset="0"/>
              </a:rPr>
              <a:t>n − (n − 1)</a:t>
            </a:r>
          </a:p>
          <a:p>
            <a:r>
              <a:rPr lang="en-US" sz="2000" dirty="0">
                <a:solidFill>
                  <a:srgbClr val="231F20"/>
                </a:solidFill>
                <a:latin typeface="Times New Roman" panose="02020603050405020304" pitchFamily="18" charset="0"/>
                <a:cs typeface="Times New Roman" panose="02020603050405020304" pitchFamily="18" charset="0"/>
              </a:rPr>
              <a:t>= q (1 + r)</a:t>
            </a:r>
          </a:p>
          <a:p>
            <a:endParaRPr lang="en-US" sz="2000" dirty="0">
              <a:solidFill>
                <a:srgbClr val="231F20"/>
              </a:solidFill>
              <a:latin typeface="Times New Roman" panose="02020603050405020304" pitchFamily="18" charset="0"/>
              <a:cs typeface="Times New Roman" panose="02020603050405020304" pitchFamily="18" charset="0"/>
            </a:endParaRPr>
          </a:p>
          <a:p>
            <a:r>
              <a:rPr lang="en-US" sz="2000" dirty="0">
                <a:solidFill>
                  <a:srgbClr val="231F20"/>
                </a:solidFill>
                <a:latin typeface="Times New Roman" panose="02020603050405020304" pitchFamily="18" charset="0"/>
                <a:cs typeface="Times New Roman" panose="02020603050405020304" pitchFamily="18" charset="0"/>
              </a:rPr>
              <a:t>∴ Total fund after n years = q (1 + r)</a:t>
            </a:r>
            <a:r>
              <a:rPr lang="en-US" sz="2000" baseline="30000" dirty="0">
                <a:solidFill>
                  <a:srgbClr val="231F20"/>
                </a:solidFill>
                <a:latin typeface="Times New Roman" panose="02020603050405020304" pitchFamily="18" charset="0"/>
                <a:cs typeface="Times New Roman" panose="02020603050405020304" pitchFamily="18" charset="0"/>
              </a:rPr>
              <a:t>n − 1 </a:t>
            </a:r>
            <a:r>
              <a:rPr lang="en-US" sz="2000" dirty="0">
                <a:solidFill>
                  <a:srgbClr val="231F20"/>
                </a:solidFill>
                <a:latin typeface="Times New Roman" panose="02020603050405020304" pitchFamily="18" charset="0"/>
                <a:cs typeface="Times New Roman" panose="02020603050405020304" pitchFamily="18" charset="0"/>
              </a:rPr>
              <a:t>+ q (1 + r)</a:t>
            </a:r>
            <a:r>
              <a:rPr lang="en-US" sz="2000" baseline="30000" dirty="0">
                <a:solidFill>
                  <a:srgbClr val="231F20"/>
                </a:solidFill>
                <a:latin typeface="Times New Roman" panose="02020603050405020304" pitchFamily="18" charset="0"/>
                <a:cs typeface="Times New Roman" panose="02020603050405020304" pitchFamily="18" charset="0"/>
              </a:rPr>
              <a:t>n − 2 </a:t>
            </a:r>
            <a:r>
              <a:rPr lang="en-US" sz="2000" dirty="0">
                <a:solidFill>
                  <a:srgbClr val="231F20"/>
                </a:solidFill>
                <a:latin typeface="Times New Roman" panose="02020603050405020304" pitchFamily="18" charset="0"/>
                <a:cs typeface="Times New Roman" panose="02020603050405020304" pitchFamily="18" charset="0"/>
              </a:rPr>
              <a:t>+ .... + q (1 + r)</a:t>
            </a:r>
          </a:p>
          <a:p>
            <a:endParaRPr lang="en-US" sz="2000" dirty="0">
              <a:solidFill>
                <a:srgbClr val="231F20"/>
              </a:solidFill>
              <a:latin typeface="Times New Roman" panose="02020603050405020304" pitchFamily="18" charset="0"/>
              <a:cs typeface="Times New Roman" panose="02020603050405020304" pitchFamily="18" charset="0"/>
            </a:endParaRPr>
          </a:p>
          <a:p>
            <a:r>
              <a:rPr lang="en-US" sz="2000" dirty="0">
                <a:solidFill>
                  <a:srgbClr val="231F20"/>
                </a:solidFill>
                <a:latin typeface="Times New Roman" panose="02020603050405020304" pitchFamily="18" charset="0"/>
                <a:cs typeface="Times New Roman" panose="02020603050405020304" pitchFamily="18" charset="0"/>
              </a:rPr>
              <a:t>= q [(1 + r)</a:t>
            </a:r>
            <a:r>
              <a:rPr lang="en-US" sz="2000" baseline="30000" dirty="0">
                <a:solidFill>
                  <a:srgbClr val="231F20"/>
                </a:solidFill>
                <a:latin typeface="Times New Roman" panose="02020603050405020304" pitchFamily="18" charset="0"/>
                <a:cs typeface="Times New Roman" panose="02020603050405020304" pitchFamily="18" charset="0"/>
              </a:rPr>
              <a:t>n − 1 </a:t>
            </a:r>
            <a:r>
              <a:rPr lang="en-US" sz="2000" dirty="0">
                <a:solidFill>
                  <a:srgbClr val="231F20"/>
                </a:solidFill>
                <a:latin typeface="Times New Roman" panose="02020603050405020304" pitchFamily="18" charset="0"/>
                <a:cs typeface="Times New Roman" panose="02020603050405020304" pitchFamily="18" charset="0"/>
              </a:rPr>
              <a:t>+ (1 + r)</a:t>
            </a:r>
            <a:r>
              <a:rPr lang="en-US" sz="2000" baseline="30000" dirty="0">
                <a:solidFill>
                  <a:srgbClr val="231F20"/>
                </a:solidFill>
                <a:latin typeface="Times New Roman" panose="02020603050405020304" pitchFamily="18" charset="0"/>
                <a:cs typeface="Times New Roman" panose="02020603050405020304" pitchFamily="18" charset="0"/>
              </a:rPr>
              <a:t>n − 2 </a:t>
            </a:r>
            <a:r>
              <a:rPr lang="en-US" sz="2000" dirty="0">
                <a:solidFill>
                  <a:srgbClr val="231F20"/>
                </a:solidFill>
                <a:latin typeface="Times New Roman" panose="02020603050405020304" pitchFamily="18" charset="0"/>
                <a:cs typeface="Times New Roman" panose="02020603050405020304" pitchFamily="18" charset="0"/>
              </a:rPr>
              <a:t>+ .... + (1 + r)]</a:t>
            </a:r>
          </a:p>
        </p:txBody>
      </p:sp>
    </p:spTree>
    <p:extLst>
      <p:ext uri="{BB962C8B-B14F-4D97-AF65-F5344CB8AC3E}">
        <p14:creationId xmlns:p14="http://schemas.microsoft.com/office/powerpoint/2010/main" val="24078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4" name="Rectangle 3">
            <a:extLst>
              <a:ext uri="{FF2B5EF4-FFF2-40B4-BE49-F238E27FC236}">
                <a16:creationId xmlns:a16="http://schemas.microsoft.com/office/drawing/2014/main" id="{E1D6B611-7E66-43CF-8C45-BAFF6F58034D}"/>
              </a:ext>
            </a:extLst>
          </p:cNvPr>
          <p:cNvSpPr/>
          <p:nvPr/>
        </p:nvSpPr>
        <p:spPr>
          <a:xfrm>
            <a:off x="0" y="898465"/>
            <a:ext cx="39581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Sinking fund method </a:t>
            </a:r>
            <a:r>
              <a:rPr lang="en-US" sz="2400" b="1">
                <a:latin typeface="Times New Roman" panose="02020603050405020304" pitchFamily="18" charset="0"/>
                <a:cs typeface="Times New Roman" panose="02020603050405020304" pitchFamily="18" charset="0"/>
              </a:rPr>
              <a:t>(cont.) </a:t>
            </a:r>
            <a:endParaRPr lang="en-US" sz="24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F56EC78-2520-47F1-AE9F-92C59BE27E4C}"/>
              </a:ext>
            </a:extLst>
          </p:cNvPr>
          <p:cNvSpPr/>
          <p:nvPr/>
        </p:nvSpPr>
        <p:spPr>
          <a:xfrm>
            <a:off x="190500" y="1729818"/>
            <a:ext cx="8610600" cy="400110"/>
          </a:xfrm>
          <a:prstGeom prst="rect">
            <a:avLst/>
          </a:prstGeom>
        </p:spPr>
        <p:txBody>
          <a:bodyPr wrap="square">
            <a:spAutoFit/>
          </a:bodyPr>
          <a:lstStyle/>
          <a:p>
            <a:r>
              <a:rPr lang="en-US" sz="2000" dirty="0">
                <a:solidFill>
                  <a:srgbClr val="231F20"/>
                </a:solidFill>
                <a:latin typeface="Times New Roman" panose="02020603050405020304" pitchFamily="18" charset="0"/>
                <a:cs typeface="Times New Roman" panose="02020603050405020304" pitchFamily="18" charset="0"/>
              </a:rPr>
              <a:t>This is a Geometric Progression (GP) series and it’s sum is given by:</a:t>
            </a:r>
          </a:p>
        </p:txBody>
      </p:sp>
      <p:pic>
        <p:nvPicPr>
          <p:cNvPr id="3" name="Picture 2">
            <a:extLst>
              <a:ext uri="{FF2B5EF4-FFF2-40B4-BE49-F238E27FC236}">
                <a16:creationId xmlns:a16="http://schemas.microsoft.com/office/drawing/2014/main" id="{E82EC7FD-B699-460C-AAC1-E80B0D522DA1}"/>
              </a:ext>
            </a:extLst>
          </p:cNvPr>
          <p:cNvPicPr>
            <a:picLocks noChangeAspect="1"/>
          </p:cNvPicPr>
          <p:nvPr/>
        </p:nvPicPr>
        <p:blipFill>
          <a:blip r:embed="rId3"/>
          <a:stretch>
            <a:fillRect/>
          </a:stretch>
        </p:blipFill>
        <p:spPr>
          <a:xfrm>
            <a:off x="154056" y="2278474"/>
            <a:ext cx="8801100" cy="1683926"/>
          </a:xfrm>
          <a:prstGeom prst="rect">
            <a:avLst/>
          </a:prstGeom>
        </p:spPr>
      </p:pic>
      <p:pic>
        <p:nvPicPr>
          <p:cNvPr id="5" name="Picture 4">
            <a:extLst>
              <a:ext uri="{FF2B5EF4-FFF2-40B4-BE49-F238E27FC236}">
                <a16:creationId xmlns:a16="http://schemas.microsoft.com/office/drawing/2014/main" id="{70B8A828-FC9D-4FFB-892F-B170CAB38708}"/>
              </a:ext>
            </a:extLst>
          </p:cNvPr>
          <p:cNvPicPr>
            <a:picLocks noChangeAspect="1"/>
          </p:cNvPicPr>
          <p:nvPr/>
        </p:nvPicPr>
        <p:blipFill>
          <a:blip r:embed="rId4"/>
          <a:stretch>
            <a:fillRect/>
          </a:stretch>
        </p:blipFill>
        <p:spPr>
          <a:xfrm>
            <a:off x="127552" y="4506451"/>
            <a:ext cx="8779564" cy="1132349"/>
          </a:xfrm>
          <a:prstGeom prst="rect">
            <a:avLst/>
          </a:prstGeom>
        </p:spPr>
      </p:pic>
    </p:spTree>
    <p:extLst>
      <p:ext uri="{BB962C8B-B14F-4D97-AF65-F5344CB8AC3E}">
        <p14:creationId xmlns:p14="http://schemas.microsoft.com/office/powerpoint/2010/main" val="277056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A0FF5EAF-B225-4A95-BFE8-8F0D83178FDC}"/>
              </a:ext>
            </a:extLst>
          </p:cNvPr>
          <p:cNvPicPr>
            <a:picLocks noChangeAspect="1"/>
          </p:cNvPicPr>
          <p:nvPr/>
        </p:nvPicPr>
        <p:blipFill>
          <a:blip r:embed="rId3"/>
          <a:stretch>
            <a:fillRect/>
          </a:stretch>
        </p:blipFill>
        <p:spPr>
          <a:xfrm>
            <a:off x="0" y="1143001"/>
            <a:ext cx="9144000" cy="1830294"/>
          </a:xfrm>
          <a:prstGeom prst="rect">
            <a:avLst/>
          </a:prstGeom>
        </p:spPr>
      </p:pic>
      <p:pic>
        <p:nvPicPr>
          <p:cNvPr id="3" name="Picture 2">
            <a:extLst>
              <a:ext uri="{FF2B5EF4-FFF2-40B4-BE49-F238E27FC236}">
                <a16:creationId xmlns:a16="http://schemas.microsoft.com/office/drawing/2014/main" id="{86B2C645-9BD7-45B8-B702-DF0D513B0BE0}"/>
              </a:ext>
            </a:extLst>
          </p:cNvPr>
          <p:cNvPicPr>
            <a:picLocks noChangeAspect="1"/>
          </p:cNvPicPr>
          <p:nvPr/>
        </p:nvPicPr>
        <p:blipFill>
          <a:blip r:embed="rId4"/>
          <a:stretch>
            <a:fillRect/>
          </a:stretch>
        </p:blipFill>
        <p:spPr>
          <a:xfrm>
            <a:off x="1066800" y="3200400"/>
            <a:ext cx="5596812" cy="1101635"/>
          </a:xfrm>
          <a:prstGeom prst="rect">
            <a:avLst/>
          </a:prstGeom>
        </p:spPr>
      </p:pic>
      <p:pic>
        <p:nvPicPr>
          <p:cNvPr id="4" name="Picture 3">
            <a:extLst>
              <a:ext uri="{FF2B5EF4-FFF2-40B4-BE49-F238E27FC236}">
                <a16:creationId xmlns:a16="http://schemas.microsoft.com/office/drawing/2014/main" id="{58C70E16-4CD6-4A03-9B67-27A0A3D922F1}"/>
              </a:ext>
            </a:extLst>
          </p:cNvPr>
          <p:cNvPicPr>
            <a:picLocks noChangeAspect="1"/>
          </p:cNvPicPr>
          <p:nvPr/>
        </p:nvPicPr>
        <p:blipFill>
          <a:blip r:embed="rId5"/>
          <a:stretch>
            <a:fillRect/>
          </a:stretch>
        </p:blipFill>
        <p:spPr>
          <a:xfrm>
            <a:off x="1066800" y="4529140"/>
            <a:ext cx="7467600" cy="1858190"/>
          </a:xfrm>
          <a:prstGeom prst="rect">
            <a:avLst/>
          </a:prstGeom>
        </p:spPr>
      </p:pic>
    </p:spTree>
    <p:extLst>
      <p:ext uri="{BB962C8B-B14F-4D97-AF65-F5344CB8AC3E}">
        <p14:creationId xmlns:p14="http://schemas.microsoft.com/office/powerpoint/2010/main" val="318951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A0FF5EAF-B225-4A95-BFE8-8F0D83178FDC}"/>
              </a:ext>
            </a:extLst>
          </p:cNvPr>
          <p:cNvPicPr>
            <a:picLocks noChangeAspect="1"/>
          </p:cNvPicPr>
          <p:nvPr/>
        </p:nvPicPr>
        <p:blipFill>
          <a:blip r:embed="rId3"/>
          <a:stretch>
            <a:fillRect/>
          </a:stretch>
        </p:blipFill>
        <p:spPr>
          <a:xfrm>
            <a:off x="0" y="1143001"/>
            <a:ext cx="9144000" cy="1830294"/>
          </a:xfrm>
          <a:prstGeom prst="rect">
            <a:avLst/>
          </a:prstGeom>
        </p:spPr>
      </p:pic>
      <p:pic>
        <p:nvPicPr>
          <p:cNvPr id="4" name="Picture 3">
            <a:extLst>
              <a:ext uri="{FF2B5EF4-FFF2-40B4-BE49-F238E27FC236}">
                <a16:creationId xmlns:a16="http://schemas.microsoft.com/office/drawing/2014/main" id="{A97D0572-AD62-4D90-97ED-C56C77010125}"/>
              </a:ext>
            </a:extLst>
          </p:cNvPr>
          <p:cNvPicPr>
            <a:picLocks noChangeAspect="1"/>
          </p:cNvPicPr>
          <p:nvPr/>
        </p:nvPicPr>
        <p:blipFill>
          <a:blip r:embed="rId4"/>
          <a:stretch>
            <a:fillRect/>
          </a:stretch>
        </p:blipFill>
        <p:spPr>
          <a:xfrm>
            <a:off x="83433" y="5029201"/>
            <a:ext cx="8453547" cy="1676400"/>
          </a:xfrm>
          <a:prstGeom prst="rect">
            <a:avLst/>
          </a:prstGeom>
        </p:spPr>
      </p:pic>
      <p:pic>
        <p:nvPicPr>
          <p:cNvPr id="5" name="Picture 4">
            <a:extLst>
              <a:ext uri="{FF2B5EF4-FFF2-40B4-BE49-F238E27FC236}">
                <a16:creationId xmlns:a16="http://schemas.microsoft.com/office/drawing/2014/main" id="{F90B5534-E13E-4048-82DF-70316DA59CA4}"/>
              </a:ext>
            </a:extLst>
          </p:cNvPr>
          <p:cNvPicPr>
            <a:picLocks noChangeAspect="1"/>
          </p:cNvPicPr>
          <p:nvPr/>
        </p:nvPicPr>
        <p:blipFill>
          <a:blip r:embed="rId5"/>
          <a:stretch>
            <a:fillRect/>
          </a:stretch>
        </p:blipFill>
        <p:spPr>
          <a:xfrm>
            <a:off x="83433" y="3187426"/>
            <a:ext cx="8453548" cy="1749010"/>
          </a:xfrm>
          <a:prstGeom prst="rect">
            <a:avLst/>
          </a:prstGeom>
        </p:spPr>
      </p:pic>
    </p:spTree>
    <p:extLst>
      <p:ext uri="{BB962C8B-B14F-4D97-AF65-F5344CB8AC3E}">
        <p14:creationId xmlns:p14="http://schemas.microsoft.com/office/powerpoint/2010/main" val="21186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A0FF5EAF-B225-4A95-BFE8-8F0D83178FDC}"/>
              </a:ext>
            </a:extLst>
          </p:cNvPr>
          <p:cNvPicPr>
            <a:picLocks noChangeAspect="1"/>
          </p:cNvPicPr>
          <p:nvPr/>
        </p:nvPicPr>
        <p:blipFill>
          <a:blip r:embed="rId3"/>
          <a:stretch>
            <a:fillRect/>
          </a:stretch>
        </p:blipFill>
        <p:spPr>
          <a:xfrm>
            <a:off x="0" y="1143001"/>
            <a:ext cx="9144000" cy="1830294"/>
          </a:xfrm>
          <a:prstGeom prst="rect">
            <a:avLst/>
          </a:prstGeom>
        </p:spPr>
      </p:pic>
      <p:pic>
        <p:nvPicPr>
          <p:cNvPr id="6" name="Picture 5">
            <a:extLst>
              <a:ext uri="{FF2B5EF4-FFF2-40B4-BE49-F238E27FC236}">
                <a16:creationId xmlns:a16="http://schemas.microsoft.com/office/drawing/2014/main" id="{F7BDDDD8-A944-4844-BE9A-D734CD668603}"/>
              </a:ext>
            </a:extLst>
          </p:cNvPr>
          <p:cNvPicPr>
            <a:picLocks noChangeAspect="1"/>
          </p:cNvPicPr>
          <p:nvPr/>
        </p:nvPicPr>
        <p:blipFill>
          <a:blip r:embed="rId4"/>
          <a:stretch>
            <a:fillRect/>
          </a:stretch>
        </p:blipFill>
        <p:spPr>
          <a:xfrm>
            <a:off x="76200" y="3581400"/>
            <a:ext cx="9067800" cy="2590800"/>
          </a:xfrm>
          <a:prstGeom prst="rect">
            <a:avLst/>
          </a:prstGeom>
        </p:spPr>
      </p:pic>
    </p:spTree>
    <p:extLst>
      <p:ext uri="{BB962C8B-B14F-4D97-AF65-F5344CB8AC3E}">
        <p14:creationId xmlns:p14="http://schemas.microsoft.com/office/powerpoint/2010/main" val="261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A0FF5EAF-B225-4A95-BFE8-8F0D83178FDC}"/>
              </a:ext>
            </a:extLst>
          </p:cNvPr>
          <p:cNvPicPr>
            <a:picLocks noChangeAspect="1"/>
          </p:cNvPicPr>
          <p:nvPr/>
        </p:nvPicPr>
        <p:blipFill>
          <a:blip r:embed="rId3"/>
          <a:stretch>
            <a:fillRect/>
          </a:stretch>
        </p:blipFill>
        <p:spPr>
          <a:xfrm>
            <a:off x="0" y="1143001"/>
            <a:ext cx="9144000" cy="1830294"/>
          </a:xfrm>
          <a:prstGeom prst="rect">
            <a:avLst/>
          </a:prstGeom>
        </p:spPr>
      </p:pic>
      <p:pic>
        <p:nvPicPr>
          <p:cNvPr id="3" name="Picture 2">
            <a:extLst>
              <a:ext uri="{FF2B5EF4-FFF2-40B4-BE49-F238E27FC236}">
                <a16:creationId xmlns:a16="http://schemas.microsoft.com/office/drawing/2014/main" id="{94C62825-DF31-4196-A333-6FFD58382912}"/>
              </a:ext>
            </a:extLst>
          </p:cNvPr>
          <p:cNvPicPr>
            <a:picLocks noChangeAspect="1"/>
          </p:cNvPicPr>
          <p:nvPr/>
        </p:nvPicPr>
        <p:blipFill>
          <a:blip r:embed="rId4"/>
          <a:stretch>
            <a:fillRect/>
          </a:stretch>
        </p:blipFill>
        <p:spPr>
          <a:xfrm>
            <a:off x="36443" y="3429000"/>
            <a:ext cx="9107557" cy="2514599"/>
          </a:xfrm>
          <a:prstGeom prst="rect">
            <a:avLst/>
          </a:prstGeom>
        </p:spPr>
      </p:pic>
    </p:spTree>
    <p:extLst>
      <p:ext uri="{BB962C8B-B14F-4D97-AF65-F5344CB8AC3E}">
        <p14:creationId xmlns:p14="http://schemas.microsoft.com/office/powerpoint/2010/main" val="15571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Importance of High Load factor</a:t>
            </a:r>
          </a:p>
        </p:txBody>
      </p:sp>
      <p:sp>
        <p:nvSpPr>
          <p:cNvPr id="7" name="Rectangle 6">
            <a:extLst>
              <a:ext uri="{FF2B5EF4-FFF2-40B4-BE49-F238E27FC236}">
                <a16:creationId xmlns:a16="http://schemas.microsoft.com/office/drawing/2014/main" id="{2D931384-B5C3-4828-8C2E-2CF267E48CC7}"/>
              </a:ext>
            </a:extLst>
          </p:cNvPr>
          <p:cNvSpPr/>
          <p:nvPr/>
        </p:nvSpPr>
        <p:spPr>
          <a:xfrm>
            <a:off x="228600" y="1905000"/>
            <a:ext cx="8801100" cy="41549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load factor plays a vital role in determining the cost of energy. </a:t>
            </a:r>
          </a:p>
          <a:p>
            <a:pPr marL="342900" indent="-342900">
              <a:buFont typeface="Wingdings" panose="05000000000000000000" pitchFamily="2" charset="2"/>
              <a:buChar char="Ø"/>
            </a:pPr>
            <a:r>
              <a:rPr lang="en-US" sz="2400" b="1" dirty="0">
                <a:solidFill>
                  <a:srgbClr val="00B050"/>
                </a:solidFill>
                <a:latin typeface="Times New Roman" panose="02020603050405020304" pitchFamily="18" charset="0"/>
                <a:cs typeface="Times New Roman" panose="02020603050405020304" pitchFamily="18" charset="0"/>
              </a:rPr>
              <a:t>Reduces cost per unit generated:</a:t>
            </a:r>
            <a:r>
              <a:rPr lang="en-US" sz="2400" dirty="0">
                <a:latin typeface="Times New Roman" panose="02020603050405020304" pitchFamily="18" charset="0"/>
                <a:cs typeface="Times New Roman" panose="02020603050405020304" pitchFamily="18" charset="0"/>
              </a:rPr>
              <a:t> A high load factor reduces the overall cost per unit generated. The higher the load factor, the lower is the generation cost. It is because higher load factor means that for a given maximum demand, the number of units generated is more. This reduces the cost of generation.</a:t>
            </a:r>
          </a:p>
          <a:p>
            <a:pPr marL="342900" indent="-342900">
              <a:buFont typeface="Wingdings" panose="05000000000000000000" pitchFamily="2" charset="2"/>
              <a:buChar char="Ø"/>
            </a:pPr>
            <a:r>
              <a:rPr lang="en-US" sz="2400" b="1" dirty="0">
                <a:solidFill>
                  <a:srgbClr val="00B050"/>
                </a:solidFill>
                <a:latin typeface="Times New Roman" panose="02020603050405020304" pitchFamily="18" charset="0"/>
                <a:cs typeface="Times New Roman" panose="02020603050405020304" pitchFamily="18" charset="0"/>
              </a:rPr>
              <a:t>Reduces variable load problems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high load factor reduces the variable load problems on the power station. A higher load factor means comparatively less variations in the load demands at various times. This avoids the frequent use of regulating devices installed to meet the variable load on the station.</a:t>
            </a:r>
            <a:endParaRPr lang="en-US" sz="2000" dirty="0">
              <a:highlight>
                <a:srgbClr val="FF00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6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20315955-F45A-49CE-980D-7B5601E6F5FB}"/>
              </a:ext>
            </a:extLst>
          </p:cNvPr>
          <p:cNvSpPr/>
          <p:nvPr/>
        </p:nvSpPr>
        <p:spPr>
          <a:xfrm>
            <a:off x="114300" y="1752600"/>
            <a:ext cx="891540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art of determining the per unit (i.e., one kWh) cost of production of electrical energy is known as </a:t>
            </a:r>
            <a:r>
              <a:rPr lang="en-US" sz="2400" dirty="0">
                <a:highlight>
                  <a:srgbClr val="FF00FF"/>
                </a:highlight>
                <a:latin typeface="Times New Roman" panose="02020603050405020304" pitchFamily="18" charset="0"/>
                <a:cs typeface="Times New Roman" panose="02020603050405020304" pitchFamily="18" charset="0"/>
              </a:rPr>
              <a:t>economics of power generation</a:t>
            </a:r>
            <a:r>
              <a:rPr lang="en-US" sz="24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050451F7-4A8A-4A47-B81A-57688C7E186D}"/>
              </a:ext>
            </a:extLst>
          </p:cNvPr>
          <p:cNvSpPr/>
          <p:nvPr/>
        </p:nvSpPr>
        <p:spPr>
          <a:xfrm>
            <a:off x="0" y="2819400"/>
            <a:ext cx="9144000" cy="3416320"/>
          </a:xfrm>
          <a:prstGeom prst="rect">
            <a:avLst/>
          </a:prstGeom>
        </p:spPr>
        <p:txBody>
          <a:bodyPr wrap="square">
            <a:spAutoFit/>
          </a:bodyPr>
          <a:lstStyle/>
          <a:p>
            <a:r>
              <a:rPr lang="en-US" sz="2400" dirty="0">
                <a:highlight>
                  <a:srgbClr val="FF00FF"/>
                </a:highlight>
                <a:latin typeface="Times New Roman" panose="02020603050405020304" pitchFamily="18" charset="0"/>
                <a:cs typeface="Times New Roman" panose="02020603050405020304" pitchFamily="18" charset="0"/>
              </a:rPr>
              <a:t>Cost of Electrical Energy</a:t>
            </a:r>
            <a:r>
              <a:rPr lang="en-US" sz="2400" dirty="0">
                <a:latin typeface="Times New Roman" panose="02020603050405020304" pitchFamily="18" charset="0"/>
                <a:cs typeface="Times New Roman" panose="02020603050405020304" pitchFamily="18" charset="0"/>
              </a:rPr>
              <a:t>: Total cost of electrical energy generated can be divided into three parts;</a:t>
            </a:r>
          </a:p>
          <a:p>
            <a:pPr marL="514350" indent="-514350">
              <a:buAutoNum type="romanLcParenBoth"/>
            </a:pPr>
            <a:r>
              <a:rPr lang="en-US" sz="2400" dirty="0">
                <a:latin typeface="Times New Roman" panose="02020603050405020304" pitchFamily="18" charset="0"/>
                <a:cs typeface="Times New Roman" panose="02020603050405020304" pitchFamily="18" charset="0"/>
              </a:rPr>
              <a:t>Fixed cost</a:t>
            </a:r>
          </a:p>
          <a:p>
            <a:pPr marL="514350" indent="-514350">
              <a:buAutoNum type="romanLcParenBoth"/>
            </a:pPr>
            <a:r>
              <a:rPr lang="en-US" sz="2400" dirty="0">
                <a:latin typeface="Times New Roman" panose="02020603050405020304" pitchFamily="18" charset="0"/>
                <a:cs typeface="Times New Roman" panose="02020603050405020304" pitchFamily="18" charset="0"/>
              </a:rPr>
              <a:t>Semi-fixed cost</a:t>
            </a:r>
          </a:p>
          <a:p>
            <a:pPr marL="514350" indent="-514350">
              <a:buAutoNum type="romanLcParenBoth"/>
            </a:pPr>
            <a:r>
              <a:rPr lang="en-US" sz="2400" dirty="0">
                <a:latin typeface="Times New Roman" panose="02020603050405020304" pitchFamily="18" charset="0"/>
                <a:cs typeface="Times New Roman" panose="02020603050405020304" pitchFamily="18" charset="0"/>
              </a:rPr>
              <a:t>Running or operating cost.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Fixed cost</a:t>
            </a:r>
            <a:r>
              <a:rPr lang="en-US" sz="2400" dirty="0">
                <a:latin typeface="Times New Roman" panose="02020603050405020304" pitchFamily="18" charset="0"/>
                <a:cs typeface="Times New Roman" panose="02020603050405020304" pitchFamily="18" charset="0"/>
              </a:rPr>
              <a:t>. It is the cost which is independent of maximum demand and units generated. The fixed cost is due to the annual cost of central organization, interest on capital cost of land and salaries of high officials. </a:t>
            </a:r>
          </a:p>
        </p:txBody>
      </p:sp>
    </p:spTree>
    <p:extLst>
      <p:ext uri="{BB962C8B-B14F-4D97-AF65-F5344CB8AC3E}">
        <p14:creationId xmlns:p14="http://schemas.microsoft.com/office/powerpoint/2010/main" val="729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6" name="Rectangle 5">
            <a:extLst>
              <a:ext uri="{FF2B5EF4-FFF2-40B4-BE49-F238E27FC236}">
                <a16:creationId xmlns:a16="http://schemas.microsoft.com/office/drawing/2014/main" id="{1566B9AF-7B24-4A88-9DFB-D76255E920D7}"/>
              </a:ext>
            </a:extLst>
          </p:cNvPr>
          <p:cNvSpPr/>
          <p:nvPr/>
        </p:nvSpPr>
        <p:spPr>
          <a:xfrm>
            <a:off x="91109" y="1756388"/>
            <a:ext cx="8915400" cy="1631216"/>
          </a:xfrm>
          <a:prstGeom prst="rect">
            <a:avLst/>
          </a:prstGeom>
        </p:spPr>
        <p:txBody>
          <a:bodyPr wrap="square">
            <a:spAutoFit/>
          </a:bodyPr>
          <a:lstStyle/>
          <a:p>
            <a:r>
              <a:rPr lang="en-US" sz="2000" b="1" i="1" dirty="0">
                <a:solidFill>
                  <a:srgbClr val="231F20"/>
                </a:solidFill>
                <a:latin typeface="Times New Roman" panose="02020603050405020304" pitchFamily="18" charset="0"/>
              </a:rPr>
              <a:t>Example 4.4: A generating station has a maximum demand of 50,000 kW. Calculate the cost per unit generated from the following data:</a:t>
            </a:r>
          </a:p>
          <a:p>
            <a:r>
              <a:rPr lang="en-US" sz="2000" b="1" i="1" dirty="0">
                <a:solidFill>
                  <a:srgbClr val="231F20"/>
                </a:solidFill>
                <a:latin typeface="Times New Roman" panose="02020603050405020304" pitchFamily="18" charset="0"/>
              </a:rPr>
              <a:t>Capital cost = BDT 95X10</a:t>
            </a:r>
            <a:r>
              <a:rPr lang="en-US" sz="2000" b="1" i="1" baseline="30000" dirty="0">
                <a:solidFill>
                  <a:srgbClr val="231F20"/>
                </a:solidFill>
                <a:latin typeface="Times New Roman" panose="02020603050405020304" pitchFamily="18" charset="0"/>
              </a:rPr>
              <a:t>6, </a:t>
            </a:r>
            <a:r>
              <a:rPr lang="en-US" sz="2000" b="1" i="1" dirty="0">
                <a:solidFill>
                  <a:srgbClr val="231F20"/>
                </a:solidFill>
                <a:latin typeface="Times New Roman" panose="02020603050405020304" pitchFamily="18" charset="0"/>
              </a:rPr>
              <a:t>Annual load factor = 40%</a:t>
            </a:r>
          </a:p>
          <a:p>
            <a:r>
              <a:rPr lang="en-US" sz="2000" b="1" i="1" dirty="0">
                <a:solidFill>
                  <a:srgbClr val="231F20"/>
                </a:solidFill>
                <a:latin typeface="Times New Roman" panose="02020603050405020304" pitchFamily="18" charset="0"/>
              </a:rPr>
              <a:t>Annual cost of fuel and oil = BDT 9X10</a:t>
            </a:r>
            <a:r>
              <a:rPr lang="en-US" sz="2000" b="1" i="1" baseline="30000" dirty="0">
                <a:solidFill>
                  <a:srgbClr val="231F20"/>
                </a:solidFill>
                <a:latin typeface="Times New Roman" panose="02020603050405020304" pitchFamily="18" charset="0"/>
              </a:rPr>
              <a:t>6, </a:t>
            </a:r>
            <a:r>
              <a:rPr lang="en-US" sz="2000" b="1" i="1" dirty="0">
                <a:solidFill>
                  <a:srgbClr val="231F20"/>
                </a:solidFill>
                <a:latin typeface="Times New Roman" panose="02020603050405020304" pitchFamily="18" charset="0"/>
              </a:rPr>
              <a:t>Taxes, wages and salaries etc. = BDT 7·5X10</a:t>
            </a:r>
            <a:r>
              <a:rPr lang="en-US" sz="2000" b="1" i="1" baseline="30000" dirty="0">
                <a:solidFill>
                  <a:srgbClr val="231F20"/>
                </a:solidFill>
                <a:latin typeface="Times New Roman" panose="02020603050405020304" pitchFamily="18" charset="0"/>
              </a:rPr>
              <a:t>6 </a:t>
            </a:r>
            <a:r>
              <a:rPr lang="en-US" sz="2000" b="1" i="1" dirty="0">
                <a:solidFill>
                  <a:srgbClr val="231F20"/>
                </a:solidFill>
                <a:latin typeface="Times New Roman" panose="02020603050405020304" pitchFamily="18" charset="0"/>
              </a:rPr>
              <a:t>Interest and depreciation = 12%</a:t>
            </a:r>
            <a:endParaRPr lang="en-US" sz="2000" b="1" dirty="0"/>
          </a:p>
        </p:txBody>
      </p:sp>
      <p:sp>
        <p:nvSpPr>
          <p:cNvPr id="9" name="Rectangle 8">
            <a:extLst>
              <a:ext uri="{FF2B5EF4-FFF2-40B4-BE49-F238E27FC236}">
                <a16:creationId xmlns:a16="http://schemas.microsoft.com/office/drawing/2014/main" id="{AE31608F-0B72-482E-8380-DD640E3AC57B}"/>
              </a:ext>
            </a:extLst>
          </p:cNvPr>
          <p:cNvSpPr/>
          <p:nvPr/>
        </p:nvSpPr>
        <p:spPr>
          <a:xfrm>
            <a:off x="91109" y="3555784"/>
            <a:ext cx="6248400" cy="646331"/>
          </a:xfrm>
          <a:prstGeom prst="rect">
            <a:avLst/>
          </a:prstGeom>
        </p:spPr>
        <p:txBody>
          <a:bodyPr wrap="square">
            <a:spAutoFit/>
          </a:bodyPr>
          <a:lstStyle/>
          <a:p>
            <a:r>
              <a:rPr lang="en-US" dirty="0">
                <a:solidFill>
                  <a:srgbClr val="231F20"/>
                </a:solidFill>
                <a:latin typeface="Times New Roman" panose="02020603050405020304" pitchFamily="18" charset="0"/>
              </a:rPr>
              <a:t>Units generated/annum = Max. demand X L.F. X Hours in a year</a:t>
            </a:r>
          </a:p>
          <a:p>
            <a:r>
              <a:rPr lang="pl-PL" dirty="0">
                <a:solidFill>
                  <a:srgbClr val="231F20"/>
                </a:solidFill>
                <a:latin typeface="Times New Roman" panose="02020603050405020304" pitchFamily="18" charset="0"/>
              </a:rPr>
              <a:t>= (50,000)</a:t>
            </a:r>
            <a:r>
              <a:rPr lang="en-US" dirty="0">
                <a:solidFill>
                  <a:srgbClr val="231F20"/>
                </a:solidFill>
                <a:latin typeface="Times New Roman" panose="02020603050405020304" pitchFamily="18" charset="0"/>
              </a:rPr>
              <a:t> X </a:t>
            </a:r>
            <a:r>
              <a:rPr lang="pl-PL" dirty="0">
                <a:solidFill>
                  <a:srgbClr val="231F20"/>
                </a:solidFill>
                <a:latin typeface="Times New Roman" panose="02020603050405020304" pitchFamily="18" charset="0"/>
              </a:rPr>
              <a:t>(0·4) </a:t>
            </a:r>
            <a:r>
              <a:rPr lang="en-US" dirty="0">
                <a:solidFill>
                  <a:srgbClr val="231F20"/>
                </a:solidFill>
                <a:latin typeface="Times New Roman" panose="02020603050405020304" pitchFamily="18" charset="0"/>
              </a:rPr>
              <a:t>X</a:t>
            </a:r>
            <a:r>
              <a:rPr lang="pl-PL" dirty="0">
                <a:solidFill>
                  <a:srgbClr val="231F20"/>
                </a:solidFill>
                <a:latin typeface="Symbol" panose="05050102010706020507" pitchFamily="18" charset="2"/>
              </a:rPr>
              <a:t> </a:t>
            </a:r>
            <a:r>
              <a:rPr lang="pl-PL" dirty="0">
                <a:solidFill>
                  <a:srgbClr val="231F20"/>
                </a:solidFill>
                <a:latin typeface="Times New Roman" panose="02020603050405020304" pitchFamily="18" charset="0"/>
              </a:rPr>
              <a:t>(8760) kWh = 17·52</a:t>
            </a:r>
            <a:r>
              <a:rPr lang="en-US" dirty="0">
                <a:solidFill>
                  <a:srgbClr val="231F20"/>
                </a:solidFill>
                <a:latin typeface="Times New Roman" panose="02020603050405020304" pitchFamily="18" charset="0"/>
              </a:rPr>
              <a:t>X</a:t>
            </a:r>
            <a:r>
              <a:rPr lang="pl-PL" dirty="0">
                <a:solidFill>
                  <a:srgbClr val="231F20"/>
                </a:solidFill>
                <a:latin typeface="Times New Roman" panose="02020603050405020304" pitchFamily="18" charset="0"/>
              </a:rPr>
              <a:t>1</a:t>
            </a:r>
            <a:r>
              <a:rPr lang="en-US" dirty="0">
                <a:solidFill>
                  <a:srgbClr val="231F20"/>
                </a:solidFill>
                <a:latin typeface="Times New Roman" panose="02020603050405020304" pitchFamily="18" charset="0"/>
              </a:rPr>
              <a:t>0</a:t>
            </a:r>
            <a:r>
              <a:rPr lang="en-US" baseline="30000" dirty="0">
                <a:solidFill>
                  <a:srgbClr val="231F20"/>
                </a:solidFill>
                <a:latin typeface="Times New Roman" panose="02020603050405020304" pitchFamily="18" charset="0"/>
              </a:rPr>
              <a:t>7</a:t>
            </a:r>
            <a:r>
              <a:rPr lang="en-US" dirty="0">
                <a:solidFill>
                  <a:srgbClr val="231F20"/>
                </a:solidFill>
                <a:latin typeface="Times New Roman" panose="02020603050405020304" pitchFamily="18" charset="0"/>
              </a:rPr>
              <a:t> </a:t>
            </a:r>
            <a:r>
              <a:rPr lang="pl-PL" dirty="0">
                <a:solidFill>
                  <a:srgbClr val="231F20"/>
                </a:solidFill>
                <a:latin typeface="Times New Roman" panose="02020603050405020304" pitchFamily="18" charset="0"/>
              </a:rPr>
              <a:t>kWh</a:t>
            </a:r>
            <a:endParaRPr lang="en-US" dirty="0"/>
          </a:p>
        </p:txBody>
      </p:sp>
      <p:sp>
        <p:nvSpPr>
          <p:cNvPr id="10" name="Rectangle 9">
            <a:extLst>
              <a:ext uri="{FF2B5EF4-FFF2-40B4-BE49-F238E27FC236}">
                <a16:creationId xmlns:a16="http://schemas.microsoft.com/office/drawing/2014/main" id="{ED8701E0-DE6C-42CC-9A41-E313D973220D}"/>
              </a:ext>
            </a:extLst>
          </p:cNvPr>
          <p:cNvSpPr/>
          <p:nvPr/>
        </p:nvSpPr>
        <p:spPr>
          <a:xfrm>
            <a:off x="762000" y="4259619"/>
            <a:ext cx="6553200" cy="923330"/>
          </a:xfrm>
          <a:prstGeom prst="rect">
            <a:avLst/>
          </a:prstGeom>
        </p:spPr>
        <p:txBody>
          <a:bodyPr wrap="square">
            <a:spAutoFit/>
          </a:bodyPr>
          <a:lstStyle/>
          <a:p>
            <a:r>
              <a:rPr lang="en-US" b="1" dirty="0">
                <a:solidFill>
                  <a:srgbClr val="ED008D"/>
                </a:solidFill>
                <a:latin typeface="Times New Roman" panose="02020603050405020304" pitchFamily="18" charset="0"/>
              </a:rPr>
              <a:t>Annual fixed charges</a:t>
            </a:r>
          </a:p>
          <a:p>
            <a:r>
              <a:rPr lang="en-US" dirty="0">
                <a:solidFill>
                  <a:srgbClr val="231F20"/>
                </a:solidFill>
                <a:latin typeface="Times New Roman" panose="02020603050405020304" pitchFamily="18" charset="0"/>
              </a:rPr>
              <a:t>Annual interest and depreciation = 12% of capital cost</a:t>
            </a:r>
          </a:p>
          <a:p>
            <a:r>
              <a:rPr lang="en-US" dirty="0">
                <a:solidFill>
                  <a:srgbClr val="231F20"/>
                </a:solidFill>
                <a:latin typeface="Times New Roman" panose="02020603050405020304" pitchFamily="18" charset="0"/>
              </a:rPr>
              <a:t>= BDT 0·12 X</a:t>
            </a:r>
            <a:r>
              <a:rPr lang="en-US" dirty="0">
                <a:solidFill>
                  <a:srgbClr val="231F20"/>
                </a:solidFill>
                <a:latin typeface="Symbol" panose="05050102010706020507" pitchFamily="18" charset="2"/>
              </a:rPr>
              <a:t> </a:t>
            </a:r>
            <a:r>
              <a:rPr lang="en-US" dirty="0">
                <a:solidFill>
                  <a:srgbClr val="231F20"/>
                </a:solidFill>
                <a:latin typeface="Times New Roman" panose="02020603050405020304" pitchFamily="18" charset="0"/>
              </a:rPr>
              <a:t>95 X 10</a:t>
            </a:r>
            <a:r>
              <a:rPr lang="en-US" baseline="30000" dirty="0">
                <a:solidFill>
                  <a:srgbClr val="231F20"/>
                </a:solidFill>
                <a:latin typeface="Times New Roman" panose="02020603050405020304" pitchFamily="18" charset="0"/>
              </a:rPr>
              <a:t>6</a:t>
            </a:r>
            <a:r>
              <a:rPr lang="en-US" sz="800" dirty="0">
                <a:solidFill>
                  <a:srgbClr val="231F20"/>
                </a:solidFill>
                <a:latin typeface="Times New Roman" panose="02020603050405020304" pitchFamily="18" charset="0"/>
              </a:rPr>
              <a:t>  </a:t>
            </a:r>
            <a:r>
              <a:rPr lang="en-US" dirty="0">
                <a:solidFill>
                  <a:srgbClr val="231F20"/>
                </a:solidFill>
                <a:latin typeface="Times New Roman" panose="02020603050405020304" pitchFamily="18" charset="0"/>
              </a:rPr>
              <a:t>= BDT 11·4 X 10</a:t>
            </a:r>
            <a:r>
              <a:rPr lang="en-US" baseline="30000" dirty="0">
                <a:solidFill>
                  <a:srgbClr val="231F20"/>
                </a:solidFill>
                <a:latin typeface="Times New Roman" panose="02020603050405020304" pitchFamily="18" charset="0"/>
              </a:rPr>
              <a:t>6</a:t>
            </a:r>
            <a:endParaRPr lang="en-US" baseline="30000" dirty="0"/>
          </a:p>
        </p:txBody>
      </p:sp>
      <p:sp>
        <p:nvSpPr>
          <p:cNvPr id="11" name="Rectangle 10">
            <a:extLst>
              <a:ext uri="{FF2B5EF4-FFF2-40B4-BE49-F238E27FC236}">
                <a16:creationId xmlns:a16="http://schemas.microsoft.com/office/drawing/2014/main" id="{C46CC779-FF3F-4CFD-A309-255EEE3FB2AC}"/>
              </a:ext>
            </a:extLst>
          </p:cNvPr>
          <p:cNvSpPr/>
          <p:nvPr/>
        </p:nvSpPr>
        <p:spPr>
          <a:xfrm>
            <a:off x="1295401" y="5227201"/>
            <a:ext cx="7711108" cy="923330"/>
          </a:xfrm>
          <a:prstGeom prst="rect">
            <a:avLst/>
          </a:prstGeom>
        </p:spPr>
        <p:txBody>
          <a:bodyPr wrap="square">
            <a:spAutoFit/>
          </a:bodyPr>
          <a:lstStyle/>
          <a:p>
            <a:r>
              <a:rPr lang="en-US" b="1" dirty="0">
                <a:solidFill>
                  <a:srgbClr val="ED008D"/>
                </a:solidFill>
                <a:latin typeface="Times New Roman" panose="02020603050405020304" pitchFamily="18" charset="0"/>
              </a:rPr>
              <a:t>Annual Running Charges</a:t>
            </a:r>
          </a:p>
          <a:p>
            <a:r>
              <a:rPr lang="en-US" dirty="0">
                <a:solidFill>
                  <a:srgbClr val="231F20"/>
                </a:solidFill>
                <a:latin typeface="Times New Roman" panose="02020603050405020304" pitchFamily="18" charset="0"/>
              </a:rPr>
              <a:t>Total annual running charges = Annual cost of fuel and oil + Taxes, wages etc.</a:t>
            </a:r>
          </a:p>
          <a:p>
            <a:r>
              <a:rPr lang="en-US" dirty="0">
                <a:solidFill>
                  <a:srgbClr val="231F20"/>
                </a:solidFill>
                <a:latin typeface="Times New Roman" panose="02020603050405020304" pitchFamily="18" charset="0"/>
              </a:rPr>
              <a:t>= BDT (9 X</a:t>
            </a:r>
            <a:r>
              <a:rPr lang="en-US" dirty="0">
                <a:solidFill>
                  <a:srgbClr val="231F20"/>
                </a:solidFill>
                <a:latin typeface="Symbol" panose="05050102010706020507" pitchFamily="18" charset="2"/>
              </a:rPr>
              <a:t> </a:t>
            </a:r>
            <a:r>
              <a:rPr lang="en-US" dirty="0">
                <a:solidFill>
                  <a:srgbClr val="231F20"/>
                </a:solidFill>
                <a:latin typeface="Times New Roman" panose="02020603050405020304" pitchFamily="18" charset="0"/>
              </a:rPr>
              <a:t>10</a:t>
            </a:r>
            <a:r>
              <a:rPr lang="en-US" baseline="30000" dirty="0">
                <a:solidFill>
                  <a:srgbClr val="231F20"/>
                </a:solidFill>
                <a:latin typeface="Times New Roman" panose="02020603050405020304" pitchFamily="18" charset="0"/>
              </a:rPr>
              <a:t>6</a:t>
            </a:r>
            <a:r>
              <a:rPr lang="en-US" sz="800" dirty="0">
                <a:solidFill>
                  <a:srgbClr val="231F20"/>
                </a:solidFill>
                <a:latin typeface="Times New Roman" panose="02020603050405020304" pitchFamily="18" charset="0"/>
              </a:rPr>
              <a:t> </a:t>
            </a:r>
            <a:r>
              <a:rPr lang="en-US" dirty="0">
                <a:solidFill>
                  <a:srgbClr val="231F20"/>
                </a:solidFill>
                <a:latin typeface="Times New Roman" panose="02020603050405020304" pitchFamily="18" charset="0"/>
              </a:rPr>
              <a:t>+ 7·5 X</a:t>
            </a:r>
            <a:r>
              <a:rPr lang="en-US" dirty="0">
                <a:solidFill>
                  <a:srgbClr val="231F20"/>
                </a:solidFill>
                <a:latin typeface="Symbol" panose="05050102010706020507" pitchFamily="18" charset="2"/>
              </a:rPr>
              <a:t> </a:t>
            </a:r>
            <a:r>
              <a:rPr lang="en-US" dirty="0">
                <a:solidFill>
                  <a:srgbClr val="231F20"/>
                </a:solidFill>
                <a:latin typeface="Times New Roman" panose="02020603050405020304" pitchFamily="18" charset="0"/>
              </a:rPr>
              <a:t>10</a:t>
            </a:r>
            <a:r>
              <a:rPr lang="en-US" baseline="30000" dirty="0">
                <a:solidFill>
                  <a:srgbClr val="231F20"/>
                </a:solidFill>
                <a:latin typeface="Times New Roman" panose="02020603050405020304" pitchFamily="18" charset="0"/>
              </a:rPr>
              <a:t>6</a:t>
            </a:r>
            <a:r>
              <a:rPr lang="en-US" dirty="0">
                <a:solidFill>
                  <a:srgbClr val="231F20"/>
                </a:solidFill>
                <a:latin typeface="Times New Roman" panose="02020603050405020304" pitchFamily="18" charset="0"/>
              </a:rPr>
              <a:t>) = BDT 16·5 X</a:t>
            </a:r>
            <a:r>
              <a:rPr lang="en-US" dirty="0">
                <a:solidFill>
                  <a:srgbClr val="231F20"/>
                </a:solidFill>
                <a:latin typeface="Symbol" panose="05050102010706020507" pitchFamily="18" charset="2"/>
              </a:rPr>
              <a:t> </a:t>
            </a:r>
            <a:r>
              <a:rPr lang="en-US" dirty="0">
                <a:solidFill>
                  <a:srgbClr val="231F20"/>
                </a:solidFill>
                <a:latin typeface="Times New Roman" panose="02020603050405020304" pitchFamily="18" charset="0"/>
              </a:rPr>
              <a:t>10</a:t>
            </a:r>
            <a:r>
              <a:rPr lang="en-US" baseline="30000" dirty="0">
                <a:solidFill>
                  <a:srgbClr val="231F20"/>
                </a:solidFill>
                <a:latin typeface="Times New Roman" panose="02020603050405020304" pitchFamily="18" charset="0"/>
              </a:rPr>
              <a:t>6</a:t>
            </a:r>
            <a:endParaRPr lang="en-US" baseline="30000" dirty="0"/>
          </a:p>
        </p:txBody>
      </p:sp>
      <p:sp>
        <p:nvSpPr>
          <p:cNvPr id="12" name="Rectangle 11">
            <a:extLst>
              <a:ext uri="{FF2B5EF4-FFF2-40B4-BE49-F238E27FC236}">
                <a16:creationId xmlns:a16="http://schemas.microsoft.com/office/drawing/2014/main" id="{6380E0AC-09DD-4AFC-97A1-69E8AFCF2E2D}"/>
              </a:ext>
            </a:extLst>
          </p:cNvPr>
          <p:cNvSpPr/>
          <p:nvPr/>
        </p:nvSpPr>
        <p:spPr>
          <a:xfrm>
            <a:off x="1318592" y="6197124"/>
            <a:ext cx="7075005" cy="369332"/>
          </a:xfrm>
          <a:prstGeom prst="rect">
            <a:avLst/>
          </a:prstGeom>
        </p:spPr>
        <p:txBody>
          <a:bodyPr wrap="square">
            <a:spAutoFit/>
          </a:bodyPr>
          <a:lstStyle/>
          <a:p>
            <a:r>
              <a:rPr lang="en-US" b="1" dirty="0">
                <a:solidFill>
                  <a:srgbClr val="231F20"/>
                </a:solidFill>
                <a:latin typeface="Times New Roman" panose="02020603050405020304" pitchFamily="18" charset="0"/>
              </a:rPr>
              <a:t>Total annual charges </a:t>
            </a:r>
            <a:r>
              <a:rPr lang="en-US" dirty="0">
                <a:solidFill>
                  <a:srgbClr val="231F20"/>
                </a:solidFill>
                <a:latin typeface="Times New Roman" panose="02020603050405020304" pitchFamily="18" charset="0"/>
              </a:rPr>
              <a:t>= BDT (11·4 X</a:t>
            </a:r>
            <a:r>
              <a:rPr lang="en-US" dirty="0">
                <a:solidFill>
                  <a:srgbClr val="231F20"/>
                </a:solidFill>
                <a:latin typeface="Symbol" panose="05050102010706020507" pitchFamily="18" charset="2"/>
              </a:rPr>
              <a:t> </a:t>
            </a:r>
            <a:r>
              <a:rPr lang="en-US" dirty="0">
                <a:solidFill>
                  <a:srgbClr val="231F20"/>
                </a:solidFill>
                <a:latin typeface="Times New Roman" panose="02020603050405020304" pitchFamily="18" charset="0"/>
              </a:rPr>
              <a:t>10</a:t>
            </a:r>
            <a:r>
              <a:rPr lang="en-US" baseline="30000" dirty="0">
                <a:solidFill>
                  <a:srgbClr val="231F20"/>
                </a:solidFill>
                <a:latin typeface="Times New Roman" panose="02020603050405020304" pitchFamily="18" charset="0"/>
              </a:rPr>
              <a:t>6</a:t>
            </a:r>
            <a:r>
              <a:rPr lang="en-US" sz="800" dirty="0">
                <a:solidFill>
                  <a:srgbClr val="231F20"/>
                </a:solidFill>
                <a:latin typeface="Times New Roman" panose="02020603050405020304" pitchFamily="18" charset="0"/>
              </a:rPr>
              <a:t> </a:t>
            </a:r>
            <a:r>
              <a:rPr lang="en-US" dirty="0">
                <a:solidFill>
                  <a:srgbClr val="231F20"/>
                </a:solidFill>
                <a:latin typeface="Times New Roman" panose="02020603050405020304" pitchFamily="18" charset="0"/>
              </a:rPr>
              <a:t>+ 16·5 X</a:t>
            </a:r>
            <a:r>
              <a:rPr lang="en-US" dirty="0">
                <a:solidFill>
                  <a:srgbClr val="231F20"/>
                </a:solidFill>
                <a:latin typeface="Symbol" panose="05050102010706020507" pitchFamily="18" charset="2"/>
              </a:rPr>
              <a:t> </a:t>
            </a:r>
            <a:r>
              <a:rPr lang="en-US" dirty="0">
                <a:solidFill>
                  <a:srgbClr val="231F20"/>
                </a:solidFill>
                <a:latin typeface="Times New Roman" panose="02020603050405020304" pitchFamily="18" charset="0"/>
              </a:rPr>
              <a:t>10</a:t>
            </a:r>
            <a:r>
              <a:rPr lang="en-US" baseline="30000" dirty="0">
                <a:solidFill>
                  <a:srgbClr val="231F20"/>
                </a:solidFill>
                <a:latin typeface="Times New Roman" panose="02020603050405020304" pitchFamily="18" charset="0"/>
              </a:rPr>
              <a:t>6</a:t>
            </a:r>
            <a:r>
              <a:rPr lang="en-US" dirty="0">
                <a:solidFill>
                  <a:srgbClr val="231F20"/>
                </a:solidFill>
                <a:latin typeface="Times New Roman" panose="02020603050405020304" pitchFamily="18" charset="0"/>
              </a:rPr>
              <a:t>) = BDT 27·9X 10</a:t>
            </a:r>
            <a:r>
              <a:rPr lang="en-US" baseline="30000" dirty="0">
                <a:solidFill>
                  <a:srgbClr val="231F20"/>
                </a:solidFill>
                <a:latin typeface="Times New Roman" panose="02020603050405020304" pitchFamily="18" charset="0"/>
              </a:rPr>
              <a:t>6</a:t>
            </a:r>
            <a:endParaRPr lang="en-US" baseline="30000" dirty="0"/>
          </a:p>
        </p:txBody>
      </p:sp>
      <p:sp>
        <p:nvSpPr>
          <p:cNvPr id="13" name="Rectangle 12">
            <a:extLst>
              <a:ext uri="{FF2B5EF4-FFF2-40B4-BE49-F238E27FC236}">
                <a16:creationId xmlns:a16="http://schemas.microsoft.com/office/drawing/2014/main" id="{1A1C2574-E7D3-4049-A33A-4FF7266E04E1}"/>
              </a:ext>
            </a:extLst>
          </p:cNvPr>
          <p:cNvSpPr/>
          <p:nvPr/>
        </p:nvSpPr>
        <p:spPr>
          <a:xfrm>
            <a:off x="3860158" y="6488668"/>
            <a:ext cx="2312042" cy="369332"/>
          </a:xfrm>
          <a:prstGeom prst="rect">
            <a:avLst/>
          </a:prstGeom>
        </p:spPr>
        <p:txBody>
          <a:bodyPr wrap="square">
            <a:spAutoFit/>
          </a:bodyPr>
          <a:lstStyle/>
          <a:p>
            <a:r>
              <a:rPr lang="en-US" b="1" dirty="0">
                <a:solidFill>
                  <a:srgbClr val="231F20"/>
                </a:solidFill>
                <a:latin typeface="Times New Roman" panose="02020603050405020304" pitchFamily="18" charset="0"/>
              </a:rPr>
              <a:t>Cost per unit = ??</a:t>
            </a:r>
            <a:endParaRPr lang="en-US" b="1" dirty="0"/>
          </a:p>
        </p:txBody>
      </p:sp>
    </p:spTree>
    <p:extLst>
      <p:ext uri="{BB962C8B-B14F-4D97-AF65-F5344CB8AC3E}">
        <p14:creationId xmlns:p14="http://schemas.microsoft.com/office/powerpoint/2010/main" val="20849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3" name="Picture 2">
            <a:extLst>
              <a:ext uri="{FF2B5EF4-FFF2-40B4-BE49-F238E27FC236}">
                <a16:creationId xmlns:a16="http://schemas.microsoft.com/office/drawing/2014/main" id="{B19D5189-0EF6-432A-863B-F34A8FB187EB}"/>
              </a:ext>
            </a:extLst>
          </p:cNvPr>
          <p:cNvPicPr>
            <a:picLocks noChangeAspect="1"/>
          </p:cNvPicPr>
          <p:nvPr/>
        </p:nvPicPr>
        <p:blipFill>
          <a:blip r:embed="rId3"/>
          <a:stretch>
            <a:fillRect/>
          </a:stretch>
        </p:blipFill>
        <p:spPr>
          <a:xfrm>
            <a:off x="1656" y="1066800"/>
            <a:ext cx="9155596" cy="1143000"/>
          </a:xfrm>
          <a:prstGeom prst="rect">
            <a:avLst/>
          </a:prstGeom>
        </p:spPr>
      </p:pic>
      <p:pic>
        <p:nvPicPr>
          <p:cNvPr id="5" name="Picture 4">
            <a:extLst>
              <a:ext uri="{FF2B5EF4-FFF2-40B4-BE49-F238E27FC236}">
                <a16:creationId xmlns:a16="http://schemas.microsoft.com/office/drawing/2014/main" id="{A94524DC-70BC-4088-8722-D45AF1359D30}"/>
              </a:ext>
            </a:extLst>
          </p:cNvPr>
          <p:cNvPicPr>
            <a:picLocks noChangeAspect="1"/>
          </p:cNvPicPr>
          <p:nvPr/>
        </p:nvPicPr>
        <p:blipFill>
          <a:blip r:embed="rId4"/>
          <a:stretch>
            <a:fillRect/>
          </a:stretch>
        </p:blipFill>
        <p:spPr>
          <a:xfrm>
            <a:off x="1172768" y="2381251"/>
            <a:ext cx="6798463" cy="1047749"/>
          </a:xfrm>
          <a:prstGeom prst="rect">
            <a:avLst/>
          </a:prstGeom>
        </p:spPr>
      </p:pic>
      <p:pic>
        <p:nvPicPr>
          <p:cNvPr id="2" name="Picture 1">
            <a:extLst>
              <a:ext uri="{FF2B5EF4-FFF2-40B4-BE49-F238E27FC236}">
                <a16:creationId xmlns:a16="http://schemas.microsoft.com/office/drawing/2014/main" id="{56025889-EE71-4EE3-9C67-1B5A5DAD8161}"/>
              </a:ext>
            </a:extLst>
          </p:cNvPr>
          <p:cNvPicPr>
            <a:picLocks noChangeAspect="1"/>
          </p:cNvPicPr>
          <p:nvPr/>
        </p:nvPicPr>
        <p:blipFill>
          <a:blip r:embed="rId5"/>
          <a:stretch>
            <a:fillRect/>
          </a:stretch>
        </p:blipFill>
        <p:spPr>
          <a:xfrm>
            <a:off x="370439" y="3600451"/>
            <a:ext cx="8316361" cy="1657349"/>
          </a:xfrm>
          <a:prstGeom prst="rect">
            <a:avLst/>
          </a:prstGeom>
        </p:spPr>
      </p:pic>
      <p:pic>
        <p:nvPicPr>
          <p:cNvPr id="4" name="Picture 3">
            <a:extLst>
              <a:ext uri="{FF2B5EF4-FFF2-40B4-BE49-F238E27FC236}">
                <a16:creationId xmlns:a16="http://schemas.microsoft.com/office/drawing/2014/main" id="{2D55961F-1144-40F7-8DC0-BDA17735F6CD}"/>
              </a:ext>
            </a:extLst>
          </p:cNvPr>
          <p:cNvPicPr>
            <a:picLocks noChangeAspect="1"/>
          </p:cNvPicPr>
          <p:nvPr/>
        </p:nvPicPr>
        <p:blipFill>
          <a:blip r:embed="rId6"/>
          <a:stretch>
            <a:fillRect/>
          </a:stretch>
        </p:blipFill>
        <p:spPr>
          <a:xfrm>
            <a:off x="370438" y="5429251"/>
            <a:ext cx="8316361" cy="1428749"/>
          </a:xfrm>
          <a:prstGeom prst="rect">
            <a:avLst/>
          </a:prstGeom>
        </p:spPr>
      </p:pic>
    </p:spTree>
    <p:extLst>
      <p:ext uri="{BB962C8B-B14F-4D97-AF65-F5344CB8AC3E}">
        <p14:creationId xmlns:p14="http://schemas.microsoft.com/office/powerpoint/2010/main" val="5220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99844243-C0F0-4B85-AD28-4666D7EF75B3}"/>
              </a:ext>
            </a:extLst>
          </p:cNvPr>
          <p:cNvPicPr>
            <a:picLocks noChangeAspect="1"/>
          </p:cNvPicPr>
          <p:nvPr/>
        </p:nvPicPr>
        <p:blipFill>
          <a:blip r:embed="rId3"/>
          <a:stretch>
            <a:fillRect/>
          </a:stretch>
        </p:blipFill>
        <p:spPr>
          <a:xfrm>
            <a:off x="0" y="669235"/>
            <a:ext cx="9144000" cy="1543878"/>
          </a:xfrm>
          <a:prstGeom prst="rect">
            <a:avLst/>
          </a:prstGeom>
        </p:spPr>
      </p:pic>
      <p:pic>
        <p:nvPicPr>
          <p:cNvPr id="3" name="Picture 2">
            <a:extLst>
              <a:ext uri="{FF2B5EF4-FFF2-40B4-BE49-F238E27FC236}">
                <a16:creationId xmlns:a16="http://schemas.microsoft.com/office/drawing/2014/main" id="{3DC292CE-F72A-4F12-A4F8-8E92B17B9566}"/>
              </a:ext>
            </a:extLst>
          </p:cNvPr>
          <p:cNvPicPr>
            <a:picLocks noChangeAspect="1"/>
          </p:cNvPicPr>
          <p:nvPr/>
        </p:nvPicPr>
        <p:blipFill>
          <a:blip r:embed="rId4"/>
          <a:stretch>
            <a:fillRect/>
          </a:stretch>
        </p:blipFill>
        <p:spPr>
          <a:xfrm>
            <a:off x="324136" y="2316024"/>
            <a:ext cx="8515064" cy="1295813"/>
          </a:xfrm>
          <a:prstGeom prst="rect">
            <a:avLst/>
          </a:prstGeom>
        </p:spPr>
      </p:pic>
      <p:pic>
        <p:nvPicPr>
          <p:cNvPr id="5" name="Picture 4">
            <a:extLst>
              <a:ext uri="{FF2B5EF4-FFF2-40B4-BE49-F238E27FC236}">
                <a16:creationId xmlns:a16="http://schemas.microsoft.com/office/drawing/2014/main" id="{C382EDD6-C691-489E-9AA6-4E7320C9E8BB}"/>
              </a:ext>
            </a:extLst>
          </p:cNvPr>
          <p:cNvPicPr>
            <a:picLocks noChangeAspect="1"/>
          </p:cNvPicPr>
          <p:nvPr/>
        </p:nvPicPr>
        <p:blipFill>
          <a:blip r:embed="rId5"/>
          <a:stretch>
            <a:fillRect/>
          </a:stretch>
        </p:blipFill>
        <p:spPr>
          <a:xfrm>
            <a:off x="300944" y="3787636"/>
            <a:ext cx="8538255" cy="1152318"/>
          </a:xfrm>
          <a:prstGeom prst="rect">
            <a:avLst/>
          </a:prstGeom>
        </p:spPr>
      </p:pic>
      <p:pic>
        <p:nvPicPr>
          <p:cNvPr id="4" name="Picture 3">
            <a:extLst>
              <a:ext uri="{FF2B5EF4-FFF2-40B4-BE49-F238E27FC236}">
                <a16:creationId xmlns:a16="http://schemas.microsoft.com/office/drawing/2014/main" id="{8A836836-B80B-40FC-AF40-A392B6E41F44}"/>
              </a:ext>
            </a:extLst>
          </p:cNvPr>
          <p:cNvPicPr>
            <a:picLocks noChangeAspect="1"/>
          </p:cNvPicPr>
          <p:nvPr/>
        </p:nvPicPr>
        <p:blipFill>
          <a:blip r:embed="rId6"/>
          <a:stretch>
            <a:fillRect/>
          </a:stretch>
        </p:blipFill>
        <p:spPr>
          <a:xfrm>
            <a:off x="324136" y="5226116"/>
            <a:ext cx="8515063" cy="793684"/>
          </a:xfrm>
          <a:prstGeom prst="rect">
            <a:avLst/>
          </a:prstGeom>
        </p:spPr>
      </p:pic>
      <p:pic>
        <p:nvPicPr>
          <p:cNvPr id="7" name="Picture 6">
            <a:extLst>
              <a:ext uri="{FF2B5EF4-FFF2-40B4-BE49-F238E27FC236}">
                <a16:creationId xmlns:a16="http://schemas.microsoft.com/office/drawing/2014/main" id="{DA5CB4AE-1407-4EDF-837F-0FC9DDD5104F}"/>
              </a:ext>
            </a:extLst>
          </p:cNvPr>
          <p:cNvPicPr>
            <a:picLocks noChangeAspect="1"/>
          </p:cNvPicPr>
          <p:nvPr/>
        </p:nvPicPr>
        <p:blipFill>
          <a:blip r:embed="rId7"/>
          <a:stretch>
            <a:fillRect/>
          </a:stretch>
        </p:blipFill>
        <p:spPr>
          <a:xfrm>
            <a:off x="2209800" y="6188764"/>
            <a:ext cx="6400800" cy="516835"/>
          </a:xfrm>
          <a:prstGeom prst="rect">
            <a:avLst/>
          </a:prstGeom>
        </p:spPr>
      </p:pic>
    </p:spTree>
    <p:extLst>
      <p:ext uri="{BB962C8B-B14F-4D97-AF65-F5344CB8AC3E}">
        <p14:creationId xmlns:p14="http://schemas.microsoft.com/office/powerpoint/2010/main" val="2377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3" name="Picture 2">
            <a:extLst>
              <a:ext uri="{FF2B5EF4-FFF2-40B4-BE49-F238E27FC236}">
                <a16:creationId xmlns:a16="http://schemas.microsoft.com/office/drawing/2014/main" id="{CFC9589F-3088-4F4F-8A45-9A6949FE8067}"/>
              </a:ext>
            </a:extLst>
          </p:cNvPr>
          <p:cNvPicPr>
            <a:picLocks noChangeAspect="1"/>
          </p:cNvPicPr>
          <p:nvPr/>
        </p:nvPicPr>
        <p:blipFill>
          <a:blip r:embed="rId3"/>
          <a:stretch>
            <a:fillRect/>
          </a:stretch>
        </p:blipFill>
        <p:spPr>
          <a:xfrm>
            <a:off x="0" y="609600"/>
            <a:ext cx="9220200" cy="1438275"/>
          </a:xfrm>
          <a:prstGeom prst="rect">
            <a:avLst/>
          </a:prstGeom>
        </p:spPr>
      </p:pic>
      <p:pic>
        <p:nvPicPr>
          <p:cNvPr id="6" name="Picture 5">
            <a:extLst>
              <a:ext uri="{FF2B5EF4-FFF2-40B4-BE49-F238E27FC236}">
                <a16:creationId xmlns:a16="http://schemas.microsoft.com/office/drawing/2014/main" id="{E8D3DFDD-D7BB-4EF7-B5A8-77F7FDEEE6EB}"/>
              </a:ext>
            </a:extLst>
          </p:cNvPr>
          <p:cNvPicPr>
            <a:picLocks noChangeAspect="1"/>
          </p:cNvPicPr>
          <p:nvPr/>
        </p:nvPicPr>
        <p:blipFill>
          <a:blip r:embed="rId4"/>
          <a:stretch>
            <a:fillRect/>
          </a:stretch>
        </p:blipFill>
        <p:spPr>
          <a:xfrm>
            <a:off x="1600200" y="2133600"/>
            <a:ext cx="4800600" cy="1295399"/>
          </a:xfrm>
          <a:prstGeom prst="rect">
            <a:avLst/>
          </a:prstGeom>
        </p:spPr>
      </p:pic>
      <p:pic>
        <p:nvPicPr>
          <p:cNvPr id="7" name="Picture 6">
            <a:extLst>
              <a:ext uri="{FF2B5EF4-FFF2-40B4-BE49-F238E27FC236}">
                <a16:creationId xmlns:a16="http://schemas.microsoft.com/office/drawing/2014/main" id="{18D3817A-53DE-4E86-B3D5-5D1A087DE861}"/>
              </a:ext>
            </a:extLst>
          </p:cNvPr>
          <p:cNvPicPr>
            <a:picLocks noChangeAspect="1"/>
          </p:cNvPicPr>
          <p:nvPr/>
        </p:nvPicPr>
        <p:blipFill>
          <a:blip r:embed="rId5"/>
          <a:stretch>
            <a:fillRect/>
          </a:stretch>
        </p:blipFill>
        <p:spPr>
          <a:xfrm>
            <a:off x="2133600" y="3462129"/>
            <a:ext cx="3505200" cy="914401"/>
          </a:xfrm>
          <a:prstGeom prst="rect">
            <a:avLst/>
          </a:prstGeom>
        </p:spPr>
      </p:pic>
      <p:pic>
        <p:nvPicPr>
          <p:cNvPr id="9" name="Picture 8">
            <a:extLst>
              <a:ext uri="{FF2B5EF4-FFF2-40B4-BE49-F238E27FC236}">
                <a16:creationId xmlns:a16="http://schemas.microsoft.com/office/drawing/2014/main" id="{993BB0B2-B314-4B25-B7D7-E1AA980D50A1}"/>
              </a:ext>
            </a:extLst>
          </p:cNvPr>
          <p:cNvPicPr>
            <a:picLocks noChangeAspect="1"/>
          </p:cNvPicPr>
          <p:nvPr/>
        </p:nvPicPr>
        <p:blipFill>
          <a:blip r:embed="rId6"/>
          <a:stretch>
            <a:fillRect/>
          </a:stretch>
        </p:blipFill>
        <p:spPr>
          <a:xfrm>
            <a:off x="2133600" y="4479235"/>
            <a:ext cx="5667375" cy="626165"/>
          </a:xfrm>
          <a:prstGeom prst="rect">
            <a:avLst/>
          </a:prstGeom>
        </p:spPr>
      </p:pic>
      <p:pic>
        <p:nvPicPr>
          <p:cNvPr id="10" name="Picture 9">
            <a:extLst>
              <a:ext uri="{FF2B5EF4-FFF2-40B4-BE49-F238E27FC236}">
                <a16:creationId xmlns:a16="http://schemas.microsoft.com/office/drawing/2014/main" id="{55A4DABB-64A2-4CEA-A495-1BE82671752F}"/>
              </a:ext>
            </a:extLst>
          </p:cNvPr>
          <p:cNvPicPr>
            <a:picLocks noChangeAspect="1"/>
          </p:cNvPicPr>
          <p:nvPr/>
        </p:nvPicPr>
        <p:blipFill>
          <a:blip r:embed="rId7"/>
          <a:stretch>
            <a:fillRect/>
          </a:stretch>
        </p:blipFill>
        <p:spPr>
          <a:xfrm>
            <a:off x="2117034" y="5274366"/>
            <a:ext cx="5398179" cy="364434"/>
          </a:xfrm>
          <a:prstGeom prst="rect">
            <a:avLst/>
          </a:prstGeom>
        </p:spPr>
      </p:pic>
    </p:spTree>
    <p:extLst>
      <p:ext uri="{BB962C8B-B14F-4D97-AF65-F5344CB8AC3E}">
        <p14:creationId xmlns:p14="http://schemas.microsoft.com/office/powerpoint/2010/main" val="347822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3" name="Picture 2">
            <a:extLst>
              <a:ext uri="{FF2B5EF4-FFF2-40B4-BE49-F238E27FC236}">
                <a16:creationId xmlns:a16="http://schemas.microsoft.com/office/drawing/2014/main" id="{CFC9589F-3088-4F4F-8A45-9A6949FE8067}"/>
              </a:ext>
            </a:extLst>
          </p:cNvPr>
          <p:cNvPicPr>
            <a:picLocks noChangeAspect="1"/>
          </p:cNvPicPr>
          <p:nvPr/>
        </p:nvPicPr>
        <p:blipFill>
          <a:blip r:embed="rId3"/>
          <a:stretch>
            <a:fillRect/>
          </a:stretch>
        </p:blipFill>
        <p:spPr>
          <a:xfrm>
            <a:off x="0" y="609600"/>
            <a:ext cx="9220200" cy="1438275"/>
          </a:xfrm>
          <a:prstGeom prst="rect">
            <a:avLst/>
          </a:prstGeom>
        </p:spPr>
      </p:pic>
      <p:pic>
        <p:nvPicPr>
          <p:cNvPr id="2" name="Picture 1">
            <a:extLst>
              <a:ext uri="{FF2B5EF4-FFF2-40B4-BE49-F238E27FC236}">
                <a16:creationId xmlns:a16="http://schemas.microsoft.com/office/drawing/2014/main" id="{C42D494A-E3AC-43E5-A7B9-E34574FF451B}"/>
              </a:ext>
            </a:extLst>
          </p:cNvPr>
          <p:cNvPicPr>
            <a:picLocks noChangeAspect="1"/>
          </p:cNvPicPr>
          <p:nvPr/>
        </p:nvPicPr>
        <p:blipFill>
          <a:blip r:embed="rId4"/>
          <a:stretch>
            <a:fillRect/>
          </a:stretch>
        </p:blipFill>
        <p:spPr>
          <a:xfrm>
            <a:off x="381000" y="2371726"/>
            <a:ext cx="6858000" cy="676274"/>
          </a:xfrm>
          <a:prstGeom prst="rect">
            <a:avLst/>
          </a:prstGeom>
        </p:spPr>
      </p:pic>
      <p:pic>
        <p:nvPicPr>
          <p:cNvPr id="4" name="Picture 3">
            <a:extLst>
              <a:ext uri="{FF2B5EF4-FFF2-40B4-BE49-F238E27FC236}">
                <a16:creationId xmlns:a16="http://schemas.microsoft.com/office/drawing/2014/main" id="{BCC92574-492F-4FDB-8DE1-D957620B404F}"/>
              </a:ext>
            </a:extLst>
          </p:cNvPr>
          <p:cNvPicPr>
            <a:picLocks noChangeAspect="1"/>
          </p:cNvPicPr>
          <p:nvPr/>
        </p:nvPicPr>
        <p:blipFill>
          <a:blip r:embed="rId5"/>
          <a:stretch>
            <a:fillRect/>
          </a:stretch>
        </p:blipFill>
        <p:spPr>
          <a:xfrm>
            <a:off x="685800" y="3191704"/>
            <a:ext cx="6553200" cy="790574"/>
          </a:xfrm>
          <a:prstGeom prst="rect">
            <a:avLst/>
          </a:prstGeom>
        </p:spPr>
      </p:pic>
      <p:pic>
        <p:nvPicPr>
          <p:cNvPr id="5" name="Picture 4">
            <a:extLst>
              <a:ext uri="{FF2B5EF4-FFF2-40B4-BE49-F238E27FC236}">
                <a16:creationId xmlns:a16="http://schemas.microsoft.com/office/drawing/2014/main" id="{FF57493B-C7BD-4961-A3B4-11E7D971E63A}"/>
              </a:ext>
            </a:extLst>
          </p:cNvPr>
          <p:cNvPicPr>
            <a:picLocks noChangeAspect="1"/>
          </p:cNvPicPr>
          <p:nvPr/>
        </p:nvPicPr>
        <p:blipFill>
          <a:blip r:embed="rId6"/>
          <a:stretch>
            <a:fillRect/>
          </a:stretch>
        </p:blipFill>
        <p:spPr>
          <a:xfrm>
            <a:off x="702634" y="4125982"/>
            <a:ext cx="6536365" cy="457200"/>
          </a:xfrm>
          <a:prstGeom prst="rect">
            <a:avLst/>
          </a:prstGeom>
        </p:spPr>
      </p:pic>
      <p:pic>
        <p:nvPicPr>
          <p:cNvPr id="11" name="Picture 10">
            <a:extLst>
              <a:ext uri="{FF2B5EF4-FFF2-40B4-BE49-F238E27FC236}">
                <a16:creationId xmlns:a16="http://schemas.microsoft.com/office/drawing/2014/main" id="{364B1203-A2D4-4731-9072-551D74D3494C}"/>
              </a:ext>
            </a:extLst>
          </p:cNvPr>
          <p:cNvPicPr>
            <a:picLocks noChangeAspect="1"/>
          </p:cNvPicPr>
          <p:nvPr/>
        </p:nvPicPr>
        <p:blipFill>
          <a:blip r:embed="rId7"/>
          <a:stretch>
            <a:fillRect/>
          </a:stretch>
        </p:blipFill>
        <p:spPr>
          <a:xfrm>
            <a:off x="1408670" y="5035826"/>
            <a:ext cx="6326659" cy="457200"/>
          </a:xfrm>
          <a:prstGeom prst="rect">
            <a:avLst/>
          </a:prstGeom>
        </p:spPr>
      </p:pic>
      <p:pic>
        <p:nvPicPr>
          <p:cNvPr id="12" name="Picture 11">
            <a:extLst>
              <a:ext uri="{FF2B5EF4-FFF2-40B4-BE49-F238E27FC236}">
                <a16:creationId xmlns:a16="http://schemas.microsoft.com/office/drawing/2014/main" id="{C5CA5EF2-4F7B-4650-96C5-975397C83446}"/>
              </a:ext>
            </a:extLst>
          </p:cNvPr>
          <p:cNvPicPr>
            <a:picLocks noChangeAspect="1"/>
          </p:cNvPicPr>
          <p:nvPr/>
        </p:nvPicPr>
        <p:blipFill>
          <a:blip r:embed="rId8"/>
          <a:stretch>
            <a:fillRect/>
          </a:stretch>
        </p:blipFill>
        <p:spPr>
          <a:xfrm>
            <a:off x="1524000" y="5649360"/>
            <a:ext cx="5586769" cy="641487"/>
          </a:xfrm>
          <a:prstGeom prst="rect">
            <a:avLst/>
          </a:prstGeom>
        </p:spPr>
      </p:pic>
    </p:spTree>
    <p:extLst>
      <p:ext uri="{BB962C8B-B14F-4D97-AF65-F5344CB8AC3E}">
        <p14:creationId xmlns:p14="http://schemas.microsoft.com/office/powerpoint/2010/main" val="617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6" name="Picture 5">
            <a:extLst>
              <a:ext uri="{FF2B5EF4-FFF2-40B4-BE49-F238E27FC236}">
                <a16:creationId xmlns:a16="http://schemas.microsoft.com/office/drawing/2014/main" id="{91190CB8-74D5-453B-A316-622635A7CB5F}"/>
              </a:ext>
            </a:extLst>
          </p:cNvPr>
          <p:cNvPicPr>
            <a:picLocks noChangeAspect="1"/>
          </p:cNvPicPr>
          <p:nvPr/>
        </p:nvPicPr>
        <p:blipFill>
          <a:blip r:embed="rId3"/>
          <a:stretch>
            <a:fillRect/>
          </a:stretch>
        </p:blipFill>
        <p:spPr>
          <a:xfrm>
            <a:off x="0" y="914400"/>
            <a:ext cx="9144000" cy="1752600"/>
          </a:xfrm>
          <a:prstGeom prst="rect">
            <a:avLst/>
          </a:prstGeom>
        </p:spPr>
      </p:pic>
      <p:pic>
        <p:nvPicPr>
          <p:cNvPr id="7" name="Picture 6">
            <a:extLst>
              <a:ext uri="{FF2B5EF4-FFF2-40B4-BE49-F238E27FC236}">
                <a16:creationId xmlns:a16="http://schemas.microsoft.com/office/drawing/2014/main" id="{F6A9A66C-1A83-43A4-8FDD-99887276AEA5}"/>
              </a:ext>
            </a:extLst>
          </p:cNvPr>
          <p:cNvPicPr>
            <a:picLocks noChangeAspect="1"/>
          </p:cNvPicPr>
          <p:nvPr/>
        </p:nvPicPr>
        <p:blipFill>
          <a:blip r:embed="rId4"/>
          <a:stretch>
            <a:fillRect/>
          </a:stretch>
        </p:blipFill>
        <p:spPr>
          <a:xfrm>
            <a:off x="684090" y="2819399"/>
            <a:ext cx="6365636" cy="1371601"/>
          </a:xfrm>
          <a:prstGeom prst="rect">
            <a:avLst/>
          </a:prstGeom>
        </p:spPr>
      </p:pic>
      <p:pic>
        <p:nvPicPr>
          <p:cNvPr id="9" name="Picture 8">
            <a:extLst>
              <a:ext uri="{FF2B5EF4-FFF2-40B4-BE49-F238E27FC236}">
                <a16:creationId xmlns:a16="http://schemas.microsoft.com/office/drawing/2014/main" id="{FDBCD476-A6CA-4E8E-9789-2EBB2057877F}"/>
              </a:ext>
            </a:extLst>
          </p:cNvPr>
          <p:cNvPicPr>
            <a:picLocks noChangeAspect="1"/>
          </p:cNvPicPr>
          <p:nvPr/>
        </p:nvPicPr>
        <p:blipFill>
          <a:blip r:embed="rId5"/>
          <a:stretch>
            <a:fillRect/>
          </a:stretch>
        </p:blipFill>
        <p:spPr>
          <a:xfrm>
            <a:off x="304800" y="4409415"/>
            <a:ext cx="8724900" cy="1371601"/>
          </a:xfrm>
          <a:prstGeom prst="rect">
            <a:avLst/>
          </a:prstGeom>
        </p:spPr>
      </p:pic>
      <p:pic>
        <p:nvPicPr>
          <p:cNvPr id="10" name="Picture 9">
            <a:extLst>
              <a:ext uri="{FF2B5EF4-FFF2-40B4-BE49-F238E27FC236}">
                <a16:creationId xmlns:a16="http://schemas.microsoft.com/office/drawing/2014/main" id="{7DFA6453-38A4-4CB2-836A-64302652A30E}"/>
              </a:ext>
            </a:extLst>
          </p:cNvPr>
          <p:cNvPicPr>
            <a:picLocks noChangeAspect="1"/>
          </p:cNvPicPr>
          <p:nvPr/>
        </p:nvPicPr>
        <p:blipFill>
          <a:blip r:embed="rId6"/>
          <a:stretch>
            <a:fillRect/>
          </a:stretch>
        </p:blipFill>
        <p:spPr>
          <a:xfrm>
            <a:off x="304800" y="5943600"/>
            <a:ext cx="8724900" cy="838200"/>
          </a:xfrm>
          <a:prstGeom prst="rect">
            <a:avLst/>
          </a:prstGeom>
        </p:spPr>
      </p:pic>
    </p:spTree>
    <p:extLst>
      <p:ext uri="{BB962C8B-B14F-4D97-AF65-F5344CB8AC3E}">
        <p14:creationId xmlns:p14="http://schemas.microsoft.com/office/powerpoint/2010/main" val="33676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6" name="Picture 5">
            <a:extLst>
              <a:ext uri="{FF2B5EF4-FFF2-40B4-BE49-F238E27FC236}">
                <a16:creationId xmlns:a16="http://schemas.microsoft.com/office/drawing/2014/main" id="{91190CB8-74D5-453B-A316-622635A7CB5F}"/>
              </a:ext>
            </a:extLst>
          </p:cNvPr>
          <p:cNvPicPr>
            <a:picLocks noChangeAspect="1"/>
          </p:cNvPicPr>
          <p:nvPr/>
        </p:nvPicPr>
        <p:blipFill>
          <a:blip r:embed="rId3"/>
          <a:stretch>
            <a:fillRect/>
          </a:stretch>
        </p:blipFill>
        <p:spPr>
          <a:xfrm>
            <a:off x="0" y="914400"/>
            <a:ext cx="9144000" cy="1752600"/>
          </a:xfrm>
          <a:prstGeom prst="rect">
            <a:avLst/>
          </a:prstGeom>
        </p:spPr>
      </p:pic>
      <p:pic>
        <p:nvPicPr>
          <p:cNvPr id="2" name="Picture 1">
            <a:extLst>
              <a:ext uri="{FF2B5EF4-FFF2-40B4-BE49-F238E27FC236}">
                <a16:creationId xmlns:a16="http://schemas.microsoft.com/office/drawing/2014/main" id="{B19D0E96-B464-41B2-915E-1DADE0F6C209}"/>
              </a:ext>
            </a:extLst>
          </p:cNvPr>
          <p:cNvPicPr>
            <a:picLocks noChangeAspect="1"/>
          </p:cNvPicPr>
          <p:nvPr/>
        </p:nvPicPr>
        <p:blipFill>
          <a:blip r:embed="rId4"/>
          <a:stretch>
            <a:fillRect/>
          </a:stretch>
        </p:blipFill>
        <p:spPr>
          <a:xfrm>
            <a:off x="533400" y="2819401"/>
            <a:ext cx="6948416" cy="609600"/>
          </a:xfrm>
          <a:prstGeom prst="rect">
            <a:avLst/>
          </a:prstGeom>
        </p:spPr>
      </p:pic>
      <p:pic>
        <p:nvPicPr>
          <p:cNvPr id="3" name="Picture 2">
            <a:extLst>
              <a:ext uri="{FF2B5EF4-FFF2-40B4-BE49-F238E27FC236}">
                <a16:creationId xmlns:a16="http://schemas.microsoft.com/office/drawing/2014/main" id="{B0649533-5EAA-4AFB-B4AF-75BFAC007412}"/>
              </a:ext>
            </a:extLst>
          </p:cNvPr>
          <p:cNvPicPr>
            <a:picLocks noChangeAspect="1"/>
          </p:cNvPicPr>
          <p:nvPr/>
        </p:nvPicPr>
        <p:blipFill>
          <a:blip r:embed="rId5"/>
          <a:stretch>
            <a:fillRect/>
          </a:stretch>
        </p:blipFill>
        <p:spPr>
          <a:xfrm>
            <a:off x="523459" y="3604591"/>
            <a:ext cx="6945103" cy="533400"/>
          </a:xfrm>
          <a:prstGeom prst="rect">
            <a:avLst/>
          </a:prstGeom>
        </p:spPr>
      </p:pic>
      <p:pic>
        <p:nvPicPr>
          <p:cNvPr id="4" name="Picture 3">
            <a:extLst>
              <a:ext uri="{FF2B5EF4-FFF2-40B4-BE49-F238E27FC236}">
                <a16:creationId xmlns:a16="http://schemas.microsoft.com/office/drawing/2014/main" id="{8A8469FC-251F-4716-AB7B-A08E1DFA462D}"/>
              </a:ext>
            </a:extLst>
          </p:cNvPr>
          <p:cNvPicPr>
            <a:picLocks noChangeAspect="1"/>
          </p:cNvPicPr>
          <p:nvPr/>
        </p:nvPicPr>
        <p:blipFill>
          <a:blip r:embed="rId6"/>
          <a:stretch>
            <a:fillRect/>
          </a:stretch>
        </p:blipFill>
        <p:spPr>
          <a:xfrm>
            <a:off x="533398" y="4366592"/>
            <a:ext cx="6945103" cy="533400"/>
          </a:xfrm>
          <a:prstGeom prst="rect">
            <a:avLst/>
          </a:prstGeom>
        </p:spPr>
      </p:pic>
      <p:pic>
        <p:nvPicPr>
          <p:cNvPr id="5" name="Picture 4">
            <a:extLst>
              <a:ext uri="{FF2B5EF4-FFF2-40B4-BE49-F238E27FC236}">
                <a16:creationId xmlns:a16="http://schemas.microsoft.com/office/drawing/2014/main" id="{331C33EF-2292-4E9E-AF8C-34B4368CA3D2}"/>
              </a:ext>
            </a:extLst>
          </p:cNvPr>
          <p:cNvPicPr>
            <a:picLocks noChangeAspect="1"/>
          </p:cNvPicPr>
          <p:nvPr/>
        </p:nvPicPr>
        <p:blipFill>
          <a:blip r:embed="rId7"/>
          <a:stretch>
            <a:fillRect/>
          </a:stretch>
        </p:blipFill>
        <p:spPr>
          <a:xfrm>
            <a:off x="533398" y="5105399"/>
            <a:ext cx="6172201" cy="514350"/>
          </a:xfrm>
          <a:prstGeom prst="rect">
            <a:avLst/>
          </a:prstGeom>
        </p:spPr>
      </p:pic>
      <p:pic>
        <p:nvPicPr>
          <p:cNvPr id="11" name="Picture 10">
            <a:extLst>
              <a:ext uri="{FF2B5EF4-FFF2-40B4-BE49-F238E27FC236}">
                <a16:creationId xmlns:a16="http://schemas.microsoft.com/office/drawing/2014/main" id="{DF54BAB1-8C05-4AAB-9EB1-323579D59191}"/>
              </a:ext>
            </a:extLst>
          </p:cNvPr>
          <p:cNvPicPr>
            <a:picLocks noChangeAspect="1"/>
          </p:cNvPicPr>
          <p:nvPr/>
        </p:nvPicPr>
        <p:blipFill>
          <a:blip r:embed="rId8"/>
          <a:stretch>
            <a:fillRect/>
          </a:stretch>
        </p:blipFill>
        <p:spPr>
          <a:xfrm>
            <a:off x="1295399" y="5752895"/>
            <a:ext cx="4914900" cy="352425"/>
          </a:xfrm>
          <a:prstGeom prst="rect">
            <a:avLst/>
          </a:prstGeom>
        </p:spPr>
      </p:pic>
      <p:pic>
        <p:nvPicPr>
          <p:cNvPr id="12" name="Picture 11">
            <a:extLst>
              <a:ext uri="{FF2B5EF4-FFF2-40B4-BE49-F238E27FC236}">
                <a16:creationId xmlns:a16="http://schemas.microsoft.com/office/drawing/2014/main" id="{2A80095A-C679-4701-BC79-821F6254FEE2}"/>
              </a:ext>
            </a:extLst>
          </p:cNvPr>
          <p:cNvPicPr>
            <a:picLocks noChangeAspect="1"/>
          </p:cNvPicPr>
          <p:nvPr/>
        </p:nvPicPr>
        <p:blipFill>
          <a:blip r:embed="rId9"/>
          <a:stretch>
            <a:fillRect/>
          </a:stretch>
        </p:blipFill>
        <p:spPr>
          <a:xfrm>
            <a:off x="1509711" y="6238466"/>
            <a:ext cx="4486275" cy="485775"/>
          </a:xfrm>
          <a:prstGeom prst="rect">
            <a:avLst/>
          </a:prstGeom>
        </p:spPr>
      </p:pic>
    </p:spTree>
    <p:extLst>
      <p:ext uri="{BB962C8B-B14F-4D97-AF65-F5344CB8AC3E}">
        <p14:creationId xmlns:p14="http://schemas.microsoft.com/office/powerpoint/2010/main" val="285681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85800" y="2915456"/>
            <a:ext cx="7620000" cy="1563688"/>
          </a:xfrm>
          <a:prstGeom prst="rect">
            <a:avLst/>
          </a:prstGeom>
          <a:ln>
            <a:miter lim="800000"/>
            <a:headEnd/>
            <a:tailEnd/>
          </a:ln>
        </p:spPr>
        <p:txBody>
          <a:bodyPr/>
          <a:lstStyle/>
          <a:p>
            <a:pPr algn="ctr" fontAlgn="base">
              <a:spcBef>
                <a:spcPct val="0"/>
              </a:spcBef>
              <a:spcAft>
                <a:spcPct val="0"/>
              </a:spcAft>
              <a:defRPr/>
            </a:pPr>
            <a:r>
              <a:rPr lang="de-DE" sz="6600" b="1" kern="0" dirty="0">
                <a:solidFill>
                  <a:srgbClr val="00B0F0"/>
                </a:solidFill>
                <a:latin typeface="RotisSansSerif" pitchFamily="34" charset="0"/>
              </a:rPr>
              <a:t>Thank You</a:t>
            </a:r>
            <a:endParaRPr lang="de-DE" sz="7200" b="1" kern="0" dirty="0">
              <a:solidFill>
                <a:srgbClr val="00B0F0"/>
              </a:solidFill>
              <a:latin typeface="RotisSansSerif" pitchFamily="34" charset="0"/>
            </a:endParaRPr>
          </a:p>
        </p:txBody>
      </p:sp>
      <p:sp>
        <p:nvSpPr>
          <p:cNvPr id="7" name="Text Box 4"/>
          <p:cNvSpPr txBox="1">
            <a:spLocks noChangeArrowheads="1"/>
          </p:cNvSpPr>
          <p:nvPr/>
        </p:nvSpPr>
        <p:spPr bwMode="auto">
          <a:xfrm>
            <a:off x="4648200" y="5562600"/>
            <a:ext cx="4168775" cy="892552"/>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de-DE" sz="2600" b="1" dirty="0">
                <a:solidFill>
                  <a:srgbClr val="00B0F0"/>
                </a:solidFill>
                <a:latin typeface="Garamond" pitchFamily="18" charset="0"/>
              </a:rPr>
              <a:t>Contact: dralam.eee@diu.edu.bd</a:t>
            </a:r>
            <a:endParaRPr lang="de-DE" sz="2600" dirty="0">
              <a:solidFill>
                <a:srgbClr val="00B0F0"/>
              </a:solidFill>
              <a:latin typeface="Garamond" pitchFamily="18" charset="0"/>
            </a:endParaRPr>
          </a:p>
        </p:txBody>
      </p:sp>
    </p:spTree>
    <p:extLst>
      <p:ext uri="{BB962C8B-B14F-4D97-AF65-F5344CB8AC3E}">
        <p14:creationId xmlns:p14="http://schemas.microsoft.com/office/powerpoint/2010/main" val="159460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20315955-F45A-49CE-980D-7B5601E6F5FB}"/>
              </a:ext>
            </a:extLst>
          </p:cNvPr>
          <p:cNvSpPr/>
          <p:nvPr/>
        </p:nvSpPr>
        <p:spPr>
          <a:xfrm>
            <a:off x="114300" y="1676400"/>
            <a:ext cx="8915400" cy="378565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(ii) </a:t>
            </a:r>
            <a:r>
              <a:rPr lang="en-US" sz="2400" b="1" dirty="0">
                <a:latin typeface="Times New Roman" panose="02020603050405020304" pitchFamily="18" charset="0"/>
                <a:cs typeface="Times New Roman" panose="02020603050405020304" pitchFamily="18" charset="0"/>
              </a:rPr>
              <a:t>Semi-fixed cost</a:t>
            </a:r>
            <a:r>
              <a:rPr lang="en-US" sz="2400" dirty="0">
                <a:latin typeface="Times New Roman" panose="02020603050405020304" pitchFamily="18" charset="0"/>
                <a:cs typeface="Times New Roman" panose="02020603050405020304" pitchFamily="18" charset="0"/>
              </a:rPr>
              <a:t>: It is the cost which depends upon maximum demand but is independent of units generated. The semi-fixed cost is directly proportional to the maximum demand on power station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(iii) </a:t>
            </a:r>
            <a:r>
              <a:rPr lang="en-US" sz="2400" b="1" dirty="0">
                <a:latin typeface="Times New Roman" panose="02020603050405020304" pitchFamily="18" charset="0"/>
                <a:cs typeface="Times New Roman" panose="02020603050405020304" pitchFamily="18" charset="0"/>
              </a:rPr>
              <a:t>Running cost</a:t>
            </a:r>
            <a:r>
              <a:rPr lang="en-US" sz="2400" dirty="0">
                <a:latin typeface="Times New Roman" panose="02020603050405020304" pitchFamily="18" charset="0"/>
                <a:cs typeface="Times New Roman" panose="02020603050405020304" pitchFamily="18" charset="0"/>
              </a:rPr>
              <a:t>. It is the cost which depends only upon the number of units generated. The running cost is on account of annual cost of fuel, lubricating oil, maintenance, repairs and salaries of operating staff. Since these charges depend upon the energy output, the running cost is directly proportional to the number of units generated by the station. </a:t>
            </a:r>
          </a:p>
        </p:txBody>
      </p:sp>
    </p:spTree>
    <p:extLst>
      <p:ext uri="{BB962C8B-B14F-4D97-AF65-F5344CB8AC3E}">
        <p14:creationId xmlns:p14="http://schemas.microsoft.com/office/powerpoint/2010/main" val="260958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20315955-F45A-49CE-980D-7B5601E6F5FB}"/>
              </a:ext>
            </a:extLst>
          </p:cNvPr>
          <p:cNvSpPr/>
          <p:nvPr/>
        </p:nvSpPr>
        <p:spPr>
          <a:xfrm>
            <a:off x="0" y="1676400"/>
            <a:ext cx="9144000" cy="5262979"/>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Expressions for Cost of Electrical Energy</a:t>
            </a:r>
          </a:p>
          <a:p>
            <a:r>
              <a:rPr lang="en-US" sz="2400" dirty="0">
                <a:latin typeface="Times New Roman" panose="02020603050405020304" pitchFamily="18" charset="0"/>
                <a:cs typeface="Times New Roman" panose="02020603050405020304" pitchFamily="18" charset="0"/>
              </a:rPr>
              <a:t>The overall annual cost of electrical energy generated by a power station can be expressed in two forms viz three part form and two part form.</a:t>
            </a:r>
          </a:p>
          <a:p>
            <a:r>
              <a:rPr lang="en-US" sz="2400" dirty="0">
                <a:highlight>
                  <a:srgbClr val="FFFF00"/>
                </a:highlight>
                <a:latin typeface="Times New Roman" panose="02020603050405020304" pitchFamily="18" charset="0"/>
                <a:cs typeface="Times New Roman" panose="02020603050405020304" pitchFamily="18" charset="0"/>
              </a:rPr>
              <a:t>(</a:t>
            </a:r>
            <a:r>
              <a:rPr lang="en-US" sz="2400" dirty="0" err="1">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Three part form</a:t>
            </a:r>
            <a:r>
              <a:rPr lang="en-US" sz="2400" dirty="0">
                <a:latin typeface="Times New Roman" panose="02020603050405020304" pitchFamily="18" charset="0"/>
                <a:cs typeface="Times New Roman" panose="02020603050405020304" pitchFamily="18" charset="0"/>
              </a:rPr>
              <a:t>: In this method, the overall annual cost of electrical energy generated is divided into three parts viz fixed cost, semi-fixed cost and running cost i.e.</a:t>
            </a:r>
          </a:p>
          <a:p>
            <a:r>
              <a:rPr lang="en-US" sz="2400" dirty="0">
                <a:latin typeface="Times New Roman" panose="02020603050405020304" pitchFamily="18" charset="0"/>
                <a:cs typeface="Times New Roman" panose="02020603050405020304" pitchFamily="18" charset="0"/>
              </a:rPr>
              <a:t>Total annual cost of energy = Fixed cost + Semi-fixed cost + Running cost</a:t>
            </a:r>
          </a:p>
          <a:p>
            <a:r>
              <a:rPr lang="en-US" sz="2400" dirty="0">
                <a:latin typeface="Times New Roman" panose="02020603050405020304" pitchFamily="18" charset="0"/>
                <a:cs typeface="Times New Roman" panose="02020603050405020304" pitchFamily="18" charset="0"/>
              </a:rPr>
              <a:t>= Constant + Proportional to max. demand + Proportional to kWh generated.</a:t>
            </a:r>
          </a:p>
          <a:p>
            <a:r>
              <a:rPr lang="en-US" sz="2400" dirty="0">
                <a:latin typeface="Times New Roman" panose="02020603050405020304" pitchFamily="18" charset="0"/>
                <a:cs typeface="Times New Roman" panose="02020603050405020304" pitchFamily="18" charset="0"/>
              </a:rPr>
              <a:t>= Rs (a + b kW + c kWh)</a:t>
            </a:r>
          </a:p>
          <a:p>
            <a:r>
              <a:rPr lang="en-US" sz="2400" dirty="0">
                <a:latin typeface="Times New Roman" panose="02020603050405020304" pitchFamily="18" charset="0"/>
                <a:cs typeface="Times New Roman" panose="02020603050405020304" pitchFamily="18" charset="0"/>
              </a:rPr>
              <a:t>a: annual fix cost independent of maximum  demand and unit generates</a:t>
            </a:r>
          </a:p>
          <a:p>
            <a:r>
              <a:rPr lang="en-US" sz="2400" dirty="0">
                <a:latin typeface="Times New Roman" panose="02020603050405020304" pitchFamily="18" charset="0"/>
                <a:cs typeface="Times New Roman" panose="02020603050405020304" pitchFamily="18" charset="0"/>
              </a:rPr>
              <a:t>b: constant (multiplied with kW)</a:t>
            </a:r>
          </a:p>
          <a:p>
            <a:r>
              <a:rPr lang="en-US" sz="2400" dirty="0">
                <a:latin typeface="Times New Roman" panose="02020603050405020304" pitchFamily="18" charset="0"/>
                <a:cs typeface="Times New Roman" panose="02020603050405020304" pitchFamily="18" charset="0"/>
              </a:rPr>
              <a:t>c: constant (multiplied with units generate)</a:t>
            </a:r>
          </a:p>
        </p:txBody>
      </p:sp>
    </p:spTree>
    <p:extLst>
      <p:ext uri="{BB962C8B-B14F-4D97-AF65-F5344CB8AC3E}">
        <p14:creationId xmlns:p14="http://schemas.microsoft.com/office/powerpoint/2010/main" val="2726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20315955-F45A-49CE-980D-7B5601E6F5FB}"/>
              </a:ext>
            </a:extLst>
          </p:cNvPr>
          <p:cNvSpPr/>
          <p:nvPr/>
        </p:nvSpPr>
        <p:spPr>
          <a:xfrm>
            <a:off x="0" y="1676400"/>
            <a:ext cx="9144000" cy="3785652"/>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Expressions for Cost of Electrical Energy</a:t>
            </a:r>
          </a:p>
          <a:p>
            <a:r>
              <a:rPr lang="en-US" sz="2400" dirty="0">
                <a:latin typeface="Times New Roman" panose="02020603050405020304" pitchFamily="18" charset="0"/>
                <a:cs typeface="Times New Roman" panose="02020603050405020304" pitchFamily="18" charset="0"/>
              </a:rPr>
              <a:t>The overall annual cost of electrical energy generated by a power station can be expressed in two forms viz three part form and two part form.</a:t>
            </a:r>
          </a:p>
          <a:p>
            <a:r>
              <a:rPr lang="en-US" sz="2400" dirty="0">
                <a:highlight>
                  <a:srgbClr val="FFFF00"/>
                </a:highlight>
                <a:latin typeface="Times New Roman" panose="02020603050405020304" pitchFamily="18" charset="0"/>
                <a:cs typeface="Times New Roman" panose="02020603050405020304" pitchFamily="18" charset="0"/>
              </a:rPr>
              <a:t>(</a:t>
            </a:r>
            <a:r>
              <a:rPr lang="en-US" sz="2400" dirty="0" err="1">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Two part form</a:t>
            </a:r>
            <a:r>
              <a:rPr lang="en-US" sz="2400" dirty="0">
                <a:latin typeface="Times New Roman" panose="02020603050405020304" pitchFamily="18" charset="0"/>
                <a:cs typeface="Times New Roman" panose="02020603050405020304" pitchFamily="18" charset="0"/>
              </a:rPr>
              <a:t>: The annual cost of energy is divided into two parts: a fixed sum per kW of maximum demand plus a running charge per unit of energy.</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Total annual cost of energy = BDT (A kW + B kWh)</a:t>
            </a:r>
          </a:p>
          <a:p>
            <a:r>
              <a:rPr lang="en-US" sz="2400" dirty="0">
                <a:latin typeface="Times New Roman" panose="02020603050405020304" pitchFamily="18" charset="0"/>
                <a:cs typeface="Times New Roman" panose="02020603050405020304" pitchFamily="18" charset="0"/>
              </a:rPr>
              <a:t>A: constant (multiplied with kW)</a:t>
            </a:r>
          </a:p>
          <a:p>
            <a:r>
              <a:rPr lang="en-US" sz="2400" dirty="0">
                <a:latin typeface="Times New Roman" panose="02020603050405020304" pitchFamily="18" charset="0"/>
                <a:cs typeface="Times New Roman" panose="02020603050405020304" pitchFamily="18" charset="0"/>
              </a:rPr>
              <a:t>B: constant (multiplied with units generate)</a:t>
            </a:r>
          </a:p>
        </p:txBody>
      </p:sp>
    </p:spTree>
    <p:extLst>
      <p:ext uri="{BB962C8B-B14F-4D97-AF65-F5344CB8AC3E}">
        <p14:creationId xmlns:p14="http://schemas.microsoft.com/office/powerpoint/2010/main" val="60724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38100" y="1752600"/>
            <a:ext cx="9182100" cy="4893647"/>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Methods of Determining Depreciation</a:t>
            </a:r>
          </a:p>
          <a:p>
            <a:r>
              <a:rPr lang="en-US" sz="2400" dirty="0">
                <a:latin typeface="Times New Roman" panose="02020603050405020304" pitchFamily="18" charset="0"/>
                <a:cs typeface="Times New Roman" panose="02020603050405020304" pitchFamily="18" charset="0"/>
              </a:rPr>
              <a:t>There is reduction in the value of the equipment and other property of the plant every year due to </a:t>
            </a:r>
            <a:r>
              <a:rPr lang="en-US" sz="2400" b="1" dirty="0">
                <a:latin typeface="Times New Roman" panose="02020603050405020304" pitchFamily="18" charset="0"/>
                <a:cs typeface="Times New Roman" panose="02020603050405020304" pitchFamily="18" charset="0"/>
              </a:rPr>
              <a:t>depreciation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Depreciation Charge: An amount in accounting that is commonly a fixed percentage of the original cost of a property and that is periodically charged off to expense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following are the commonly used methods for determining the annual depreciation charge:</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Straight line method </a:t>
            </a:r>
          </a:p>
          <a:p>
            <a:r>
              <a:rPr lang="en-US" sz="2400" dirty="0">
                <a:latin typeface="Times New Roman" panose="02020603050405020304" pitchFamily="18" charset="0"/>
                <a:cs typeface="Times New Roman" panose="02020603050405020304" pitchFamily="18" charset="0"/>
              </a:rPr>
              <a:t>(ii) Diminishing value method </a:t>
            </a:r>
          </a:p>
          <a:p>
            <a:r>
              <a:rPr lang="en-US" sz="2400" dirty="0">
                <a:latin typeface="Times New Roman" panose="02020603050405020304" pitchFamily="18" charset="0"/>
                <a:cs typeface="Times New Roman" panose="02020603050405020304" pitchFamily="18" charset="0"/>
              </a:rPr>
              <a:t>(iii) Sinking fund method.</a:t>
            </a:r>
          </a:p>
        </p:txBody>
      </p:sp>
    </p:spTree>
    <p:extLst>
      <p:ext uri="{BB962C8B-B14F-4D97-AF65-F5344CB8AC3E}">
        <p14:creationId xmlns:p14="http://schemas.microsoft.com/office/powerpoint/2010/main" val="13362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0" y="1392902"/>
            <a:ext cx="9067800" cy="3046988"/>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Straight line method</a:t>
            </a:r>
            <a:r>
              <a:rPr lang="en-US" sz="24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 constant depreciation charge is made every year on the basis of total depreciation and the useful life of the property. </a:t>
            </a:r>
          </a:p>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Annual depreciation charge will be equal to the total depreciation divided by the useful life of the property</a:t>
            </a:r>
          </a:p>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If the initial cost of equipment is BDT 1,00,000 and its scrap value is BDT 10,000 after a useful life of 20 years, then annual Dep: BDT 4500?</a:t>
            </a:r>
          </a:p>
        </p:txBody>
      </p:sp>
      <p:pic>
        <p:nvPicPr>
          <p:cNvPr id="4" name="Picture 3">
            <a:extLst>
              <a:ext uri="{FF2B5EF4-FFF2-40B4-BE49-F238E27FC236}">
                <a16:creationId xmlns:a16="http://schemas.microsoft.com/office/drawing/2014/main" id="{55C3FDB4-79FE-45B4-AE35-8A7AE1E96E97}"/>
              </a:ext>
            </a:extLst>
          </p:cNvPr>
          <p:cNvPicPr>
            <a:picLocks noChangeAspect="1"/>
          </p:cNvPicPr>
          <p:nvPr/>
        </p:nvPicPr>
        <p:blipFill>
          <a:blip r:embed="rId3"/>
          <a:stretch>
            <a:fillRect/>
          </a:stretch>
        </p:blipFill>
        <p:spPr>
          <a:xfrm>
            <a:off x="37236" y="4876800"/>
            <a:ext cx="9030564" cy="1314450"/>
          </a:xfrm>
          <a:prstGeom prst="rect">
            <a:avLst/>
          </a:prstGeom>
        </p:spPr>
      </p:pic>
    </p:spTree>
    <p:extLst>
      <p:ext uri="{BB962C8B-B14F-4D97-AF65-F5344CB8AC3E}">
        <p14:creationId xmlns:p14="http://schemas.microsoft.com/office/powerpoint/2010/main" val="301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228600" y="1905000"/>
            <a:ext cx="8801100" cy="3847207"/>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Diminishing value method to determine depreciation:</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this method, charge is made every year at a fixed rate on the diminished value of the equipment.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Suppose the initial cost of equipment is BDT 10,000 and its scrap value after the useful life is zero.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the annual rate of depreciation is 10%, then depreciation charge for the first year will be 0·1 × 10,000 = BDT 1,000. The value of the equipment is diminished by BDT 1,000 and becomes BDT 9,000.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the second year, the depreciation charge will be made on the diminished value (</a:t>
            </a:r>
            <a:r>
              <a:rPr lang="en-US" sz="2000" i="1" dirty="0">
                <a:latin typeface="Times New Roman" panose="02020603050405020304" pitchFamily="18" charset="0"/>
                <a:cs typeface="Times New Roman" panose="02020603050405020304" pitchFamily="18" charset="0"/>
              </a:rPr>
              <a:t>i.e. BDT</a:t>
            </a:r>
            <a:r>
              <a:rPr lang="en-US" sz="2000" dirty="0">
                <a:latin typeface="Times New Roman" panose="02020603050405020304" pitchFamily="18" charset="0"/>
                <a:cs typeface="Times New Roman" panose="02020603050405020304" pitchFamily="18" charset="0"/>
              </a:rPr>
              <a:t> 9,000) and becomes 0·1 × 9,000 = BDT 900. The value of the equipment now becomes 9000 − 900 = BDT 8100. For the third year, the depreciation charge will be 0·1 × 8100 = BDT 810 and so on</a:t>
            </a:r>
            <a:r>
              <a:rPr lang="en-US" sz="2000" dirty="0">
                <a:highlight>
                  <a:srgbClr val="FF00FF"/>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67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95250" y="1285712"/>
            <a:ext cx="9182100" cy="461665"/>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Diminishing value method to determine depreciation:</a:t>
            </a:r>
          </a:p>
        </p:txBody>
      </p:sp>
      <p:sp>
        <p:nvSpPr>
          <p:cNvPr id="3" name="Rectangle 2">
            <a:extLst>
              <a:ext uri="{FF2B5EF4-FFF2-40B4-BE49-F238E27FC236}">
                <a16:creationId xmlns:a16="http://schemas.microsoft.com/office/drawing/2014/main" id="{1E600A3B-99EB-4EC0-9CA1-95BA9FC0FDEA}"/>
              </a:ext>
            </a:extLst>
          </p:cNvPr>
          <p:cNvSpPr/>
          <p:nvPr/>
        </p:nvSpPr>
        <p:spPr>
          <a:xfrm>
            <a:off x="228600" y="1801486"/>
            <a:ext cx="8686800" cy="5016758"/>
          </a:xfrm>
          <a:prstGeom prst="rect">
            <a:avLst/>
          </a:prstGeom>
        </p:spPr>
        <p:txBody>
          <a:bodyPr wrap="square">
            <a:spAutoFit/>
          </a:bodyPr>
          <a:lstStyle/>
          <a:p>
            <a:r>
              <a:rPr lang="en-US" sz="2000" b="1" dirty="0">
                <a:solidFill>
                  <a:srgbClr val="ED008D"/>
                </a:solidFill>
                <a:latin typeface="Times New Roman" panose="02020603050405020304" pitchFamily="18" charset="0"/>
                <a:cs typeface="Times New Roman" panose="02020603050405020304" pitchFamily="18" charset="0"/>
              </a:rPr>
              <a:t>Mathematical treatment</a:t>
            </a:r>
          </a:p>
          <a:p>
            <a:r>
              <a:rPr lang="en-US" sz="2000" dirty="0">
                <a:solidFill>
                  <a:srgbClr val="231F20"/>
                </a:solidFill>
                <a:latin typeface="Times New Roman" panose="02020603050405020304" pitchFamily="18" charset="0"/>
                <a:cs typeface="Times New Roman" panose="02020603050405020304" pitchFamily="18" charset="0"/>
              </a:rPr>
              <a:t>Let </a:t>
            </a:r>
            <a:r>
              <a:rPr lang="en-US" sz="2000" i="1" dirty="0">
                <a:solidFill>
                  <a:srgbClr val="231F20"/>
                </a:solidFill>
                <a:latin typeface="Times New Roman" panose="02020603050405020304" pitchFamily="18" charset="0"/>
                <a:cs typeface="Times New Roman" panose="02020603050405020304" pitchFamily="18" charset="0"/>
              </a:rPr>
              <a:t>P </a:t>
            </a:r>
            <a:r>
              <a:rPr lang="en-US" sz="2000" dirty="0">
                <a:solidFill>
                  <a:srgbClr val="231F20"/>
                </a:solidFill>
                <a:latin typeface="Times New Roman" panose="02020603050405020304" pitchFamily="18" charset="0"/>
                <a:cs typeface="Times New Roman" panose="02020603050405020304" pitchFamily="18" charset="0"/>
              </a:rPr>
              <a:t>= Capital cost of equipment, </a:t>
            </a:r>
            <a:r>
              <a:rPr lang="en-US" sz="2000" i="1" dirty="0">
                <a:solidFill>
                  <a:srgbClr val="231F20"/>
                </a:solidFill>
                <a:latin typeface="Times New Roman" panose="02020603050405020304" pitchFamily="18" charset="0"/>
                <a:cs typeface="Times New Roman" panose="02020603050405020304" pitchFamily="18" charset="0"/>
              </a:rPr>
              <a:t>n </a:t>
            </a:r>
            <a:r>
              <a:rPr lang="en-US" sz="2000" dirty="0">
                <a:solidFill>
                  <a:srgbClr val="231F20"/>
                </a:solidFill>
                <a:latin typeface="Times New Roman" panose="02020603050405020304" pitchFamily="18" charset="0"/>
                <a:cs typeface="Times New Roman" panose="02020603050405020304" pitchFamily="18" charset="0"/>
              </a:rPr>
              <a:t>= Useful life of equipment in years</a:t>
            </a:r>
          </a:p>
          <a:p>
            <a:r>
              <a:rPr lang="en-US" sz="2000" i="1" dirty="0">
                <a:solidFill>
                  <a:srgbClr val="231F20"/>
                </a:solidFill>
                <a:latin typeface="Times New Roman" panose="02020603050405020304" pitchFamily="18" charset="0"/>
                <a:cs typeface="Times New Roman" panose="02020603050405020304" pitchFamily="18" charset="0"/>
              </a:rPr>
              <a:t>S </a:t>
            </a:r>
            <a:r>
              <a:rPr lang="en-US" sz="2000" dirty="0">
                <a:solidFill>
                  <a:srgbClr val="231F20"/>
                </a:solidFill>
                <a:latin typeface="Times New Roman" panose="02020603050405020304" pitchFamily="18" charset="0"/>
                <a:cs typeface="Times New Roman" panose="02020603050405020304" pitchFamily="18" charset="0"/>
              </a:rPr>
              <a:t>= Scrap value after useful life</a:t>
            </a:r>
          </a:p>
          <a:p>
            <a:endParaRPr lang="en-US" sz="2000" dirty="0">
              <a:solidFill>
                <a:srgbClr val="231F20"/>
              </a:solidFill>
              <a:latin typeface="Times New Roman" panose="02020603050405020304" pitchFamily="18" charset="0"/>
              <a:cs typeface="Times New Roman" panose="02020603050405020304" pitchFamily="18" charset="0"/>
            </a:endParaRPr>
          </a:p>
          <a:p>
            <a:r>
              <a:rPr lang="en-US" sz="2000" dirty="0">
                <a:solidFill>
                  <a:srgbClr val="231F20"/>
                </a:solidFill>
                <a:latin typeface="Times New Roman" panose="02020603050405020304" pitchFamily="18" charset="0"/>
                <a:cs typeface="Times New Roman" panose="02020603050405020304" pitchFamily="18" charset="0"/>
              </a:rPr>
              <a:t>Suppose the annual unit</a:t>
            </a:r>
            <a:r>
              <a:rPr lang="en-US" sz="2000" dirty="0">
                <a:solidFill>
                  <a:srgbClr val="005AAB"/>
                </a:solidFill>
                <a:latin typeface="Times New Roman" panose="02020603050405020304" pitchFamily="18" charset="0"/>
                <a:cs typeface="Times New Roman" panose="02020603050405020304" pitchFamily="18" charset="0"/>
              </a:rPr>
              <a:t> </a:t>
            </a:r>
            <a:r>
              <a:rPr lang="en-US" sz="2000" dirty="0">
                <a:solidFill>
                  <a:srgbClr val="231F20"/>
                </a:solidFill>
                <a:latin typeface="Times New Roman" panose="02020603050405020304" pitchFamily="18" charset="0"/>
                <a:cs typeface="Times New Roman" panose="02020603050405020304" pitchFamily="18" charset="0"/>
              </a:rPr>
              <a:t>depreciation is </a:t>
            </a:r>
            <a:r>
              <a:rPr lang="en-US" sz="2000" i="1" dirty="0">
                <a:solidFill>
                  <a:srgbClr val="231F20"/>
                </a:solidFill>
                <a:latin typeface="Times New Roman" panose="02020603050405020304" pitchFamily="18" charset="0"/>
                <a:cs typeface="Times New Roman" panose="02020603050405020304" pitchFamily="18" charset="0"/>
              </a:rPr>
              <a:t>x</a:t>
            </a:r>
            <a:r>
              <a:rPr lang="en-US" sz="2000" dirty="0">
                <a:solidFill>
                  <a:srgbClr val="231F20"/>
                </a:solidFill>
                <a:latin typeface="Times New Roman" panose="02020603050405020304" pitchFamily="18" charset="0"/>
                <a:cs typeface="Times New Roman" panose="02020603050405020304" pitchFamily="18" charset="0"/>
              </a:rPr>
              <a:t>. It is desired to find the value of </a:t>
            </a:r>
            <a:r>
              <a:rPr lang="en-US" sz="2000" i="1" dirty="0">
                <a:solidFill>
                  <a:srgbClr val="231F20"/>
                </a:solidFill>
                <a:latin typeface="Times New Roman" panose="02020603050405020304" pitchFamily="18" charset="0"/>
                <a:cs typeface="Times New Roman" panose="02020603050405020304" pitchFamily="18" charset="0"/>
              </a:rPr>
              <a:t>x </a:t>
            </a:r>
            <a:r>
              <a:rPr lang="en-US" sz="2000" dirty="0">
                <a:solidFill>
                  <a:srgbClr val="231F20"/>
                </a:solidFill>
                <a:latin typeface="Times New Roman" panose="02020603050405020304" pitchFamily="18" charset="0"/>
                <a:cs typeface="Times New Roman" panose="02020603050405020304" pitchFamily="18" charset="0"/>
              </a:rPr>
              <a:t>in terms of </a:t>
            </a:r>
            <a:r>
              <a:rPr lang="en-US" sz="2000" i="1" dirty="0">
                <a:solidFill>
                  <a:srgbClr val="231F20"/>
                </a:solidFill>
                <a:latin typeface="Times New Roman" panose="02020603050405020304" pitchFamily="18" charset="0"/>
                <a:cs typeface="Times New Roman" panose="02020603050405020304" pitchFamily="18" charset="0"/>
              </a:rPr>
              <a:t>P</a:t>
            </a:r>
            <a:r>
              <a:rPr lang="en-US" sz="2000" dirty="0">
                <a:solidFill>
                  <a:srgbClr val="231F20"/>
                </a:solidFill>
                <a:latin typeface="Times New Roman" panose="02020603050405020304" pitchFamily="18" charset="0"/>
                <a:cs typeface="Times New Roman" panose="02020603050405020304" pitchFamily="18" charset="0"/>
              </a:rPr>
              <a:t>, </a:t>
            </a:r>
            <a:r>
              <a:rPr lang="en-US" sz="2000" i="1" dirty="0">
                <a:solidFill>
                  <a:srgbClr val="231F20"/>
                </a:solidFill>
                <a:latin typeface="Times New Roman" panose="02020603050405020304" pitchFamily="18" charset="0"/>
                <a:cs typeface="Times New Roman" panose="02020603050405020304" pitchFamily="18" charset="0"/>
              </a:rPr>
              <a:t>n </a:t>
            </a:r>
            <a:r>
              <a:rPr lang="en-US" sz="2000" dirty="0">
                <a:solidFill>
                  <a:srgbClr val="231F20"/>
                </a:solidFill>
                <a:latin typeface="Times New Roman" panose="02020603050405020304" pitchFamily="18" charset="0"/>
                <a:cs typeface="Times New Roman" panose="02020603050405020304" pitchFamily="18" charset="0"/>
              </a:rPr>
              <a:t>and </a:t>
            </a:r>
            <a:r>
              <a:rPr lang="en-US" sz="2000" i="1" dirty="0">
                <a:solidFill>
                  <a:srgbClr val="231F20"/>
                </a:solidFill>
                <a:latin typeface="Times New Roman" panose="02020603050405020304" pitchFamily="18" charset="0"/>
                <a:cs typeface="Times New Roman" panose="02020603050405020304" pitchFamily="18" charset="0"/>
              </a:rPr>
              <a:t>S</a:t>
            </a:r>
            <a:r>
              <a:rPr lang="en-US" sz="2000" dirty="0">
                <a:solidFill>
                  <a:srgbClr val="231F20"/>
                </a:solidFill>
                <a:latin typeface="Times New Roman" panose="02020603050405020304" pitchFamily="18" charset="0"/>
                <a:cs typeface="Times New Roman" panose="02020603050405020304" pitchFamily="18" charset="0"/>
              </a:rPr>
              <a:t>.</a:t>
            </a:r>
          </a:p>
          <a:p>
            <a:endParaRPr lang="en-US" sz="2000" dirty="0">
              <a:solidFill>
                <a:srgbClr val="231F20"/>
              </a:solidFill>
              <a:latin typeface="Times New Roman" panose="02020603050405020304" pitchFamily="18" charset="0"/>
              <a:cs typeface="Times New Roman" panose="02020603050405020304" pitchFamily="18" charset="0"/>
            </a:endParaRPr>
          </a:p>
          <a:p>
            <a:r>
              <a:rPr lang="en-US" sz="2000" dirty="0">
                <a:solidFill>
                  <a:srgbClr val="231F20"/>
                </a:solidFill>
                <a:latin typeface="Times New Roman" panose="02020603050405020304" pitchFamily="18" charset="0"/>
                <a:cs typeface="Times New Roman" panose="02020603050405020304" pitchFamily="18" charset="0"/>
              </a:rPr>
              <a:t>Value of equipment after one year</a:t>
            </a:r>
          </a:p>
          <a:p>
            <a:r>
              <a:rPr lang="en-US" sz="2000" dirty="0">
                <a:solidFill>
                  <a:srgbClr val="231F20"/>
                </a:solidFill>
                <a:latin typeface="Times New Roman" panose="02020603050405020304" pitchFamily="18" charset="0"/>
                <a:cs typeface="Times New Roman" panose="02020603050405020304" pitchFamily="18" charset="0"/>
              </a:rPr>
              <a:t>= </a:t>
            </a:r>
            <a:r>
              <a:rPr lang="en-US" sz="2000" i="1" dirty="0">
                <a:solidFill>
                  <a:srgbClr val="231F20"/>
                </a:solidFill>
                <a:latin typeface="Times New Roman" panose="02020603050405020304" pitchFamily="18" charset="0"/>
                <a:cs typeface="Times New Roman" panose="02020603050405020304" pitchFamily="18" charset="0"/>
              </a:rPr>
              <a:t>P </a:t>
            </a:r>
            <a:r>
              <a:rPr lang="en-US" sz="2000" dirty="0">
                <a:solidFill>
                  <a:srgbClr val="231F20"/>
                </a:solidFill>
                <a:latin typeface="Times New Roman" panose="02020603050405020304" pitchFamily="18" charset="0"/>
                <a:cs typeface="Times New Roman" panose="02020603050405020304" pitchFamily="18" charset="0"/>
              </a:rPr>
              <a:t>− </a:t>
            </a:r>
            <a:r>
              <a:rPr lang="en-US" sz="2000" i="1" dirty="0">
                <a:solidFill>
                  <a:srgbClr val="231F20"/>
                </a:solidFill>
                <a:latin typeface="Times New Roman" panose="02020603050405020304" pitchFamily="18" charset="0"/>
                <a:cs typeface="Times New Roman" panose="02020603050405020304" pitchFamily="18" charset="0"/>
              </a:rPr>
              <a:t>Px </a:t>
            </a:r>
            <a:r>
              <a:rPr lang="en-US" sz="2000" dirty="0">
                <a:solidFill>
                  <a:srgbClr val="231F20"/>
                </a:solidFill>
                <a:latin typeface="Times New Roman" panose="02020603050405020304" pitchFamily="18" charset="0"/>
                <a:cs typeface="Times New Roman" panose="02020603050405020304" pitchFamily="18" charset="0"/>
              </a:rPr>
              <a:t>= </a:t>
            </a:r>
            <a:r>
              <a:rPr lang="en-US" sz="2000" i="1" dirty="0">
                <a:solidFill>
                  <a:srgbClr val="231F20"/>
                </a:solidFill>
                <a:latin typeface="Times New Roman" panose="02020603050405020304" pitchFamily="18" charset="0"/>
                <a:cs typeface="Times New Roman" panose="02020603050405020304" pitchFamily="18" charset="0"/>
              </a:rPr>
              <a:t>P </a:t>
            </a:r>
            <a:r>
              <a:rPr lang="en-US" sz="2000" dirty="0">
                <a:solidFill>
                  <a:srgbClr val="231F20"/>
                </a:solidFill>
                <a:latin typeface="Times New Roman" panose="02020603050405020304" pitchFamily="18" charset="0"/>
                <a:cs typeface="Times New Roman" panose="02020603050405020304" pitchFamily="18" charset="0"/>
              </a:rPr>
              <a:t>(1 − </a:t>
            </a:r>
            <a:r>
              <a:rPr lang="en-US" sz="2000" i="1" dirty="0">
                <a:solidFill>
                  <a:srgbClr val="231F20"/>
                </a:solidFill>
                <a:latin typeface="Times New Roman" panose="02020603050405020304" pitchFamily="18" charset="0"/>
                <a:cs typeface="Times New Roman" panose="02020603050405020304" pitchFamily="18" charset="0"/>
              </a:rPr>
              <a:t>x</a:t>
            </a:r>
            <a:r>
              <a:rPr lang="en-US" sz="2000" dirty="0">
                <a:solidFill>
                  <a:srgbClr val="231F20"/>
                </a:solidFill>
                <a:latin typeface="Times New Roman" panose="02020603050405020304" pitchFamily="18" charset="0"/>
                <a:cs typeface="Times New Roman" panose="02020603050405020304" pitchFamily="18" charset="0"/>
              </a:rPr>
              <a:t>)</a:t>
            </a:r>
          </a:p>
          <a:p>
            <a:endParaRPr lang="en-US" sz="2000" dirty="0">
              <a:solidFill>
                <a:srgbClr val="231F2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Value of equipment after 2 years</a:t>
            </a:r>
          </a:p>
          <a:p>
            <a:r>
              <a:rPr lang="en-US" sz="2000" dirty="0">
                <a:latin typeface="Times New Roman" panose="02020603050405020304" pitchFamily="18" charset="0"/>
                <a:cs typeface="Times New Roman" panose="02020603050405020304" pitchFamily="18" charset="0"/>
              </a:rPr>
              <a:t>= Diminished value − Annual depreciation</a:t>
            </a:r>
          </a:p>
          <a:p>
            <a:r>
              <a:rPr lang="en-US" sz="2000" dirty="0">
                <a:latin typeface="Times New Roman" panose="02020603050405020304" pitchFamily="18" charset="0"/>
                <a:cs typeface="Times New Roman" panose="02020603050405020304" pitchFamily="18" charset="0"/>
              </a:rPr>
              <a:t>= [P − Px] − [(P − Px)x]</a:t>
            </a:r>
          </a:p>
          <a:p>
            <a:r>
              <a:rPr lang="en-US" sz="2000" dirty="0">
                <a:latin typeface="Times New Roman" panose="02020603050405020304" pitchFamily="18" charset="0"/>
                <a:cs typeface="Times New Roman" panose="02020603050405020304" pitchFamily="18" charset="0"/>
              </a:rPr>
              <a:t>= P − Px − Px + Px</a:t>
            </a:r>
            <a:r>
              <a:rPr lang="en-US" sz="2000" baseline="30000" dirty="0">
                <a:latin typeface="Times New Roman" panose="02020603050405020304" pitchFamily="18" charset="0"/>
                <a:cs typeface="Times New Roman" panose="02020603050405020304" pitchFamily="18" charset="0"/>
              </a:rPr>
              <a:t>2</a:t>
            </a:r>
          </a:p>
          <a:p>
            <a:r>
              <a:rPr lang="en-US" sz="2000" dirty="0">
                <a:latin typeface="Times New Roman" panose="02020603050405020304" pitchFamily="18" charset="0"/>
                <a:cs typeface="Times New Roman" panose="02020603050405020304" pitchFamily="18" charset="0"/>
              </a:rPr>
              <a:t>= P(x</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− 2x + 1)</a:t>
            </a:r>
          </a:p>
          <a:p>
            <a:r>
              <a:rPr lang="en-US" sz="2000" dirty="0">
                <a:latin typeface="Times New Roman" panose="02020603050405020304" pitchFamily="18" charset="0"/>
                <a:cs typeface="Times New Roman" panose="02020603050405020304" pitchFamily="18" charset="0"/>
              </a:rPr>
              <a:t>= P(1 − x)</a:t>
            </a:r>
            <a:r>
              <a:rPr lang="en-US" sz="2000" baseline="30000"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6161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14455</TotalTime>
  <Words>1913</Words>
  <Application>Microsoft Office PowerPoint</Application>
  <PresentationFormat>On-screen Show (4:3)</PresentationFormat>
  <Paragraphs>181</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Garamond</vt:lpstr>
      <vt:lpstr>RotisSansSerif</vt:lpstr>
      <vt:lpstr>Symbol</vt:lpstr>
      <vt:lpstr>Times New Roman</vt:lpstr>
      <vt:lpstr>Wingdings</vt:lpstr>
      <vt:lpstr>Office Theme</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Importance of High Load factor</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water users’  association</dc:title>
  <dc:creator>Hira Channa</dc:creator>
  <cp:lastModifiedBy>Mondal, Alam (IFPRI-Dhaka Non-Staff Fellow)</cp:lastModifiedBy>
  <cp:revision>1105</cp:revision>
  <cp:lastPrinted>2015-12-01T22:28:27Z</cp:lastPrinted>
  <dcterms:created xsi:type="dcterms:W3CDTF">2014-01-17T05:08:51Z</dcterms:created>
  <dcterms:modified xsi:type="dcterms:W3CDTF">2020-08-05T03:59:14Z</dcterms:modified>
</cp:coreProperties>
</file>