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6CD8DA2-ACC8-4650-8F8E-E52F6A24EC0D}" type="datetimeFigureOut">
              <a:rPr lang="en-US" smtClean="0"/>
              <a:t>28-Feb-23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D2915-0810-434C-B4A6-119C42BD753D}"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D8DA2-ACC8-4650-8F8E-E52F6A24EC0D}" type="datetimeFigureOut">
              <a:rPr lang="en-US" smtClean="0"/>
              <a:t>28-Feb-23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D8DA2-ACC8-4650-8F8E-E52F6A24EC0D}" type="datetimeFigureOut">
              <a:rPr lang="en-US" smtClean="0"/>
              <a:t>28-Feb-23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26CD8DA2-ACC8-4650-8F8E-E52F6A24EC0D}" type="datetimeFigureOut">
              <a:rPr lang="en-US" smtClean="0"/>
              <a:t>28-Feb-23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D2915-0810-434C-B4A6-119C42BD753D}"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CD8DA2-ACC8-4650-8F8E-E52F6A24EC0D}" type="datetimeFigureOut">
              <a:rPr lang="en-US" smtClean="0"/>
              <a:t>28-Feb-23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26CD8DA2-ACC8-4650-8F8E-E52F6A24EC0D}" type="datetimeFigureOut">
              <a:rPr lang="en-US" smtClean="0"/>
              <a:t>28-Feb-23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6CD8DA2-ACC8-4650-8F8E-E52F6A24EC0D}" type="datetimeFigureOut">
              <a:rPr lang="en-US" smtClean="0"/>
              <a:t>28-Feb-23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CD8DA2-ACC8-4650-8F8E-E52F6A24EC0D}" type="datetimeFigureOut">
              <a:rPr lang="en-US" smtClean="0"/>
              <a:t>28-Feb-23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D8DA2-ACC8-4650-8F8E-E52F6A24EC0D}" type="datetimeFigureOut">
              <a:rPr lang="en-US" smtClean="0"/>
              <a:t>28-Feb-23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D8DA2-ACC8-4650-8F8E-E52F6A24EC0D}" type="datetimeFigureOut">
              <a:rPr lang="en-US" smtClean="0"/>
              <a:t>28-Feb-23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CD8DA2-ACC8-4650-8F8E-E52F6A24EC0D}" type="datetimeFigureOut">
              <a:rPr lang="en-US" smtClean="0"/>
              <a:t>28-Feb-23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D2915-0810-434C-B4A6-119C42BD753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26CD8DA2-ACC8-4650-8F8E-E52F6A24EC0D}" type="datetimeFigureOut">
              <a:rPr lang="en-US" smtClean="0"/>
              <a:t>28-Feb-23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48FD2915-0810-434C-B4A6-119C42BD753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endParaRPr lang="en-US" dirty="0"/>
          </a:p>
        </p:txBody>
      </p:sp>
      <p:sp>
        <p:nvSpPr>
          <p:cNvPr id="2" name="Title 1"/>
          <p:cNvSpPr>
            <a:spLocks noGrp="1"/>
          </p:cNvSpPr>
          <p:nvPr>
            <p:ph type="ctrTitle"/>
          </p:nvPr>
        </p:nvSpPr>
        <p:spPr/>
        <p:txBody>
          <a:bodyPr/>
          <a:lstStyle/>
          <a:p>
            <a:endParaRPr lang="en-US" dirty="0"/>
          </a:p>
        </p:txBody>
      </p:sp>
      <p:pic>
        <p:nvPicPr>
          <p:cNvPr id="4" name="Picture 2" descr="C:\Users\Home\Desktop\news 2nd CCJE-GT mee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204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315200" cy="914399"/>
          </a:xfrm>
        </p:spPr>
        <p:txBody>
          <a:bodyPr>
            <a:normAutofit/>
          </a:bodyPr>
          <a:lstStyle/>
          <a:p>
            <a:r>
              <a:rPr lang="en-US" sz="3200" b="1" dirty="0">
                <a:solidFill>
                  <a:srgbClr val="FF6600"/>
                </a:solidFill>
                <a:latin typeface="Times New Roman" pitchFamily="18" charset="0"/>
                <a:cs typeface="Times New Roman" pitchFamily="18" charset="0"/>
              </a:rPr>
              <a:t>INTRODUCTION: </a:t>
            </a:r>
          </a:p>
        </p:txBody>
      </p:sp>
      <p:sp>
        <p:nvSpPr>
          <p:cNvPr id="3" name="Content Placeholder 2"/>
          <p:cNvSpPr>
            <a:spLocks noGrp="1"/>
          </p:cNvSpPr>
          <p:nvPr>
            <p:ph sz="quarter" idx="13"/>
          </p:nvPr>
        </p:nvSpPr>
        <p:spPr>
          <a:xfrm>
            <a:off x="533400" y="609600"/>
            <a:ext cx="8305800" cy="5775961"/>
          </a:xfrm>
        </p:spPr>
        <p:txBody>
          <a:bodyPr>
            <a:normAutofit/>
          </a:bodyPr>
          <a:lstStyle/>
          <a:p>
            <a:pPr marL="0" indent="0" algn="just">
              <a:buNone/>
            </a:pPr>
            <a:r>
              <a:rPr lang="en-US" sz="1800" dirty="0" smtClean="0">
                <a:latin typeface="Times New Roman" pitchFamily="18" charset="0"/>
                <a:cs typeface="Times New Roman" pitchFamily="18" charset="0"/>
              </a:rPr>
              <a:t>     </a:t>
            </a:r>
          </a:p>
          <a:p>
            <a:pPr marL="0" indent="0" algn="just">
              <a:buNone/>
            </a:pPr>
            <a:endParaRPr lang="en-US" sz="18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Firstly</a:t>
            </a:r>
            <a:r>
              <a:rPr lang="en-US" sz="2000" dirty="0">
                <a:latin typeface="Times New Roman" pitchFamily="18" charset="0"/>
                <a:cs typeface="Times New Roman" pitchFamily="18" charset="0"/>
              </a:rPr>
              <a:t>, we have to know that, what the basic structure of the constitution is. This doctrine is not a settled principle of constitutional law. It is a growing principle of Constitutional Jurisprudence. The basic structure doctrine is the judge made doctrine whereby certain features of a constitution are beyond the limit of the powers of amendment of a parliament. This doctrine also applies only to the constitutionality of amendments and not to the ordinary Acts of the parliament which must confirm to the entirety of the constitution.</a:t>
            </a:r>
          </a:p>
          <a:p>
            <a:pPr marL="0" indent="0" algn="just">
              <a:buNone/>
            </a:pPr>
            <a:r>
              <a:rPr lang="en-US" sz="18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4192638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914399"/>
          </a:xfrm>
        </p:spPr>
        <p:txBody>
          <a:bodyPr>
            <a:normAutofit fontScale="90000"/>
          </a:bodyPr>
          <a:lstStyle/>
          <a:p>
            <a:r>
              <a:rPr lang="en-US" b="1" dirty="0">
                <a:solidFill>
                  <a:srgbClr val="FFC000"/>
                </a:solidFill>
                <a:latin typeface="Algerian" pitchFamily="82" charset="0"/>
              </a:rPr>
              <a:t>Bangladesh Constitution and Basic Structure Doctrine</a:t>
            </a:r>
            <a:r>
              <a:rPr lang="en-US" dirty="0"/>
              <a:t/>
            </a:r>
            <a:br>
              <a:rPr lang="en-US" dirty="0"/>
            </a:br>
            <a:endParaRPr lang="en-US" dirty="0"/>
          </a:p>
        </p:txBody>
      </p:sp>
      <p:sp>
        <p:nvSpPr>
          <p:cNvPr id="3" name="Content Placeholder 2"/>
          <p:cNvSpPr>
            <a:spLocks noGrp="1"/>
          </p:cNvSpPr>
          <p:nvPr>
            <p:ph sz="quarter" idx="13"/>
          </p:nvPr>
        </p:nvSpPr>
        <p:spPr>
          <a:xfrm>
            <a:off x="381000" y="990600"/>
            <a:ext cx="8610600" cy="5318761"/>
          </a:xfrm>
        </p:spPr>
        <p:txBody>
          <a:bodyPr>
            <a:normAutofit fontScale="85000" lnSpcReduction="20000"/>
          </a:bodyPr>
          <a:lstStyle/>
          <a:p>
            <a:pPr marL="0" indent="0" algn="just">
              <a:buNone/>
            </a:pPr>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Constitution of Bangladesh is the highest ruling of Bangladesh. It represents Bangladesh as a democratic republic nation where all the power is in the hands of Bangladeshi people and characterizes basic political principles of the state and stands for the fundamental rights of citizens. It was approved by the Assembly of Bangladesh on November 4, 1972; it was exercised from December 16, 1972. </a:t>
            </a:r>
            <a:endParaRPr lang="en-US" sz="2300" dirty="0" smtClean="0">
              <a:latin typeface="Times New Roman" pitchFamily="18" charset="0"/>
              <a:cs typeface="Times New Roman" pitchFamily="18" charset="0"/>
            </a:endParaRPr>
          </a:p>
          <a:p>
            <a:pPr marL="0" indent="0" algn="just">
              <a:buNone/>
            </a:pPr>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constitution stands as the most powerful evidence to state Bangladesh as a unitary, independent and Republic, founded on a struggle for national liberation, and that is how we achieve the People's Republic of Bangladesh. It lays a strong foundation of </a:t>
            </a:r>
            <a:endParaRPr lang="en-US" sz="2300" dirty="0" smtClean="0">
              <a:latin typeface="Times New Roman" pitchFamily="18" charset="0"/>
              <a:cs typeface="Times New Roman" pitchFamily="18" charset="0"/>
            </a:endParaRPr>
          </a:p>
          <a:p>
            <a:pPr algn="just"/>
            <a:r>
              <a:rPr lang="en-US" sz="2300" dirty="0">
                <a:latin typeface="Times New Roman" pitchFamily="18" charset="0"/>
                <a:cs typeface="Times New Roman" pitchFamily="18" charset="0"/>
              </a:rPr>
              <a:t>N</a:t>
            </a:r>
            <a:r>
              <a:rPr lang="en-US" sz="2300" dirty="0" smtClean="0">
                <a:latin typeface="Times New Roman" pitchFamily="18" charset="0"/>
                <a:cs typeface="Times New Roman" pitchFamily="18" charset="0"/>
              </a:rPr>
              <a:t>ationalism</a:t>
            </a:r>
            <a:r>
              <a:rPr lang="en-US" sz="2300" dirty="0">
                <a:latin typeface="Times New Roman" pitchFamily="18" charset="0"/>
                <a:cs typeface="Times New Roman" pitchFamily="18" charset="0"/>
              </a:rPr>
              <a:t>, </a:t>
            </a:r>
            <a:endParaRPr lang="en-US" sz="2300" dirty="0" smtClean="0">
              <a:latin typeface="Times New Roman" pitchFamily="18" charset="0"/>
              <a:cs typeface="Times New Roman" pitchFamily="18" charset="0"/>
            </a:endParaRPr>
          </a:p>
          <a:p>
            <a:pPr algn="just"/>
            <a:r>
              <a:rPr lang="en-US" sz="2300" dirty="0">
                <a:latin typeface="Times New Roman" pitchFamily="18" charset="0"/>
                <a:cs typeface="Times New Roman" pitchFamily="18" charset="0"/>
              </a:rPr>
              <a:t>S</a:t>
            </a:r>
            <a:r>
              <a:rPr lang="en-US" sz="2300" dirty="0" smtClean="0">
                <a:latin typeface="Times New Roman" pitchFamily="18" charset="0"/>
                <a:cs typeface="Times New Roman" pitchFamily="18" charset="0"/>
              </a:rPr>
              <a:t>ecularity,</a:t>
            </a:r>
          </a:p>
          <a:p>
            <a:pPr algn="just"/>
            <a:r>
              <a:rPr lang="en-US" sz="2300" dirty="0" smtClean="0">
                <a:latin typeface="Times New Roman" pitchFamily="18" charset="0"/>
                <a:cs typeface="Times New Roman" pitchFamily="18" charset="0"/>
              </a:rPr>
              <a:t> Democracy and</a:t>
            </a:r>
          </a:p>
          <a:p>
            <a:pPr algn="just"/>
            <a:r>
              <a:rPr lang="en-US" sz="2300" dirty="0" smtClean="0">
                <a:latin typeface="Times New Roman" pitchFamily="18" charset="0"/>
                <a:cs typeface="Times New Roman" pitchFamily="18" charset="0"/>
              </a:rPr>
              <a:t> Socialism </a:t>
            </a:r>
          </a:p>
          <a:p>
            <a:pPr algn="just"/>
            <a:r>
              <a:rPr lang="en-US" sz="2300" dirty="0" smtClean="0">
                <a:latin typeface="Times New Roman" pitchFamily="18" charset="0"/>
                <a:cs typeface="Times New Roman" pitchFamily="18" charset="0"/>
              </a:rPr>
              <a:t>as </a:t>
            </a:r>
            <a:r>
              <a:rPr lang="en-US" sz="2300" dirty="0">
                <a:latin typeface="Times New Roman" pitchFamily="18" charset="0"/>
                <a:cs typeface="Times New Roman" pitchFamily="18" charset="0"/>
              </a:rPr>
              <a:t>the essential ethics that stands for the Republic and declares the quest of a society that gives its citizens- the rule of law, fundamental civil rights and independence as well as fairness and evenhandedness, political, economic and </a:t>
            </a:r>
            <a:r>
              <a:rPr lang="en-US" sz="2300" dirty="0" smtClean="0">
                <a:latin typeface="Times New Roman" pitchFamily="18" charset="0"/>
                <a:cs typeface="Times New Roman" pitchFamily="18" charset="0"/>
              </a:rPr>
              <a:t>social</a:t>
            </a: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3827224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C000"/>
                </a:solidFill>
                <a:latin typeface="Algerian" pitchFamily="82" charset="0"/>
              </a:rPr>
              <a:t>The </a:t>
            </a:r>
            <a:r>
              <a:rPr lang="en-US" dirty="0">
                <a:solidFill>
                  <a:srgbClr val="FFC000"/>
                </a:solidFill>
                <a:latin typeface="Algerian" pitchFamily="82" charset="0"/>
              </a:rPr>
              <a:t>origin of the concept of "Basic Structures" of the constitution: </a:t>
            </a:r>
            <a:r>
              <a:rPr lang="en-US" dirty="0"/>
              <a:t/>
            </a:r>
            <a:br>
              <a:rPr lang="en-US" dirty="0"/>
            </a:br>
            <a:endParaRPr lang="en-US" dirty="0"/>
          </a:p>
        </p:txBody>
      </p:sp>
      <p:sp>
        <p:nvSpPr>
          <p:cNvPr id="3" name="Content Placeholder 2"/>
          <p:cNvSpPr>
            <a:spLocks noGrp="1"/>
          </p:cNvSpPr>
          <p:nvPr>
            <p:ph sz="quarter" idx="13"/>
          </p:nvPr>
        </p:nvSpPr>
        <p:spPr>
          <a:xfrm>
            <a:off x="609600" y="1600200"/>
            <a:ext cx="8229600" cy="4724400"/>
          </a:xfrm>
        </p:spPr>
        <p:txBody>
          <a:bodyPr>
            <a:normAutofit lnSpcReduction="10000"/>
          </a:bodyPr>
          <a:lstStyle/>
          <a:p>
            <a:pPr marL="0" indent="0" algn="just">
              <a:buNone/>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concept of the basic structure of the constitution can be found in the sub-continent in the case of Pakistan Supreme Court in -</a:t>
            </a:r>
            <a:r>
              <a:rPr lang="en-US" sz="2000" b="1" i="1" u="sng" dirty="0">
                <a:solidFill>
                  <a:srgbClr val="FFC000"/>
                </a:solidFill>
                <a:latin typeface="Times New Roman" pitchFamily="18" charset="0"/>
                <a:cs typeface="Times New Roman" pitchFamily="18" charset="0"/>
              </a:rPr>
              <a:t>FAZLIL QUDER CHOWDHURY Vs. ABDUL HAQUE</a:t>
            </a:r>
            <a:r>
              <a:rPr lang="en-US" sz="2000" dirty="0">
                <a:latin typeface="Times New Roman" pitchFamily="18" charset="0"/>
                <a:cs typeface="Times New Roman" pitchFamily="18" charset="0"/>
              </a:rPr>
              <a:t>. It was held that Franchise and form of government are fundamental features of a constitution. The power conferred upon the presidency by the constitution of Pakistan to remove difficulties does not extend to making an allegation in a fundamental feature of the constitution. </a:t>
            </a:r>
          </a:p>
          <a:p>
            <a:pPr marL="0" indent="0">
              <a:buNone/>
            </a:pPr>
            <a:r>
              <a:rPr lang="en-US" sz="2400" dirty="0" err="1">
                <a:solidFill>
                  <a:srgbClr val="FFC000"/>
                </a:solidFill>
                <a:latin typeface="Times New Roman" pitchFamily="18" charset="0"/>
                <a:cs typeface="Times New Roman" pitchFamily="18" charset="0"/>
              </a:rPr>
              <a:t>Kesavananda</a:t>
            </a:r>
            <a:r>
              <a:rPr lang="en-US" sz="2400" dirty="0">
                <a:solidFill>
                  <a:srgbClr val="FFC000"/>
                </a:solidFill>
                <a:latin typeface="Times New Roman" pitchFamily="18" charset="0"/>
                <a:cs typeface="Times New Roman" pitchFamily="18" charset="0"/>
              </a:rPr>
              <a:t> </a:t>
            </a:r>
            <a:r>
              <a:rPr lang="en-US" sz="2400" dirty="0" err="1">
                <a:solidFill>
                  <a:srgbClr val="FFC000"/>
                </a:solidFill>
                <a:latin typeface="Times New Roman" pitchFamily="18" charset="0"/>
                <a:cs typeface="Times New Roman" pitchFamily="18" charset="0"/>
              </a:rPr>
              <a:t>Bharati</a:t>
            </a:r>
            <a:r>
              <a:rPr lang="en-US" sz="2400" dirty="0">
                <a:solidFill>
                  <a:srgbClr val="FFC000"/>
                </a:solidFill>
                <a:latin typeface="Times New Roman" pitchFamily="18" charset="0"/>
                <a:cs typeface="Times New Roman" pitchFamily="18" charset="0"/>
              </a:rPr>
              <a:t> case (1973</a:t>
            </a:r>
            <a:r>
              <a:rPr lang="en-US" sz="2400" dirty="0" smtClean="0">
                <a:solidFill>
                  <a:srgbClr val="FFC000"/>
                </a:solidFill>
                <a:latin typeface="Times New Roman" pitchFamily="18" charset="0"/>
                <a:cs typeface="Times New Roman" pitchFamily="18" charset="0"/>
              </a:rPr>
              <a:t>)</a:t>
            </a:r>
            <a:endParaRPr lang="en-US" dirty="0"/>
          </a:p>
          <a:p>
            <a:pPr marL="0" indent="0">
              <a:buNone/>
            </a:pPr>
            <a:r>
              <a:rPr lang="en-US" sz="2000" dirty="0">
                <a:latin typeface="Times New Roman" pitchFamily="18" charset="0"/>
                <a:cs typeface="Times New Roman" pitchFamily="18" charset="0"/>
              </a:rPr>
              <a:t>This was a landmark case in defining the concept of the basic structure </a:t>
            </a:r>
            <a:r>
              <a:rPr lang="en-US" sz="2000" dirty="0" smtClean="0">
                <a:latin typeface="Times New Roman" pitchFamily="18" charset="0"/>
                <a:cs typeface="Times New Roman" pitchFamily="18" charset="0"/>
              </a:rPr>
              <a:t>doctrine in India.</a:t>
            </a:r>
            <a:endParaRPr lang="en-US" sz="2000"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The SC held that although no part of the Constitution, including Fundamental Rights, was beyond the Parliament’s amending power, the </a:t>
            </a:r>
            <a:r>
              <a:rPr lang="en-US" sz="2000" dirty="0" smtClean="0">
                <a:latin typeface="Times New Roman" pitchFamily="18" charset="0"/>
                <a:cs typeface="Times New Roman" pitchFamily="18" charset="0"/>
              </a:rPr>
              <a:t>“Basic </a:t>
            </a:r>
            <a:r>
              <a:rPr lang="en-US" sz="2000" dirty="0">
                <a:latin typeface="Times New Roman" pitchFamily="18" charset="0"/>
                <a:cs typeface="Times New Roman" pitchFamily="18" charset="0"/>
              </a:rPr>
              <a:t>structure of the Constitution could not be abrogated even by a constitutional amendment.” </a:t>
            </a:r>
          </a:p>
        </p:txBody>
      </p:sp>
    </p:spTree>
    <p:extLst>
      <p:ext uri="{BB962C8B-B14F-4D97-AF65-F5344CB8AC3E}">
        <p14:creationId xmlns:p14="http://schemas.microsoft.com/office/powerpoint/2010/main" val="2543920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rgbClr val="FFC000"/>
                </a:solidFill>
                <a:latin typeface="Times New Roman" pitchFamily="18" charset="0"/>
                <a:cs typeface="Times New Roman" pitchFamily="18" charset="0"/>
              </a:rPr>
              <a:t>The Basic structure of the constitution of Bangladesh:</a:t>
            </a:r>
          </a:p>
        </p:txBody>
      </p:sp>
      <p:sp>
        <p:nvSpPr>
          <p:cNvPr id="3" name="Content Placeholder 2"/>
          <p:cNvSpPr>
            <a:spLocks noGrp="1"/>
          </p:cNvSpPr>
          <p:nvPr>
            <p:ph sz="quarter" idx="13"/>
          </p:nvPr>
        </p:nvSpPr>
        <p:spPr>
          <a:xfrm>
            <a:off x="609600" y="1600200"/>
            <a:ext cx="8229600" cy="4953000"/>
          </a:xfrm>
        </p:spPr>
        <p:txBody>
          <a:bodyPr>
            <a:noAutofit/>
          </a:bodyPr>
          <a:lstStyle/>
          <a:p>
            <a:pPr algn="just"/>
            <a:r>
              <a:rPr lang="en-US" sz="2000" dirty="0">
                <a:latin typeface="Times New Roman" pitchFamily="18" charset="0"/>
                <a:cs typeface="Times New Roman" pitchFamily="18" charset="0"/>
              </a:rPr>
              <a:t>The constitution shall be the supreme law of the land for all times. Nothing can be done which is brings about a violation of the constitution and its basic features. That means the constitution of Bangladesh beings the embodiment of the WILL of the republic of Bangladesh which mentioned in Article 7 of the Bangladesh constitution. In the case of ANWAR HOSSAIN Vs. Bangladesh, </a:t>
            </a:r>
          </a:p>
          <a:p>
            <a:pPr algn="just"/>
            <a:r>
              <a:rPr lang="en-US" sz="2000" dirty="0">
                <a:latin typeface="Times New Roman" pitchFamily="18" charset="0"/>
                <a:cs typeface="Times New Roman" pitchFamily="18" charset="0"/>
              </a:rPr>
              <a:t>This case is also known as the eighth amendment case. Here </a:t>
            </a:r>
            <a:r>
              <a:rPr lang="en-US" sz="2000" i="1" dirty="0">
                <a:solidFill>
                  <a:srgbClr val="FFC000"/>
                </a:solidFill>
                <a:latin typeface="Times New Roman" pitchFamily="18" charset="0"/>
                <a:cs typeface="Times New Roman" pitchFamily="18" charset="0"/>
              </a:rPr>
              <a:t>Article 7</a:t>
            </a:r>
            <a:r>
              <a:rPr lang="en-US" sz="2000" dirty="0">
                <a:latin typeface="Times New Roman" pitchFamily="18" charset="0"/>
                <a:cs typeface="Times New Roman" pitchFamily="18" charset="0"/>
              </a:rPr>
              <a:t> was prevailed. This is the first case whereby the Supreme Court of Bangladesh as striking down an amendment to the constitution made by the parliament. By two writ petition the amended article 100 and the notification of the chief justice were challenged. A division bench of the High Court Division (HCD) dismissed the petition summarily. Leave was granted by the Appellate Division (AD) by a majority of 3 to 1 striking down the </a:t>
            </a:r>
            <a:r>
              <a:rPr lang="en-US" sz="2000" i="1" u="sng" dirty="0">
                <a:solidFill>
                  <a:srgbClr val="FFC000"/>
                </a:solidFill>
                <a:latin typeface="Times New Roman" pitchFamily="18" charset="0"/>
                <a:cs typeface="Times New Roman" pitchFamily="18" charset="0"/>
              </a:rPr>
              <a:t>8th </a:t>
            </a:r>
            <a:r>
              <a:rPr lang="en-US" sz="2000" i="1" u="sng" dirty="0" smtClean="0">
                <a:solidFill>
                  <a:srgbClr val="FFC000"/>
                </a:solidFill>
                <a:latin typeface="Times New Roman" pitchFamily="18" charset="0"/>
                <a:cs typeface="Times New Roman" pitchFamily="18" charset="0"/>
              </a:rPr>
              <a:t>amendment</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939146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63562"/>
          </a:xfrm>
        </p:spPr>
        <p:txBody>
          <a:bodyPr/>
          <a:lstStyle/>
          <a:p>
            <a:endParaRPr lang="en-US" dirty="0"/>
          </a:p>
        </p:txBody>
      </p:sp>
      <p:sp>
        <p:nvSpPr>
          <p:cNvPr id="3" name="Content Placeholder 2"/>
          <p:cNvSpPr>
            <a:spLocks noGrp="1"/>
          </p:cNvSpPr>
          <p:nvPr>
            <p:ph sz="quarter" idx="13"/>
          </p:nvPr>
        </p:nvSpPr>
        <p:spPr>
          <a:xfrm>
            <a:off x="609600" y="990600"/>
            <a:ext cx="8382000" cy="5867400"/>
          </a:xfrm>
        </p:spPr>
        <p:txBody>
          <a:bodyPr>
            <a:noAutofit/>
          </a:bodyPr>
          <a:lstStyle/>
          <a:p>
            <a:pPr marL="0" indent="0">
              <a:buNone/>
            </a:pPr>
            <a:r>
              <a:rPr lang="en-US" sz="2000" dirty="0">
                <a:latin typeface="Times New Roman" pitchFamily="18" charset="0"/>
                <a:cs typeface="Times New Roman" pitchFamily="18" charset="0"/>
              </a:rPr>
              <a:t>The principle argument of the judgment is that-the constitution stands on certain fundamental principles which are the structural pillars. These basic features are:  </a:t>
            </a:r>
          </a:p>
          <a:p>
            <a:r>
              <a:rPr lang="en-US" sz="2000" b="1" dirty="0">
                <a:latin typeface="Times New Roman" pitchFamily="18" charset="0"/>
                <a:cs typeface="Times New Roman" pitchFamily="18" charset="0"/>
              </a:rPr>
              <a:t>1)</a:t>
            </a:r>
            <a:r>
              <a:rPr lang="en-US" sz="2000" dirty="0">
                <a:latin typeface="Times New Roman" pitchFamily="18" charset="0"/>
                <a:cs typeface="Times New Roman" pitchFamily="18" charset="0"/>
              </a:rPr>
              <a:t> Supremacy of the constitution which states in article 7 of the constitution. </a:t>
            </a:r>
          </a:p>
          <a:p>
            <a:r>
              <a:rPr lang="en-US" sz="2000" dirty="0">
                <a:latin typeface="Times New Roman" pitchFamily="18" charset="0"/>
                <a:cs typeface="Times New Roman" pitchFamily="18" charset="0"/>
              </a:rPr>
              <a:t>2) Democracy which states in the </a:t>
            </a:r>
            <a:r>
              <a:rPr lang="en-US" sz="2000" dirty="0">
                <a:solidFill>
                  <a:srgbClr val="FFC000"/>
                </a:solidFill>
                <a:latin typeface="Times New Roman" pitchFamily="18" charset="0"/>
                <a:cs typeface="Times New Roman" pitchFamily="18" charset="0"/>
              </a:rPr>
              <a:t>preamble</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3) Republican government which states in the </a:t>
            </a:r>
            <a:r>
              <a:rPr lang="en-US" sz="2000" dirty="0">
                <a:solidFill>
                  <a:srgbClr val="FFC000"/>
                </a:solidFill>
                <a:latin typeface="Times New Roman" pitchFamily="18" charset="0"/>
                <a:cs typeface="Times New Roman" pitchFamily="18" charset="0"/>
              </a:rPr>
              <a:t>article 1</a:t>
            </a:r>
            <a:r>
              <a:rPr lang="en-US" sz="2000" dirty="0">
                <a:latin typeface="Times New Roman" pitchFamily="18" charset="0"/>
                <a:cs typeface="Times New Roman" pitchFamily="18" charset="0"/>
              </a:rPr>
              <a:t> of the constitution. </a:t>
            </a:r>
          </a:p>
          <a:p>
            <a:r>
              <a:rPr lang="en-US" sz="2000" dirty="0">
                <a:latin typeface="Times New Roman" pitchFamily="18" charset="0"/>
                <a:cs typeface="Times New Roman" pitchFamily="18" charset="0"/>
              </a:rPr>
              <a:t>4) Independence of judiciary which states in </a:t>
            </a:r>
            <a:r>
              <a:rPr lang="en-US" sz="2000" dirty="0">
                <a:solidFill>
                  <a:srgbClr val="FFC000"/>
                </a:solidFill>
                <a:latin typeface="Times New Roman" pitchFamily="18" charset="0"/>
                <a:cs typeface="Times New Roman" pitchFamily="18" charset="0"/>
              </a:rPr>
              <a:t>article 22 </a:t>
            </a:r>
            <a:r>
              <a:rPr lang="en-US" sz="2000" dirty="0">
                <a:latin typeface="Times New Roman" pitchFamily="18" charset="0"/>
                <a:cs typeface="Times New Roman" pitchFamily="18" charset="0"/>
              </a:rPr>
              <a:t>of the constitution. </a:t>
            </a:r>
          </a:p>
          <a:p>
            <a:r>
              <a:rPr lang="en-US" sz="2000" dirty="0">
                <a:latin typeface="Times New Roman" pitchFamily="18" charset="0"/>
                <a:cs typeface="Times New Roman" pitchFamily="18" charset="0"/>
              </a:rPr>
              <a:t>5) Unitary state which is mentioned in </a:t>
            </a:r>
            <a:r>
              <a:rPr lang="en-US" sz="2000" dirty="0">
                <a:solidFill>
                  <a:srgbClr val="FFC000"/>
                </a:solidFill>
                <a:latin typeface="Times New Roman" pitchFamily="18" charset="0"/>
                <a:cs typeface="Times New Roman" pitchFamily="18" charset="0"/>
              </a:rPr>
              <a:t>article </a:t>
            </a:r>
            <a:r>
              <a:rPr lang="en-US" sz="2000" dirty="0" smtClean="0">
                <a:solidFill>
                  <a:srgbClr val="FFC000"/>
                </a:solidFill>
                <a:latin typeface="Times New Roman" pitchFamily="18" charset="0"/>
                <a:cs typeface="Times New Roman" pitchFamily="18" charset="0"/>
              </a:rPr>
              <a:t>1</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of the constitution</a:t>
            </a:r>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6) Separation of powers which is mentioned in </a:t>
            </a:r>
            <a:r>
              <a:rPr lang="en-US" sz="2000" dirty="0">
                <a:solidFill>
                  <a:srgbClr val="FFC000"/>
                </a:solidFill>
                <a:latin typeface="Times New Roman" pitchFamily="18" charset="0"/>
                <a:cs typeface="Times New Roman" pitchFamily="18" charset="0"/>
              </a:rPr>
              <a:t>article 22 </a:t>
            </a:r>
            <a:r>
              <a:rPr lang="en-US" sz="2000" dirty="0">
                <a:latin typeface="Times New Roman" pitchFamily="18" charset="0"/>
                <a:cs typeface="Times New Roman" pitchFamily="18" charset="0"/>
              </a:rPr>
              <a:t>of the constitution. </a:t>
            </a:r>
          </a:p>
          <a:p>
            <a:r>
              <a:rPr lang="en-US" sz="2000" dirty="0">
                <a:latin typeface="Times New Roman" pitchFamily="18" charset="0"/>
                <a:cs typeface="Times New Roman" pitchFamily="18" charset="0"/>
              </a:rPr>
              <a:t>7) Fundamental rights which is mentioned in from </a:t>
            </a:r>
            <a:r>
              <a:rPr lang="en-US" sz="2000" dirty="0">
                <a:solidFill>
                  <a:srgbClr val="FFC000"/>
                </a:solidFill>
                <a:latin typeface="Times New Roman" pitchFamily="18" charset="0"/>
                <a:cs typeface="Times New Roman" pitchFamily="18" charset="0"/>
              </a:rPr>
              <a:t>A</a:t>
            </a:r>
            <a:r>
              <a:rPr lang="en-US" sz="2000" dirty="0" smtClean="0">
                <a:solidFill>
                  <a:srgbClr val="FFC000"/>
                </a:solidFill>
                <a:latin typeface="Times New Roman" pitchFamily="18" charset="0"/>
                <a:cs typeface="Times New Roman" pitchFamily="18" charset="0"/>
              </a:rPr>
              <a:t>rticle</a:t>
            </a:r>
            <a:r>
              <a:rPr lang="en-US" sz="2000" dirty="0">
                <a:latin typeface="Times New Roman" pitchFamily="18" charset="0"/>
                <a:cs typeface="Times New Roman" pitchFamily="18" charset="0"/>
              </a:rPr>
              <a:t> </a:t>
            </a:r>
            <a:r>
              <a:rPr lang="en-US" sz="2000" dirty="0">
                <a:solidFill>
                  <a:srgbClr val="FFC000"/>
                </a:solidFill>
                <a:latin typeface="Times New Roman" pitchFamily="18" charset="0"/>
                <a:cs typeface="Times New Roman" pitchFamily="18" charset="0"/>
              </a:rPr>
              <a:t>26 to 47A </a:t>
            </a:r>
            <a:r>
              <a:rPr lang="en-US" sz="2000" dirty="0">
                <a:latin typeface="Times New Roman" pitchFamily="18" charset="0"/>
                <a:cs typeface="Times New Roman" pitchFamily="18" charset="0"/>
              </a:rPr>
              <a:t>of the constitution.</a:t>
            </a:r>
          </a:p>
          <a:p>
            <a:pPr marL="0" marR="0" indent="0" algn="just">
              <a:lnSpc>
                <a:spcPct val="150000"/>
              </a:lnSpc>
              <a:spcBef>
                <a:spcPts val="0"/>
              </a:spcBef>
              <a:spcAft>
                <a:spcPts val="1000"/>
              </a:spcAft>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663056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563562"/>
          </a:xfrm>
        </p:spPr>
        <p:txBody>
          <a:bodyPr/>
          <a:lstStyle/>
          <a:p>
            <a:endParaRPr lang="en-US" dirty="0"/>
          </a:p>
        </p:txBody>
      </p:sp>
      <p:sp>
        <p:nvSpPr>
          <p:cNvPr id="3" name="Content Placeholder 2"/>
          <p:cNvSpPr>
            <a:spLocks noGrp="1"/>
          </p:cNvSpPr>
          <p:nvPr>
            <p:ph sz="quarter" idx="13"/>
          </p:nvPr>
        </p:nvSpPr>
        <p:spPr>
          <a:xfrm>
            <a:off x="228600" y="1219200"/>
            <a:ext cx="8610600" cy="5334000"/>
          </a:xfrm>
        </p:spPr>
        <p:txBody>
          <a:bodyPr>
            <a:normAutofit fontScale="92500" lnSpcReduction="10000"/>
          </a:bodyPr>
          <a:lstStyle/>
          <a:p>
            <a:pPr marL="0" marR="0" indent="0" algn="just">
              <a:lnSpc>
                <a:spcPct val="150000"/>
              </a:lnSpc>
              <a:spcBef>
                <a:spcPts val="0"/>
              </a:spcBef>
              <a:spcAft>
                <a:spcPts val="1000"/>
              </a:spcAft>
              <a:buNone/>
            </a:pPr>
            <a:r>
              <a:rPr lang="en-US" sz="2200" dirty="0">
                <a:latin typeface="Times New Roman" pitchFamily="18" charset="0"/>
                <a:ea typeface="Calibri"/>
                <a:cs typeface="Times New Roman" pitchFamily="18" charset="0"/>
              </a:rPr>
              <a:t>These structural pillars of the constitution stand beyond any change by amendatory process. </a:t>
            </a:r>
            <a:r>
              <a:rPr lang="en-US" sz="2200" dirty="0" smtClean="0">
                <a:latin typeface="Times New Roman" pitchFamily="18" charset="0"/>
                <a:ea typeface="Calibri"/>
                <a:cs typeface="Times New Roman" pitchFamily="18" charset="0"/>
              </a:rPr>
              <a:t>If these </a:t>
            </a:r>
            <a:r>
              <a:rPr lang="en-US" sz="2200" dirty="0">
                <a:latin typeface="Times New Roman" pitchFamily="18" charset="0"/>
                <a:ea typeface="Calibri"/>
                <a:cs typeface="Times New Roman" pitchFamily="18" charset="0"/>
              </a:rPr>
              <a:t>principles are curtailed more than one permanent seat of the Supreme Court by exercising the amending power, then it destroying the unitary character of the judiciary. </a:t>
            </a:r>
            <a:endParaRPr lang="en-US" sz="2200" dirty="0" smtClean="0">
              <a:latin typeface="Times New Roman" pitchFamily="18" charset="0"/>
              <a:ea typeface="Calibri"/>
              <a:cs typeface="Times New Roman" pitchFamily="18" charset="0"/>
            </a:endParaRPr>
          </a:p>
          <a:p>
            <a:pPr marL="0" marR="0" indent="0" algn="just">
              <a:lnSpc>
                <a:spcPct val="150000"/>
              </a:lnSpc>
              <a:spcBef>
                <a:spcPts val="0"/>
              </a:spcBef>
              <a:spcAft>
                <a:spcPts val="1000"/>
              </a:spcAft>
              <a:buNone/>
            </a:pPr>
            <a:r>
              <a:rPr lang="en-US" sz="2200" dirty="0" smtClean="0">
                <a:latin typeface="Times New Roman" pitchFamily="18" charset="0"/>
                <a:ea typeface="Calibri"/>
                <a:cs typeface="Times New Roman" pitchFamily="18" charset="0"/>
              </a:rPr>
              <a:t>The </a:t>
            </a:r>
            <a:r>
              <a:rPr lang="en-US" sz="2200" dirty="0">
                <a:latin typeface="Times New Roman" pitchFamily="18" charset="0"/>
                <a:ea typeface="Calibri"/>
                <a:cs typeface="Times New Roman" pitchFamily="18" charset="0"/>
              </a:rPr>
              <a:t>amended </a:t>
            </a:r>
            <a:r>
              <a:rPr lang="en-US" sz="2200" b="1" i="1" u="sng" dirty="0">
                <a:latin typeface="Times New Roman" pitchFamily="18" charset="0"/>
                <a:ea typeface="Calibri"/>
                <a:cs typeface="Times New Roman" pitchFamily="18" charset="0"/>
              </a:rPr>
              <a:t>article 100 is Ultra vires</a:t>
            </a:r>
            <a:r>
              <a:rPr lang="en-US" sz="2200" dirty="0">
                <a:latin typeface="Times New Roman" pitchFamily="18" charset="0"/>
                <a:ea typeface="Calibri"/>
                <a:cs typeface="Times New Roman" pitchFamily="18" charset="0"/>
              </a:rPr>
              <a:t> because it has destroyed the essential limb of the judiciary by setting up rival courts to the HCD in the name of permanent Benches conferring full jurisdiction, power and function of the HCD. The amended </a:t>
            </a:r>
            <a:r>
              <a:rPr lang="en-US" sz="2200" b="1" i="1" u="sng" dirty="0">
                <a:latin typeface="Times New Roman" pitchFamily="18" charset="0"/>
                <a:ea typeface="Calibri"/>
                <a:cs typeface="Times New Roman" pitchFamily="18" charset="0"/>
              </a:rPr>
              <a:t>article 100</a:t>
            </a:r>
            <a:r>
              <a:rPr lang="en-US" sz="2200" dirty="0">
                <a:latin typeface="Times New Roman" pitchFamily="18" charset="0"/>
                <a:ea typeface="Calibri"/>
                <a:cs typeface="Times New Roman" pitchFamily="18" charset="0"/>
              </a:rPr>
              <a:t> is inconsistent with article 44, 94, 101, and 102</a:t>
            </a:r>
            <a:r>
              <a:rPr lang="en-US" sz="2200" dirty="0" smtClean="0">
                <a:latin typeface="Times New Roman" pitchFamily="18" charset="0"/>
                <a:ea typeface="Calibri"/>
                <a:cs typeface="Times New Roman" pitchFamily="18" charset="0"/>
              </a:rPr>
              <a:t>. It </a:t>
            </a:r>
            <a:r>
              <a:rPr lang="en-US" sz="2200" dirty="0">
                <a:latin typeface="Times New Roman" pitchFamily="18" charset="0"/>
                <a:ea typeface="Calibri"/>
                <a:cs typeface="Times New Roman" pitchFamily="18" charset="0"/>
              </a:rPr>
              <a:t>also reduced </a:t>
            </a:r>
            <a:r>
              <a:rPr lang="en-US" sz="2200" b="1" i="1" u="sng" dirty="0">
                <a:latin typeface="Times New Roman" pitchFamily="18" charset="0"/>
                <a:ea typeface="Calibri"/>
                <a:cs typeface="Times New Roman" pitchFamily="18" charset="0"/>
              </a:rPr>
              <a:t>article108 to article 111</a:t>
            </a:r>
            <a:r>
              <a:rPr lang="en-US" sz="2200" dirty="0">
                <a:latin typeface="Times New Roman" pitchFamily="18" charset="0"/>
                <a:ea typeface="Calibri"/>
                <a:cs typeface="Times New Roman" pitchFamily="18" charset="0"/>
              </a:rPr>
              <a:t> of the Bangladesh Constitution. It directly violated article 114, this amended is illegal because there is no provision of transfer which is essential requisite for dispensation of justice</a:t>
            </a:r>
            <a:r>
              <a:rPr lang="en-US" sz="2200" dirty="0" smtClean="0">
                <a:latin typeface="Times New Roman" pitchFamily="18" charset="0"/>
                <a:ea typeface="Calibri"/>
                <a:cs typeface="Times New Roman" pitchFamily="18" charset="0"/>
              </a:rPr>
              <a:t>. </a:t>
            </a:r>
            <a:endParaRPr lang="en-US" sz="2200" dirty="0">
              <a:latin typeface="Times New Roman" pitchFamily="18" charset="0"/>
              <a:ea typeface="Calibri"/>
              <a:cs typeface="Times New Roman" pitchFamily="18" charset="0"/>
            </a:endParaRPr>
          </a:p>
          <a:p>
            <a:endParaRPr lang="en-US" dirty="0"/>
          </a:p>
        </p:txBody>
      </p:sp>
    </p:spTree>
    <p:extLst>
      <p:ext uri="{BB962C8B-B14F-4D97-AF65-F5344CB8AC3E}">
        <p14:creationId xmlns:p14="http://schemas.microsoft.com/office/powerpoint/2010/main" val="36753925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411162"/>
          </a:xfrm>
        </p:spPr>
        <p:txBody>
          <a:bodyPr/>
          <a:lstStyle/>
          <a:p>
            <a:endParaRPr lang="en-US" dirty="0"/>
          </a:p>
        </p:txBody>
      </p:sp>
      <p:sp>
        <p:nvSpPr>
          <p:cNvPr id="3" name="Content Placeholder 2"/>
          <p:cNvSpPr>
            <a:spLocks noGrp="1"/>
          </p:cNvSpPr>
          <p:nvPr>
            <p:ph sz="quarter" idx="13"/>
          </p:nvPr>
        </p:nvSpPr>
        <p:spPr>
          <a:xfrm>
            <a:off x="609600" y="990600"/>
            <a:ext cx="7924800" cy="4953000"/>
          </a:xfrm>
        </p:spPr>
        <p:txBody>
          <a:bodyPr>
            <a:normAutofit/>
          </a:bodyPr>
          <a:lstStyle/>
          <a:p>
            <a:pPr marL="0" indent="0">
              <a:buNone/>
            </a:pPr>
            <a:r>
              <a:rPr lang="en-US" sz="2400" b="1" dirty="0">
                <a:solidFill>
                  <a:srgbClr val="FFC000"/>
                </a:solidFill>
                <a:latin typeface="Times New Roman" pitchFamily="18" charset="0"/>
                <a:cs typeface="Times New Roman" pitchFamily="18" charset="0"/>
              </a:rPr>
              <a:t>Conclusion</a:t>
            </a:r>
            <a:endParaRPr lang="en-US" sz="2400" dirty="0">
              <a:solidFill>
                <a:srgbClr val="FFC000"/>
              </a:solidFill>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It is seen from the above abstract, that a few Amendments ended at one time under certain forceful situation were consequently detached by another Amendment, and also that numerous of these had a nationwide harmony. But a only some of the Amendments were endorsed without appropriate arguments and thorough discussions concerning all the pledge holders including people adhering to diverse, sometime differing, ideological or opinionated views. Amendments that were the consequence of unsophisticated thought, lack of esteem for democratic practices or suitability have clearly come under severe disapprovals, sometimes for suitable motives and sometimes for sectarian political ideas.</a:t>
            </a:r>
          </a:p>
        </p:txBody>
      </p:sp>
    </p:spTree>
    <p:extLst>
      <p:ext uri="{BB962C8B-B14F-4D97-AF65-F5344CB8AC3E}">
        <p14:creationId xmlns:p14="http://schemas.microsoft.com/office/powerpoint/2010/main" val="2906629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157</TotalTime>
  <Words>873</Words>
  <Application>Microsoft Office PowerPoint</Application>
  <PresentationFormat>On-screen Show (4:3)</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Horizon</vt:lpstr>
      <vt:lpstr>PowerPoint Presentation</vt:lpstr>
      <vt:lpstr>INTRODUCTION: </vt:lpstr>
      <vt:lpstr>Bangladesh Constitution and Basic Structure Doctrine </vt:lpstr>
      <vt:lpstr>The origin of the concept of "Basic Structures" of the constitution:  </vt:lpstr>
      <vt:lpstr>The Basic structure of the constitution of Bangladesh: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Home</cp:lastModifiedBy>
  <cp:revision>12</cp:revision>
  <dcterms:created xsi:type="dcterms:W3CDTF">2022-02-19T16:03:03Z</dcterms:created>
  <dcterms:modified xsi:type="dcterms:W3CDTF">2023-02-28T14:08:13Z</dcterms:modified>
</cp:coreProperties>
</file>