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1FF21B-AE90-4848-F2DC-9B896786DCD3}" v="292" dt="2024-05-08T08:33:52.8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5/8/2024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5/8/2024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5/8/2024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5/8/2024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latin typeface="Times New Roman"/>
                <a:ea typeface="+mj-lt"/>
                <a:cs typeface="+mj-lt"/>
              </a:rPr>
              <a:t>Geographical Indication</a:t>
            </a:r>
            <a:endParaRPr lang="en-US" b="1" dirty="0">
              <a:latin typeface="Times New Roman"/>
            </a:endParaRPr>
          </a:p>
        </p:txBody>
      </p:sp>
      <p:sp>
        <p:nvSpPr>
          <p:cNvPr id="3" name="Subtitle 2"/>
          <p:cNvSpPr>
            <a:spLocks noGrp="1"/>
          </p:cNvSpPr>
          <p:nvPr>
            <p:ph type="subTitle" idx="1"/>
          </p:nvPr>
        </p:nvSpPr>
        <p:spPr/>
        <p:txBody>
          <a:bodyPr vert="horz" lIns="91440" tIns="45720" rIns="91440" bIns="45720" rtlCol="0" anchor="t">
            <a:normAutofit/>
          </a:bodyPr>
          <a:lstStyle/>
          <a:p>
            <a:r>
              <a:rPr lang="en-US" sz="4000" b="1" dirty="0">
                <a:latin typeface="Times New Roman"/>
                <a:cs typeface="Times New Roman"/>
              </a:rPr>
              <a:t>In Bangladesh</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FF27C-6F66-F131-360A-5927D903500F}"/>
              </a:ext>
            </a:extLst>
          </p:cNvPr>
          <p:cNvSpPr>
            <a:spLocks noGrp="1"/>
          </p:cNvSpPr>
          <p:nvPr>
            <p:ph type="title"/>
          </p:nvPr>
        </p:nvSpPr>
        <p:spPr>
          <a:xfrm>
            <a:off x="838200" y="365125"/>
            <a:ext cx="10515600" cy="621073"/>
          </a:xfrm>
        </p:spPr>
        <p:txBody>
          <a:bodyPr/>
          <a:lstStyle/>
          <a:p>
            <a:pPr marL="285750" indent="-285750">
              <a:spcBef>
                <a:spcPts val="1000"/>
              </a:spcBef>
              <a:buFont typeface="Arial"/>
              <a:buChar char="•"/>
            </a:pPr>
            <a:r>
              <a:rPr lang="en-US" sz="2000" b="1">
                <a:highlight>
                  <a:srgbClr val="FFFF00"/>
                </a:highlight>
                <a:latin typeface="Arial"/>
                <a:cs typeface="Arial"/>
              </a:rPr>
              <a:t>Geographical Indication under Bangladeshi Statute and GI Act</a:t>
            </a:r>
            <a:endParaRPr lang="en-US"/>
          </a:p>
        </p:txBody>
      </p:sp>
      <p:sp>
        <p:nvSpPr>
          <p:cNvPr id="3" name="Content Placeholder 2">
            <a:extLst>
              <a:ext uri="{FF2B5EF4-FFF2-40B4-BE49-F238E27FC236}">
                <a16:creationId xmlns:a16="http://schemas.microsoft.com/office/drawing/2014/main" id="{8D0871E0-B41A-AEA9-C070-63751715346A}"/>
              </a:ext>
            </a:extLst>
          </p:cNvPr>
          <p:cNvSpPr>
            <a:spLocks noGrp="1"/>
          </p:cNvSpPr>
          <p:nvPr>
            <p:ph idx="1"/>
          </p:nvPr>
        </p:nvSpPr>
        <p:spPr>
          <a:xfrm>
            <a:off x="4314" y="1279286"/>
            <a:ext cx="12010844" cy="5573412"/>
          </a:xfrm>
        </p:spPr>
        <p:txBody>
          <a:bodyPr vert="horz" lIns="91440" tIns="45720" rIns="91440" bIns="45720" rtlCol="0" anchor="t">
            <a:noAutofit/>
          </a:bodyPr>
          <a:lstStyle/>
          <a:p>
            <a:pPr marL="0" indent="0">
              <a:buNone/>
            </a:pPr>
            <a:endParaRPr lang="en-US" dirty="0"/>
          </a:p>
          <a:p>
            <a:pPr algn="just"/>
            <a:r>
              <a:rPr lang="en-US" sz="2400" dirty="0">
                <a:latin typeface="Times New Roman"/>
                <a:ea typeface="+mn-lt"/>
                <a:cs typeface="+mn-lt"/>
              </a:rPr>
              <a:t>Bangladesh Government had finally enacted the much-awaited </a:t>
            </a:r>
            <a:r>
              <a:rPr lang="en-US" sz="2400" dirty="0">
                <a:highlight>
                  <a:srgbClr val="FFFF00"/>
                </a:highlight>
                <a:latin typeface="Times New Roman"/>
                <a:ea typeface="+mn-lt"/>
                <a:cs typeface="+mn-lt"/>
              </a:rPr>
              <a:t>Geographical Indication (GI) Act on 10th November 2013</a:t>
            </a:r>
            <a:r>
              <a:rPr lang="en-US" sz="2400" dirty="0">
                <a:latin typeface="Times New Roman"/>
                <a:ea typeface="+mn-lt"/>
                <a:cs typeface="+mn-lt"/>
              </a:rPr>
              <a:t>. We can now register our goods and products deserving the GI tags.</a:t>
            </a:r>
            <a:endParaRPr lang="en-US" sz="2400">
              <a:latin typeface="Times New Roman"/>
              <a:cs typeface="Times New Roman"/>
            </a:endParaRPr>
          </a:p>
          <a:p>
            <a:pPr algn="just"/>
            <a:r>
              <a:rPr lang="en-US" sz="2400" dirty="0">
                <a:latin typeface="Times New Roman"/>
                <a:ea typeface="+mn-lt"/>
                <a:cs typeface="+mn-lt"/>
              </a:rPr>
              <a:t>Bangladesh has a range of goods and products with the characteristics of </a:t>
            </a:r>
            <a:r>
              <a:rPr lang="en-US" sz="2400" err="1">
                <a:latin typeface="Times New Roman"/>
                <a:ea typeface="+mn-lt"/>
                <a:cs typeface="+mn-lt"/>
              </a:rPr>
              <a:t>Gl</a:t>
            </a:r>
            <a:r>
              <a:rPr lang="en-US" sz="2400" dirty="0">
                <a:latin typeface="Times New Roman"/>
                <a:ea typeface="+mn-lt"/>
                <a:cs typeface="+mn-lt"/>
              </a:rPr>
              <a:t> and would easily qualify for the GI league. </a:t>
            </a:r>
            <a:r>
              <a:rPr lang="en-US" sz="2400" err="1">
                <a:latin typeface="Times New Roman"/>
                <a:ea typeface="+mn-lt"/>
                <a:cs typeface="+mn-lt"/>
              </a:rPr>
              <a:t>Dhakai</a:t>
            </a:r>
            <a:r>
              <a:rPr lang="en-US" sz="2400" dirty="0">
                <a:latin typeface="Times New Roman"/>
                <a:ea typeface="+mn-lt"/>
                <a:cs typeface="+mn-lt"/>
              </a:rPr>
              <a:t> Jamdani, </a:t>
            </a:r>
            <a:r>
              <a:rPr lang="en-US" sz="2400" err="1">
                <a:latin typeface="Times New Roman"/>
                <a:ea typeface="+mn-lt"/>
                <a:cs typeface="+mn-lt"/>
              </a:rPr>
              <a:t>Nakshi</a:t>
            </a:r>
            <a:r>
              <a:rPr lang="en-US" sz="2400" dirty="0">
                <a:latin typeface="Times New Roman"/>
                <a:ea typeface="+mn-lt"/>
                <a:cs typeface="+mn-lt"/>
              </a:rPr>
              <a:t> Kantha, </a:t>
            </a:r>
            <a:r>
              <a:rPr lang="en-US" sz="2400" err="1">
                <a:latin typeface="Times New Roman"/>
                <a:ea typeface="+mn-lt"/>
                <a:cs typeface="+mn-lt"/>
              </a:rPr>
              <a:t>Fazlee</a:t>
            </a:r>
            <a:r>
              <a:rPr lang="en-US" sz="2400" dirty="0">
                <a:latin typeface="Times New Roman"/>
                <a:ea typeface="+mn-lt"/>
                <a:cs typeface="+mn-lt"/>
              </a:rPr>
              <a:t> Aam (Mango) from </a:t>
            </a:r>
            <a:r>
              <a:rPr lang="en-US" sz="2400" err="1">
                <a:latin typeface="Times New Roman"/>
                <a:ea typeface="+mn-lt"/>
                <a:cs typeface="+mn-lt"/>
              </a:rPr>
              <a:t>Rajshahi</a:t>
            </a:r>
            <a:r>
              <a:rPr lang="en-US" sz="2400" dirty="0">
                <a:latin typeface="Times New Roman"/>
                <a:ea typeface="+mn-lt"/>
                <a:cs typeface="+mn-lt"/>
              </a:rPr>
              <a:t>, </a:t>
            </a:r>
            <a:r>
              <a:rPr lang="en-US" sz="2400" err="1">
                <a:latin typeface="Times New Roman"/>
                <a:ea typeface="+mn-lt"/>
                <a:cs typeface="+mn-lt"/>
              </a:rPr>
              <a:t>Hilsha</a:t>
            </a:r>
            <a:r>
              <a:rPr lang="en-US" sz="2400" dirty="0">
                <a:latin typeface="Times New Roman"/>
                <a:ea typeface="+mn-lt"/>
                <a:cs typeface="+mn-lt"/>
              </a:rPr>
              <a:t> Fish from Chandpur, Rosh Malai from Comilla, Doi (Curd) from </a:t>
            </a:r>
            <a:r>
              <a:rPr lang="en-US" sz="2400" err="1">
                <a:latin typeface="Times New Roman"/>
                <a:ea typeface="+mn-lt"/>
                <a:cs typeface="+mn-lt"/>
              </a:rPr>
              <a:t>Bograare</a:t>
            </a:r>
            <a:r>
              <a:rPr lang="en-US" sz="2400" dirty="0">
                <a:latin typeface="Times New Roman"/>
                <a:ea typeface="+mn-lt"/>
                <a:cs typeface="+mn-lt"/>
              </a:rPr>
              <a:t> the most notable ones amongst others.</a:t>
            </a:r>
            <a:endParaRPr lang="en-US" sz="2400">
              <a:latin typeface="Times New Roman"/>
              <a:cs typeface="Times New Roman"/>
            </a:endParaRPr>
          </a:p>
          <a:p>
            <a:pPr algn="just"/>
            <a:r>
              <a:rPr lang="en-US" sz="2400" dirty="0">
                <a:latin typeface="Times New Roman"/>
                <a:ea typeface="+mn-lt"/>
                <a:cs typeface="+mn-lt"/>
              </a:rPr>
              <a:t>It may be recapped that GIs are a kind of intellectual property that is associated with culture. geography, heritage, and traditional practices of people of a given country. GIs are produced in a specific geographical region with unique geo-climatic characteristics, which makes them special They connect to the goods or products of a territory. area. or locality in that country and establish a link between the locality and the </a:t>
            </a:r>
            <a:r>
              <a:rPr lang="en-US" sz="2400" err="1">
                <a:latin typeface="Times New Roman"/>
                <a:ea typeface="+mn-lt"/>
                <a:cs typeface="+mn-lt"/>
              </a:rPr>
              <a:t>qualitv</a:t>
            </a:r>
            <a:r>
              <a:rPr lang="en-US" sz="2400" dirty="0">
                <a:latin typeface="Times New Roman"/>
                <a:ea typeface="+mn-lt"/>
                <a:cs typeface="+mn-lt"/>
              </a:rPr>
              <a:t>. reputation. or characteristics of such goods and products.</a:t>
            </a:r>
            <a:endParaRPr lang="en-US" sz="2400">
              <a:latin typeface="Times New Roman"/>
              <a:cs typeface="Times New Roman"/>
            </a:endParaRPr>
          </a:p>
          <a:p>
            <a:endParaRPr lang="en-US" dirty="0"/>
          </a:p>
        </p:txBody>
      </p:sp>
    </p:spTree>
    <p:extLst>
      <p:ext uri="{BB962C8B-B14F-4D97-AF65-F5344CB8AC3E}">
        <p14:creationId xmlns:p14="http://schemas.microsoft.com/office/powerpoint/2010/main" val="157974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3978B-70AB-9541-034F-CD6B82C830C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64FE1A6-ECF4-4C79-6CB4-CA130561026B}"/>
              </a:ext>
            </a:extLst>
          </p:cNvPr>
          <p:cNvSpPr>
            <a:spLocks noGrp="1"/>
          </p:cNvSpPr>
          <p:nvPr>
            <p:ph idx="1"/>
          </p:nvPr>
        </p:nvSpPr>
        <p:spPr/>
        <p:txBody>
          <a:bodyPr vert="horz" lIns="91440" tIns="45720" rIns="91440" bIns="45720" rtlCol="0" anchor="t">
            <a:normAutofit lnSpcReduction="10000"/>
          </a:bodyPr>
          <a:lstStyle/>
          <a:p>
            <a:r>
              <a:rPr lang="en-US" dirty="0">
                <a:ea typeface="+mn-lt"/>
                <a:cs typeface="+mn-lt"/>
              </a:rPr>
              <a:t>When the 'Geographic Indication Act, 2013' has entrusted to the DPDT who open a separate unit titled 'Geographical Indication Unit' to carry out the activities related to registration and protection of GIs as purported under the Act, the registrar of the DPDT will head the GI Unit.</a:t>
            </a:r>
            <a:endParaRPr lang="en-US" dirty="0"/>
          </a:p>
          <a:p>
            <a:r>
              <a:rPr lang="en-US" dirty="0">
                <a:ea typeface="+mn-lt"/>
                <a:cs typeface="+mn-lt"/>
              </a:rPr>
              <a:t>Under the GI law, any person representing the interest of the producers of GI goods or any lawful organization or association, or government entity may apply to the registrar to register </a:t>
            </a:r>
            <a:r>
              <a:rPr lang="en-US" dirty="0" err="1">
                <a:ea typeface="+mn-lt"/>
                <a:cs typeface="+mn-lt"/>
              </a:rPr>
              <a:t>Gl</a:t>
            </a:r>
            <a:r>
              <a:rPr lang="en-US" dirty="0">
                <a:ea typeface="+mn-lt"/>
                <a:cs typeface="+mn-lt"/>
              </a:rPr>
              <a:t> goods or products. Any person or a group producing the GI goods may use for writing him/they are an authorized user of such Ul goods or product.</a:t>
            </a:r>
            <a:endParaRPr lang="en-US" dirty="0"/>
          </a:p>
          <a:p>
            <a:endParaRPr lang="en-US"/>
          </a:p>
          <a:p>
            <a:endParaRPr lang="en-US" dirty="0"/>
          </a:p>
        </p:txBody>
      </p:sp>
    </p:spTree>
    <p:extLst>
      <p:ext uri="{BB962C8B-B14F-4D97-AF65-F5344CB8AC3E}">
        <p14:creationId xmlns:p14="http://schemas.microsoft.com/office/powerpoint/2010/main" val="2592471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4BBE5-EE71-96B0-E86A-A5E95851DA7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D6246B3-6358-6043-B0E0-03F8A6E4452F}"/>
              </a:ext>
            </a:extLst>
          </p:cNvPr>
          <p:cNvSpPr>
            <a:spLocks noGrp="1"/>
          </p:cNvSpPr>
          <p:nvPr>
            <p:ph idx="1"/>
          </p:nvPr>
        </p:nvSpPr>
        <p:spPr/>
        <p:txBody>
          <a:bodyPr vert="horz" lIns="91440" tIns="45720" rIns="91440" bIns="45720" rtlCol="0" anchor="t">
            <a:normAutofit/>
          </a:bodyPr>
          <a:lstStyle/>
          <a:p>
            <a:r>
              <a:rPr lang="en-US" dirty="0">
                <a:ea typeface="+mn-lt"/>
                <a:cs typeface="+mn-lt"/>
              </a:rPr>
              <a:t>Sadly, the provisions that were slashed off contained several specific </a:t>
            </a:r>
            <a:r>
              <a:rPr lang="en-US" u="sng" dirty="0">
                <a:ea typeface="+mn-lt"/>
                <a:cs typeface="+mn-lt"/>
              </a:rPr>
              <a:t>requirements vital for the registration process</a:t>
            </a:r>
            <a:r>
              <a:rPr lang="en-US" dirty="0">
                <a:ea typeface="+mn-lt"/>
                <a:cs typeface="+mn-lt"/>
              </a:rPr>
              <a:t>. This is a matter of concern because the enactment of the </a:t>
            </a:r>
            <a:r>
              <a:rPr lang="en-US" err="1">
                <a:ea typeface="+mn-lt"/>
                <a:cs typeface="+mn-lt"/>
              </a:rPr>
              <a:t>Gl</a:t>
            </a:r>
            <a:r>
              <a:rPr lang="en-US" dirty="0">
                <a:ea typeface="+mn-lt"/>
                <a:cs typeface="+mn-lt"/>
              </a:rPr>
              <a:t> Act was not that smooth. </a:t>
            </a:r>
          </a:p>
          <a:p>
            <a:r>
              <a:rPr lang="en-US" dirty="0">
                <a:ea typeface="+mn-lt"/>
                <a:cs typeface="+mn-lt"/>
              </a:rPr>
              <a:t>It required rigorous campaigns. demands made from various pressure groups and civil society, public consultations, and follow-ups done over many years. It would be interesting to see how long the concerned Ministry would consume to introduce the Rules under the Act.</a:t>
            </a:r>
            <a:endParaRPr lang="en-US" dirty="0"/>
          </a:p>
        </p:txBody>
      </p:sp>
    </p:spTree>
    <p:extLst>
      <p:ext uri="{BB962C8B-B14F-4D97-AF65-F5344CB8AC3E}">
        <p14:creationId xmlns:p14="http://schemas.microsoft.com/office/powerpoint/2010/main" val="525428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143AD-CE4B-A781-0E67-C8A7B8DCB2A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A9357E7-24DE-BC07-1839-A950F4ABDB77}"/>
              </a:ext>
            </a:extLst>
          </p:cNvPr>
          <p:cNvSpPr>
            <a:spLocks noGrp="1"/>
          </p:cNvSpPr>
          <p:nvPr>
            <p:ph idx="1"/>
          </p:nvPr>
        </p:nvSpPr>
        <p:spPr/>
        <p:txBody>
          <a:bodyPr vert="horz" lIns="91440" tIns="45720" rIns="91440" bIns="45720" rtlCol="0" anchor="t">
            <a:normAutofit fontScale="92500" lnSpcReduction="10000"/>
          </a:bodyPr>
          <a:lstStyle/>
          <a:p>
            <a:pPr algn="just"/>
            <a:r>
              <a:rPr lang="en-US" dirty="0">
                <a:latin typeface="Times New Roman"/>
                <a:ea typeface="+mn-lt"/>
                <a:cs typeface="+mn-lt"/>
              </a:rPr>
              <a:t>Nevertheless, offering protection to GI goods brings enormous benefits to the creators and users, whether in developed, developing, and least developed countries. To protect GI goods, there are different types of international instruments. </a:t>
            </a:r>
            <a:endParaRPr lang="en-US"/>
          </a:p>
          <a:p>
            <a:pPr algn="just"/>
            <a:r>
              <a:rPr lang="en-US" dirty="0">
                <a:latin typeface="Times New Roman"/>
                <a:ea typeface="+mn-lt"/>
                <a:cs typeface="+mn-lt"/>
              </a:rPr>
              <a:t>Signing international agents on </a:t>
            </a:r>
            <a:r>
              <a:rPr lang="en-US" err="1">
                <a:latin typeface="Times New Roman"/>
                <a:ea typeface="+mn-lt"/>
                <a:cs typeface="+mn-lt"/>
              </a:rPr>
              <a:t>Gl</a:t>
            </a:r>
            <a:r>
              <a:rPr lang="en-US" dirty="0">
                <a:latin typeface="Times New Roman"/>
                <a:ea typeface="+mn-lt"/>
                <a:cs typeface="+mn-lt"/>
              </a:rPr>
              <a:t> binds countries like Bangladesh to follow the instrument standard for protection, benefitting  creators and users, and monitoring protection and enforcement of I goods worldwide with nominal </a:t>
            </a:r>
            <a:r>
              <a:rPr lang="en-US">
                <a:latin typeface="Times New Roman"/>
                <a:ea typeface="+mn-lt"/>
                <a:cs typeface="+mn-lt"/>
              </a:rPr>
              <a:t>costs</a:t>
            </a:r>
            <a:r>
              <a:rPr lang="en-US" dirty="0">
                <a:latin typeface="Times New Roman"/>
                <a:ea typeface="+mn-lt"/>
                <a:cs typeface="+mn-lt"/>
              </a:rPr>
              <a:t> Bangladesh is not a party to the Lisbon Agreement on International Protection of GI, which has recently been amended to provide for international registration of GI. So, fighting for the cross-border protection of </a:t>
            </a:r>
            <a:r>
              <a:rPr lang="en-US" err="1">
                <a:latin typeface="Times New Roman"/>
                <a:ea typeface="+mn-lt"/>
                <a:cs typeface="+mn-lt"/>
              </a:rPr>
              <a:t>Gl</a:t>
            </a:r>
            <a:r>
              <a:rPr lang="en-US" dirty="0">
                <a:latin typeface="Times New Roman"/>
                <a:ea typeface="+mn-lt"/>
                <a:cs typeface="+mn-lt"/>
              </a:rPr>
              <a:t> across the world would not be cost-effective for Bangladesh</a:t>
            </a:r>
            <a:endParaRPr lang="en-US" dirty="0">
              <a:latin typeface="Times New Roman"/>
              <a:cs typeface="Times New Roman"/>
            </a:endParaRPr>
          </a:p>
          <a:p>
            <a:endParaRPr lang="en-US" dirty="0"/>
          </a:p>
          <a:p>
            <a:endParaRPr lang="en-US" dirty="0"/>
          </a:p>
        </p:txBody>
      </p:sp>
    </p:spTree>
    <p:extLst>
      <p:ext uri="{BB962C8B-B14F-4D97-AF65-F5344CB8AC3E}">
        <p14:creationId xmlns:p14="http://schemas.microsoft.com/office/powerpoint/2010/main" val="3574903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4C14F-1BD2-30D2-B85B-913973889107}"/>
              </a:ext>
            </a:extLst>
          </p:cNvPr>
          <p:cNvSpPr>
            <a:spLocks noGrp="1"/>
          </p:cNvSpPr>
          <p:nvPr>
            <p:ph type="title"/>
          </p:nvPr>
        </p:nvSpPr>
        <p:spPr/>
        <p:txBody>
          <a:bodyPr/>
          <a:lstStyle/>
          <a:p>
            <a:r>
              <a:rPr lang="en-US" sz="2400" dirty="0">
                <a:ea typeface="+mj-lt"/>
                <a:cs typeface="+mj-lt"/>
              </a:rPr>
              <a:t>A glimpse of Geographical Indication Act 2013</a:t>
            </a:r>
            <a:endParaRPr lang="en-US" dirty="0"/>
          </a:p>
        </p:txBody>
      </p:sp>
      <p:sp>
        <p:nvSpPr>
          <p:cNvPr id="3" name="Content Placeholder 2">
            <a:extLst>
              <a:ext uri="{FF2B5EF4-FFF2-40B4-BE49-F238E27FC236}">
                <a16:creationId xmlns:a16="http://schemas.microsoft.com/office/drawing/2014/main" id="{42EB5D1D-4EE9-3FA9-7B7D-14E651DFF8D4}"/>
              </a:ext>
            </a:extLst>
          </p:cNvPr>
          <p:cNvSpPr>
            <a:spLocks noGrp="1"/>
          </p:cNvSpPr>
          <p:nvPr>
            <p:ph idx="1"/>
          </p:nvPr>
        </p:nvSpPr>
        <p:spPr/>
        <p:txBody>
          <a:bodyPr vert="horz" lIns="91440" tIns="45720" rIns="91440" bIns="45720" rtlCol="0" anchor="t">
            <a:normAutofit/>
          </a:bodyPr>
          <a:lstStyle/>
          <a:p>
            <a:pPr>
              <a:buAutoNum type="arabicPeriod"/>
            </a:pPr>
            <a:endParaRPr lang="en-US" sz="2000" dirty="0">
              <a:latin typeface="Times New Roman"/>
              <a:cs typeface="Times New Roman"/>
            </a:endParaRPr>
          </a:p>
          <a:p>
            <a:pPr marL="0" indent="0">
              <a:buNone/>
            </a:pPr>
            <a:r>
              <a:rPr lang="en-US" sz="2000" dirty="0">
                <a:latin typeface="Times New Roman"/>
                <a:ea typeface="+mn-lt"/>
                <a:cs typeface="+mn-lt"/>
              </a:rPr>
              <a:t>GI Act 2013 is the law of 54 of 2013. It has got the permission of the president on 10th November 2013. This Act has a total of 10 chapters. This Act has whole 46 sections. A short Glimpse of Geographical Indication Act 2013 are below,</a:t>
            </a:r>
            <a:endParaRPr lang="en-US" sz="2000" dirty="0">
              <a:latin typeface="Times New Roman"/>
              <a:cs typeface="Times New Roman"/>
            </a:endParaRPr>
          </a:p>
          <a:p>
            <a:pPr marL="0" indent="0">
              <a:buNone/>
            </a:pPr>
            <a:endParaRPr lang="en-US" sz="2000" dirty="0">
              <a:latin typeface="Times New Roman"/>
              <a:ea typeface="Calibri"/>
              <a:cs typeface="Calibri"/>
            </a:endParaRPr>
          </a:p>
          <a:p>
            <a:pPr marL="514350" indent="-514350">
              <a:buAutoNum type="arabicPeriod"/>
            </a:pPr>
            <a:r>
              <a:rPr lang="en-US" sz="2000" dirty="0">
                <a:latin typeface="Times New Roman"/>
                <a:ea typeface="Calibri"/>
                <a:cs typeface="Calibri"/>
              </a:rPr>
              <a:t>﻿﻿</a:t>
            </a:r>
            <a:r>
              <a:rPr lang="en-US" sz="2000" dirty="0">
                <a:latin typeface="Times New Roman"/>
                <a:ea typeface="+mn-lt"/>
                <a:cs typeface="+mn-lt"/>
              </a:rPr>
              <a:t>Definition of </a:t>
            </a:r>
            <a:r>
              <a:rPr lang="en-US" sz="2000" err="1">
                <a:latin typeface="Times New Roman"/>
                <a:ea typeface="+mn-lt"/>
                <a:cs typeface="+mn-lt"/>
              </a:rPr>
              <a:t>Gl</a:t>
            </a:r>
            <a:r>
              <a:rPr lang="en-US" sz="2000" dirty="0">
                <a:latin typeface="Times New Roman"/>
                <a:ea typeface="+mn-lt"/>
                <a:cs typeface="+mn-lt"/>
              </a:rPr>
              <a:t> provides under section 2 of the Act.</a:t>
            </a:r>
            <a:endParaRPr lang="en-US" sz="2000" dirty="0">
              <a:latin typeface="Times New Roman"/>
              <a:cs typeface="Times New Roman"/>
            </a:endParaRPr>
          </a:p>
          <a:p>
            <a:pPr>
              <a:buAutoNum type="arabicPeriod"/>
            </a:pPr>
            <a:r>
              <a:rPr lang="en-US" sz="2000" dirty="0">
                <a:latin typeface="Times New Roman"/>
                <a:ea typeface="Calibri"/>
                <a:cs typeface="Calibri"/>
              </a:rPr>
              <a:t>﻿﻿﻿</a:t>
            </a:r>
            <a:r>
              <a:rPr lang="en-US" sz="2000" dirty="0">
                <a:latin typeface="Times New Roman"/>
                <a:ea typeface="+mn-lt"/>
                <a:cs typeface="+mn-lt"/>
              </a:rPr>
              <a:t>According to section 5 of the GI Act, 2013 Registrar of the office of DPDT will be the registrar of the </a:t>
            </a:r>
            <a:r>
              <a:rPr lang="en-US" sz="2000" err="1">
                <a:latin typeface="Times New Roman"/>
                <a:ea typeface="+mn-lt"/>
                <a:cs typeface="+mn-lt"/>
              </a:rPr>
              <a:t>Gl</a:t>
            </a:r>
            <a:r>
              <a:rPr lang="en-US" sz="2000" dirty="0">
                <a:latin typeface="Times New Roman"/>
                <a:ea typeface="+mn-lt"/>
                <a:cs typeface="+mn-lt"/>
              </a:rPr>
              <a:t> goods' office, and he or she shall execute all activities regarding GI matters. </a:t>
            </a:r>
          </a:p>
          <a:p>
            <a:pPr>
              <a:buAutoNum type="arabicPeriod"/>
            </a:pPr>
            <a:r>
              <a:rPr lang="en-US" sz="2000" dirty="0">
                <a:latin typeface="Times New Roman"/>
                <a:ea typeface="+mn-lt"/>
                <a:cs typeface="+mn-lt"/>
              </a:rPr>
              <a:t>According to section 16 of the GI Act, 2013 terms of GI registration shall be five years.</a:t>
            </a:r>
          </a:p>
          <a:p>
            <a:pPr>
              <a:buAutoNum type="arabicPeriod"/>
            </a:pPr>
            <a:r>
              <a:rPr lang="en-US" sz="2000" dirty="0">
                <a:latin typeface="Times New Roman"/>
                <a:ea typeface="+mn-lt"/>
                <a:cs typeface="+mn-lt"/>
              </a:rPr>
              <a:t>GI rights are not transferrable, but after the first owner's death, their legal representatives shall get the ownership of that GI, which is stated under section 19 of the GI Act, 2013.</a:t>
            </a:r>
            <a:endParaRPr lang="en-US" sz="2000">
              <a:latin typeface="Times New Roman"/>
            </a:endParaRPr>
          </a:p>
          <a:p>
            <a:pPr>
              <a:buAutoNum type="arabicPeriod"/>
            </a:pPr>
            <a:endParaRPr lang="en-US" dirty="0"/>
          </a:p>
        </p:txBody>
      </p:sp>
    </p:spTree>
    <p:extLst>
      <p:ext uri="{BB962C8B-B14F-4D97-AF65-F5344CB8AC3E}">
        <p14:creationId xmlns:p14="http://schemas.microsoft.com/office/powerpoint/2010/main" val="21578623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837D2-31F4-23EB-88DF-4D4B44A5B1E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EFE3324-442A-712F-41A9-505486B4E8F8}"/>
              </a:ext>
            </a:extLst>
          </p:cNvPr>
          <p:cNvSpPr>
            <a:spLocks noGrp="1"/>
          </p:cNvSpPr>
          <p:nvPr>
            <p:ph idx="1"/>
          </p:nvPr>
        </p:nvSpPr>
        <p:spPr/>
        <p:txBody>
          <a:bodyPr vert="horz" lIns="91440" tIns="45720" rIns="91440" bIns="45720" rtlCol="0" anchor="t">
            <a:normAutofit fontScale="85000" lnSpcReduction="20000"/>
          </a:bodyPr>
          <a:lstStyle/>
          <a:p>
            <a:pPr marL="0" indent="0" algn="just">
              <a:buNone/>
            </a:pPr>
            <a:r>
              <a:rPr lang="en-US">
                <a:latin typeface="Times New Roman"/>
                <a:ea typeface="+mn-lt"/>
                <a:cs typeface="+mn-lt"/>
              </a:rPr>
              <a:t>5. If any problems exist regarding GI issues, then the registrar of the GI office shall </a:t>
            </a:r>
            <a:r>
              <a:rPr lang="en-US" dirty="0">
                <a:latin typeface="Times New Roman"/>
                <a:ea typeface="+mn-lt"/>
                <a:cs typeface="+mn-lt"/>
              </a:rPr>
              <a:t>mitigate the issue because section 25 of the Act provides specific powers to the registrar.</a:t>
            </a:r>
            <a:endParaRPr lang="en-US">
              <a:latin typeface="Times New Roman"/>
              <a:ea typeface="Calibri"/>
              <a:cs typeface="Calibri"/>
            </a:endParaRPr>
          </a:p>
          <a:p>
            <a:pPr marL="0" indent="0" algn="just">
              <a:buNone/>
            </a:pPr>
            <a:r>
              <a:rPr lang="en-US">
                <a:latin typeface="Times New Roman"/>
                <a:ea typeface="Calibri"/>
                <a:cs typeface="Calibri"/>
              </a:rPr>
              <a:t>6. ﻿</a:t>
            </a:r>
            <a:r>
              <a:rPr lang="en-US">
                <a:latin typeface="Times New Roman"/>
                <a:ea typeface="+mn-lt"/>
                <a:cs typeface="+mn-lt"/>
              </a:rPr>
              <a:t>However, suppose any person or party has any </a:t>
            </a:r>
            <a:r>
              <a:rPr lang="en-US" dirty="0">
                <a:latin typeface="Times New Roman"/>
                <a:ea typeface="+mn-lt"/>
                <a:cs typeface="+mn-lt"/>
              </a:rPr>
              <a:t>objection against the registrar's decision.</a:t>
            </a:r>
            <a:br>
              <a:rPr lang="en-US" dirty="0">
                <a:latin typeface="Times New Roman"/>
                <a:ea typeface="+mn-lt"/>
                <a:cs typeface="+mn-lt"/>
              </a:rPr>
            </a:br>
            <a:r>
              <a:rPr lang="en-US" dirty="0">
                <a:latin typeface="Times New Roman"/>
                <a:ea typeface="+mn-lt"/>
                <a:cs typeface="+mn-lt"/>
              </a:rPr>
              <a:t> In that case, they can appeal to the government within 60 days of the registrar's findings-this provision is stated under section 27.</a:t>
            </a:r>
            <a:endParaRPr lang="en-US">
              <a:latin typeface="Times New Roman"/>
              <a:cs typeface="Times New Roman"/>
            </a:endParaRPr>
          </a:p>
          <a:p>
            <a:pPr marL="0" indent="0" algn="just">
              <a:buNone/>
            </a:pPr>
            <a:r>
              <a:rPr lang="en-US">
                <a:latin typeface="Times New Roman"/>
                <a:ea typeface="Calibri"/>
                <a:cs typeface="Calibri"/>
              </a:rPr>
              <a:t>7. ﻿﻿</a:t>
            </a:r>
            <a:r>
              <a:rPr lang="en-US">
                <a:latin typeface="Times New Roman"/>
                <a:ea typeface="+mn-lt"/>
                <a:cs typeface="+mn-lt"/>
              </a:rPr>
              <a:t>According to section 29 of the Act, punishments for the fraudulent use of Registered GI of others are at least six months that do not exceed 3years imprisonment or fine 50thosand taka, which does not exceed 2 lac taka or both. On the other hand, punishment for fraud uses of similar GI of others is at least six months that not exceed 3years imprisonment or fine 50thosand taka that not exceed 2 lac taka or both. This is stated under section 30 of the Act mentioned above. However, punishment for false GI goods production, transportation, and marketing is the same as above. This is indicated under section 31 of the abovementioned Act.</a:t>
            </a:r>
            <a:endParaRPr lang="en-US">
              <a:latin typeface="Times New Roman"/>
              <a:cs typeface="Times New Roman"/>
            </a:endParaRPr>
          </a:p>
          <a:p>
            <a:endParaRPr lang="en-US" dirty="0"/>
          </a:p>
        </p:txBody>
      </p:sp>
    </p:spTree>
    <p:extLst>
      <p:ext uri="{BB962C8B-B14F-4D97-AF65-F5344CB8AC3E}">
        <p14:creationId xmlns:p14="http://schemas.microsoft.com/office/powerpoint/2010/main" val="21368235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6CAC9-9005-50FA-D9E8-0E6A75F8232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A7DE8A5-7CD4-16FC-55FD-F9870D0089FE}"/>
              </a:ext>
            </a:extLst>
          </p:cNvPr>
          <p:cNvSpPr>
            <a:spLocks noGrp="1"/>
          </p:cNvSpPr>
          <p:nvPr>
            <p:ph idx="1"/>
          </p:nvPr>
        </p:nvSpPr>
        <p:spPr/>
        <p:txBody>
          <a:bodyPr vert="horz" lIns="91440" tIns="45720" rIns="91440" bIns="45720" rtlCol="0" anchor="t">
            <a:normAutofit/>
          </a:bodyPr>
          <a:lstStyle/>
          <a:p>
            <a:r>
              <a:rPr lang="en-US" dirty="0">
                <a:ea typeface="+mn-lt"/>
                <a:cs typeface="+mn-lt"/>
              </a:rPr>
              <a:t>8. According to section 38, any infringement of this Act shall be produced before the 1st class judicial magistrate Court. During the trial, CrPC 1898 should follow, and all the offenses under this Act will be treated as bailable offenses. However, any aggrieved party should go to court within 30 days o the creation o the crime</a:t>
            </a:r>
            <a:endParaRPr lang="en-US" dirty="0"/>
          </a:p>
          <a:p>
            <a:endParaRPr lang="en-US" dirty="0"/>
          </a:p>
        </p:txBody>
      </p:sp>
    </p:spTree>
    <p:extLst>
      <p:ext uri="{BB962C8B-B14F-4D97-AF65-F5344CB8AC3E}">
        <p14:creationId xmlns:p14="http://schemas.microsoft.com/office/powerpoint/2010/main" val="1777529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81847-3B40-8869-E620-B89472E3A381}"/>
              </a:ext>
            </a:extLst>
          </p:cNvPr>
          <p:cNvSpPr>
            <a:spLocks noGrp="1"/>
          </p:cNvSpPr>
          <p:nvPr>
            <p:ph type="title"/>
          </p:nvPr>
        </p:nvSpPr>
        <p:spPr/>
        <p:txBody>
          <a:bodyPr/>
          <a:lstStyle/>
          <a:p>
            <a:r>
              <a:rPr lang="en-US" sz="2000">
                <a:highlight>
                  <a:srgbClr val="FFFF00"/>
                </a:highlight>
                <a:ea typeface="+mj-lt"/>
                <a:cs typeface="+mj-lt"/>
              </a:rPr>
              <a:t>Recommendations</a:t>
            </a:r>
            <a:endParaRPr lang="en-US"/>
          </a:p>
        </p:txBody>
      </p:sp>
      <p:sp>
        <p:nvSpPr>
          <p:cNvPr id="3" name="Content Placeholder 2">
            <a:extLst>
              <a:ext uri="{FF2B5EF4-FFF2-40B4-BE49-F238E27FC236}">
                <a16:creationId xmlns:a16="http://schemas.microsoft.com/office/drawing/2014/main" id="{B1958449-2199-734A-B0ED-D1378AB10DBF}"/>
              </a:ext>
            </a:extLst>
          </p:cNvPr>
          <p:cNvSpPr>
            <a:spLocks noGrp="1"/>
          </p:cNvSpPr>
          <p:nvPr>
            <p:ph idx="1"/>
          </p:nvPr>
        </p:nvSpPr>
        <p:spPr>
          <a:xfrm>
            <a:off x="838200" y="1724984"/>
            <a:ext cx="10774392" cy="4451979"/>
          </a:xfrm>
        </p:spPr>
        <p:txBody>
          <a:bodyPr vert="horz" lIns="91440" tIns="45720" rIns="91440" bIns="45720" rtlCol="0" anchor="t">
            <a:normAutofit fontScale="92500" lnSpcReduction="20000"/>
          </a:bodyPr>
          <a:lstStyle/>
          <a:p>
            <a:pPr marL="0" indent="0">
              <a:buNone/>
            </a:pPr>
            <a:endParaRPr lang="en-US" dirty="0"/>
          </a:p>
          <a:p>
            <a:pPr marL="0" indent="0">
              <a:buNone/>
            </a:pPr>
            <a:r>
              <a:rPr lang="en-US" dirty="0">
                <a:ea typeface="+mn-lt"/>
                <a:cs typeface="+mn-lt"/>
              </a:rPr>
              <a:t>In the absence of the GI Act for a long time in the country, Bangladesh has lost its </a:t>
            </a:r>
            <a:r>
              <a:rPr lang="en-US">
                <a:ea typeface="+mn-lt"/>
                <a:cs typeface="+mn-lt"/>
              </a:rPr>
              <a:t>rights to traditional products. To protect the GI rights in Bangladesh, here I have some </a:t>
            </a:r>
            <a:r>
              <a:rPr lang="en-US" dirty="0">
                <a:ea typeface="+mn-lt"/>
                <a:cs typeface="+mn-lt"/>
              </a:rPr>
              <a:t>recommendations. This is following</a:t>
            </a:r>
            <a:endParaRPr lang="en-US" dirty="0"/>
          </a:p>
          <a:p>
            <a:pPr marL="514350" indent="-514350">
              <a:buAutoNum type="romanUcPeriod"/>
            </a:pPr>
            <a:r>
              <a:rPr lang="en-US" dirty="0">
                <a:ea typeface="+mn-lt"/>
                <a:cs typeface="+mn-lt"/>
              </a:rPr>
              <a:t>The Department of Patents, Designs, and Trademarks (DPDT) should take decisive </a:t>
            </a:r>
            <a:r>
              <a:rPr lang="en-US">
                <a:ea typeface="+mn-lt"/>
                <a:cs typeface="+mn-lt"/>
              </a:rPr>
              <a:t>and effective steps regarding protecting GI goods in Bangladesh.</a:t>
            </a:r>
            <a:endParaRPr lang="en-US"/>
          </a:p>
          <a:p>
            <a:pPr marL="514350" indent="-514350">
              <a:buAutoNum type="romanUcPeriod"/>
            </a:pPr>
            <a:r>
              <a:rPr lang="en-US">
                <a:ea typeface="+mn-lt"/>
                <a:cs typeface="+mn-lt"/>
              </a:rPr>
              <a:t>The GI unit of DPDT should need to preserve a detailed list of the GI products from across the country as a primary local product database.</a:t>
            </a:r>
            <a:endParaRPr lang="en-US" dirty="0"/>
          </a:p>
          <a:p>
            <a:pPr marL="514350" indent="-514350">
              <a:buAutoNum type="romanUcPeriod"/>
            </a:pPr>
            <a:r>
              <a:rPr lang="en-US" dirty="0">
                <a:ea typeface="+mn-lt"/>
                <a:cs typeface="+mn-lt"/>
              </a:rPr>
              <a:t> Bangladesh should synchronize its rules and provisions with various international instruments, such as: Paris Convention, Madrid Agreement, Lisbon Agreement, </a:t>
            </a:r>
            <a:r>
              <a:rPr lang="en-US">
                <a:ea typeface="+mn-lt"/>
                <a:cs typeface="+mn-lt"/>
              </a:rPr>
              <a:t>and TRIPS Agreement regarding GI protection.</a:t>
            </a:r>
            <a:endParaRPr lang="en-US"/>
          </a:p>
          <a:p>
            <a:pPr>
              <a:buAutoNum type="romanUcPeriod"/>
            </a:pPr>
            <a:endParaRPr lang="en-US" dirty="0"/>
          </a:p>
        </p:txBody>
      </p:sp>
    </p:spTree>
    <p:extLst>
      <p:ext uri="{BB962C8B-B14F-4D97-AF65-F5344CB8AC3E}">
        <p14:creationId xmlns:p14="http://schemas.microsoft.com/office/powerpoint/2010/main" val="17457665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89F19-50C0-9E0D-E506-052EB13EBF1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E42148F-713A-9E8D-7A60-F985F547EB65}"/>
              </a:ext>
            </a:extLst>
          </p:cNvPr>
          <p:cNvSpPr>
            <a:spLocks noGrp="1"/>
          </p:cNvSpPr>
          <p:nvPr>
            <p:ph idx="1"/>
          </p:nvPr>
        </p:nvSpPr>
        <p:spPr/>
        <p:txBody>
          <a:bodyPr vert="horz" lIns="91440" tIns="45720" rIns="91440" bIns="45720" rtlCol="0" anchor="t">
            <a:normAutofit/>
          </a:bodyPr>
          <a:lstStyle/>
          <a:p>
            <a:r>
              <a:rPr lang="en-US" sz="1100">
                <a:latin typeface="Arial"/>
                <a:cs typeface="Arial"/>
              </a:rPr>
              <a:t>4. To prevent the arbitrariness of GI's registrar wing in DPDT, the registrar office's wide</a:t>
            </a:r>
          </a:p>
          <a:p>
            <a:r>
              <a:rPr lang="en-US" sz="1100">
                <a:latin typeface="Arial"/>
                <a:cs typeface="Arial"/>
              </a:rPr>
              <a:t>range oi power should need to curtail</a:t>
            </a:r>
          </a:p>
          <a:p>
            <a:r>
              <a:rPr lang="en-US" sz="1100" dirty="0">
                <a:latin typeface="Arial"/>
                <a:cs typeface="Arial"/>
              </a:rPr>
              <a:t>The provision of transfer of GI rights should need to include in the Act. As well as the</a:t>
            </a:r>
          </a:p>
          <a:p>
            <a:r>
              <a:rPr lang="en-US" sz="1100" dirty="0">
                <a:latin typeface="Arial"/>
                <a:cs typeface="Arial"/>
              </a:rPr>
              <a:t>term of the registration should need to increase</a:t>
            </a:r>
          </a:p>
          <a:p>
            <a:r>
              <a:rPr lang="en-US" sz="1100" dirty="0">
                <a:latin typeface="Arial"/>
                <a:cs typeface="Arial"/>
              </a:rPr>
              <a:t>The length of imprisonment and fine for the </a:t>
            </a:r>
            <a:r>
              <a:rPr lang="en-US" sz="1100" dirty="0" err="1">
                <a:latin typeface="Arial"/>
                <a:cs typeface="Arial"/>
              </a:rPr>
              <a:t>Gl</a:t>
            </a:r>
            <a:r>
              <a:rPr lang="en-US" sz="1100" dirty="0">
                <a:latin typeface="Arial"/>
                <a:cs typeface="Arial"/>
              </a:rPr>
              <a:t> Act's infringement should need to</a:t>
            </a:r>
          </a:p>
          <a:p>
            <a:r>
              <a:rPr lang="en-US" sz="1100" dirty="0">
                <a:latin typeface="Arial"/>
                <a:cs typeface="Arial"/>
              </a:rPr>
              <a:t>adequate regarding current money-making procedures.</a:t>
            </a:r>
          </a:p>
          <a:p>
            <a:endParaRPr lang="en-US" dirty="0"/>
          </a:p>
        </p:txBody>
      </p:sp>
    </p:spTree>
    <p:extLst>
      <p:ext uri="{BB962C8B-B14F-4D97-AF65-F5344CB8AC3E}">
        <p14:creationId xmlns:p14="http://schemas.microsoft.com/office/powerpoint/2010/main" val="536168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68F80-5950-19CF-117D-C351E9AB4DCB}"/>
              </a:ext>
            </a:extLst>
          </p:cNvPr>
          <p:cNvSpPr>
            <a:spLocks noGrp="1"/>
          </p:cNvSpPr>
          <p:nvPr>
            <p:ph type="title"/>
          </p:nvPr>
        </p:nvSpPr>
        <p:spPr/>
        <p:txBody>
          <a:bodyPr/>
          <a:lstStyle/>
          <a:p>
            <a:r>
              <a:rPr lang="en-US" sz="2600" dirty="0">
                <a:highlight>
                  <a:srgbClr val="FFFF00"/>
                </a:highlight>
                <a:ea typeface="+mj-lt"/>
                <a:cs typeface="+mj-lt"/>
              </a:rPr>
              <a:t>The necessity of GI protection</a:t>
            </a:r>
            <a:endParaRPr lang="en-US" dirty="0">
              <a:highlight>
                <a:srgbClr val="FFFF00"/>
              </a:highlight>
            </a:endParaRPr>
          </a:p>
        </p:txBody>
      </p:sp>
      <p:sp>
        <p:nvSpPr>
          <p:cNvPr id="3" name="Content Placeholder 2">
            <a:extLst>
              <a:ext uri="{FF2B5EF4-FFF2-40B4-BE49-F238E27FC236}">
                <a16:creationId xmlns:a16="http://schemas.microsoft.com/office/drawing/2014/main" id="{2184B792-6105-AF75-3EAA-8EEDC1440AD4}"/>
              </a:ext>
            </a:extLst>
          </p:cNvPr>
          <p:cNvSpPr>
            <a:spLocks noGrp="1"/>
          </p:cNvSpPr>
          <p:nvPr>
            <p:ph idx="1"/>
          </p:nvPr>
        </p:nvSpPr>
        <p:spPr/>
        <p:txBody>
          <a:bodyPr vert="horz" lIns="91440" tIns="45720" rIns="91440" bIns="45720" rtlCol="0" anchor="t">
            <a:normAutofit/>
          </a:bodyPr>
          <a:lstStyle/>
          <a:p>
            <a:pPr marL="0" indent="0">
              <a:buNone/>
            </a:pPr>
            <a:endParaRPr lang="en-US" sz="2400" dirty="0">
              <a:latin typeface="Times New Roman"/>
              <a:cs typeface="Times New Roman"/>
            </a:endParaRPr>
          </a:p>
          <a:p>
            <a:r>
              <a:rPr lang="en-US" sz="2400" b="1" dirty="0">
                <a:latin typeface="Times New Roman"/>
                <a:ea typeface="+mn-lt"/>
                <a:cs typeface="+mn-lt"/>
              </a:rPr>
              <a:t>Article 24.9 of the TRIPS Agreement</a:t>
            </a:r>
            <a:r>
              <a:rPr lang="en-US" sz="2400" dirty="0">
                <a:latin typeface="Times New Roman"/>
                <a:ea typeface="+mn-lt"/>
                <a:cs typeface="+mn-lt"/>
              </a:rPr>
              <a:t> categorically provides that: </a:t>
            </a:r>
          </a:p>
          <a:p>
            <a:r>
              <a:rPr lang="en-US" sz="2400" dirty="0">
                <a:latin typeface="Times New Roman"/>
                <a:ea typeface="+mn-lt"/>
                <a:cs typeface="+mn-lt"/>
              </a:rPr>
              <a:t>"There shall be no obligation under this Agreement to protect geographical indications which are not or cease to be protected in their country of origin. or which have fallen into disuse in that country." </a:t>
            </a:r>
            <a:endParaRPr lang="en-US">
              <a:latin typeface="Aptos" panose="020B0004020202020204"/>
              <a:ea typeface="+mn-lt"/>
              <a:cs typeface="+mn-lt"/>
            </a:endParaRPr>
          </a:p>
          <a:p>
            <a:pPr marL="0" indent="0">
              <a:buNone/>
            </a:pPr>
            <a:r>
              <a:rPr lang="en-US" sz="2400" dirty="0">
                <a:latin typeface="Times New Roman"/>
                <a:ea typeface="+mn-lt"/>
                <a:cs typeface="+mn-lt"/>
              </a:rPr>
              <a:t>To invoke a violation of the WTO TRIPS Agreement, a member concerned must have first to protect its </a:t>
            </a:r>
            <a:r>
              <a:rPr lang="en-US" sz="2400" dirty="0" err="1">
                <a:latin typeface="Times New Roman"/>
                <a:ea typeface="+mn-lt"/>
                <a:cs typeface="+mn-lt"/>
              </a:rPr>
              <a:t>Gl</a:t>
            </a:r>
            <a:r>
              <a:rPr lang="en-US" sz="2400" dirty="0">
                <a:latin typeface="Times New Roman"/>
                <a:ea typeface="+mn-lt"/>
                <a:cs typeface="+mn-lt"/>
              </a:rPr>
              <a:t> in a form or another. Alternatively, anyone may be a free rider of a </a:t>
            </a:r>
            <a:r>
              <a:rPr lang="en-US" sz="2400" dirty="0" err="1">
                <a:latin typeface="Times New Roman"/>
                <a:ea typeface="+mn-lt"/>
                <a:cs typeface="+mn-lt"/>
              </a:rPr>
              <a:t>Gl</a:t>
            </a:r>
            <a:r>
              <a:rPr lang="en-US" sz="2400" dirty="0">
                <a:latin typeface="Times New Roman"/>
                <a:ea typeface="+mn-lt"/>
                <a:cs typeface="+mn-lt"/>
              </a:rPr>
              <a:t> if it is not legally protected in its country of origin or it has become generic or otherwise "has ceased to be protected." </a:t>
            </a:r>
            <a:endParaRPr lang="en-US"/>
          </a:p>
          <a:p>
            <a:r>
              <a:rPr lang="en-US" sz="2400" dirty="0">
                <a:highlight>
                  <a:srgbClr val="FFFF00"/>
                </a:highlight>
                <a:latin typeface="Times New Roman"/>
                <a:ea typeface="+mn-lt"/>
                <a:cs typeface="+mn-lt"/>
              </a:rPr>
              <a:t>For example</a:t>
            </a:r>
            <a:r>
              <a:rPr lang="en-US" sz="2400" dirty="0">
                <a:latin typeface="Times New Roman"/>
                <a:ea typeface="+mn-lt"/>
                <a:cs typeface="+mn-lt"/>
              </a:rPr>
              <a:t>, India could not approach the WTO Dispute Settlement System or any WTO Member in the absence of a law to </a:t>
            </a:r>
            <a:r>
              <a:rPr lang="en-US" sz="2400" err="1">
                <a:latin typeface="Times New Roman"/>
                <a:ea typeface="+mn-lt"/>
                <a:cs typeface="+mn-lt"/>
              </a:rPr>
              <a:t>nrotect</a:t>
            </a:r>
            <a:r>
              <a:rPr lang="en-US" sz="2400" dirty="0">
                <a:latin typeface="Times New Roman"/>
                <a:ea typeface="+mn-lt"/>
                <a:cs typeface="+mn-lt"/>
              </a:rPr>
              <a:t> the </a:t>
            </a:r>
            <a:r>
              <a:rPr lang="en-US" sz="2400" err="1">
                <a:latin typeface="Times New Roman"/>
                <a:ea typeface="+mn-lt"/>
                <a:cs typeface="+mn-lt"/>
              </a:rPr>
              <a:t>Gl</a:t>
            </a:r>
            <a:r>
              <a:rPr lang="en-US" sz="2400" dirty="0">
                <a:latin typeface="Times New Roman"/>
                <a:ea typeface="+mn-lt"/>
                <a:cs typeface="+mn-lt"/>
              </a:rPr>
              <a:t> in "Basmati rice"</a:t>
            </a:r>
            <a:endParaRPr lang="en-US" sz="2400" dirty="0">
              <a:latin typeface="Times New Roman"/>
            </a:endParaRPr>
          </a:p>
          <a:p>
            <a:endParaRPr lang="en-US" dirty="0"/>
          </a:p>
        </p:txBody>
      </p:sp>
    </p:spTree>
    <p:extLst>
      <p:ext uri="{BB962C8B-B14F-4D97-AF65-F5344CB8AC3E}">
        <p14:creationId xmlns:p14="http://schemas.microsoft.com/office/powerpoint/2010/main" val="825987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AFD7A-08D1-36B8-531A-355C468059A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24D191C-2E9E-2EF8-5DFD-CC6EE0B40809}"/>
              </a:ext>
            </a:extLst>
          </p:cNvPr>
          <p:cNvSpPr>
            <a:spLocks noGrp="1"/>
          </p:cNvSpPr>
          <p:nvPr>
            <p:ph idx="1"/>
          </p:nvPr>
        </p:nvSpPr>
        <p:spPr/>
        <p:txBody>
          <a:bodyPr vert="horz" lIns="91440" tIns="45720" rIns="91440" bIns="45720" rtlCol="0" anchor="t">
            <a:normAutofit fontScale="92500"/>
          </a:bodyPr>
          <a:lstStyle/>
          <a:p>
            <a:r>
              <a:rPr lang="en-US" dirty="0">
                <a:ea typeface="+mn-lt"/>
                <a:cs typeface="+mn-lt"/>
              </a:rPr>
              <a:t>Consumers understand geographical indications to denote the origin and quality of products. Many of them have acquired valuable reputations that may be misrepresented by commercial operators if not adequately protected. </a:t>
            </a:r>
            <a:endParaRPr lang="en-US">
              <a:ea typeface="+mn-lt"/>
              <a:cs typeface="+mn-lt"/>
            </a:endParaRPr>
          </a:p>
          <a:p>
            <a:r>
              <a:rPr lang="en-US" dirty="0">
                <a:ea typeface="+mn-lt"/>
                <a:cs typeface="+mn-lt"/>
              </a:rPr>
              <a:t>Fraudulent use of geographical indications by unauthorized parties, </a:t>
            </a:r>
            <a:r>
              <a:rPr lang="en-US" dirty="0">
                <a:highlight>
                  <a:srgbClr val="FFFF00"/>
                </a:highlight>
                <a:ea typeface="+mn-lt"/>
                <a:cs typeface="+mn-lt"/>
              </a:rPr>
              <a:t>for example</a:t>
            </a:r>
            <a:r>
              <a:rPr lang="en-US" dirty="0">
                <a:ea typeface="+mn-lt"/>
                <a:cs typeface="+mn-lt"/>
              </a:rPr>
              <a:t>, "Darjeeling" for tea that was not grown in the tea gardens of Darjeeling, is detrimental to consumers and legitimate producers.</a:t>
            </a:r>
          </a:p>
          <a:p>
            <a:r>
              <a:rPr lang="en-US" dirty="0">
                <a:ea typeface="+mn-lt"/>
                <a:cs typeface="+mn-lt"/>
              </a:rPr>
              <a:t> The former are deceived into believing they are buying a genuine product with specific qualities and characteristics. The latter are deprived of valuable business and suffer damage to the established reputation of their products.</a:t>
            </a:r>
            <a:endParaRPr lang="en-US"/>
          </a:p>
          <a:p>
            <a:endParaRPr lang="en-US" dirty="0"/>
          </a:p>
        </p:txBody>
      </p:sp>
    </p:spTree>
    <p:extLst>
      <p:ext uri="{BB962C8B-B14F-4D97-AF65-F5344CB8AC3E}">
        <p14:creationId xmlns:p14="http://schemas.microsoft.com/office/powerpoint/2010/main" val="2619882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6D297-AF4F-1801-6BA0-B353B606250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C494852-46DC-335D-24C2-E313A8F4D49E}"/>
              </a:ext>
            </a:extLst>
          </p:cNvPr>
          <p:cNvSpPr>
            <a:spLocks noGrp="1"/>
          </p:cNvSpPr>
          <p:nvPr>
            <p:ph idx="1"/>
          </p:nvPr>
        </p:nvSpPr>
        <p:spPr/>
        <p:txBody>
          <a:bodyPr vert="horz" lIns="91440" tIns="45720" rIns="91440" bIns="45720" rtlCol="0" anchor="t">
            <a:normAutofit fontScale="92500"/>
          </a:bodyPr>
          <a:lstStyle/>
          <a:p>
            <a:r>
              <a:rPr lang="en-US" dirty="0">
                <a:ea typeface="+mn-lt"/>
                <a:cs typeface="+mn-lt"/>
              </a:rPr>
              <a:t>Rights that Geographical Indication Provides</a:t>
            </a:r>
            <a:endParaRPr lang="en-US" dirty="0"/>
          </a:p>
          <a:p>
            <a:r>
              <a:rPr lang="en-US" dirty="0">
                <a:ea typeface="+mn-lt"/>
                <a:cs typeface="+mn-lt"/>
              </a:rPr>
              <a:t>A geographical indication right enables those who have the right to use the indication to prevent its use by a third party whose product does not conform to the applicable standards. For example, in the jurisdictions in which the Darjeeling geographical indication is protected, Darjeeling tea producers can exclude the term "</a:t>
            </a:r>
            <a:r>
              <a:rPr lang="en-US" dirty="0" err="1">
                <a:ea typeface="+mn-lt"/>
                <a:cs typeface="+mn-lt"/>
              </a:rPr>
              <a:t>Darieeling</a:t>
            </a:r>
            <a:r>
              <a:rPr lang="en-US" dirty="0">
                <a:ea typeface="+mn-lt"/>
                <a:cs typeface="+mn-lt"/>
              </a:rPr>
              <a:t>" for tea not grown in their tea gardens or not produced to the standards set out in the code of practice for the geographical indication.</a:t>
            </a:r>
            <a:endParaRPr lang="en-US" dirty="0"/>
          </a:p>
          <a:p>
            <a:r>
              <a:rPr lang="en-US" dirty="0">
                <a:ea typeface="+mn-lt"/>
                <a:cs typeface="+mn-lt"/>
              </a:rPr>
              <a:t>However, a protected geographical indication does not enable the holder to prevent someone from making a product using the same techniques as those set out in the standards for that indication. </a:t>
            </a:r>
            <a:endParaRPr lang="en-US" dirty="0"/>
          </a:p>
        </p:txBody>
      </p:sp>
    </p:spTree>
    <p:extLst>
      <p:ext uri="{BB962C8B-B14F-4D97-AF65-F5344CB8AC3E}">
        <p14:creationId xmlns:p14="http://schemas.microsoft.com/office/powerpoint/2010/main" val="2613475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6B712-80F3-3CB1-9B30-FBE9E71168E6}"/>
              </a:ext>
            </a:extLst>
          </p:cNvPr>
          <p:cNvSpPr>
            <a:spLocks noGrp="1"/>
          </p:cNvSpPr>
          <p:nvPr>
            <p:ph type="title"/>
          </p:nvPr>
        </p:nvSpPr>
        <p:spPr>
          <a:xfrm>
            <a:off x="191219" y="365125"/>
            <a:ext cx="11162581" cy="1339940"/>
          </a:xfrm>
        </p:spPr>
        <p:txBody>
          <a:bodyPr>
            <a:normAutofit/>
          </a:bodyPr>
          <a:lstStyle/>
          <a:p>
            <a:r>
              <a:rPr lang="en-US" sz="3200" dirty="0">
                <a:ea typeface="+mj-lt"/>
                <a:cs typeface="+mj-lt"/>
              </a:rPr>
              <a:t>Ways of Protection of GI</a:t>
            </a:r>
          </a:p>
        </p:txBody>
      </p:sp>
      <p:sp>
        <p:nvSpPr>
          <p:cNvPr id="3" name="Content Placeholder 2">
            <a:extLst>
              <a:ext uri="{FF2B5EF4-FFF2-40B4-BE49-F238E27FC236}">
                <a16:creationId xmlns:a16="http://schemas.microsoft.com/office/drawing/2014/main" id="{58A0E2F2-DE58-5E55-34A9-5EB4B4E49348}"/>
              </a:ext>
            </a:extLst>
          </p:cNvPr>
          <p:cNvSpPr>
            <a:spLocks noGrp="1"/>
          </p:cNvSpPr>
          <p:nvPr>
            <p:ph idx="1"/>
          </p:nvPr>
        </p:nvSpPr>
        <p:spPr>
          <a:xfrm>
            <a:off x="191219" y="1351174"/>
            <a:ext cx="11809562" cy="5501524"/>
          </a:xfrm>
        </p:spPr>
        <p:txBody>
          <a:bodyPr vert="horz" lIns="91440" tIns="45720" rIns="91440" bIns="45720" rtlCol="0" anchor="t">
            <a:normAutofit fontScale="92500" lnSpcReduction="20000"/>
          </a:bodyPr>
          <a:lstStyle/>
          <a:p>
            <a:pPr>
              <a:buAutoNum type="arabicPeriod"/>
            </a:pPr>
            <a:endParaRPr lang="en-US" sz="2400" dirty="0">
              <a:latin typeface="Times New Roman"/>
              <a:cs typeface="Times New Roman"/>
            </a:endParaRPr>
          </a:p>
          <a:p>
            <a:pPr>
              <a:buAutoNum type="arabicPeriod"/>
            </a:pPr>
            <a:r>
              <a:rPr lang="en-US" sz="2400" dirty="0">
                <a:latin typeface="Times New Roman"/>
                <a:ea typeface="+mn-lt"/>
                <a:cs typeface="+mn-lt"/>
              </a:rPr>
              <a:t>There are three main ways to protect a geographical indication:</a:t>
            </a:r>
            <a:endParaRPr lang="en-US" sz="2400" dirty="0">
              <a:latin typeface="Times New Roman"/>
              <a:cs typeface="Times New Roman"/>
            </a:endParaRPr>
          </a:p>
          <a:p>
            <a:pPr>
              <a:buAutoNum type="arabicPeriod"/>
            </a:pPr>
            <a:r>
              <a:rPr lang="en-US" sz="2400" dirty="0">
                <a:latin typeface="Times New Roman"/>
                <a:ea typeface="+mn-lt"/>
                <a:cs typeface="+mn-lt"/>
              </a:rPr>
              <a:t>So-called sui generis systems;</a:t>
            </a:r>
            <a:endParaRPr lang="en-US" sz="2400" dirty="0">
              <a:latin typeface="Times New Roman"/>
              <a:cs typeface="Times New Roman"/>
            </a:endParaRPr>
          </a:p>
          <a:p>
            <a:pPr>
              <a:buAutoNum type="arabicPeriod"/>
            </a:pPr>
            <a:r>
              <a:rPr lang="en-US" sz="2400" dirty="0">
                <a:latin typeface="Times New Roman"/>
                <a:ea typeface="+mn-lt"/>
                <a:cs typeface="+mn-lt"/>
              </a:rPr>
              <a:t>Using collective or certification marks; and</a:t>
            </a:r>
            <a:endParaRPr lang="en-US" sz="2400" dirty="0">
              <a:latin typeface="Times New Roman"/>
              <a:cs typeface="Times New Roman"/>
            </a:endParaRPr>
          </a:p>
          <a:p>
            <a:pPr marL="0" indent="0">
              <a:buNone/>
            </a:pPr>
            <a:endParaRPr lang="en-US" sz="2400" dirty="0">
              <a:latin typeface="Times New Roman"/>
              <a:ea typeface="+mn-lt"/>
              <a:cs typeface="+mn-lt"/>
            </a:endParaRPr>
          </a:p>
          <a:p>
            <a:pPr marL="0" indent="0">
              <a:buNone/>
            </a:pPr>
            <a:r>
              <a:rPr lang="en-US" sz="2400" dirty="0">
                <a:latin typeface="Times New Roman"/>
                <a:ea typeface="+mn-lt"/>
                <a:cs typeface="+mn-lt"/>
              </a:rPr>
              <a:t> Methods are focusing on business practices, including administrative product approval schemes.</a:t>
            </a:r>
            <a:endParaRPr lang="en-US" sz="2400" dirty="0">
              <a:latin typeface="Times New Roman"/>
              <a:cs typeface="Times New Roman"/>
            </a:endParaRPr>
          </a:p>
          <a:p>
            <a:pPr marL="0" indent="0">
              <a:buNone/>
            </a:pPr>
            <a:r>
              <a:rPr lang="en-US" sz="2400" dirty="0">
                <a:latin typeface="Times New Roman"/>
                <a:ea typeface="+mn-lt"/>
                <a:cs typeface="+mn-lt"/>
              </a:rPr>
              <a:t>These approaches involve differences concerning essential questions. such as the conditions for protection or the scope of protection. On the other hand, two of the security modes, namely </a:t>
            </a:r>
            <a:endParaRPr lang="en-US" sz="2400" dirty="0">
              <a:latin typeface="Times New Roman"/>
              <a:ea typeface="+mn-lt"/>
              <a:cs typeface="Times New Roman"/>
            </a:endParaRPr>
          </a:p>
          <a:p>
            <a:pPr marL="457200" indent="-457200">
              <a:buAutoNum type="arabicPeriod"/>
            </a:pPr>
            <a:r>
              <a:rPr lang="en-US" sz="2400" dirty="0">
                <a:latin typeface="Times New Roman"/>
                <a:ea typeface="+mn-lt"/>
                <a:cs typeface="+mn-lt"/>
              </a:rPr>
              <a:t>sui generis systems and </a:t>
            </a:r>
            <a:endParaRPr lang="en-US" sz="2400" dirty="0">
              <a:latin typeface="Times New Roman"/>
              <a:ea typeface="+mn-lt"/>
              <a:cs typeface="Times New Roman"/>
            </a:endParaRPr>
          </a:p>
          <a:p>
            <a:pPr marL="457200" indent="-457200">
              <a:buAutoNum type="arabicPeriod"/>
            </a:pPr>
            <a:r>
              <a:rPr lang="en-US" sz="2400" dirty="0">
                <a:latin typeface="Times New Roman"/>
                <a:ea typeface="+mn-lt"/>
                <a:cs typeface="+mn-lt"/>
              </a:rPr>
              <a:t>collective or certification mark systems, share some standard features. They set up rights for everyday use by those who comply with defined standards.</a:t>
            </a:r>
            <a:endParaRPr lang="en-US" sz="2400">
              <a:latin typeface="Times New Roman"/>
              <a:cs typeface="Times New Roman"/>
            </a:endParaRPr>
          </a:p>
          <a:p>
            <a:pPr marL="0" indent="0">
              <a:buNone/>
            </a:pPr>
            <a:r>
              <a:rPr lang="en-US" sz="2400" dirty="0">
                <a:latin typeface="Times New Roman"/>
                <a:ea typeface="+mn-lt"/>
                <a:cs typeface="+mn-lt"/>
              </a:rPr>
              <a:t>Geographical indications are protected in different countries and regional systems through various approaches and often use a combination of two or more of the policies outlined above.</a:t>
            </a:r>
            <a:endParaRPr lang="en-US" sz="2400" dirty="0">
              <a:latin typeface="Times New Roman"/>
              <a:cs typeface="Times New Roman"/>
            </a:endParaRPr>
          </a:p>
          <a:p>
            <a:pPr marL="0" indent="0">
              <a:buNone/>
            </a:pPr>
            <a:r>
              <a:rPr lang="en-US" sz="2400" dirty="0">
                <a:latin typeface="Times New Roman"/>
                <a:ea typeface="+mn-lt"/>
                <a:cs typeface="+mn-lt"/>
              </a:rPr>
              <a:t>These approaches have been developed under other legal traditions and within a framework of</a:t>
            </a:r>
            <a:endParaRPr lang="en-US" sz="2400" dirty="0">
              <a:latin typeface="Times New Roman"/>
              <a:cs typeface="Times New Roman"/>
            </a:endParaRPr>
          </a:p>
          <a:p>
            <a:pPr marL="0" indent="0">
              <a:buNone/>
            </a:pPr>
            <a:r>
              <a:rPr lang="en-US" sz="2400" dirty="0">
                <a:latin typeface="Times New Roman"/>
                <a:ea typeface="+mn-lt"/>
                <a:cs typeface="+mn-lt"/>
              </a:rPr>
              <a:t>individual historical and economic condit</a:t>
            </a:r>
            <a:r>
              <a:rPr lang="en-US" sz="2400" dirty="0">
                <a:ea typeface="+mn-lt"/>
                <a:cs typeface="+mn-lt"/>
              </a:rPr>
              <a:t>ions.</a:t>
            </a:r>
            <a:endParaRPr lang="en-US" sz="2400" dirty="0"/>
          </a:p>
          <a:p>
            <a:pPr>
              <a:buAutoNum type="arabicPeriod"/>
            </a:pPr>
            <a:endParaRPr lang="en-US" dirty="0"/>
          </a:p>
        </p:txBody>
      </p:sp>
    </p:spTree>
    <p:extLst>
      <p:ext uri="{BB962C8B-B14F-4D97-AF65-F5344CB8AC3E}">
        <p14:creationId xmlns:p14="http://schemas.microsoft.com/office/powerpoint/2010/main" val="707468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E3A99-13B4-EFC1-746B-6E4485E9DDD2}"/>
              </a:ext>
            </a:extLst>
          </p:cNvPr>
          <p:cNvSpPr>
            <a:spLocks noGrp="1"/>
          </p:cNvSpPr>
          <p:nvPr>
            <p:ph type="title"/>
          </p:nvPr>
        </p:nvSpPr>
        <p:spPr/>
        <p:txBody>
          <a:bodyPr/>
          <a:lstStyle/>
          <a:p>
            <a:r>
              <a:rPr lang="en-US" dirty="0">
                <a:ea typeface="+mj-lt"/>
                <a:cs typeface="+mj-lt"/>
              </a:rPr>
              <a:t>GI in Bangladesh</a:t>
            </a:r>
            <a:endParaRPr lang="en-US" dirty="0"/>
          </a:p>
          <a:p>
            <a:endParaRPr lang="en-US" dirty="0"/>
          </a:p>
        </p:txBody>
      </p:sp>
      <p:sp>
        <p:nvSpPr>
          <p:cNvPr id="3" name="Content Placeholder 2">
            <a:extLst>
              <a:ext uri="{FF2B5EF4-FFF2-40B4-BE49-F238E27FC236}">
                <a16:creationId xmlns:a16="http://schemas.microsoft.com/office/drawing/2014/main" id="{BD1B22E8-A79E-C8E5-7267-0C43DCE5658C}"/>
              </a:ext>
            </a:extLst>
          </p:cNvPr>
          <p:cNvSpPr>
            <a:spLocks noGrp="1"/>
          </p:cNvSpPr>
          <p:nvPr>
            <p:ph idx="1"/>
          </p:nvPr>
        </p:nvSpPr>
        <p:spPr>
          <a:xfrm>
            <a:off x="162464" y="2343210"/>
            <a:ext cx="12025222" cy="4495111"/>
          </a:xfrm>
        </p:spPr>
        <p:txBody>
          <a:bodyPr vert="horz" lIns="91440" tIns="45720" rIns="91440" bIns="45720" rtlCol="0" anchor="t">
            <a:normAutofit/>
          </a:bodyPr>
          <a:lstStyle/>
          <a:p>
            <a:r>
              <a:rPr lang="en-US" sz="2400" dirty="0">
                <a:latin typeface="Times New Roman"/>
                <a:ea typeface="+mn-lt"/>
                <a:cs typeface="+mn-lt"/>
              </a:rPr>
              <a:t>Bangladesh is rich in flora and fauna, culture. and traditional outfits. Its flora and fauna, culture and traditional knowledge very often contribute to manufacturing goods. Considering its valuable contribution made out of natural and artificial resources, it has enacted the </a:t>
            </a:r>
            <a:r>
              <a:rPr lang="en-US" sz="2400" dirty="0">
                <a:highlight>
                  <a:srgbClr val="FFFF00"/>
                </a:highlight>
                <a:latin typeface="Times New Roman"/>
                <a:ea typeface="+mn-lt"/>
                <a:cs typeface="+mn-lt"/>
              </a:rPr>
              <a:t>Geographical Indication of Goods (Registration and Protection) Act 2013</a:t>
            </a:r>
            <a:r>
              <a:rPr lang="en-US" sz="2400" dirty="0">
                <a:latin typeface="Times New Roman"/>
                <a:ea typeface="+mn-lt"/>
                <a:cs typeface="+mn-lt"/>
              </a:rPr>
              <a:t>. The prominent </a:t>
            </a:r>
            <a:r>
              <a:rPr lang="en-US" sz="2400" dirty="0" err="1">
                <a:latin typeface="Times New Roman"/>
                <a:ea typeface="+mn-lt"/>
                <a:cs typeface="+mn-lt"/>
              </a:rPr>
              <a:t>Gl</a:t>
            </a:r>
            <a:r>
              <a:rPr lang="en-US" sz="2400" dirty="0">
                <a:latin typeface="Times New Roman"/>
                <a:ea typeface="+mn-lt"/>
                <a:cs typeface="+mn-lt"/>
              </a:rPr>
              <a:t> goods of Bangladesh are as follows:</a:t>
            </a:r>
            <a:endParaRPr lang="en-US" sz="2400">
              <a:latin typeface="Times New Roman"/>
              <a:cs typeface="Times New Roman"/>
            </a:endParaRPr>
          </a:p>
          <a:p>
            <a:r>
              <a:rPr lang="en-US" sz="2400" b="1" u="sng" err="1">
                <a:latin typeface="Times New Roman"/>
                <a:ea typeface="+mn-lt"/>
                <a:cs typeface="+mn-lt"/>
              </a:rPr>
              <a:t>Nakshi</a:t>
            </a:r>
            <a:r>
              <a:rPr lang="en-US" sz="2400" b="1" u="sng" dirty="0">
                <a:latin typeface="Times New Roman"/>
                <a:ea typeface="+mn-lt"/>
                <a:cs typeface="+mn-lt"/>
              </a:rPr>
              <a:t> Kantha:</a:t>
            </a:r>
            <a:r>
              <a:rPr lang="en-US" sz="2400" dirty="0">
                <a:latin typeface="Times New Roman"/>
                <a:ea typeface="+mn-lt"/>
                <a:cs typeface="+mn-lt"/>
              </a:rPr>
              <a:t> The Ingenuity of the Women Folk of Bangladesh </a:t>
            </a:r>
            <a:r>
              <a:rPr lang="en-US" sz="2400" err="1">
                <a:latin typeface="Times New Roman"/>
                <a:ea typeface="+mn-lt"/>
                <a:cs typeface="+mn-lt"/>
              </a:rPr>
              <a:t>Nakshi</a:t>
            </a:r>
            <a:r>
              <a:rPr lang="en-US" sz="2400" dirty="0">
                <a:latin typeface="Times New Roman"/>
                <a:ea typeface="+mn-lt"/>
                <a:cs typeface="+mn-lt"/>
              </a:rPr>
              <a:t> Kantha or embroidered quilt is a type of folk art of</a:t>
            </a:r>
            <a:r>
              <a:rPr lang="en-US" sz="2400" u="sng" dirty="0">
                <a:latin typeface="Times New Roman"/>
                <a:ea typeface="+mn-lt"/>
                <a:cs typeface="+mn-lt"/>
              </a:rPr>
              <a:t> Bangladesh and West Bengal, India</a:t>
            </a:r>
            <a:r>
              <a:rPr lang="en-US" sz="2400" dirty="0">
                <a:latin typeface="Times New Roman"/>
                <a:ea typeface="+mn-lt"/>
                <a:cs typeface="+mn-lt"/>
              </a:rPr>
              <a:t>. The art has been practiced in rural Bengal for centuries. The primary material used is thread and old cloth.</a:t>
            </a:r>
            <a:endParaRPr lang="en-US" sz="2400">
              <a:latin typeface="Times New Roman"/>
              <a:cs typeface="Times New Roman"/>
            </a:endParaRPr>
          </a:p>
          <a:p>
            <a:pPr marL="0" indent="0">
              <a:buNone/>
            </a:pPr>
            <a:r>
              <a:rPr lang="en-US" sz="2400" dirty="0">
                <a:latin typeface="Times New Roman"/>
                <a:ea typeface="+mn-lt"/>
                <a:cs typeface="+mn-lt"/>
              </a:rPr>
              <a:t>Kanthas are made throughout Bangladesh, but the greater Mymensingh, </a:t>
            </a:r>
            <a:r>
              <a:rPr lang="en-US" sz="2400" err="1">
                <a:latin typeface="Times New Roman"/>
                <a:ea typeface="+mn-lt"/>
                <a:cs typeface="+mn-lt"/>
              </a:rPr>
              <a:t>Rajshahi</a:t>
            </a:r>
            <a:r>
              <a:rPr lang="en-US" sz="2400" dirty="0">
                <a:latin typeface="Times New Roman"/>
                <a:ea typeface="+mn-lt"/>
                <a:cs typeface="+mn-lt"/>
              </a:rPr>
              <a:t>, Faridpur, and Jessore areas are most famous for this craft. The colorful patterns and designs that are embroidered resulted in the name "</a:t>
            </a:r>
            <a:r>
              <a:rPr lang="en-US" sz="2400" err="1">
                <a:latin typeface="Times New Roman"/>
                <a:ea typeface="+mn-lt"/>
                <a:cs typeface="+mn-lt"/>
              </a:rPr>
              <a:t>Nakshi</a:t>
            </a:r>
            <a:r>
              <a:rPr lang="en-US" sz="2400">
                <a:latin typeface="Times New Roman"/>
                <a:ea typeface="+mn-lt"/>
                <a:cs typeface="+mn-lt"/>
              </a:rPr>
              <a:t> Kantha," which was derived from the Bengali word </a:t>
            </a:r>
            <a:r>
              <a:rPr lang="en-US" sz="2400" err="1">
                <a:ea typeface="+mn-lt"/>
                <a:cs typeface="+mn-lt"/>
              </a:rPr>
              <a:t>naksha</a:t>
            </a:r>
            <a:r>
              <a:rPr lang="en-US" sz="2400">
                <a:ea typeface="+mn-lt"/>
                <a:cs typeface="+mn-lt"/>
              </a:rPr>
              <a:t>," which refers to artistic patterns.</a:t>
            </a:r>
            <a:endParaRPr lang="en-US" sz="2400" dirty="0">
              <a:latin typeface="Times New Roman"/>
              <a:ea typeface="+mn-lt"/>
              <a:cs typeface="Times New Roman"/>
            </a:endParaRPr>
          </a:p>
          <a:p>
            <a:pPr marL="0" indent="0">
              <a:buNone/>
            </a:pPr>
            <a:endParaRPr lang="en-US" sz="2400" dirty="0">
              <a:latin typeface="Times New Roman"/>
            </a:endParaRPr>
          </a:p>
          <a:p>
            <a:endParaRPr lang="en-US" dirty="0"/>
          </a:p>
          <a:p>
            <a:endParaRPr lang="en-US" dirty="0"/>
          </a:p>
        </p:txBody>
      </p:sp>
    </p:spTree>
    <p:extLst>
      <p:ext uri="{BB962C8B-B14F-4D97-AF65-F5344CB8AC3E}">
        <p14:creationId xmlns:p14="http://schemas.microsoft.com/office/powerpoint/2010/main" val="18469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FDE3C-CFFC-BD4D-6C5B-6276528A825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F7235D7-F706-044E-15F9-760449361AE3}"/>
              </a:ext>
            </a:extLst>
          </p:cNvPr>
          <p:cNvSpPr>
            <a:spLocks noGrp="1"/>
          </p:cNvSpPr>
          <p:nvPr>
            <p:ph idx="1"/>
          </p:nvPr>
        </p:nvSpPr>
        <p:spPr/>
        <p:txBody>
          <a:bodyPr vert="horz" lIns="91440" tIns="45720" rIns="91440" bIns="45720" rtlCol="0" anchor="t">
            <a:normAutofit fontScale="77500" lnSpcReduction="20000"/>
          </a:bodyPr>
          <a:lstStyle/>
          <a:p>
            <a:r>
              <a:rPr lang="en-US" dirty="0">
                <a:highlight>
                  <a:srgbClr val="FFFF00"/>
                </a:highlight>
                <a:ea typeface="+mn-lt"/>
                <a:cs typeface="+mn-lt"/>
              </a:rPr>
              <a:t>Jamdani: </a:t>
            </a:r>
            <a:r>
              <a:rPr lang="en-US" dirty="0">
                <a:ea typeface="+mn-lt"/>
                <a:cs typeface="+mn-lt"/>
              </a:rPr>
              <a:t>Jamdani, fine cloth of "muslin" group. A nationally and internationally famous fabric,</a:t>
            </a:r>
            <a:endParaRPr lang="en-US" dirty="0"/>
          </a:p>
          <a:p>
            <a:r>
              <a:rPr lang="en-US" dirty="0">
                <a:ea typeface="+mn-lt"/>
                <a:cs typeface="+mn-lt"/>
              </a:rPr>
              <a:t>1amdan1 1s characterized by </a:t>
            </a:r>
            <a:r>
              <a:rPr lang="en-US" dirty="0" err="1">
                <a:ea typeface="+mn-lt"/>
                <a:cs typeface="+mn-lt"/>
              </a:rPr>
              <a:t>ecometric</a:t>
            </a:r>
            <a:r>
              <a:rPr lang="en-US" dirty="0">
                <a:ea typeface="+mn-lt"/>
                <a:cs typeface="+mn-lt"/>
              </a:rPr>
              <a:t> or floral designs. Jamdani </a:t>
            </a:r>
            <a:r>
              <a:rPr lang="en-US" dirty="0" err="1">
                <a:ea typeface="+mn-lt"/>
                <a:cs typeface="+mn-lt"/>
              </a:rPr>
              <a:t>sarces</a:t>
            </a:r>
            <a:r>
              <a:rPr lang="en-US" dirty="0">
                <a:ea typeface="+mn-lt"/>
                <a:cs typeface="+mn-lt"/>
              </a:rPr>
              <a:t> nave multi-colored </a:t>
            </a:r>
            <a:r>
              <a:rPr lang="en-US" dirty="0" err="1">
                <a:ea typeface="+mn-lt"/>
                <a:cs typeface="+mn-lt"/>
              </a:rPr>
              <a:t>ineas</a:t>
            </a:r>
            <a:r>
              <a:rPr lang="en-US" dirty="0">
                <a:ea typeface="+mn-lt"/>
                <a:cs typeface="+mn-lt"/>
              </a:rPr>
              <a:t> or floral motifs all over the body and have an exquisitely designed elaborate pallu. The jamdani is woven painstakingly by hand on the old-fashioned Jala loom, and many take even up to one year to incorporate a single saree. It feels supple to the touch and drapes gently to reveal the contours of the wearer. About 300 A.D. Kautilya, in his book </a:t>
            </a:r>
            <a:r>
              <a:rPr lang="en-US" dirty="0" err="1">
                <a:ea typeface="+mn-lt"/>
                <a:cs typeface="+mn-lt"/>
              </a:rPr>
              <a:t>Arthashastra</a:t>
            </a:r>
            <a:r>
              <a:rPr lang="en-US" dirty="0">
                <a:ea typeface="+mn-lt"/>
                <a:cs typeface="+mn-lt"/>
              </a:rPr>
              <a:t>, referred to this fine cloth and said it was made in Pundra now Bangladesh).</a:t>
            </a:r>
            <a:endParaRPr lang="en-US" dirty="0"/>
          </a:p>
          <a:p>
            <a:r>
              <a:rPr lang="en-US" u="sng" dirty="0">
                <a:highlight>
                  <a:srgbClr val="FFFF00"/>
                </a:highlight>
                <a:ea typeface="+mn-lt"/>
                <a:cs typeface="+mn-lt"/>
              </a:rPr>
              <a:t>Fazli Mango</a:t>
            </a:r>
            <a:r>
              <a:rPr lang="en-US" u="sng" dirty="0">
                <a:ea typeface="+mn-lt"/>
                <a:cs typeface="+mn-lt"/>
              </a:rPr>
              <a:t>:</a:t>
            </a:r>
            <a:r>
              <a:rPr lang="en-US" dirty="0">
                <a:ea typeface="+mn-lt"/>
                <a:cs typeface="+mn-lt"/>
              </a:rPr>
              <a:t> The King of Fruits Fazli is an import mango cultivar from South Asia's Eastern regions. It is a late-maturing fruit, available after other varieties have much prized in the area.</a:t>
            </a:r>
            <a:endParaRPr lang="en-US" dirty="0"/>
          </a:p>
          <a:p>
            <a:r>
              <a:rPr lang="en-US" dirty="0">
                <a:ea typeface="+mn-lt"/>
                <a:cs typeface="+mn-lt"/>
              </a:rPr>
              <a:t>The District of </a:t>
            </a:r>
            <a:r>
              <a:rPr lang="en-US" dirty="0" err="1">
                <a:ea typeface="+mn-lt"/>
                <a:cs typeface="+mn-lt"/>
              </a:rPr>
              <a:t>Rajshahi</a:t>
            </a:r>
            <a:r>
              <a:rPr lang="en-US" dirty="0">
                <a:ea typeface="+mn-lt"/>
                <a:cs typeface="+mn-lt"/>
              </a:rPr>
              <a:t> in Bangladesh is a significant producer of this mango. An essential commercial type, it is increasingly being exported. India has filed a Geographical Indication for the name Fazli, but Bangladesh can also claim Ul on </a:t>
            </a:r>
            <a:r>
              <a:rPr lang="en-US" dirty="0" err="1">
                <a:ea typeface="+mn-lt"/>
                <a:cs typeface="+mn-lt"/>
              </a:rPr>
              <a:t>razli</a:t>
            </a:r>
            <a:r>
              <a:rPr lang="en-US" dirty="0">
                <a:ea typeface="+mn-lt"/>
                <a:cs typeface="+mn-lt"/>
              </a:rPr>
              <a:t>.</a:t>
            </a:r>
            <a:endParaRPr lang="en-US" dirty="0"/>
          </a:p>
          <a:p>
            <a:endParaRPr lang="en-US" dirty="0"/>
          </a:p>
        </p:txBody>
      </p:sp>
    </p:spTree>
    <p:extLst>
      <p:ext uri="{BB962C8B-B14F-4D97-AF65-F5344CB8AC3E}">
        <p14:creationId xmlns:p14="http://schemas.microsoft.com/office/powerpoint/2010/main" val="3760850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278B8-C7CD-D1BA-2FA0-99D84838DA3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9982116-3CEB-ABF0-80FE-BE0DB184A0DE}"/>
              </a:ext>
            </a:extLst>
          </p:cNvPr>
          <p:cNvSpPr>
            <a:spLocks noGrp="1"/>
          </p:cNvSpPr>
          <p:nvPr>
            <p:ph idx="1"/>
          </p:nvPr>
        </p:nvSpPr>
        <p:spPr/>
        <p:txBody>
          <a:bodyPr vert="horz" lIns="91440" tIns="45720" rIns="91440" bIns="45720" rtlCol="0" anchor="t">
            <a:normAutofit fontScale="77500" lnSpcReduction="20000"/>
          </a:bodyPr>
          <a:lstStyle/>
          <a:p>
            <a:r>
              <a:rPr lang="en-US" dirty="0">
                <a:highlight>
                  <a:srgbClr val="FFFF00"/>
                </a:highlight>
                <a:ea typeface="+mn-lt"/>
                <a:cs typeface="+mn-lt"/>
              </a:rPr>
              <a:t>Medicinal plants of Bangladesh: </a:t>
            </a:r>
            <a:r>
              <a:rPr lang="en-US" dirty="0">
                <a:ea typeface="+mn-lt"/>
                <a:cs typeface="+mn-lt"/>
              </a:rPr>
              <a:t>In traditional and alternative restorative practices like Unani and </a:t>
            </a:r>
            <a:r>
              <a:rPr lang="en-US" err="1">
                <a:ea typeface="+mn-lt"/>
                <a:cs typeface="+mn-lt"/>
              </a:rPr>
              <a:t>Avurvedic</a:t>
            </a:r>
            <a:r>
              <a:rPr lang="en-US" dirty="0">
                <a:ea typeface="+mn-lt"/>
                <a:cs typeface="+mn-lt"/>
              </a:rPr>
              <a:t> systems. traditional medicinal plants have been widely used in Bangladesh. The recipients of these medicine systems appear to be the rural people. However, practically a good. </a:t>
            </a:r>
            <a:endParaRPr lang="en-US"/>
          </a:p>
          <a:p>
            <a:r>
              <a:rPr lang="en-US" dirty="0">
                <a:ea typeface="+mn-lt"/>
                <a:cs typeface="+mn-lt"/>
              </a:rPr>
              <a:t>proportion of the urban population continues to use these traditional medicines, although organized modern health care facilities are available to them.</a:t>
            </a:r>
            <a:endParaRPr lang="en-US" dirty="0"/>
          </a:p>
          <a:p>
            <a:endParaRPr lang="en-US"/>
          </a:p>
          <a:p>
            <a:r>
              <a:rPr lang="en-US" b="1" dirty="0">
                <a:highlight>
                  <a:srgbClr val="FFFF00"/>
                </a:highlight>
                <a:ea typeface="+mn-lt"/>
                <a:cs typeface="+mn-lt"/>
              </a:rPr>
              <a:t>Hilsa: </a:t>
            </a:r>
            <a:r>
              <a:rPr lang="en-US" dirty="0">
                <a:ea typeface="+mn-lt"/>
                <a:cs typeface="+mn-lt"/>
              </a:rPr>
              <a:t>The National Fish of Bangladesh Hilsa Locally known as Ilish, the fish has been designated as Bangladesh's national fish. Hilsa has a wide range of distribution and occurs in marine, estuarine and riverine environments. The fish is found in the Persian Gulf, Red Sea, Arabian Sea, Bay of Bengal, Vietnam Sea, and China Sea. The riverine habitat covers the Satil Arab, the Tigris and Euphrates of Iran and Iraq, the Indus of Pakistan, the rivers of Eastern and Western India, the Irrawaddy of Myanmar, and the Padma Jamuna, Meghna, </a:t>
            </a:r>
            <a:r>
              <a:rPr lang="en-US" err="1">
                <a:ea typeface="+mn-lt"/>
                <a:cs typeface="+mn-lt"/>
              </a:rPr>
              <a:t>Karnafully</a:t>
            </a:r>
            <a:r>
              <a:rPr lang="en-US" dirty="0">
                <a:ea typeface="+mn-lt"/>
                <a:cs typeface="+mn-lt"/>
              </a:rPr>
              <a:t>, and other coastal rivers of Bangladesh.</a:t>
            </a:r>
            <a:endParaRPr lang="en-US" dirty="0"/>
          </a:p>
          <a:p>
            <a:endParaRPr lang="en-US" dirty="0"/>
          </a:p>
        </p:txBody>
      </p:sp>
    </p:spTree>
    <p:extLst>
      <p:ext uri="{BB962C8B-B14F-4D97-AF65-F5344CB8AC3E}">
        <p14:creationId xmlns:p14="http://schemas.microsoft.com/office/powerpoint/2010/main" val="1077672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F2CED-0D38-87AD-5C30-B2D48FEE212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D906A11-3FE5-610F-E54B-3BA732D073C4}"/>
              </a:ext>
            </a:extLst>
          </p:cNvPr>
          <p:cNvSpPr>
            <a:spLocks noGrp="1"/>
          </p:cNvSpPr>
          <p:nvPr>
            <p:ph idx="1"/>
          </p:nvPr>
        </p:nvSpPr>
        <p:spPr/>
        <p:txBody>
          <a:bodyPr vert="horz" lIns="91440" tIns="45720" rIns="91440" bIns="45720" rtlCol="0" anchor="t">
            <a:normAutofit/>
          </a:bodyPr>
          <a:lstStyle/>
          <a:p>
            <a:r>
              <a:rPr lang="en-US">
                <a:highlight>
                  <a:srgbClr val="FFFF00"/>
                </a:highlight>
                <a:ea typeface="+mn-lt"/>
                <a:cs typeface="+mn-lt"/>
              </a:rPr>
              <a:t>Khadi: </a:t>
            </a:r>
            <a:r>
              <a:rPr lang="en-US">
                <a:ea typeface="+mn-lt"/>
                <a:cs typeface="+mn-lt"/>
              </a:rPr>
              <a:t>The Eco-friendly textile from Bangladesh Khadi or Khaddar is a handspun or handwoven textile primarily made out of cotton. The cloth is made mainly out of hemp and may also include silk or wool; all spun into yarn on a charka spinning wheel. It is a versatile fabric, cool in summer and warm in winter. It is a fashion fabric. Khadi has a long historical pedigree in Bangladesh. The khadi weaves of Comilla during the Mughal period were renowned as valuable textiles with distinctive characteristics. The waves of Comilla during the Mughal period were prominent as helpful textiles with outstanding features.</a:t>
            </a:r>
            <a:endParaRPr lang="en-US"/>
          </a:p>
          <a:p>
            <a:endParaRPr lang="en-US" dirty="0"/>
          </a:p>
        </p:txBody>
      </p:sp>
    </p:spTree>
    <p:extLst>
      <p:ext uri="{BB962C8B-B14F-4D97-AF65-F5344CB8AC3E}">
        <p14:creationId xmlns:p14="http://schemas.microsoft.com/office/powerpoint/2010/main" val="26980767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Geographical Indication</vt:lpstr>
      <vt:lpstr>The necessity of GI protection</vt:lpstr>
      <vt:lpstr>PowerPoint Presentation</vt:lpstr>
      <vt:lpstr>PowerPoint Presentation</vt:lpstr>
      <vt:lpstr>Ways of Protection of GI</vt:lpstr>
      <vt:lpstr>GI in Bangladesh </vt:lpstr>
      <vt:lpstr>PowerPoint Presentation</vt:lpstr>
      <vt:lpstr>PowerPoint Presentation</vt:lpstr>
      <vt:lpstr>PowerPoint Presentation</vt:lpstr>
      <vt:lpstr>Geographical Indication under Bangladeshi Statute and GI Act</vt:lpstr>
      <vt:lpstr>PowerPoint Presentation</vt:lpstr>
      <vt:lpstr>PowerPoint Presentation</vt:lpstr>
      <vt:lpstr>PowerPoint Presentation</vt:lpstr>
      <vt:lpstr>A glimpse of Geographical Indication Act 2013</vt:lpstr>
      <vt:lpstr>PowerPoint Presentation</vt:lpstr>
      <vt:lpstr>PowerPoint Presentation</vt:lpstr>
      <vt:lpstr>Recommendations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156</cp:revision>
  <dcterms:created xsi:type="dcterms:W3CDTF">2024-05-08T04:49:00Z</dcterms:created>
  <dcterms:modified xsi:type="dcterms:W3CDTF">2024-05-08T09:56:01Z</dcterms:modified>
</cp:coreProperties>
</file>