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6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0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6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6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4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11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EC2A806-2DAF-4A87-8F7C-35B1BCD068CE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3ED1AF6-3275-4F1B-A0F8-C5F719B34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8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6639-AA2D-9E06-6AE4-B6A901D0F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Gerunds &amp; Infinitives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5DFD0-C193-7410-5C5B-0C357B8CA6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7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C6641-9728-E2E8-B6B3-013F0858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Georgia" panose="02040502050405020303" pitchFamily="18" charset="0"/>
              </a:rPr>
              <a:t>Verbs having different meaning with infinitives and gerunds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0F882-7EA9-2BC5-DFA5-9574A62E1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212715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Georgia" panose="02040502050405020303" pitchFamily="18" charset="0"/>
              </a:rPr>
              <a:t>I'm sorry 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I'm sorry for telling you. (I apologize for a previous action)</a:t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I'm sorry to tell you that your flight will be delayed. (I apologize for something that will happen)</a:t>
            </a:r>
          </a:p>
          <a:p>
            <a:r>
              <a:rPr lang="en-US" sz="1800" dirty="0">
                <a:latin typeface="Georgia" panose="02040502050405020303" pitchFamily="18" charset="0"/>
              </a:rPr>
              <a:t>The infinitive with this expression can also mean sorrow. 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Ex: I'm sorry to hear that your wife is ill.</a:t>
            </a:r>
          </a:p>
          <a:p>
            <a:pPr marL="0" indent="0">
              <a:buNone/>
            </a:pPr>
            <a:endParaRPr lang="en-US" sz="1800" dirty="0">
              <a:latin typeface="Georgia" panose="02040502050405020303" pitchFamily="18" charset="0"/>
            </a:endParaRPr>
          </a:p>
          <a:p>
            <a:r>
              <a:rPr lang="en-US" sz="1800" b="1" dirty="0">
                <a:latin typeface="Georgia" panose="02040502050405020303" pitchFamily="18" charset="0"/>
              </a:rPr>
              <a:t>Be afraid 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She was afraid of getting married. (Any marriage is something that frightens her)</a:t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She was afraid to marry Bill. (She doesn't mind getting married, but the marriage with Bill frightens her)</a:t>
            </a:r>
          </a:p>
          <a:p>
            <a:pPr marL="0" indent="0">
              <a:buNone/>
            </a:pPr>
            <a:endParaRPr lang="en-US" sz="1800" b="1" dirty="0">
              <a:latin typeface="Georgia" panose="02040502050405020303" pitchFamily="18" charset="0"/>
            </a:endParaRPr>
          </a:p>
          <a:p>
            <a:r>
              <a:rPr lang="en-US" sz="1800" b="1" dirty="0">
                <a:latin typeface="Georgia" panose="02040502050405020303" pitchFamily="18" charset="0"/>
              </a:rPr>
              <a:t>Mean 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 didn't mean to hurt you. (I say that I didn't do it on purpose. We can go to Spain)</a:t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But it means spending more money. (In this sentence we describe the consequences)</a:t>
            </a:r>
            <a:endParaRPr lang="en-US" sz="1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3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B8A4-B418-1C54-9BF8-988B2C77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eorgia" panose="02040502050405020303" pitchFamily="18" charset="0"/>
              </a:rPr>
              <a:t>Gerund: Definition 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58D86-C8A1-BB9A-BFE8-FE56D7064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A gerund is a verb in “-</a:t>
            </a:r>
            <a:r>
              <a:rPr lang="en-US" dirty="0" err="1">
                <a:latin typeface="Georgia" panose="02040502050405020303" pitchFamily="18" charset="0"/>
              </a:rPr>
              <a:t>ing</a:t>
            </a:r>
            <a:r>
              <a:rPr lang="en-US" dirty="0">
                <a:latin typeface="Georgia" panose="02040502050405020303" pitchFamily="18" charset="0"/>
              </a:rPr>
              <a:t>” form that is used as a </a:t>
            </a:r>
            <a:r>
              <a:rPr lang="en-US" b="1" dirty="0">
                <a:latin typeface="Georgia" panose="02040502050405020303" pitchFamily="18" charset="0"/>
              </a:rPr>
              <a:t>noun</a:t>
            </a:r>
            <a:r>
              <a:rPr lang="en-US" dirty="0">
                <a:latin typeface="Georgia" panose="02040502050405020303" pitchFamily="18" charset="0"/>
              </a:rPr>
              <a:t>. It becomes the subject or object of a sentence.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Examples: 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Driving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 is not easy when it rains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We discussed not </a:t>
            </a:r>
            <a:r>
              <a:rPr lang="en-US" b="1" i="1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attending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 the concert. 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Often confused with present participle verb because they both take 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-</a:t>
            </a:r>
            <a:r>
              <a:rPr lang="en-US" b="1" dirty="0" err="1">
                <a:solidFill>
                  <a:srgbClr val="FF0000"/>
                </a:solidFill>
                <a:latin typeface="Georgia" panose="02040502050405020303" pitchFamily="18" charset="0"/>
              </a:rPr>
              <a:t>ing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b="1" dirty="0">
                <a:latin typeface="Georgia" panose="02040502050405020303" pitchFamily="18" charset="0"/>
              </a:rPr>
              <a:t>form. </a:t>
            </a:r>
          </a:p>
        </p:txBody>
      </p:sp>
    </p:spTree>
    <p:extLst>
      <p:ext uri="{BB962C8B-B14F-4D97-AF65-F5344CB8AC3E}">
        <p14:creationId xmlns:p14="http://schemas.microsoft.com/office/powerpoint/2010/main" val="981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8AA85-6D9D-189B-26AD-B7EF51B43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671" y="668336"/>
            <a:ext cx="10406945" cy="1076057"/>
          </a:xfrm>
        </p:spPr>
        <p:txBody>
          <a:bodyPr>
            <a:normAutofit/>
          </a:bodyPr>
          <a:lstStyle/>
          <a:p>
            <a:r>
              <a:rPr lang="en-GB" sz="4000" b="0" dirty="0">
                <a:latin typeface="Georgia" panose="02040502050405020303" pitchFamily="18" charset="0"/>
              </a:rPr>
              <a:t>Present Participle Verb</a:t>
            </a:r>
            <a:endParaRPr lang="en-US" sz="4000" b="0" dirty="0">
              <a:latin typeface="Georgia" panose="02040502050405020303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CA2809-E1C8-F2D2-6F32-0B8D655F5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0671" y="2110154"/>
            <a:ext cx="10384717" cy="4079509"/>
          </a:xfrm>
        </p:spPr>
        <p:txBody>
          <a:bodyPr/>
          <a:lstStyle/>
          <a:p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A present participle is a word derived from a verb that can be used as an adjective and to form the continuous verb tenses.</a:t>
            </a:r>
          </a:p>
          <a:p>
            <a:r>
              <a:rPr lang="en-US" dirty="0">
                <a:solidFill>
                  <a:srgbClr val="040C28"/>
                </a:solidFill>
                <a:latin typeface="Google Sans"/>
              </a:rPr>
              <a:t>Used as continuous verb tenses.</a:t>
            </a:r>
          </a:p>
          <a:p>
            <a:pPr marL="0" indent="0">
              <a:buNone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or,</a:t>
            </a:r>
          </a:p>
          <a:p>
            <a:r>
              <a:rPr lang="en-US" dirty="0">
                <a:solidFill>
                  <a:srgbClr val="040C28"/>
                </a:solidFill>
                <a:latin typeface="Google Sans"/>
              </a:rPr>
              <a:t>Used as adjectives to modify nouns</a:t>
            </a:r>
          </a:p>
          <a:p>
            <a:r>
              <a:rPr lang="en-US" sz="2400" dirty="0">
                <a:solidFill>
                  <a:srgbClr val="040C28"/>
                </a:solidFill>
                <a:latin typeface="Google Sans"/>
              </a:rPr>
              <a:t>Ex: I am </a:t>
            </a:r>
            <a:r>
              <a:rPr lang="en-US" sz="2400" b="1" dirty="0">
                <a:solidFill>
                  <a:srgbClr val="040C28"/>
                </a:solidFill>
                <a:latin typeface="Google Sans"/>
              </a:rPr>
              <a:t>reading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a </a:t>
            </a:r>
            <a:r>
              <a:rPr lang="en-US" sz="2400" b="1" dirty="0">
                <a:solidFill>
                  <a:srgbClr val="040C28"/>
                </a:solidFill>
                <a:latin typeface="Google Sans"/>
              </a:rPr>
              <a:t>fascinating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book.</a:t>
            </a:r>
          </a:p>
        </p:txBody>
      </p:sp>
    </p:spTree>
    <p:extLst>
      <p:ext uri="{BB962C8B-B14F-4D97-AF65-F5344CB8AC3E}">
        <p14:creationId xmlns:p14="http://schemas.microsoft.com/office/powerpoint/2010/main" val="83337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D160F-5408-3339-158B-C9F139B1F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eorgia" panose="02040502050405020303" pitchFamily="18" charset="0"/>
              </a:rPr>
              <a:t>Types of Gerunds and Uses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60508-57CE-6BCE-D34B-E787EC521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>
                <a:latin typeface="Georgia" panose="02040502050405020303" pitchFamily="18" charset="0"/>
              </a:rPr>
              <a:t>In accordance with the type, gerunds are used in five ways in a sentence.</a:t>
            </a:r>
          </a:p>
          <a:p>
            <a:pPr marL="0" indent="0">
              <a:buNone/>
            </a:pPr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eorgia" panose="02040502050405020303" pitchFamily="18" charset="0"/>
              </a:rPr>
              <a:t>1. Subject Gerund: </a:t>
            </a:r>
            <a:r>
              <a:rPr lang="en-GB" sz="2000" i="1" dirty="0">
                <a:solidFill>
                  <a:srgbClr val="FF0000"/>
                </a:solidFill>
                <a:latin typeface="Georgia" panose="02040502050405020303" pitchFamily="18" charset="0"/>
              </a:rPr>
              <a:t>Reading</a:t>
            </a:r>
            <a:r>
              <a:rPr lang="en-GB" sz="2000" dirty="0">
                <a:latin typeface="Georgia" panose="02040502050405020303" pitchFamily="18" charset="0"/>
              </a:rPr>
              <a:t> books entertains her.</a:t>
            </a:r>
            <a:br>
              <a:rPr lang="en-GB" sz="2000" dirty="0">
                <a:latin typeface="Georgia" panose="02040502050405020303" pitchFamily="18" charset="0"/>
              </a:rPr>
            </a:br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eorgia" panose="02040502050405020303" pitchFamily="18" charset="0"/>
              </a:rPr>
              <a:t>2. Direct Object Gerund: </a:t>
            </a:r>
            <a:r>
              <a:rPr lang="en-GB" sz="2000" dirty="0">
                <a:latin typeface="Georgia" panose="02040502050405020303" pitchFamily="18" charset="0"/>
              </a:rPr>
              <a:t>They enjoy </a:t>
            </a:r>
            <a:r>
              <a:rPr lang="en-GB" sz="2000" i="1" dirty="0">
                <a:solidFill>
                  <a:srgbClr val="FF0000"/>
                </a:solidFill>
                <a:latin typeface="Georgia" panose="02040502050405020303" pitchFamily="18" charset="0"/>
              </a:rPr>
              <a:t>cooking</a:t>
            </a:r>
            <a:r>
              <a:rPr lang="en-GB" sz="2000" dirty="0">
                <a:latin typeface="Georgia" panose="02040502050405020303" pitchFamily="18" charset="0"/>
              </a:rPr>
              <a:t> together</a:t>
            </a:r>
            <a:br>
              <a:rPr lang="en-GB" sz="2000" dirty="0">
                <a:latin typeface="Georgia" panose="02040502050405020303" pitchFamily="18" charset="0"/>
              </a:rPr>
            </a:br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eorgia" panose="02040502050405020303" pitchFamily="18" charset="0"/>
              </a:rPr>
              <a:t>3. Indirect Object Gerund: </a:t>
            </a:r>
            <a:r>
              <a:rPr lang="en-GB" sz="2000" dirty="0">
                <a:latin typeface="Georgia" panose="02040502050405020303" pitchFamily="18" charset="0"/>
              </a:rPr>
              <a:t>The teacher taught us to cook while </a:t>
            </a:r>
            <a:r>
              <a:rPr lang="en-GB" sz="2000" i="1" dirty="0">
                <a:solidFill>
                  <a:srgbClr val="FF0000"/>
                </a:solidFill>
                <a:latin typeface="Georgia" panose="02040502050405020303" pitchFamily="18" charset="0"/>
              </a:rPr>
              <a:t>watching</a:t>
            </a:r>
            <a:r>
              <a:rPr lang="en-GB" sz="2000" dirty="0">
                <a:latin typeface="Georgia" panose="02040502050405020303" pitchFamily="18" charset="0"/>
              </a:rPr>
              <a:t> tv.</a:t>
            </a:r>
            <a:br>
              <a:rPr lang="en-GB" sz="2000" dirty="0">
                <a:latin typeface="Georgia" panose="02040502050405020303" pitchFamily="18" charset="0"/>
              </a:rPr>
            </a:br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eorgia" panose="02040502050405020303" pitchFamily="18" charset="0"/>
              </a:rPr>
              <a:t>4. Subject Compliment: </a:t>
            </a:r>
            <a:r>
              <a:rPr lang="en-GB" sz="2000" dirty="0">
                <a:latin typeface="Georgia" panose="02040502050405020303" pitchFamily="18" charset="0"/>
              </a:rPr>
              <a:t>How she manages to do everything by herself is </a:t>
            </a:r>
            <a:r>
              <a:rPr lang="en-GB" sz="2000" i="1" dirty="0">
                <a:solidFill>
                  <a:srgbClr val="FF0000"/>
                </a:solidFill>
                <a:latin typeface="Georgia" panose="02040502050405020303" pitchFamily="18" charset="0"/>
              </a:rPr>
              <a:t>fascinating</a:t>
            </a:r>
            <a:r>
              <a:rPr lang="en-GB" sz="2000" dirty="0">
                <a:latin typeface="Georgia" panose="02040502050405020303" pitchFamily="18" charset="0"/>
              </a:rPr>
              <a:t>.</a:t>
            </a:r>
            <a:br>
              <a:rPr lang="en-GB" sz="2000" dirty="0">
                <a:latin typeface="Georgia" panose="02040502050405020303" pitchFamily="18" charset="0"/>
              </a:rPr>
            </a:br>
            <a:endParaRPr lang="en-GB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5. Object of Preposition: </a:t>
            </a:r>
            <a:r>
              <a:rPr lang="en-US" sz="2000" dirty="0">
                <a:latin typeface="Georgia" panose="02040502050405020303" pitchFamily="18" charset="0"/>
              </a:rPr>
              <a:t>Besides </a:t>
            </a:r>
            <a:r>
              <a:rPr lang="en-US" sz="2000" i="1" dirty="0">
                <a:solidFill>
                  <a:srgbClr val="FF0000"/>
                </a:solidFill>
                <a:latin typeface="Georgia" panose="02040502050405020303" pitchFamily="18" charset="0"/>
              </a:rPr>
              <a:t>cleaning</a:t>
            </a:r>
            <a:r>
              <a:rPr lang="en-US" sz="2000" dirty="0">
                <a:latin typeface="Georgia" panose="02040502050405020303" pitchFamily="18" charset="0"/>
              </a:rPr>
              <a:t>, he helps her in gardening. / I am interested in </a:t>
            </a:r>
            <a:r>
              <a:rPr lang="en-US" sz="2000" i="1" dirty="0">
                <a:solidFill>
                  <a:srgbClr val="FF0000"/>
                </a:solidFill>
                <a:latin typeface="Georgia" panose="02040502050405020303" pitchFamily="18" charset="0"/>
              </a:rPr>
              <a:t>going</a:t>
            </a:r>
            <a:r>
              <a:rPr lang="en-US" sz="2000" dirty="0">
                <a:latin typeface="Georgia" panose="02040502050405020303" pitchFamily="18" charset="0"/>
              </a:rPr>
              <a:t> to the museum.</a:t>
            </a:r>
          </a:p>
        </p:txBody>
      </p:sp>
    </p:spTree>
    <p:extLst>
      <p:ext uri="{BB962C8B-B14F-4D97-AF65-F5344CB8AC3E}">
        <p14:creationId xmlns:p14="http://schemas.microsoft.com/office/powerpoint/2010/main" val="2647661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D3DF-3E13-F7CE-B217-51314BEA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Georgia" panose="02040502050405020303" pitchFamily="18" charset="0"/>
              </a:rPr>
              <a:t>List of verbs that is followed by a Gerund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10D7C-5E6D-A71B-8C41-0E197B246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enjoy – She enjoyed </a:t>
            </a:r>
            <a:r>
              <a:rPr lang="en-US" b="1" dirty="0">
                <a:latin typeface="Georgia" panose="02040502050405020303" pitchFamily="18" charset="0"/>
              </a:rPr>
              <a:t>watching</a:t>
            </a:r>
            <a:r>
              <a:rPr lang="en-US" dirty="0">
                <a:latin typeface="Georgia" panose="02040502050405020303" pitchFamily="18" charset="0"/>
              </a:rPr>
              <a:t> the movies.</a:t>
            </a:r>
          </a:p>
          <a:p>
            <a:r>
              <a:rPr lang="en-US" dirty="0">
                <a:latin typeface="Georgia" panose="02040502050405020303" pitchFamily="18" charset="0"/>
              </a:rPr>
              <a:t>Suggest – They suggested us not </a:t>
            </a:r>
            <a:r>
              <a:rPr lang="en-US" b="1" dirty="0">
                <a:latin typeface="Georgia" panose="02040502050405020303" pitchFamily="18" charset="0"/>
              </a:rPr>
              <a:t>going</a:t>
            </a:r>
            <a:r>
              <a:rPr lang="en-US" dirty="0">
                <a:latin typeface="Georgia" panose="02040502050405020303" pitchFamily="18" charset="0"/>
              </a:rPr>
              <a:t> to the place</a:t>
            </a:r>
          </a:p>
          <a:p>
            <a:r>
              <a:rPr lang="en-US" dirty="0">
                <a:latin typeface="Georgia" panose="02040502050405020303" pitchFamily="18" charset="0"/>
              </a:rPr>
              <a:t>quit – She quit </a:t>
            </a:r>
            <a:r>
              <a:rPr lang="en-US" b="1" dirty="0">
                <a:latin typeface="Georgia" panose="02040502050405020303" pitchFamily="18" charset="0"/>
              </a:rPr>
              <a:t>smoking</a:t>
            </a:r>
          </a:p>
          <a:p>
            <a:r>
              <a:rPr lang="en-US" dirty="0">
                <a:latin typeface="Georgia" panose="02040502050405020303" pitchFamily="18" charset="0"/>
              </a:rPr>
              <a:t>finish – Neha finished </a:t>
            </a:r>
            <a:r>
              <a:rPr lang="en-US" b="1" dirty="0">
                <a:latin typeface="Georgia" panose="02040502050405020303" pitchFamily="18" charset="0"/>
              </a:rPr>
              <a:t>learning</a:t>
            </a:r>
            <a:r>
              <a:rPr lang="en-US" dirty="0">
                <a:latin typeface="Georgia" panose="02040502050405020303" pitchFamily="18" charset="0"/>
              </a:rPr>
              <a:t> the new skill.</a:t>
            </a:r>
          </a:p>
          <a:p>
            <a:r>
              <a:rPr lang="en-US" dirty="0">
                <a:latin typeface="Georgia" panose="02040502050405020303" pitchFamily="18" charset="0"/>
              </a:rPr>
              <a:t>discuss – The board discussed </a:t>
            </a:r>
            <a:r>
              <a:rPr lang="en-US" b="1" dirty="0">
                <a:latin typeface="Georgia" panose="02040502050405020303" pitchFamily="18" charset="0"/>
              </a:rPr>
              <a:t>appointing</a:t>
            </a:r>
            <a:r>
              <a:rPr lang="en-US" dirty="0">
                <a:latin typeface="Georgia" panose="02040502050405020303" pitchFamily="18" charset="0"/>
              </a:rPr>
              <a:t> a new manager.</a:t>
            </a:r>
          </a:p>
          <a:p>
            <a:r>
              <a:rPr lang="en-US" dirty="0">
                <a:latin typeface="Georgia" panose="02040502050405020303" pitchFamily="18" charset="0"/>
              </a:rPr>
              <a:t>stop – They stopped </a:t>
            </a:r>
            <a:r>
              <a:rPr lang="en-US" b="1" dirty="0">
                <a:latin typeface="Georgia" panose="02040502050405020303" pitchFamily="18" charset="0"/>
              </a:rPr>
              <a:t>discussing</a:t>
            </a:r>
            <a:r>
              <a:rPr lang="en-US" dirty="0">
                <a:latin typeface="Georgia" panose="02040502050405020303" pitchFamily="18" charset="0"/>
              </a:rPr>
              <a:t> the issue as soon as they saw us.</a:t>
            </a:r>
          </a:p>
          <a:p>
            <a:r>
              <a:rPr lang="en-US" dirty="0">
                <a:latin typeface="Georgia" panose="02040502050405020303" pitchFamily="18" charset="0"/>
              </a:rPr>
              <a:t>think/talk – Arif thought </a:t>
            </a:r>
            <a:r>
              <a:rPr lang="en-US" b="1" dirty="0">
                <a:latin typeface="Georgia" panose="02040502050405020303" pitchFamily="18" charset="0"/>
              </a:rPr>
              <a:t>leaving</a:t>
            </a:r>
            <a:r>
              <a:rPr lang="en-US" dirty="0">
                <a:latin typeface="Georgia" panose="02040502050405020303" pitchFamily="18" charset="0"/>
              </a:rPr>
              <a:t> the job was a good idea.</a:t>
            </a:r>
          </a:p>
          <a:p>
            <a:r>
              <a:rPr lang="en-US" dirty="0">
                <a:latin typeface="Georgia" panose="02040502050405020303" pitchFamily="18" charset="0"/>
              </a:rPr>
              <a:t>recommend – She recommended </a:t>
            </a:r>
            <a:r>
              <a:rPr lang="en-US" b="1" dirty="0">
                <a:latin typeface="Georgia" panose="02040502050405020303" pitchFamily="18" charset="0"/>
              </a:rPr>
              <a:t>publishing</a:t>
            </a:r>
            <a:r>
              <a:rPr lang="en-US" dirty="0">
                <a:latin typeface="Georgia" panose="02040502050405020303" pitchFamily="18" charset="0"/>
              </a:rPr>
              <a:t> the book.</a:t>
            </a:r>
          </a:p>
          <a:p>
            <a:r>
              <a:rPr lang="en-US" dirty="0">
                <a:latin typeface="Georgia" panose="02040502050405020303" pitchFamily="18" charset="0"/>
              </a:rPr>
              <a:t>mind – I hope you will not mind </a:t>
            </a:r>
            <a:r>
              <a:rPr lang="en-US" b="1" dirty="0">
                <a:latin typeface="Georgia" panose="02040502050405020303" pitchFamily="18" charset="0"/>
              </a:rPr>
              <a:t>calling </a:t>
            </a:r>
            <a:r>
              <a:rPr lang="en-US" dirty="0">
                <a:latin typeface="Georgia" panose="02040502050405020303" pitchFamily="18" charset="0"/>
              </a:rPr>
              <a:t>your friend.</a:t>
            </a:r>
          </a:p>
        </p:txBody>
      </p:sp>
    </p:spTree>
    <p:extLst>
      <p:ext uri="{BB962C8B-B14F-4D97-AF65-F5344CB8AC3E}">
        <p14:creationId xmlns:p14="http://schemas.microsoft.com/office/powerpoint/2010/main" val="361761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79CA-3216-5804-3C00-321810B8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eorgia" panose="02040502050405020303" pitchFamily="18" charset="0"/>
              </a:rPr>
              <a:t>Infinitives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27278-2485-D307-F428-868E9A091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An infinitive is made up of “to + verb” and is also used as a subject or object in a sentence, though much less commonly as a subject.</a:t>
            </a:r>
            <a:br>
              <a:rPr lang="en-US" sz="2400" dirty="0">
                <a:latin typeface="Georgia" panose="02040502050405020303" pitchFamily="18" charset="0"/>
              </a:rPr>
            </a:br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dirty="0">
                <a:latin typeface="Georgia" panose="02040502050405020303" pitchFamily="18" charset="0"/>
              </a:rPr>
              <a:t>We all want </a:t>
            </a:r>
            <a:r>
              <a:rPr lang="en-US" sz="2400" b="1" dirty="0">
                <a:latin typeface="Georgia" panose="02040502050405020303" pitchFamily="18" charset="0"/>
              </a:rPr>
              <a:t>to watch </a:t>
            </a:r>
            <a:r>
              <a:rPr lang="en-US" sz="2400" dirty="0">
                <a:latin typeface="Georgia" panose="02040502050405020303" pitchFamily="18" charset="0"/>
              </a:rPr>
              <a:t>a movie this weekend. </a:t>
            </a: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(The infinitive, “to watch,” is the object.) </a:t>
            </a:r>
          </a:p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</a:rPr>
              <a:t>To write </a:t>
            </a:r>
            <a:r>
              <a:rPr lang="en-US" sz="2400" dirty="0">
                <a:latin typeface="Georgia" panose="02040502050405020303" pitchFamily="18" charset="0"/>
              </a:rPr>
              <a:t>her novel in peace and quiet was all she wanted. </a:t>
            </a: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(The infinitive, “to write,” is the subject.)</a:t>
            </a:r>
          </a:p>
        </p:txBody>
      </p:sp>
    </p:spTree>
    <p:extLst>
      <p:ext uri="{BB962C8B-B14F-4D97-AF65-F5344CB8AC3E}">
        <p14:creationId xmlns:p14="http://schemas.microsoft.com/office/powerpoint/2010/main" val="68193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0291-0410-B253-6F2B-D48105CC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Georgia" panose="02040502050405020303" pitchFamily="18" charset="0"/>
              </a:rPr>
              <a:t>List of verbs that is followed by an infinitive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1EDA4-9717-089E-4322-9D08400D2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110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offer – She offered </a:t>
            </a:r>
            <a:r>
              <a:rPr lang="en-US" b="1" dirty="0">
                <a:latin typeface="Georgia" panose="02040502050405020303" pitchFamily="18" charset="0"/>
              </a:rPr>
              <a:t>to help </a:t>
            </a:r>
            <a:r>
              <a:rPr lang="en-US" dirty="0">
                <a:latin typeface="Georgia" panose="02040502050405020303" pitchFamily="18" charset="0"/>
              </a:rPr>
              <a:t>me for work.</a:t>
            </a:r>
          </a:p>
          <a:p>
            <a:r>
              <a:rPr lang="en-US" dirty="0">
                <a:latin typeface="Georgia" panose="02040502050405020303" pitchFamily="18" charset="0"/>
              </a:rPr>
              <a:t>wish – They wish </a:t>
            </a:r>
            <a:r>
              <a:rPr lang="en-US" b="1" dirty="0">
                <a:latin typeface="Georgia" panose="02040502050405020303" pitchFamily="18" charset="0"/>
              </a:rPr>
              <a:t>to go </a:t>
            </a:r>
            <a:r>
              <a:rPr lang="en-US" dirty="0">
                <a:latin typeface="Georgia" panose="02040502050405020303" pitchFamily="18" charset="0"/>
              </a:rPr>
              <a:t>to Bangkok for vacation.</a:t>
            </a:r>
          </a:p>
          <a:p>
            <a:r>
              <a:rPr lang="en-US" dirty="0">
                <a:latin typeface="Georgia" panose="02040502050405020303" pitchFamily="18" charset="0"/>
              </a:rPr>
              <a:t>promise – I promised </a:t>
            </a:r>
            <a:r>
              <a:rPr lang="en-US" b="1" dirty="0">
                <a:latin typeface="Georgia" panose="02040502050405020303" pitchFamily="18" charset="0"/>
              </a:rPr>
              <a:t>to take </a:t>
            </a:r>
            <a:r>
              <a:rPr lang="en-US" dirty="0">
                <a:latin typeface="Georgia" panose="02040502050405020303" pitchFamily="18" charset="0"/>
              </a:rPr>
              <a:t>her to the new restaurant.</a:t>
            </a:r>
          </a:p>
          <a:p>
            <a:r>
              <a:rPr lang="en-US" dirty="0">
                <a:latin typeface="Georgia" panose="02040502050405020303" pitchFamily="18" charset="0"/>
              </a:rPr>
              <a:t>intend – Her family intends </a:t>
            </a:r>
            <a:r>
              <a:rPr lang="en-US" b="1" dirty="0">
                <a:latin typeface="Georgia" panose="02040502050405020303" pitchFamily="18" charset="0"/>
              </a:rPr>
              <a:t>to leave </a:t>
            </a:r>
            <a:r>
              <a:rPr lang="en-US" dirty="0">
                <a:latin typeface="Georgia" panose="02040502050405020303" pitchFamily="18" charset="0"/>
              </a:rPr>
              <a:t>the city.</a:t>
            </a:r>
          </a:p>
          <a:p>
            <a:r>
              <a:rPr lang="en-US" dirty="0">
                <a:latin typeface="Georgia" panose="02040502050405020303" pitchFamily="18" charset="0"/>
              </a:rPr>
              <a:t>hope – The university hopes </a:t>
            </a:r>
            <a:r>
              <a:rPr lang="en-US" b="1" dirty="0">
                <a:latin typeface="Georgia" panose="02040502050405020303" pitchFamily="18" charset="0"/>
              </a:rPr>
              <a:t>to open </a:t>
            </a:r>
            <a:r>
              <a:rPr lang="en-US" dirty="0">
                <a:latin typeface="Georgia" panose="02040502050405020303" pitchFamily="18" charset="0"/>
              </a:rPr>
              <a:t>on Sunday.</a:t>
            </a:r>
          </a:p>
          <a:p>
            <a:r>
              <a:rPr lang="en-US" dirty="0">
                <a:latin typeface="Georgia" panose="02040502050405020303" pitchFamily="18" charset="0"/>
              </a:rPr>
              <a:t>learn – The students learning </a:t>
            </a:r>
            <a:r>
              <a:rPr lang="en-US" b="1" dirty="0">
                <a:latin typeface="Georgia" panose="02040502050405020303" pitchFamily="18" charset="0"/>
              </a:rPr>
              <a:t>to decode </a:t>
            </a:r>
            <a:r>
              <a:rPr lang="en-US" dirty="0">
                <a:latin typeface="Georgia" panose="02040502050405020303" pitchFamily="18" charset="0"/>
              </a:rPr>
              <a:t>the program are exhausted.</a:t>
            </a:r>
          </a:p>
          <a:p>
            <a:r>
              <a:rPr lang="en-US" dirty="0">
                <a:latin typeface="Georgia" panose="02040502050405020303" pitchFamily="18" charset="0"/>
              </a:rPr>
              <a:t>decide – I decided </a:t>
            </a:r>
            <a:r>
              <a:rPr lang="en-US" b="1" dirty="0">
                <a:latin typeface="Georgia" panose="02040502050405020303" pitchFamily="18" charset="0"/>
              </a:rPr>
              <a:t>to pursue </a:t>
            </a:r>
            <a:r>
              <a:rPr lang="en-US" dirty="0">
                <a:latin typeface="Georgia" panose="02040502050405020303" pitchFamily="18" charset="0"/>
              </a:rPr>
              <a:t>my career in psychology.</a:t>
            </a:r>
          </a:p>
          <a:p>
            <a:r>
              <a:rPr lang="en-US" dirty="0">
                <a:latin typeface="Georgia" panose="02040502050405020303" pitchFamily="18" charset="0"/>
              </a:rPr>
              <a:t>tend – He tends </a:t>
            </a:r>
            <a:r>
              <a:rPr lang="en-US" b="1" dirty="0">
                <a:latin typeface="Georgia" panose="02040502050405020303" pitchFamily="18" charset="0"/>
              </a:rPr>
              <a:t>to poke </a:t>
            </a:r>
            <a:r>
              <a:rPr lang="en-US" dirty="0">
                <a:latin typeface="Georgia" panose="02040502050405020303" pitchFamily="18" charset="0"/>
              </a:rPr>
              <a:t>fun at her every time they meet.</a:t>
            </a:r>
          </a:p>
          <a:p>
            <a:r>
              <a:rPr lang="en-US" dirty="0">
                <a:latin typeface="Georgia" panose="02040502050405020303" pitchFamily="18" charset="0"/>
              </a:rPr>
              <a:t>seem – She seems </a:t>
            </a:r>
            <a:r>
              <a:rPr lang="en-US" b="1" dirty="0">
                <a:latin typeface="Georgia" panose="02040502050405020303" pitchFamily="18" charset="0"/>
              </a:rPr>
              <a:t>to dislike </a:t>
            </a:r>
            <a:r>
              <a:rPr lang="en-US" dirty="0">
                <a:latin typeface="Georgia" panose="02040502050405020303" pitchFamily="18" charset="0"/>
              </a:rPr>
              <a:t>him for his habit.</a:t>
            </a:r>
          </a:p>
          <a:p>
            <a:r>
              <a:rPr lang="en-US" dirty="0">
                <a:latin typeface="Georgia" panose="02040502050405020303" pitchFamily="18" charset="0"/>
              </a:rPr>
              <a:t>prepare – I was not prepared </a:t>
            </a:r>
            <a:r>
              <a:rPr lang="en-US" b="1" dirty="0">
                <a:latin typeface="Georgia" panose="02040502050405020303" pitchFamily="18" charset="0"/>
              </a:rPr>
              <a:t>to say </a:t>
            </a:r>
            <a:r>
              <a:rPr lang="en-US" dirty="0">
                <a:latin typeface="Georgia" panose="02040502050405020303" pitchFamily="18" charset="0"/>
              </a:rPr>
              <a:t>goodbye to everyone.</a:t>
            </a:r>
          </a:p>
          <a:p>
            <a:r>
              <a:rPr lang="en-US" dirty="0">
                <a:latin typeface="Georgia" panose="02040502050405020303" pitchFamily="18" charset="0"/>
              </a:rPr>
              <a:t>Wish – She wished </a:t>
            </a:r>
            <a:r>
              <a:rPr lang="en-US" b="1" dirty="0">
                <a:latin typeface="Georgia" panose="02040502050405020303" pitchFamily="18" charset="0"/>
              </a:rPr>
              <a:t>to visit </a:t>
            </a:r>
            <a:r>
              <a:rPr lang="en-US" dirty="0">
                <a:latin typeface="Georgia" panose="02040502050405020303" pitchFamily="18" charset="0"/>
              </a:rPr>
              <a:t>the park.</a:t>
            </a:r>
          </a:p>
          <a:p>
            <a:r>
              <a:rPr lang="en-US" dirty="0">
                <a:latin typeface="Georgia" panose="02040502050405020303" pitchFamily="18" charset="0"/>
              </a:rPr>
              <a:t>Forget – He forgot </a:t>
            </a:r>
            <a:r>
              <a:rPr lang="en-US" b="1" dirty="0">
                <a:latin typeface="Georgia" panose="02040502050405020303" pitchFamily="18" charset="0"/>
              </a:rPr>
              <a:t>to wish </a:t>
            </a:r>
            <a:r>
              <a:rPr lang="en-US" dirty="0">
                <a:latin typeface="Georgia" panose="02040502050405020303" pitchFamily="18" charset="0"/>
              </a:rPr>
              <a:t>her in her birthday.</a:t>
            </a:r>
          </a:p>
        </p:txBody>
      </p:sp>
    </p:spTree>
    <p:extLst>
      <p:ext uri="{BB962C8B-B14F-4D97-AF65-F5344CB8AC3E}">
        <p14:creationId xmlns:p14="http://schemas.microsoft.com/office/powerpoint/2010/main" val="322020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C6641-9728-E2E8-B6B3-013F0858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Georgia" panose="02040502050405020303" pitchFamily="18" charset="0"/>
              </a:rPr>
              <a:t>Verbs having different meaning with infinitives and gerunds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0F882-7EA9-2BC5-DFA5-9574A62E1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212715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Georgia" panose="02040502050405020303" pitchFamily="18" charset="0"/>
              </a:rPr>
              <a:t>Like 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 like going to the cinema. (I enjoy it.) </a:t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I like to go to the dentist twice a year. (I don't enjoy it, but I go there, because it is good for my health.)</a:t>
            </a:r>
          </a:p>
          <a:p>
            <a:r>
              <a:rPr lang="en-US" sz="1800" b="1" dirty="0">
                <a:latin typeface="Georgia" panose="02040502050405020303" pitchFamily="18" charset="0"/>
              </a:rPr>
              <a:t>Hate 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 hate ironing. (It is my least favorite activity. I never enjoy it.) </a:t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I hate to iron on Sundays. (I don't mind ironing, but not on Sundays.) </a:t>
            </a:r>
          </a:p>
          <a:p>
            <a:r>
              <a:rPr lang="en-US" sz="1800" b="1" dirty="0">
                <a:latin typeface="Georgia" panose="02040502050405020303" pitchFamily="18" charset="0"/>
              </a:rPr>
              <a:t>Go on 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After dinner he went on showing us his photos. (The gerund is used when we want to say that a previous activity continues.)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He gave us a lecture on the Greek history. And then he went on to show us his photos from Greece. (The infinitive is used when we want to describe an activity that follows a previous action and is somehow connected to it.)</a:t>
            </a:r>
          </a:p>
          <a:p>
            <a:r>
              <a:rPr lang="en-US" sz="1800" b="1" dirty="0">
                <a:latin typeface="Georgia" panose="02040502050405020303" pitchFamily="18" charset="0"/>
              </a:rPr>
              <a:t> Stop 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 stopped smoking. (This means that I do not smoke anymore.)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 stopped to smoke. (I made a pause to have a cigarette.)</a:t>
            </a: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61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C6641-9728-E2E8-B6B3-013F0858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Georgia" panose="02040502050405020303" pitchFamily="18" charset="0"/>
              </a:rPr>
              <a:t>Verbs having different meaning with infinitives and gerunds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0F882-7EA9-2BC5-DFA5-9574A62E1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212715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Georgia" panose="02040502050405020303" pitchFamily="18" charset="0"/>
              </a:rPr>
              <a:t>Remember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 remember watching the match. It was fantastic. (We use gerund to talk about earlier actions.)</a:t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I remembered to watch the match. (The infinitive is used to talk about following actions.)</a:t>
            </a:r>
            <a:br>
              <a:rPr lang="en-US" sz="1800" b="1" dirty="0">
                <a:latin typeface="Georgia" panose="02040502050405020303" pitchFamily="18" charset="0"/>
              </a:rPr>
            </a:br>
            <a:endParaRPr lang="en-US" sz="1800" b="1" dirty="0">
              <a:latin typeface="Georgia" panose="02040502050405020303" pitchFamily="18" charset="0"/>
            </a:endParaRPr>
          </a:p>
          <a:p>
            <a:r>
              <a:rPr lang="en-US" sz="1800" b="1" dirty="0">
                <a:latin typeface="Georgia" panose="02040502050405020303" pitchFamily="18" charset="0"/>
              </a:rPr>
              <a:t>Try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 tried calling him because I needed to test my new mobile phone. (I made an experiment with my mobile.)</a:t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I tried to call him because I needed to meet him. (I made an attempt to get in touch with him.)</a:t>
            </a:r>
            <a:br>
              <a:rPr lang="en-US" sz="1800" dirty="0">
                <a:latin typeface="Georgia" panose="02040502050405020303" pitchFamily="18" charset="0"/>
              </a:rPr>
            </a:br>
            <a:endParaRPr lang="en-US" sz="1800" b="1" dirty="0">
              <a:latin typeface="Georgia" panose="02040502050405020303" pitchFamily="18" charset="0"/>
            </a:endParaRPr>
          </a:p>
          <a:p>
            <a:r>
              <a:rPr lang="en-US" sz="1800" b="1" dirty="0">
                <a:latin typeface="Georgia" panose="02040502050405020303" pitchFamily="18" charset="0"/>
              </a:rPr>
              <a:t>Love/like/hate/prefer</a:t>
            </a:r>
          </a:p>
          <a:p>
            <a:r>
              <a:rPr lang="en-US" sz="1800" u="sng" dirty="0">
                <a:latin typeface="Georgia" panose="02040502050405020303" pitchFamily="18" charset="0"/>
              </a:rPr>
              <a:t>In the conditional tense these verbs are used with the infinitive.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I'd like to drive. I'd love to drive. I'd hate to drive. I'd prefer to drive.</a:t>
            </a:r>
          </a:p>
          <a:p>
            <a:r>
              <a:rPr lang="en-US" sz="1800" u="sng" dirty="0">
                <a:latin typeface="Georgia" panose="02040502050405020303" pitchFamily="18" charset="0"/>
              </a:rPr>
              <a:t>In other tenses they are used with infinitives or gerunds, but both forms have a slightly different meaning.</a:t>
            </a:r>
          </a:p>
          <a:p>
            <a:pPr marL="0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I like driving. I love driving. I hate driving. I prefer driving.</a:t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>I like to drive. I love to drive. I hate to drive. I prefer to drive. </a:t>
            </a:r>
          </a:p>
        </p:txBody>
      </p:sp>
    </p:spTree>
    <p:extLst>
      <p:ext uri="{BB962C8B-B14F-4D97-AF65-F5344CB8AC3E}">
        <p14:creationId xmlns:p14="http://schemas.microsoft.com/office/powerpoint/2010/main" val="89225694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363</TotalTime>
  <Words>1080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Georgia</vt:lpstr>
      <vt:lpstr>Google Sans</vt:lpstr>
      <vt:lpstr>Metropolitan</vt:lpstr>
      <vt:lpstr>Gerunds &amp; Infinitives</vt:lpstr>
      <vt:lpstr>Gerund: Definition </vt:lpstr>
      <vt:lpstr>PowerPoint Presentation</vt:lpstr>
      <vt:lpstr>Types of Gerunds and Uses</vt:lpstr>
      <vt:lpstr>List of verbs that is followed by a Gerund</vt:lpstr>
      <vt:lpstr>Infinitives</vt:lpstr>
      <vt:lpstr>List of verbs that is followed by an infinitive</vt:lpstr>
      <vt:lpstr>Verbs having different meaning with infinitives and gerunds</vt:lpstr>
      <vt:lpstr>Verbs having different meaning with infinitives and gerunds</vt:lpstr>
      <vt:lpstr>Verbs having different meaning with infinitives and gerunds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Gerunds &amp; Infinitives</dc:title>
  <dc:creator>MAHINUR</dc:creator>
  <cp:lastModifiedBy>MAHINUR</cp:lastModifiedBy>
  <cp:revision>3</cp:revision>
  <dcterms:created xsi:type="dcterms:W3CDTF">2023-10-29T05:39:48Z</dcterms:created>
  <dcterms:modified xsi:type="dcterms:W3CDTF">2023-10-30T18:00:07Z</dcterms:modified>
</cp:coreProperties>
</file>