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1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4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6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4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8A0-C74F-4625-B2EB-6EFA5EEC3F6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AB456-F00E-40F5-B8CC-7687769C5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1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080" y="2400300"/>
            <a:ext cx="10058400" cy="959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DATABASE NORMALIZATION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First Normal Form(1 NF)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4818063"/>
          </a:xfrm>
        </p:spPr>
        <p:txBody>
          <a:bodyPr/>
          <a:lstStyle/>
          <a:p>
            <a:r>
              <a:rPr lang="en-US" dirty="0" smtClean="0"/>
              <a:t>A relation is in 1NF if it contains an atomic value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The following </a:t>
            </a:r>
            <a:r>
              <a:rPr lang="en-US" dirty="0" err="1" smtClean="0"/>
              <a:t>Course_Content</a:t>
            </a:r>
            <a:r>
              <a:rPr lang="en-US" dirty="0" smtClean="0"/>
              <a:t> is not in 1NF because the Content attribute contains multiple values: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02866"/>
              </p:ext>
            </p:extLst>
          </p:nvPr>
        </p:nvGraphicFramePr>
        <p:xfrm>
          <a:off x="3505200" y="3627966"/>
          <a:ext cx="4572000" cy="14216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</a:tblGrid>
              <a:tr h="3657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Course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Content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72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Programming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Java,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</a:rPr>
                        <a:t> C++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657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Web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HTML, PHP, ASP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1NF Example(Cont..)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/>
          <a:lstStyle/>
          <a:p>
            <a:r>
              <a:rPr lang="en-US" dirty="0" smtClean="0"/>
              <a:t>The below relation is in 1NF: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32449"/>
              </p:ext>
            </p:extLst>
          </p:nvPr>
        </p:nvGraphicFramePr>
        <p:xfrm>
          <a:off x="3225800" y="2002366"/>
          <a:ext cx="4572000" cy="27932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</a:tblGrid>
              <a:tr h="3657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Course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Content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72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Programming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Java,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657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Programming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</a:rPr>
                        <a:t>C++</a:t>
                      </a:r>
                      <a:endParaRPr lang="en-US" sz="2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657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Web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HTML</a:t>
                      </a:r>
                    </a:p>
                  </a:txBody>
                  <a:tcPr/>
                </a:tc>
              </a:tr>
              <a:tr h="3657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Web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PHP</a:t>
                      </a:r>
                    </a:p>
                  </a:txBody>
                  <a:tcPr/>
                </a:tc>
              </a:tr>
              <a:tr h="3657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Web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ASP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9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Second Normal Forms(2NF)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r>
              <a:rPr lang="en-US" dirty="0" smtClean="0"/>
              <a:t>The table should be in the First Normal Form.</a:t>
            </a:r>
          </a:p>
          <a:p>
            <a:r>
              <a:rPr lang="en-US" dirty="0" smtClean="0"/>
              <a:t>There should be no Partial 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Prime &amp; Non Prime Attributes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50720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Prime Attributes: </a:t>
            </a:r>
            <a:r>
              <a:rPr lang="en-US" sz="2400" dirty="0" smtClean="0"/>
              <a:t>The attributes which are used to form a candidate key are called Prime Attributes.</a:t>
            </a:r>
          </a:p>
          <a:p>
            <a:pPr marL="0" indent="0">
              <a:buNone/>
            </a:pPr>
            <a:r>
              <a:rPr lang="en-US" sz="2400" b="1" dirty="0" smtClean="0"/>
              <a:t>Non-Prime Attributes: </a:t>
            </a:r>
            <a:r>
              <a:rPr lang="en-US" sz="2400" dirty="0" smtClean="0"/>
              <a:t>The attributes which do not form a candidate key are called Non-Prime Attributes.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9583"/>
              </p:ext>
            </p:extLst>
          </p:nvPr>
        </p:nvGraphicFramePr>
        <p:xfrm>
          <a:off x="1612900" y="3069166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8600"/>
                <a:gridCol w="2362200"/>
                <a:gridCol w="22352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Roll No.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First Name of Student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Last Name of Student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Course Code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Shourav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Hossain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900" y="5054600"/>
            <a:ext cx="890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Prime Attribute: Roll No., Course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Non-Prime Attribute: </a:t>
            </a:r>
            <a:r>
              <a:rPr lang="en-US" sz="2400" dirty="0" smtClean="0"/>
              <a:t>First Name of Student, Last Name of Student</a:t>
            </a:r>
          </a:p>
        </p:txBody>
      </p:sp>
    </p:spTree>
    <p:extLst>
      <p:ext uri="{BB962C8B-B14F-4D97-AF65-F5344CB8AC3E}">
        <p14:creationId xmlns:p14="http://schemas.microsoft.com/office/powerpoint/2010/main" val="36409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Functional Dependency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693400" cy="5008563"/>
          </a:xfrm>
        </p:spPr>
        <p:txBody>
          <a:bodyPr/>
          <a:lstStyle/>
          <a:p>
            <a:r>
              <a:rPr lang="en-US" dirty="0" smtClean="0"/>
              <a:t>A dependency FD: X   Y means that the values of Y are determined by the values of X. Two tuples sharing the same values of X will necessarily have the same values of Y.</a:t>
            </a:r>
          </a:p>
          <a:p>
            <a:r>
              <a:rPr lang="en-US" dirty="0" smtClean="0"/>
              <a:t>We illustrate this as: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X   Y   (read as: X determines Y    or Y depend on X)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64000" y="1371600"/>
            <a:ext cx="203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58900" y="3200400"/>
            <a:ext cx="203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1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Partial Dependency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53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a non-prime attribute can be determined by the part of the candidate key in a relation, it is known as </a:t>
            </a:r>
            <a:r>
              <a:rPr lang="en-US" sz="2400" b="1" dirty="0" smtClean="0"/>
              <a:t>Partial Dependency.</a:t>
            </a:r>
          </a:p>
          <a:p>
            <a:pPr marL="0" indent="0">
              <a:buNone/>
            </a:pPr>
            <a:r>
              <a:rPr lang="en-US" sz="2400" dirty="0" smtClean="0"/>
              <a:t>Example: Suppose there is a relation </a:t>
            </a:r>
            <a:r>
              <a:rPr lang="en-US" sz="2400" b="1" dirty="0" smtClean="0"/>
              <a:t>R </a:t>
            </a:r>
            <a:r>
              <a:rPr lang="en-US" sz="2400" dirty="0" smtClean="0"/>
              <a:t>with attributes A, B &amp; C.</a:t>
            </a:r>
          </a:p>
          <a:p>
            <a:pPr marL="0" indent="0">
              <a:buNone/>
            </a:pPr>
            <a:r>
              <a:rPr lang="en-US" sz="2400" b="1" dirty="0" smtClean="0"/>
              <a:t>R(A,B,C)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Where,</a:t>
            </a:r>
          </a:p>
          <a:p>
            <a:pPr marL="0" indent="0">
              <a:buNone/>
            </a:pPr>
            <a:r>
              <a:rPr lang="en-US" sz="2400" b="1" dirty="0" smtClean="0"/>
              <a:t>		{AB} </a:t>
            </a:r>
            <a:r>
              <a:rPr lang="en-US" sz="2400" dirty="0" smtClean="0"/>
              <a:t>is a candidate key.</a:t>
            </a:r>
          </a:p>
          <a:p>
            <a:pPr marL="0" indent="0">
              <a:buNone/>
            </a:pPr>
            <a:r>
              <a:rPr lang="en-US" sz="2400" b="1" dirty="0" smtClean="0"/>
              <a:t>{C} is a </a:t>
            </a:r>
            <a:r>
              <a:rPr lang="en-US" sz="2400" dirty="0" smtClean="0"/>
              <a:t>non-prime attribute.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Then,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 {A,B} </a:t>
            </a:r>
            <a:r>
              <a:rPr lang="en-US" sz="2400" dirty="0" smtClean="0"/>
              <a:t>are the</a:t>
            </a:r>
            <a:r>
              <a:rPr lang="en-US" sz="2400" dirty="0"/>
              <a:t> </a:t>
            </a:r>
            <a:r>
              <a:rPr lang="en-US" sz="2400" dirty="0" smtClean="0"/>
              <a:t>prime attributes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dirty="0" smtClean="0"/>
              <a:t> A   C is a Partial Dependency</a:t>
            </a:r>
            <a:r>
              <a:rPr lang="en-US" sz="2400" b="1" dirty="0" smtClean="0"/>
              <a:t>.</a:t>
            </a:r>
          </a:p>
          <a:p>
            <a:pPr marL="0" indent="0">
              <a:buNone/>
            </a:pPr>
            <a:endParaRPr lang="en-US" sz="2400" b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84500" y="5372100"/>
            <a:ext cx="203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578100" y="5499100"/>
            <a:ext cx="279400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65300" y="5753100"/>
            <a:ext cx="1625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 of a candidate key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90900" y="5499100"/>
            <a:ext cx="1409700" cy="44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21200" y="5943600"/>
            <a:ext cx="23241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Non-prime attribute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Example of 2NF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305686"/>
              </p:ext>
            </p:extLst>
          </p:nvPr>
        </p:nvGraphicFramePr>
        <p:xfrm>
          <a:off x="838200" y="1028700"/>
          <a:ext cx="84328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200"/>
                <a:gridCol w="2108200"/>
                <a:gridCol w="2108200"/>
                <a:gridCol w="2108200"/>
              </a:tblGrid>
              <a:tr h="319617"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CourseID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SemesterID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StudentNo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CourseName</a:t>
                      </a:r>
                      <a:endParaRPr lang="en-US" b="1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Prog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Prog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2679700" y="1511300"/>
            <a:ext cx="520700" cy="4203700"/>
          </a:xfrm>
          <a:prstGeom prst="leftBrace">
            <a:avLst>
              <a:gd name="adj1" fmla="val 8333"/>
              <a:gd name="adj2" fmla="val 496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47899" y="3873500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199" y="4534932"/>
            <a:ext cx="8890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Course Name depends on only </a:t>
            </a:r>
            <a:r>
              <a:rPr lang="en-US" dirty="0" err="1" smtClean="0"/>
              <a:t>CourseID</a:t>
            </a:r>
            <a:r>
              <a:rPr lang="en-US" dirty="0" smtClean="0"/>
              <a:t>, a part of the primary key, not the whole</a:t>
            </a:r>
          </a:p>
          <a:p>
            <a:r>
              <a:rPr lang="en-US" dirty="0" smtClean="0"/>
              <a:t>Primary {</a:t>
            </a:r>
            <a:r>
              <a:rPr lang="en-US" dirty="0" err="1" smtClean="0"/>
              <a:t>CourseID</a:t>
            </a:r>
            <a:r>
              <a:rPr lang="en-US" dirty="0" smtClean="0"/>
              <a:t>, </a:t>
            </a:r>
            <a:r>
              <a:rPr lang="en-US" dirty="0" err="1" smtClean="0"/>
              <a:t>SemesterID</a:t>
            </a:r>
            <a:r>
              <a:rPr lang="en-US" dirty="0" smtClean="0"/>
              <a:t>}. It’s called partial dependency.</a:t>
            </a:r>
          </a:p>
          <a:p>
            <a:r>
              <a:rPr lang="en-US" dirty="0" smtClean="0"/>
              <a:t>Solution: </a:t>
            </a:r>
          </a:p>
          <a:p>
            <a:r>
              <a:rPr lang="en-US" dirty="0"/>
              <a:t>	</a:t>
            </a:r>
            <a:r>
              <a:rPr lang="en-US" dirty="0" smtClean="0"/>
              <a:t>Remove </a:t>
            </a:r>
            <a:r>
              <a:rPr lang="en-US" dirty="0" err="1" smtClean="0"/>
              <a:t>CourseID</a:t>
            </a:r>
            <a:r>
              <a:rPr lang="en-US" dirty="0" smtClean="0"/>
              <a:t> and Course Name together to create new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Example of 2NF(Cont..)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839131"/>
              </p:ext>
            </p:extLst>
          </p:nvPr>
        </p:nvGraphicFramePr>
        <p:xfrm>
          <a:off x="546100" y="1930400"/>
          <a:ext cx="42164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200"/>
                <a:gridCol w="2108200"/>
              </a:tblGrid>
              <a:tr h="31961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CourseID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CourseName</a:t>
                      </a:r>
                      <a:endParaRPr lang="en-US" b="1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Prog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Prog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39329"/>
              </p:ext>
            </p:extLst>
          </p:nvPr>
        </p:nvGraphicFramePr>
        <p:xfrm>
          <a:off x="6985000" y="1130300"/>
          <a:ext cx="43688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600"/>
                <a:gridCol w="1854200"/>
                <a:gridCol w="1270000"/>
              </a:tblGrid>
              <a:tr h="319617"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CourseID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SemesterID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StudentNo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217209"/>
              </p:ext>
            </p:extLst>
          </p:nvPr>
        </p:nvGraphicFramePr>
        <p:xfrm>
          <a:off x="6972300" y="4076700"/>
          <a:ext cx="4216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200"/>
                <a:gridCol w="2108200"/>
              </a:tblGrid>
              <a:tr h="319617">
                <a:tc>
                  <a:txBody>
                    <a:bodyPr/>
                    <a:lstStyle/>
                    <a:p>
                      <a:r>
                        <a:rPr lang="en-US" b="1" u="sng" dirty="0" err="1" smtClean="0"/>
                        <a:t>CourseID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CourseName</a:t>
                      </a:r>
                      <a:endParaRPr lang="en-US" b="1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Prog</a:t>
                      </a:r>
                      <a:endParaRPr lang="en-US" dirty="0"/>
                    </a:p>
                  </a:txBody>
                  <a:tcPr/>
                </a:tc>
              </a:tr>
              <a:tr h="319617">
                <a:tc>
                  <a:txBody>
                    <a:bodyPr/>
                    <a:lstStyle/>
                    <a:p>
                      <a:r>
                        <a:rPr lang="en-US" dirty="0" smtClean="0"/>
                        <a:t>IT103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5029200" y="3505200"/>
            <a:ext cx="1549400" cy="1117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7893050" y="3473450"/>
            <a:ext cx="762000" cy="4191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2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22" y="2711426"/>
            <a:ext cx="9454627" cy="31707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9493" y="1009934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NF: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6346" y="1815152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                               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6345" y="218448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                              Z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665371" y="1893040"/>
            <a:ext cx="1091821" cy="195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65371" y="2195215"/>
            <a:ext cx="1091821" cy="195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87" y="692196"/>
            <a:ext cx="6946697" cy="229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31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What is Normalization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57300"/>
            <a:ext cx="10236200" cy="5056294"/>
          </a:xfrm>
        </p:spPr>
        <p:txBody>
          <a:bodyPr/>
          <a:lstStyle/>
          <a:p>
            <a:r>
              <a:rPr lang="en-US" b="1" dirty="0" smtClean="0"/>
              <a:t>NORMALIZATION </a:t>
            </a:r>
            <a:r>
              <a:rPr lang="en-US" dirty="0" smtClean="0"/>
              <a:t>is a database design technique that organizes tables in a manner that reduces redundancy and dependency of data</a:t>
            </a:r>
          </a:p>
          <a:p>
            <a:r>
              <a:rPr lang="en-US" dirty="0" smtClean="0"/>
              <a:t>Normalization divides larger table into smaller tables and links using relationships</a:t>
            </a:r>
          </a:p>
          <a:p>
            <a:r>
              <a:rPr lang="en-US" dirty="0" smtClean="0"/>
              <a:t>The purpose of Normalization is to eliminate redundant data and ensure data is stored logically.</a:t>
            </a:r>
          </a:p>
          <a:p>
            <a:r>
              <a:rPr lang="en-US" dirty="0" smtClean="0"/>
              <a:t>The inventor of the relational model </a:t>
            </a:r>
            <a:r>
              <a:rPr lang="en-US" dirty="0" err="1" smtClean="0"/>
              <a:t>E.F.Codd</a:t>
            </a:r>
            <a:r>
              <a:rPr lang="en-US" dirty="0" smtClean="0"/>
              <a:t> proposed the theory of 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78" y="682389"/>
            <a:ext cx="9857621" cy="50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63" y="450375"/>
            <a:ext cx="9106827" cy="156864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5240740" y="23474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04" y="3543278"/>
            <a:ext cx="10723739" cy="214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02" y="764274"/>
            <a:ext cx="10929561" cy="506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18" y="545910"/>
            <a:ext cx="9010690" cy="313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893" y="1754500"/>
            <a:ext cx="6763816" cy="362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Redundancy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7830"/>
            <a:ext cx="4318000" cy="4792663"/>
          </a:xfrm>
        </p:spPr>
        <p:txBody>
          <a:bodyPr/>
          <a:lstStyle/>
          <a:p>
            <a:r>
              <a:rPr lang="en-US" dirty="0" smtClean="0"/>
              <a:t>Row level Redundancy: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61774"/>
              </p:ext>
            </p:extLst>
          </p:nvPr>
        </p:nvGraphicFramePr>
        <p:xfrm>
          <a:off x="838200" y="3031066"/>
          <a:ext cx="3898899" cy="184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33"/>
                <a:gridCol w="1299633"/>
                <a:gridCol w="1299633"/>
              </a:tblGrid>
              <a:tr h="461434">
                <a:tc>
                  <a:txBody>
                    <a:bodyPr/>
                    <a:lstStyle/>
                    <a:p>
                      <a:r>
                        <a:rPr lang="en-US" dirty="0" smtClean="0"/>
                        <a:t>SID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697830"/>
            <a:ext cx="5829300" cy="590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the SID is primary key to each row you can use it to remove duplicates as shown below: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91685"/>
              </p:ext>
            </p:extLst>
          </p:nvPr>
        </p:nvGraphicFramePr>
        <p:xfrm>
          <a:off x="6540500" y="3647281"/>
          <a:ext cx="453390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/>
                <a:gridCol w="1511300"/>
                <a:gridCol w="15113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SID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SName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2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Redundancy(Cont..)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970463"/>
          </a:xfrm>
        </p:spPr>
        <p:txBody>
          <a:bodyPr/>
          <a:lstStyle/>
          <a:p>
            <a:r>
              <a:rPr lang="en-US" dirty="0" smtClean="0"/>
              <a:t>Column Level Redundancy:</a:t>
            </a:r>
          </a:p>
          <a:p>
            <a:r>
              <a:rPr lang="en-US" dirty="0" smtClean="0"/>
              <a:t>Now Rows are same but in column level because of Sid is primary key but columns are same: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72469"/>
              </p:ext>
            </p:extLst>
          </p:nvPr>
        </p:nvGraphicFramePr>
        <p:xfrm>
          <a:off x="1536700" y="2929466"/>
          <a:ext cx="9144002" cy="287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5685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576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576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</a:tr>
              <a:tr h="576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576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8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What is Anomaly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/>
          <a:lstStyle/>
          <a:p>
            <a:r>
              <a:rPr lang="en-US" dirty="0" smtClean="0"/>
              <a:t>Problems that can occur in poorly planned, unnormalized databases where all the data is stored in one table.</a:t>
            </a:r>
          </a:p>
          <a:p>
            <a:r>
              <a:rPr lang="en-US" dirty="0" smtClean="0"/>
              <a:t>Types of Anomalies: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1.Insert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Delete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Update</a:t>
            </a:r>
          </a:p>
        </p:txBody>
      </p:sp>
    </p:spTree>
    <p:extLst>
      <p:ext uri="{BB962C8B-B14F-4D97-AF65-F5344CB8AC3E}">
        <p14:creationId xmlns:p14="http://schemas.microsoft.com/office/powerpoint/2010/main" val="7741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Insertion Anomaly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118227"/>
              </p:ext>
            </p:extLst>
          </p:nvPr>
        </p:nvGraphicFramePr>
        <p:xfrm>
          <a:off x="838200" y="2006600"/>
          <a:ext cx="10668000" cy="368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Urmila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Shourav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Arun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28700" y="1231900"/>
            <a:ext cx="370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Table: University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912100" y="5676900"/>
            <a:ext cx="520700" cy="279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12100" y="5956300"/>
            <a:ext cx="233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Insertion Anomaly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02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Delete Anomaly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07650"/>
              </p:ext>
            </p:extLst>
          </p:nvPr>
        </p:nvGraphicFramePr>
        <p:xfrm>
          <a:off x="685800" y="1739900"/>
          <a:ext cx="10668000" cy="306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KK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Deletion Anomaly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Urmila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Shourav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62000" y="31750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73300" y="3175000"/>
            <a:ext cx="35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22400" y="5118100"/>
            <a:ext cx="604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SQL: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DELETE FROM </a:t>
            </a:r>
            <a:r>
              <a:rPr lang="en-US" sz="2400" b="1" i="1" dirty="0" smtClean="0">
                <a:solidFill>
                  <a:srgbClr val="C00000"/>
                </a:solidFill>
              </a:rPr>
              <a:t>University</a:t>
            </a:r>
            <a:r>
              <a:rPr lang="en-US" sz="2400" b="1" dirty="0" smtClean="0">
                <a:solidFill>
                  <a:srgbClr val="C00000"/>
                </a:solidFill>
              </a:rPr>
              <a:t> WHERE Sid=2;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Update Anomaly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255570"/>
              </p:ext>
            </p:extLst>
          </p:nvPr>
        </p:nvGraphicFramePr>
        <p:xfrm>
          <a:off x="685800" y="1498600"/>
          <a:ext cx="10668000" cy="306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28000</a:t>
                      </a:r>
                      <a:endParaRPr lang="en-US" dirty="0"/>
                    </a:p>
                  </a:txBody>
                  <a:tcPr/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Urmila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1383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Shourav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4889500"/>
            <a:ext cx="604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SQL: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UPDATE </a:t>
            </a:r>
            <a:r>
              <a:rPr lang="en-US" sz="2400" b="1" i="1" dirty="0" smtClean="0">
                <a:solidFill>
                  <a:srgbClr val="C00000"/>
                </a:solidFill>
              </a:rPr>
              <a:t>University</a:t>
            </a:r>
            <a:r>
              <a:rPr lang="en-US" sz="2400" b="1" dirty="0" smtClean="0">
                <a:solidFill>
                  <a:srgbClr val="C00000"/>
                </a:solidFill>
              </a:rPr>
              <a:t> SET Salary=40000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WHERE Fid=“F1”;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Normal Forms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7100" y="1282700"/>
            <a:ext cx="10515600" cy="4957763"/>
          </a:xfrm>
        </p:spPr>
        <p:txBody>
          <a:bodyPr/>
          <a:lstStyle/>
          <a:p>
            <a:r>
              <a:rPr lang="en-US" sz="1800" dirty="0"/>
              <a:t>There are the </a:t>
            </a:r>
            <a:r>
              <a:rPr lang="en-US" sz="1800" dirty="0" smtClean="0"/>
              <a:t>following four </a:t>
            </a:r>
            <a:r>
              <a:rPr lang="en-US" sz="1800" dirty="0"/>
              <a:t>types of normal forms</a:t>
            </a:r>
            <a:r>
              <a:rPr lang="en-US" sz="1800" dirty="0" smtClean="0"/>
              <a:t>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70" y="1996879"/>
            <a:ext cx="5087060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746</Words>
  <Application>Microsoft Office PowerPoint</Application>
  <PresentationFormat>Widescreen</PresentationFormat>
  <Paragraphs>326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DATABASE NORMALIZATION</vt:lpstr>
      <vt:lpstr>What is Normalization</vt:lpstr>
      <vt:lpstr>Redundancy</vt:lpstr>
      <vt:lpstr>Redundancy(Cont..)</vt:lpstr>
      <vt:lpstr>What is Anomaly</vt:lpstr>
      <vt:lpstr>Insertion Anomaly</vt:lpstr>
      <vt:lpstr>Delete Anomaly</vt:lpstr>
      <vt:lpstr>Update Anomaly</vt:lpstr>
      <vt:lpstr>Normal Forms</vt:lpstr>
      <vt:lpstr>First Normal Form(1 NF)</vt:lpstr>
      <vt:lpstr>1NF Example(Cont..)</vt:lpstr>
      <vt:lpstr>Second Normal Forms(2NF)</vt:lpstr>
      <vt:lpstr>Prime &amp; Non Prime Attributes</vt:lpstr>
      <vt:lpstr>Functional Dependency</vt:lpstr>
      <vt:lpstr>Partial Dependency</vt:lpstr>
      <vt:lpstr>Example of 2NF</vt:lpstr>
      <vt:lpstr>Example of 2NF(Cont..)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NORMALIZATION</dc:title>
  <dc:creator>USER</dc:creator>
  <cp:lastModifiedBy>noor kibria</cp:lastModifiedBy>
  <cp:revision>35</cp:revision>
  <dcterms:created xsi:type="dcterms:W3CDTF">2020-08-17T19:20:22Z</dcterms:created>
  <dcterms:modified xsi:type="dcterms:W3CDTF">2020-11-24T13:09:13Z</dcterms:modified>
</cp:coreProperties>
</file>