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1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5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2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7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9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0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4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3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2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6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3AA7D-12DB-4881-8F2F-BBA4FAB6F183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E3FCC-1A5B-4265-8167-5CB4BDA81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7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Communication and Computer Networks</a:t>
            </a:r>
            <a:br>
              <a:rPr lang="en-US" dirty="0" smtClean="0"/>
            </a:br>
            <a:r>
              <a:rPr lang="en-US" dirty="0" smtClean="0"/>
              <a:t>EEE 485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Course Teacher: Md. </a:t>
            </a:r>
            <a:r>
              <a:rPr lang="en-US" dirty="0" err="1" smtClean="0">
                <a:solidFill>
                  <a:schemeClr val="tx1"/>
                </a:solidFill>
              </a:rPr>
              <a:t>Zakir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Hasan</a:t>
            </a:r>
            <a:r>
              <a:rPr lang="en-US" dirty="0" smtClean="0">
                <a:solidFill>
                  <a:schemeClr val="tx1"/>
                </a:solidFill>
              </a:rPr>
              <a:t>(MZH)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Noise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8200"/>
            <a:ext cx="8001000" cy="5562600"/>
          </a:xfrm>
        </p:spPr>
      </p:pic>
    </p:spTree>
    <p:extLst>
      <p:ext uri="{BB962C8B-B14F-4D97-AF65-F5344CB8AC3E}">
        <p14:creationId xmlns:p14="http://schemas.microsoft.com/office/powerpoint/2010/main" val="23135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8077200" cy="5791200"/>
          </a:xfrm>
        </p:spPr>
      </p:pic>
    </p:spTree>
    <p:extLst>
      <p:ext uri="{BB962C8B-B14F-4D97-AF65-F5344CB8AC3E}">
        <p14:creationId xmlns:p14="http://schemas.microsoft.com/office/powerpoint/2010/main" val="13134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3400"/>
            <a:ext cx="7620000" cy="5181600"/>
          </a:xfrm>
        </p:spPr>
      </p:pic>
    </p:spTree>
    <p:extLst>
      <p:ext uri="{BB962C8B-B14F-4D97-AF65-F5344CB8AC3E}">
        <p14:creationId xmlns:p14="http://schemas.microsoft.com/office/powerpoint/2010/main" val="21688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Maths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66800"/>
            <a:ext cx="7620000" cy="1447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90800"/>
            <a:ext cx="7543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yourself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7319537" cy="119141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27" y="3449743"/>
            <a:ext cx="7387063" cy="142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SNR(</a:t>
            </a:r>
            <a:r>
              <a:rPr lang="en-US" dirty="0" err="1" smtClean="0"/>
              <a:t>db</a:t>
            </a:r>
            <a:r>
              <a:rPr lang="en-US" dirty="0" smtClean="0"/>
              <a:t> to value)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23.92Mbps</a:t>
            </a:r>
            <a:endParaRPr lang="en-US" sz="2400" dirty="0"/>
          </a:p>
          <a:p>
            <a:pPr marL="0" indent="0">
              <a:buNone/>
            </a:pPr>
            <a:r>
              <a:rPr lang="en-US" sz="3600" dirty="0" err="1" smtClean="0"/>
              <a:t>SNR</a:t>
            </a:r>
            <a:r>
              <a:rPr lang="en-US" sz="2000" dirty="0" err="1" smtClean="0"/>
              <a:t>db</a:t>
            </a:r>
            <a:r>
              <a:rPr lang="en-US" sz="3600" dirty="0" smtClean="0"/>
              <a:t>=10*log</a:t>
            </a:r>
            <a:r>
              <a:rPr lang="en-US" sz="1800" dirty="0" smtClean="0"/>
              <a:t>10</a:t>
            </a:r>
            <a:r>
              <a:rPr lang="en-US" sz="4000" dirty="0" smtClean="0"/>
              <a:t>(SNR</a:t>
            </a:r>
            <a:r>
              <a:rPr lang="en-US" sz="4000" dirty="0" smtClean="0"/>
              <a:t>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265=2*20*log2L</a:t>
            </a:r>
          </a:p>
          <a:p>
            <a:pPr marL="0" indent="0">
              <a:buNone/>
            </a:pPr>
            <a:r>
              <a:rPr lang="en-US" sz="2000" dirty="0" smtClean="0"/>
              <a:t>6.625=log2L</a:t>
            </a:r>
          </a:p>
          <a:p>
            <a:pPr marL="0" indent="0">
              <a:buNone/>
            </a:pPr>
            <a:r>
              <a:rPr lang="en-US" sz="2000" dirty="0" smtClean="0"/>
              <a:t>2^6.625=L</a:t>
            </a:r>
          </a:p>
          <a:p>
            <a:pPr marL="0" indent="0">
              <a:buNone/>
            </a:pPr>
            <a:r>
              <a:rPr lang="en-US" sz="2000" dirty="0" smtClean="0"/>
              <a:t>L=98.4=&gt;128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36/10=log(SNR)</a:t>
            </a:r>
          </a:p>
          <a:p>
            <a:pPr marL="0" indent="0">
              <a:buNone/>
            </a:pPr>
            <a:r>
              <a:rPr lang="en-US" sz="4000" dirty="0" smtClean="0"/>
              <a:t>10^3.6=SNR</a:t>
            </a:r>
          </a:p>
          <a:p>
            <a:pPr marL="0" indent="0">
              <a:buNone/>
            </a:pPr>
            <a:r>
              <a:rPr lang="en-US" sz="4000" dirty="0" smtClean="0"/>
              <a:t>C=2M*log</a:t>
            </a:r>
            <a:r>
              <a:rPr lang="en-US" sz="2000" dirty="0" smtClean="0"/>
              <a:t>2</a:t>
            </a:r>
            <a:r>
              <a:rPr lang="en-US" sz="3600" dirty="0" smtClean="0"/>
              <a:t>(1+3981)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1050" dirty="0" smtClean="0"/>
          </a:p>
        </p:txBody>
      </p:sp>
    </p:spTree>
    <p:extLst>
      <p:ext uri="{BB962C8B-B14F-4D97-AF65-F5344CB8AC3E}">
        <p14:creationId xmlns:p14="http://schemas.microsoft.com/office/powerpoint/2010/main" val="9728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L=2^n</a:t>
            </a:r>
          </a:p>
          <a:p>
            <a:pPr marL="0" indent="0">
              <a:buNone/>
            </a:pPr>
            <a:r>
              <a:rPr lang="en-US" dirty="0" smtClean="0"/>
              <a:t>L=2,4,8,16,32,64,128,256,512,1024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Bitrate=2*bandwidth*n</a:t>
            </a:r>
            <a:endParaRPr lang="en-US" sz="3600" dirty="0" smtClean="0"/>
          </a:p>
          <a:p>
            <a:r>
              <a:rPr lang="en-US" dirty="0" smtClean="0"/>
              <a:t>n= bit number</a:t>
            </a:r>
          </a:p>
          <a:p>
            <a:r>
              <a:rPr lang="en-US" dirty="0" smtClean="0"/>
              <a:t>L=signal level</a:t>
            </a:r>
          </a:p>
          <a:p>
            <a:r>
              <a:rPr lang="en-US" dirty="0" smtClean="0"/>
              <a:t>n=2(0,1)</a:t>
            </a:r>
          </a:p>
          <a:p>
            <a:r>
              <a:rPr lang="en-US" dirty="0" smtClean="0"/>
              <a:t>L=2^2=4</a:t>
            </a:r>
          </a:p>
          <a:p>
            <a:r>
              <a:rPr lang="en-US" dirty="0" smtClean="0"/>
              <a:t>1,2,3,4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MY" b="1" dirty="0" err="1"/>
              <a:t>Behrouz</a:t>
            </a:r>
            <a:r>
              <a:rPr lang="en-MY" b="1" dirty="0"/>
              <a:t> A. </a:t>
            </a:r>
            <a:r>
              <a:rPr lang="en-MY" b="1" dirty="0" err="1"/>
              <a:t>Forouzan</a:t>
            </a:r>
            <a:r>
              <a:rPr lang="en-MY" b="1" dirty="0"/>
              <a:t>, “</a:t>
            </a:r>
            <a:r>
              <a:rPr lang="en-MY" dirty="0"/>
              <a:t>Data Communications and Networking”, 5</a:t>
            </a:r>
            <a:r>
              <a:rPr lang="en-MY" baseline="30000" dirty="0"/>
              <a:t>th</a:t>
            </a:r>
            <a:r>
              <a:rPr lang="en-MY" dirty="0"/>
              <a:t> </a:t>
            </a:r>
            <a:r>
              <a:rPr lang="en-MY" dirty="0" smtClean="0"/>
              <a:t>Edition </a:t>
            </a:r>
            <a:r>
              <a:rPr lang="en-MY" dirty="0"/>
              <a:t>McGraw Hill, 2012.                        </a:t>
            </a:r>
            <a:endParaRPr lang="en-US" dirty="0"/>
          </a:p>
          <a:p>
            <a:pPr lvl="0"/>
            <a:r>
              <a:rPr lang="en-MY" b="1" dirty="0"/>
              <a:t>Bernard </a:t>
            </a:r>
            <a:r>
              <a:rPr lang="en-MY" b="1" dirty="0" err="1"/>
              <a:t>Sklar</a:t>
            </a:r>
            <a:r>
              <a:rPr lang="en-MY" b="1" dirty="0"/>
              <a:t>, </a:t>
            </a:r>
            <a:r>
              <a:rPr lang="en-MY" dirty="0"/>
              <a:t>“Digital Communications: Fundamentals and Applications</a:t>
            </a:r>
            <a:r>
              <a:rPr lang="en-MY" dirty="0" smtClean="0"/>
              <a:t>”,  </a:t>
            </a:r>
            <a:r>
              <a:rPr lang="en-MY" dirty="0"/>
              <a:t>2</a:t>
            </a:r>
            <a:r>
              <a:rPr lang="en-MY" baseline="30000" dirty="0"/>
              <a:t>nd</a:t>
            </a:r>
            <a:r>
              <a:rPr lang="en-MY" dirty="0"/>
              <a:t> Edition, Prentice Hall.</a:t>
            </a:r>
            <a:r>
              <a:rPr lang="en-MY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MY" dirty="0"/>
              <a:t>To understand the general terminologies and trends in Data Communication and Computer Network.</a:t>
            </a:r>
            <a:endParaRPr lang="en-US" dirty="0"/>
          </a:p>
          <a:p>
            <a:pPr lvl="0"/>
            <a:r>
              <a:rPr lang="en-MY" dirty="0"/>
              <a:t>To analyse the data transmission, interfacing, and line coding.</a:t>
            </a:r>
            <a:endParaRPr lang="en-US" dirty="0"/>
          </a:p>
          <a:p>
            <a:pPr lvl="0"/>
            <a:r>
              <a:rPr lang="en-MY" dirty="0"/>
              <a:t>To explore the field of computer networking and communication, emphasizing network topologies and interference issues.</a:t>
            </a:r>
            <a:endParaRPr lang="en-US" dirty="0"/>
          </a:p>
          <a:p>
            <a:pPr lvl="0"/>
            <a:r>
              <a:rPr lang="en-MY" dirty="0"/>
              <a:t>To get familiar with various network layers.</a:t>
            </a:r>
            <a:endParaRPr lang="en-US" dirty="0"/>
          </a:p>
          <a:p>
            <a:pPr lvl="0"/>
            <a:r>
              <a:rPr lang="en-MY" dirty="0"/>
              <a:t>To analyse in-depth techniques for Computer Protocols and IP addressing.</a:t>
            </a:r>
            <a:endParaRPr lang="en-US" dirty="0"/>
          </a:p>
          <a:p>
            <a:r>
              <a:rPr lang="en-MY" dirty="0"/>
              <a:t>To provide a brief knowledge about wireless communication.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6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MY" sz="2000" dirty="0"/>
              <a:t>Familiarization with the course, Basics of Data Communication</a:t>
            </a:r>
            <a:endParaRPr lang="en-US" sz="2000" dirty="0"/>
          </a:p>
          <a:p>
            <a:r>
              <a:rPr lang="en-MY" sz="2000" dirty="0"/>
              <a:t>Transmission Impairments, Information on data capacity theorem, Shannon’s Capacity theorem, </a:t>
            </a:r>
            <a:r>
              <a:rPr lang="en-MY" sz="2000" dirty="0" err="1"/>
              <a:t>Nyquist</a:t>
            </a:r>
            <a:r>
              <a:rPr lang="en-MY" sz="2000" dirty="0"/>
              <a:t> </a:t>
            </a:r>
            <a:r>
              <a:rPr lang="en-MY" sz="2000" dirty="0" smtClean="0"/>
              <a:t>theorem</a:t>
            </a:r>
          </a:p>
          <a:p>
            <a:r>
              <a:rPr lang="en-MY" sz="2000" dirty="0"/>
              <a:t>PCM, Sampling, Quantization, Encoding, Quantization Error, Reduction of </a:t>
            </a:r>
            <a:r>
              <a:rPr lang="en-MY" sz="2000" dirty="0" smtClean="0"/>
              <a:t>quantization error</a:t>
            </a:r>
          </a:p>
          <a:p>
            <a:r>
              <a:rPr lang="en-MY" sz="2000" dirty="0"/>
              <a:t>DPCM, Delta Modulation, Error of Delta Modulation, Reducing </a:t>
            </a:r>
            <a:r>
              <a:rPr lang="en-MY" sz="2000" dirty="0" smtClean="0"/>
              <a:t>Error</a:t>
            </a:r>
          </a:p>
          <a:p>
            <a:r>
              <a:rPr lang="en-MY" sz="2000" dirty="0"/>
              <a:t>Digital to Digital Conversion-Source Coding, Line </a:t>
            </a:r>
            <a:r>
              <a:rPr lang="en-MY" sz="2000" dirty="0" smtClean="0"/>
              <a:t>Coding</a:t>
            </a:r>
          </a:p>
          <a:p>
            <a:r>
              <a:rPr lang="en-MY" sz="2000" dirty="0"/>
              <a:t>Block </a:t>
            </a:r>
            <a:r>
              <a:rPr lang="en-MY" sz="2000" dirty="0" smtClean="0"/>
              <a:t>coding</a:t>
            </a:r>
          </a:p>
          <a:p>
            <a:pPr lvl="0"/>
            <a:r>
              <a:rPr lang="en-MY" sz="2000" dirty="0"/>
              <a:t>Digital to </a:t>
            </a:r>
            <a:r>
              <a:rPr lang="en-MY" sz="2000" dirty="0" err="1"/>
              <a:t>Analog</a:t>
            </a:r>
            <a:r>
              <a:rPr lang="en-MY" sz="2000" dirty="0"/>
              <a:t> Conversion: ASK,FSK,PSK, BPSK</a:t>
            </a:r>
            <a:endParaRPr lang="en-US" sz="2000" dirty="0"/>
          </a:p>
          <a:p>
            <a:r>
              <a:rPr lang="en-MY" sz="2000" dirty="0"/>
              <a:t>Error detection and correction. CRC and other methods. RS232 (or EIA 232D) V.24 interface </a:t>
            </a:r>
            <a:r>
              <a:rPr lang="en-MY" sz="2000" dirty="0" smtClean="0"/>
              <a:t>standard</a:t>
            </a:r>
          </a:p>
          <a:p>
            <a:r>
              <a:rPr lang="en-MY" sz="2000" dirty="0"/>
              <a:t>Classification of networks according to topology and size, Relation between LAN, MAN and </a:t>
            </a:r>
            <a:r>
              <a:rPr lang="en-MY" sz="2000" dirty="0" smtClean="0"/>
              <a:t>WAN.</a:t>
            </a:r>
          </a:p>
          <a:p>
            <a:pPr lvl="0"/>
            <a:r>
              <a:rPr lang="en-MY" sz="2000" dirty="0"/>
              <a:t>Network Layer:  overview of TCP/IP protocol suite and OSI model</a:t>
            </a:r>
            <a:endParaRPr lang="en-US" sz="2000" dirty="0"/>
          </a:p>
          <a:p>
            <a:r>
              <a:rPr lang="en-MY" sz="2000" dirty="0"/>
              <a:t>Internet applications, e-mail and file transfer SMTP and FTP, HTTP Wireless LAN, IEEE 802.11 and Bluetooth</a:t>
            </a:r>
            <a:r>
              <a:rPr lang="en-MY" sz="2000" dirty="0" smtClean="0"/>
              <a:t>.</a:t>
            </a:r>
          </a:p>
          <a:p>
            <a:endParaRPr lang="en-MY" sz="2000" dirty="0"/>
          </a:p>
          <a:p>
            <a:endParaRPr lang="en-MY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58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lvl="0"/>
            <a:r>
              <a:rPr lang="en-MY" sz="2000" dirty="0"/>
              <a:t>Multiple access- CSMA/CD, CSMA/CA, CDMA</a:t>
            </a:r>
            <a:endParaRPr lang="en-US" sz="2000" dirty="0"/>
          </a:p>
          <a:p>
            <a:r>
              <a:rPr lang="en-MY" sz="2000" dirty="0"/>
              <a:t>Circuit and packet Switching: Space division and time division </a:t>
            </a:r>
            <a:endParaRPr lang="en-MY" sz="2000" dirty="0" smtClean="0"/>
          </a:p>
          <a:p>
            <a:r>
              <a:rPr lang="en-MY" sz="2000" dirty="0"/>
              <a:t>switching, single node networks,  Packet switching, Circuit switching and hybrid switching, Virtual circuit and </a:t>
            </a:r>
            <a:r>
              <a:rPr lang="en-MY" sz="2000" dirty="0" smtClean="0"/>
              <a:t>data-grams</a:t>
            </a:r>
          </a:p>
          <a:p>
            <a:r>
              <a:rPr lang="en-MY" sz="2000" dirty="0"/>
              <a:t>IP address and </a:t>
            </a:r>
            <a:r>
              <a:rPr lang="en-MY" sz="2000" dirty="0" err="1" smtClean="0"/>
              <a:t>subnetting</a:t>
            </a:r>
            <a:endParaRPr lang="en-MY" sz="2000" dirty="0" smtClean="0"/>
          </a:p>
          <a:p>
            <a:r>
              <a:rPr lang="en-MY" sz="2000" dirty="0"/>
              <a:t>Local Area Networks- traditional Ethernet, Fast Ethernet and Gigabit Ethernet, connecting devices, repeater, hub, bridge and </a:t>
            </a:r>
            <a:r>
              <a:rPr lang="en-MY" sz="2000" dirty="0" smtClean="0"/>
              <a:t>switch</a:t>
            </a:r>
          </a:p>
          <a:p>
            <a:pPr lvl="0"/>
            <a:r>
              <a:rPr lang="en-MY" sz="2000" dirty="0"/>
              <a:t>Transmission medium: guided and unguided</a:t>
            </a:r>
            <a:endParaRPr lang="en-US" sz="2000" dirty="0"/>
          </a:p>
          <a:p>
            <a:r>
              <a:rPr lang="en-MY" sz="2000" dirty="0"/>
              <a:t>Review of lectures delivered so far and discussion with the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231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Communication(Analog and digital)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0"/>
            <a:ext cx="7315200" cy="4114800"/>
          </a:xfrm>
        </p:spPr>
      </p:pic>
    </p:spTree>
    <p:extLst>
      <p:ext uri="{BB962C8B-B14F-4D97-AF65-F5344CB8AC3E}">
        <p14:creationId xmlns:p14="http://schemas.microsoft.com/office/powerpoint/2010/main" val="31291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Impairments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133600"/>
            <a:ext cx="5943599" cy="2895599"/>
          </a:xfrm>
        </p:spPr>
      </p:pic>
    </p:spTree>
    <p:extLst>
      <p:ext uri="{BB962C8B-B14F-4D97-AF65-F5344CB8AC3E}">
        <p14:creationId xmlns:p14="http://schemas.microsoft.com/office/powerpoint/2010/main" val="10948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Attenuation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7800"/>
            <a:ext cx="7772400" cy="4800599"/>
          </a:xfrm>
        </p:spPr>
      </p:pic>
    </p:spTree>
    <p:extLst>
      <p:ext uri="{BB962C8B-B14F-4D97-AF65-F5344CB8AC3E}">
        <p14:creationId xmlns:p14="http://schemas.microsoft.com/office/powerpoint/2010/main" val="37701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371600"/>
          </a:xfrm>
        </p:spPr>
        <p:txBody>
          <a:bodyPr/>
          <a:lstStyle/>
          <a:p>
            <a:r>
              <a:rPr lang="en-US" dirty="0" smtClean="0"/>
              <a:t>Distortion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400"/>
            <a:ext cx="7924800" cy="5562600"/>
          </a:xfrm>
        </p:spPr>
      </p:pic>
    </p:spTree>
    <p:extLst>
      <p:ext uri="{BB962C8B-B14F-4D97-AF65-F5344CB8AC3E}">
        <p14:creationId xmlns:p14="http://schemas.microsoft.com/office/powerpoint/2010/main" val="378646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387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Data Communication and Computer Networks EEE 485</vt:lpstr>
      <vt:lpstr>Text Books</vt:lpstr>
      <vt:lpstr>Course Objectives</vt:lpstr>
      <vt:lpstr>Course Contents</vt:lpstr>
      <vt:lpstr>Course Contents</vt:lpstr>
      <vt:lpstr>Data Communication(Analog and digital)</vt:lpstr>
      <vt:lpstr>Transmission Impairments</vt:lpstr>
      <vt:lpstr>Attenuation</vt:lpstr>
      <vt:lpstr>Distortion</vt:lpstr>
      <vt:lpstr>Noise</vt:lpstr>
      <vt:lpstr>PowerPoint Presentation</vt:lpstr>
      <vt:lpstr>PowerPoint Presentation</vt:lpstr>
      <vt:lpstr>Maths</vt:lpstr>
      <vt:lpstr>Test yourself</vt:lpstr>
      <vt:lpstr>SNR(db to value)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Communication and Computer Networks EEE 485</dc:title>
  <dc:creator>U$ER</dc:creator>
  <cp:lastModifiedBy>U$ER</cp:lastModifiedBy>
  <cp:revision>16</cp:revision>
  <dcterms:created xsi:type="dcterms:W3CDTF">2020-06-22T05:36:09Z</dcterms:created>
  <dcterms:modified xsi:type="dcterms:W3CDTF">2020-07-04T10:39:05Z</dcterms:modified>
</cp:coreProperties>
</file>