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4" r:id="rId6"/>
    <p:sldId id="261" r:id="rId7"/>
    <p:sldId id="262" r:id="rId8"/>
    <p:sldId id="26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A2A-E894-48E5-87F5-D603D791F4C5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C4D66-88EA-4775-837F-4DFB9D5B0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A2A-E894-48E5-87F5-D603D791F4C5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4D66-88EA-4775-837F-4DFB9D5B0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A2A-E894-48E5-87F5-D603D791F4C5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4D66-88EA-4775-837F-4DFB9D5B0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75CA2A-E894-48E5-87F5-D603D791F4C5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C4D66-88EA-4775-837F-4DFB9D5B0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A2A-E894-48E5-87F5-D603D791F4C5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4D66-88EA-4775-837F-4DFB9D5B0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A2A-E894-48E5-87F5-D603D791F4C5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4D66-88EA-4775-837F-4DFB9D5B0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4D66-88EA-4775-837F-4DFB9D5B0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A2A-E894-48E5-87F5-D603D791F4C5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A2A-E894-48E5-87F5-D603D791F4C5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4D66-88EA-4775-837F-4DFB9D5B0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A2A-E894-48E5-87F5-D603D791F4C5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4D66-88EA-4775-837F-4DFB9D5B0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75CA2A-E894-48E5-87F5-D603D791F4C5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C4D66-88EA-4775-837F-4DFB9D5B0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A2A-E894-48E5-87F5-D603D791F4C5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C4D66-88EA-4775-837F-4DFB9D5B0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75CA2A-E894-48E5-87F5-D603D791F4C5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C4D66-88EA-4775-837F-4DFB9D5B0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562600"/>
            <a:ext cx="8305800" cy="838200"/>
          </a:xfrm>
        </p:spPr>
        <p:txBody>
          <a:bodyPr/>
          <a:lstStyle/>
          <a:p>
            <a:r>
              <a:rPr lang="en-US" b="1" dirty="0" smtClean="0"/>
              <a:t>William Shakespeare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419600"/>
            <a:ext cx="8305800" cy="914400"/>
          </a:xfrm>
        </p:spPr>
        <p:txBody>
          <a:bodyPr/>
          <a:lstStyle/>
          <a:p>
            <a:r>
              <a:rPr b="1" i="1" smtClean="0"/>
              <a:t>The Merchant of Venice</a:t>
            </a:r>
            <a:endParaRPr lang="en-US" i="1" dirty="0"/>
          </a:p>
        </p:txBody>
      </p:sp>
      <p:pic>
        <p:nvPicPr>
          <p:cNvPr id="1026" name="Picture 2" descr="C:\Users\DIU.TAHSINA\Desktop\the-merchant-of-venic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322763" cy="431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written in either 1596 or 1597</a:t>
            </a:r>
          </a:p>
          <a:p>
            <a:r>
              <a:rPr lang="en-US" sz="3200" dirty="0" smtClean="0"/>
              <a:t>parts of </a:t>
            </a:r>
            <a:r>
              <a:rPr lang="en-US" sz="3200" smtClean="0"/>
              <a:t>the play </a:t>
            </a:r>
            <a:r>
              <a:rPr lang="en-US" sz="3200" dirty="0" smtClean="0"/>
              <a:t>are found in a number of contemporary Italian story collections</a:t>
            </a:r>
          </a:p>
          <a:p>
            <a:r>
              <a:rPr lang="en-US" sz="3200" dirty="0" smtClean="0"/>
              <a:t>earliest performance record - held at the court of King James in the spring of 1605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Key Facts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Portia &amp; Nerissa </a:t>
            </a:r>
            <a:endParaRPr lang="en-US" dirty="0"/>
          </a:p>
        </p:txBody>
      </p:sp>
      <p:pic>
        <p:nvPicPr>
          <p:cNvPr id="2050" name="Picture 2" descr="F:\Images\Course Images\merchant-p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934200" cy="460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Antonio </a:t>
            </a:r>
            <a:r>
              <a:rPr lang="en-US" dirty="0" smtClean="0"/>
              <a:t>–</a:t>
            </a:r>
            <a:r>
              <a:rPr smtClean="0"/>
              <a:t> The Title Character</a:t>
            </a:r>
            <a:endParaRPr lang="en-US" dirty="0"/>
          </a:p>
        </p:txBody>
      </p:sp>
      <p:pic>
        <p:nvPicPr>
          <p:cNvPr id="3074" name="Picture 2" descr="F:\Images\Course Images\anton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7391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On the Elizabethan stage, Jews </a:t>
            </a:r>
          </a:p>
          <a:p>
            <a:pPr>
              <a:buNone/>
            </a:pPr>
            <a:r>
              <a:rPr lang="en-US" dirty="0" smtClean="0"/>
              <a:t>were often presented in a </a:t>
            </a:r>
          </a:p>
          <a:p>
            <a:pPr>
              <a:buNone/>
            </a:pPr>
            <a:r>
              <a:rPr lang="en-US" dirty="0" smtClean="0"/>
              <a:t>caricature, with hooked noses and </a:t>
            </a:r>
          </a:p>
          <a:p>
            <a:pPr>
              <a:buNone/>
            </a:pPr>
            <a:r>
              <a:rPr lang="en-US" dirty="0" smtClean="0"/>
              <a:t>bright red wigs, and were </a:t>
            </a:r>
          </a:p>
          <a:p>
            <a:pPr>
              <a:buNone/>
            </a:pPr>
            <a:r>
              <a:rPr lang="en-US" dirty="0" smtClean="0"/>
              <a:t>depicted as avaricious usurers.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Many modern readers and </a:t>
            </a:r>
          </a:p>
          <a:p>
            <a:pPr>
              <a:buNone/>
            </a:pPr>
            <a:r>
              <a:rPr lang="en-US" smtClean="0"/>
              <a:t>Theatre goers </a:t>
            </a:r>
            <a:r>
              <a:rPr lang="en-US" dirty="0" smtClean="0"/>
              <a:t>have read the play as </a:t>
            </a:r>
          </a:p>
          <a:p>
            <a:pPr>
              <a:buNone/>
            </a:pPr>
            <a:r>
              <a:rPr lang="en-US" dirty="0" smtClean="0"/>
              <a:t>a plea for tolerance pointing out </a:t>
            </a:r>
          </a:p>
          <a:p>
            <a:pPr>
              <a:buNone/>
            </a:pPr>
            <a:r>
              <a:rPr lang="en-US" dirty="0" smtClean="0"/>
              <a:t>Shylock's painful status in Venetian</a:t>
            </a:r>
          </a:p>
          <a:p>
            <a:pPr>
              <a:buNone/>
            </a:pPr>
            <a:r>
              <a:rPr lang="en-US" dirty="0" smtClean="0"/>
              <a:t>society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Shylock</a:t>
            </a:r>
            <a:endParaRPr lang="en-US" dirty="0"/>
          </a:p>
        </p:txBody>
      </p:sp>
      <p:pic>
        <p:nvPicPr>
          <p:cNvPr id="1026" name="Picture 2" descr="F:\Images\Course Images\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00200"/>
            <a:ext cx="316230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Bassanio &amp; Portia</a:t>
            </a:r>
            <a:endParaRPr lang="en-US" dirty="0"/>
          </a:p>
        </p:txBody>
      </p:sp>
      <p:pic>
        <p:nvPicPr>
          <p:cNvPr id="4098" name="Picture 2" descr="F:\Images\Course Images\merchant_of_venice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848600" cy="5213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Casket Scene</a:t>
            </a:r>
            <a:endParaRPr lang="en-US" dirty="0"/>
          </a:p>
        </p:txBody>
      </p:sp>
      <p:pic>
        <p:nvPicPr>
          <p:cNvPr id="5122" name="Picture 2" descr="F:\Images\Course Images\merchant_of_venice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797800" cy="5179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Trial Scene</a:t>
            </a:r>
            <a:endParaRPr lang="en-US" dirty="0"/>
          </a:p>
        </p:txBody>
      </p:sp>
      <p:pic>
        <p:nvPicPr>
          <p:cNvPr id="6146" name="Picture 2" descr="F:\Images\Course Images\merchant14_fs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28600"/>
            <a:ext cx="1951037" cy="1298575"/>
          </a:xfrm>
          <a:prstGeom prst="rect">
            <a:avLst/>
          </a:prstGeom>
          <a:noFill/>
        </p:spPr>
      </p:pic>
      <p:pic>
        <p:nvPicPr>
          <p:cNvPr id="6147" name="Picture 3" descr="F:\Images\Course Images\merchant_of_venice-pound-of-fle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7848600" cy="5213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Antisemitism</a:t>
            </a:r>
            <a:endParaRPr lang="en-US" sz="3600" dirty="0" smtClean="0"/>
          </a:p>
          <a:p>
            <a:r>
              <a:rPr lang="en-US" sz="3600" dirty="0" smtClean="0"/>
              <a:t>Love</a:t>
            </a:r>
          </a:p>
          <a:p>
            <a:r>
              <a:rPr lang="en-US" sz="3600" dirty="0" smtClean="0"/>
              <a:t>Mercy</a:t>
            </a:r>
          </a:p>
          <a:p>
            <a:r>
              <a:rPr lang="en-US" sz="3600" dirty="0" smtClean="0"/>
              <a:t>Cycle of feelings of hatred</a:t>
            </a:r>
          </a:p>
          <a:p>
            <a:r>
              <a:rPr lang="en-US" sz="3600" dirty="0" smtClean="0"/>
              <a:t>Filial Piety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Themes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449</TotalTime>
  <Words>124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The Merchant of Venice</vt:lpstr>
      <vt:lpstr>Key Facts</vt:lpstr>
      <vt:lpstr>Portia &amp; Nerissa </vt:lpstr>
      <vt:lpstr>Antonio – The Title Character</vt:lpstr>
      <vt:lpstr>Shylock</vt:lpstr>
      <vt:lpstr>Bassanio &amp; Portia</vt:lpstr>
      <vt:lpstr>The Casket Scene</vt:lpstr>
      <vt:lpstr>The Trial Scene</vt:lpstr>
      <vt:lpstr>Themes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Merchant of Venice</dc:title>
  <dc:creator>DIU</dc:creator>
  <cp:lastModifiedBy>DIU</cp:lastModifiedBy>
  <cp:revision>13</cp:revision>
  <dcterms:created xsi:type="dcterms:W3CDTF">2015-09-20T03:47:47Z</dcterms:created>
  <dcterms:modified xsi:type="dcterms:W3CDTF">2017-04-12T05:52:40Z</dcterms:modified>
</cp:coreProperties>
</file>