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379" r:id="rId3"/>
    <p:sldId id="257" r:id="rId4"/>
    <p:sldId id="340" r:id="rId5"/>
    <p:sldId id="380" r:id="rId6"/>
    <p:sldId id="341" r:id="rId7"/>
    <p:sldId id="342" r:id="rId8"/>
    <p:sldId id="322" r:id="rId9"/>
    <p:sldId id="339" r:id="rId10"/>
    <p:sldId id="328" r:id="rId11"/>
    <p:sldId id="310" r:id="rId12"/>
    <p:sldId id="329" r:id="rId13"/>
    <p:sldId id="311" r:id="rId14"/>
    <p:sldId id="325" r:id="rId15"/>
    <p:sldId id="330" r:id="rId16"/>
    <p:sldId id="288" r:id="rId17"/>
    <p:sldId id="331" r:id="rId18"/>
    <p:sldId id="332" r:id="rId19"/>
    <p:sldId id="333" r:id="rId20"/>
    <p:sldId id="327" r:id="rId21"/>
    <p:sldId id="334" r:id="rId22"/>
    <p:sldId id="335" r:id="rId23"/>
    <p:sldId id="361" r:id="rId24"/>
    <p:sldId id="364" r:id="rId25"/>
    <p:sldId id="365" r:id="rId26"/>
    <p:sldId id="367" r:id="rId27"/>
    <p:sldId id="371" r:id="rId28"/>
    <p:sldId id="372" r:id="rId29"/>
    <p:sldId id="373" r:id="rId30"/>
    <p:sldId id="381" r:id="rId31"/>
    <p:sldId id="374" r:id="rId32"/>
    <p:sldId id="376" r:id="rId33"/>
    <p:sldId id="338" r:id="rId34"/>
  </p:sldIdLst>
  <p:sldSz cx="10972800" cy="7315200"/>
  <p:notesSz cx="6858000" cy="9144000"/>
  <p:defaultTextStyle>
    <a:defPPr>
      <a:defRPr lang="en-US"/>
    </a:defPPr>
    <a:lvl1pPr marL="0" algn="l" defTabSz="1044924" rtl="0" eaLnBrk="1" latinLnBrk="0" hangingPunct="1">
      <a:defRPr sz="2100" kern="1200">
        <a:solidFill>
          <a:schemeClr val="tx1"/>
        </a:solidFill>
        <a:latin typeface="+mn-lt"/>
        <a:ea typeface="+mn-ea"/>
        <a:cs typeface="+mn-cs"/>
      </a:defRPr>
    </a:lvl1pPr>
    <a:lvl2pPr marL="522462" algn="l" defTabSz="1044924" rtl="0" eaLnBrk="1" latinLnBrk="0" hangingPunct="1">
      <a:defRPr sz="2100" kern="1200">
        <a:solidFill>
          <a:schemeClr val="tx1"/>
        </a:solidFill>
        <a:latin typeface="+mn-lt"/>
        <a:ea typeface="+mn-ea"/>
        <a:cs typeface="+mn-cs"/>
      </a:defRPr>
    </a:lvl2pPr>
    <a:lvl3pPr marL="1044924" algn="l" defTabSz="1044924" rtl="0" eaLnBrk="1" latinLnBrk="0" hangingPunct="1">
      <a:defRPr sz="2100" kern="1200">
        <a:solidFill>
          <a:schemeClr val="tx1"/>
        </a:solidFill>
        <a:latin typeface="+mn-lt"/>
        <a:ea typeface="+mn-ea"/>
        <a:cs typeface="+mn-cs"/>
      </a:defRPr>
    </a:lvl3pPr>
    <a:lvl4pPr marL="1567386" algn="l" defTabSz="1044924" rtl="0" eaLnBrk="1" latinLnBrk="0" hangingPunct="1">
      <a:defRPr sz="2100" kern="1200">
        <a:solidFill>
          <a:schemeClr val="tx1"/>
        </a:solidFill>
        <a:latin typeface="+mn-lt"/>
        <a:ea typeface="+mn-ea"/>
        <a:cs typeface="+mn-cs"/>
      </a:defRPr>
    </a:lvl4pPr>
    <a:lvl5pPr marL="2089849" algn="l" defTabSz="1044924" rtl="0" eaLnBrk="1" latinLnBrk="0" hangingPunct="1">
      <a:defRPr sz="2100" kern="1200">
        <a:solidFill>
          <a:schemeClr val="tx1"/>
        </a:solidFill>
        <a:latin typeface="+mn-lt"/>
        <a:ea typeface="+mn-ea"/>
        <a:cs typeface="+mn-cs"/>
      </a:defRPr>
    </a:lvl5pPr>
    <a:lvl6pPr marL="2612311" algn="l" defTabSz="1044924" rtl="0" eaLnBrk="1" latinLnBrk="0" hangingPunct="1">
      <a:defRPr sz="2100" kern="1200">
        <a:solidFill>
          <a:schemeClr val="tx1"/>
        </a:solidFill>
        <a:latin typeface="+mn-lt"/>
        <a:ea typeface="+mn-ea"/>
        <a:cs typeface="+mn-cs"/>
      </a:defRPr>
    </a:lvl6pPr>
    <a:lvl7pPr marL="3134772" algn="l" defTabSz="1044924" rtl="0" eaLnBrk="1" latinLnBrk="0" hangingPunct="1">
      <a:defRPr sz="2100" kern="1200">
        <a:solidFill>
          <a:schemeClr val="tx1"/>
        </a:solidFill>
        <a:latin typeface="+mn-lt"/>
        <a:ea typeface="+mn-ea"/>
        <a:cs typeface="+mn-cs"/>
      </a:defRPr>
    </a:lvl7pPr>
    <a:lvl8pPr marL="3657234" algn="l" defTabSz="1044924" rtl="0" eaLnBrk="1" latinLnBrk="0" hangingPunct="1">
      <a:defRPr sz="2100" kern="1200">
        <a:solidFill>
          <a:schemeClr val="tx1"/>
        </a:solidFill>
        <a:latin typeface="+mn-lt"/>
        <a:ea typeface="+mn-ea"/>
        <a:cs typeface="+mn-cs"/>
      </a:defRPr>
    </a:lvl8pPr>
    <a:lvl9pPr marL="4179696" algn="l" defTabSz="1044924"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128" y="84"/>
      </p:cViewPr>
      <p:guideLst>
        <p:guide orient="horz" pos="2304"/>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D9871-08C8-44C4-81B0-712DFFC494F1}" type="doc">
      <dgm:prSet loTypeId="urn:microsoft.com/office/officeart/2005/8/layout/process1" loCatId="process" qsTypeId="urn:microsoft.com/office/officeart/2005/8/quickstyle/simple1" qsCatId="simple" csTypeId="urn:microsoft.com/office/officeart/2005/8/colors/accent1_2" csCatId="accent1" phldr="1"/>
      <dgm:spPr/>
    </dgm:pt>
    <dgm:pt modelId="{ADC137EB-0880-4D99-845A-F7D5B5AF5F82}">
      <dgm:prSet phldrT="[Text]"/>
      <dgm:spPr/>
      <dgm:t>
        <a:bodyPr/>
        <a:lstStyle/>
        <a:p>
          <a:r>
            <a:rPr lang="en-US" dirty="0" smtClean="0"/>
            <a:t>Participation in Decision Making Process</a:t>
          </a:r>
          <a:endParaRPr lang="en-US" dirty="0"/>
        </a:p>
      </dgm:t>
    </dgm:pt>
    <dgm:pt modelId="{5DC36DCA-99E0-41D7-B8A8-577F5C3B4393}" type="parTrans" cxnId="{5B057D5D-CB71-4DEB-865F-E810C4632727}">
      <dgm:prSet/>
      <dgm:spPr/>
      <dgm:t>
        <a:bodyPr/>
        <a:lstStyle/>
        <a:p>
          <a:endParaRPr lang="en-US"/>
        </a:p>
      </dgm:t>
    </dgm:pt>
    <dgm:pt modelId="{49D7C059-0D98-4861-B1C9-10236D846319}" type="sibTrans" cxnId="{5B057D5D-CB71-4DEB-865F-E810C4632727}">
      <dgm:prSet/>
      <dgm:spPr/>
      <dgm:t>
        <a:bodyPr/>
        <a:lstStyle/>
        <a:p>
          <a:endParaRPr lang="en-US"/>
        </a:p>
      </dgm:t>
    </dgm:pt>
    <dgm:pt modelId="{DA24D678-21BB-4502-98C0-55746A28B8F6}">
      <dgm:prSet phldrT="[Text]"/>
      <dgm:spPr/>
      <dgm:t>
        <a:bodyPr/>
        <a:lstStyle/>
        <a:p>
          <a:r>
            <a:rPr lang="en-US" dirty="0" smtClean="0"/>
            <a:t>Gaining More Resources</a:t>
          </a:r>
          <a:endParaRPr lang="en-US" dirty="0"/>
        </a:p>
      </dgm:t>
    </dgm:pt>
    <dgm:pt modelId="{29934493-0C26-4418-B948-75BEC5B95193}" type="parTrans" cxnId="{A18C6218-875E-49BC-91D2-E2390D76C145}">
      <dgm:prSet/>
      <dgm:spPr/>
      <dgm:t>
        <a:bodyPr/>
        <a:lstStyle/>
        <a:p>
          <a:endParaRPr lang="en-US"/>
        </a:p>
      </dgm:t>
    </dgm:pt>
    <dgm:pt modelId="{777242C8-4F8A-4A37-8FE1-FC3C4DFCEEA4}" type="sibTrans" cxnId="{A18C6218-875E-49BC-91D2-E2390D76C145}">
      <dgm:prSet/>
      <dgm:spPr/>
      <dgm:t>
        <a:bodyPr/>
        <a:lstStyle/>
        <a:p>
          <a:endParaRPr lang="en-US"/>
        </a:p>
      </dgm:t>
    </dgm:pt>
    <dgm:pt modelId="{D04C1FAA-68B7-4077-B33C-F9B9C32CBAAA}">
      <dgm:prSet phldrT="[Text]"/>
      <dgm:spPr/>
      <dgm:t>
        <a:bodyPr/>
        <a:lstStyle/>
        <a:p>
          <a:r>
            <a:rPr lang="en-US" dirty="0" smtClean="0"/>
            <a:t>Becoming Empowered</a:t>
          </a:r>
          <a:endParaRPr lang="en-US" dirty="0"/>
        </a:p>
      </dgm:t>
    </dgm:pt>
    <dgm:pt modelId="{C2358B83-26B2-4B43-A1F7-CA75CD5BC2C7}" type="parTrans" cxnId="{3E829BD9-3ADD-4379-A43F-EB05B3B8D245}">
      <dgm:prSet/>
      <dgm:spPr/>
      <dgm:t>
        <a:bodyPr/>
        <a:lstStyle/>
        <a:p>
          <a:endParaRPr lang="en-US"/>
        </a:p>
      </dgm:t>
    </dgm:pt>
    <dgm:pt modelId="{06CED6B2-5005-48C3-8BFA-168F4C9A7E3F}" type="sibTrans" cxnId="{3E829BD9-3ADD-4379-A43F-EB05B3B8D245}">
      <dgm:prSet/>
      <dgm:spPr/>
      <dgm:t>
        <a:bodyPr/>
        <a:lstStyle/>
        <a:p>
          <a:endParaRPr lang="en-US"/>
        </a:p>
      </dgm:t>
    </dgm:pt>
    <dgm:pt modelId="{5FC1354E-D017-4EBC-9A3A-65F5B19CE54E}" type="pres">
      <dgm:prSet presAssocID="{A14D9871-08C8-44C4-81B0-712DFFC494F1}" presName="Name0" presStyleCnt="0">
        <dgm:presLayoutVars>
          <dgm:dir/>
          <dgm:resizeHandles val="exact"/>
        </dgm:presLayoutVars>
      </dgm:prSet>
      <dgm:spPr/>
    </dgm:pt>
    <dgm:pt modelId="{13314197-CA1D-4CFC-BFF2-BFF4B2A5D651}" type="pres">
      <dgm:prSet presAssocID="{ADC137EB-0880-4D99-845A-F7D5B5AF5F82}" presName="node" presStyleLbl="node1" presStyleIdx="0" presStyleCnt="3">
        <dgm:presLayoutVars>
          <dgm:bulletEnabled val="1"/>
        </dgm:presLayoutVars>
      </dgm:prSet>
      <dgm:spPr/>
      <dgm:t>
        <a:bodyPr/>
        <a:lstStyle/>
        <a:p>
          <a:endParaRPr lang="en-US"/>
        </a:p>
      </dgm:t>
    </dgm:pt>
    <dgm:pt modelId="{6F977B54-7107-4441-A081-C9FC7D3F2F59}" type="pres">
      <dgm:prSet presAssocID="{49D7C059-0D98-4861-B1C9-10236D846319}" presName="sibTrans" presStyleLbl="sibTrans2D1" presStyleIdx="0" presStyleCnt="2"/>
      <dgm:spPr/>
      <dgm:t>
        <a:bodyPr/>
        <a:lstStyle/>
        <a:p>
          <a:endParaRPr lang="en-US"/>
        </a:p>
      </dgm:t>
    </dgm:pt>
    <dgm:pt modelId="{DABEE67C-DE49-4FC1-8C88-0A4135907A83}" type="pres">
      <dgm:prSet presAssocID="{49D7C059-0D98-4861-B1C9-10236D846319}" presName="connectorText" presStyleLbl="sibTrans2D1" presStyleIdx="0" presStyleCnt="2"/>
      <dgm:spPr/>
      <dgm:t>
        <a:bodyPr/>
        <a:lstStyle/>
        <a:p>
          <a:endParaRPr lang="en-US"/>
        </a:p>
      </dgm:t>
    </dgm:pt>
    <dgm:pt modelId="{DBABE9B6-E3A7-4DD9-8D33-023C617EF9B9}" type="pres">
      <dgm:prSet presAssocID="{DA24D678-21BB-4502-98C0-55746A28B8F6}" presName="node" presStyleLbl="node1" presStyleIdx="1" presStyleCnt="3">
        <dgm:presLayoutVars>
          <dgm:bulletEnabled val="1"/>
        </dgm:presLayoutVars>
      </dgm:prSet>
      <dgm:spPr/>
      <dgm:t>
        <a:bodyPr/>
        <a:lstStyle/>
        <a:p>
          <a:endParaRPr lang="en-US"/>
        </a:p>
      </dgm:t>
    </dgm:pt>
    <dgm:pt modelId="{93AB5E2F-4B16-4C93-B543-46A950B8FE7F}" type="pres">
      <dgm:prSet presAssocID="{777242C8-4F8A-4A37-8FE1-FC3C4DFCEEA4}" presName="sibTrans" presStyleLbl="sibTrans2D1" presStyleIdx="1" presStyleCnt="2"/>
      <dgm:spPr/>
      <dgm:t>
        <a:bodyPr/>
        <a:lstStyle/>
        <a:p>
          <a:endParaRPr lang="en-US"/>
        </a:p>
      </dgm:t>
    </dgm:pt>
    <dgm:pt modelId="{07B7D14D-B5DF-4091-9466-CF5E9F74DEAE}" type="pres">
      <dgm:prSet presAssocID="{777242C8-4F8A-4A37-8FE1-FC3C4DFCEEA4}" presName="connectorText" presStyleLbl="sibTrans2D1" presStyleIdx="1" presStyleCnt="2"/>
      <dgm:spPr/>
      <dgm:t>
        <a:bodyPr/>
        <a:lstStyle/>
        <a:p>
          <a:endParaRPr lang="en-US"/>
        </a:p>
      </dgm:t>
    </dgm:pt>
    <dgm:pt modelId="{EFAD8703-A404-4CC9-B900-4618A8DFDC2F}" type="pres">
      <dgm:prSet presAssocID="{D04C1FAA-68B7-4077-B33C-F9B9C32CBAAA}" presName="node" presStyleLbl="node1" presStyleIdx="2" presStyleCnt="3">
        <dgm:presLayoutVars>
          <dgm:bulletEnabled val="1"/>
        </dgm:presLayoutVars>
      </dgm:prSet>
      <dgm:spPr/>
      <dgm:t>
        <a:bodyPr/>
        <a:lstStyle/>
        <a:p>
          <a:endParaRPr lang="en-US"/>
        </a:p>
      </dgm:t>
    </dgm:pt>
  </dgm:ptLst>
  <dgm:cxnLst>
    <dgm:cxn modelId="{A18C6218-875E-49BC-91D2-E2390D76C145}" srcId="{A14D9871-08C8-44C4-81B0-712DFFC494F1}" destId="{DA24D678-21BB-4502-98C0-55746A28B8F6}" srcOrd="1" destOrd="0" parTransId="{29934493-0C26-4418-B948-75BEC5B95193}" sibTransId="{777242C8-4F8A-4A37-8FE1-FC3C4DFCEEA4}"/>
    <dgm:cxn modelId="{6A64DEA8-12BD-459A-A821-178B2C7C354A}" type="presOf" srcId="{49D7C059-0D98-4861-B1C9-10236D846319}" destId="{6F977B54-7107-4441-A081-C9FC7D3F2F59}" srcOrd="0" destOrd="0" presId="urn:microsoft.com/office/officeart/2005/8/layout/process1"/>
    <dgm:cxn modelId="{ED55E7B1-C017-4140-833F-ABAEFF13C9FD}" type="presOf" srcId="{ADC137EB-0880-4D99-845A-F7D5B5AF5F82}" destId="{13314197-CA1D-4CFC-BFF2-BFF4B2A5D651}" srcOrd="0" destOrd="0" presId="urn:microsoft.com/office/officeart/2005/8/layout/process1"/>
    <dgm:cxn modelId="{3E829BD9-3ADD-4379-A43F-EB05B3B8D245}" srcId="{A14D9871-08C8-44C4-81B0-712DFFC494F1}" destId="{D04C1FAA-68B7-4077-B33C-F9B9C32CBAAA}" srcOrd="2" destOrd="0" parTransId="{C2358B83-26B2-4B43-A1F7-CA75CD5BC2C7}" sibTransId="{06CED6B2-5005-48C3-8BFA-168F4C9A7E3F}"/>
    <dgm:cxn modelId="{64625174-9181-4EF9-B623-2056C9332D8A}" type="presOf" srcId="{D04C1FAA-68B7-4077-B33C-F9B9C32CBAAA}" destId="{EFAD8703-A404-4CC9-B900-4618A8DFDC2F}" srcOrd="0" destOrd="0" presId="urn:microsoft.com/office/officeart/2005/8/layout/process1"/>
    <dgm:cxn modelId="{512F7F88-6773-47C1-84EA-4930ECC3C7E4}" type="presOf" srcId="{A14D9871-08C8-44C4-81B0-712DFFC494F1}" destId="{5FC1354E-D017-4EBC-9A3A-65F5B19CE54E}" srcOrd="0" destOrd="0" presId="urn:microsoft.com/office/officeart/2005/8/layout/process1"/>
    <dgm:cxn modelId="{DFD75C0F-D076-44FF-A5F6-07C5B0FCD834}" type="presOf" srcId="{49D7C059-0D98-4861-B1C9-10236D846319}" destId="{DABEE67C-DE49-4FC1-8C88-0A4135907A83}" srcOrd="1" destOrd="0" presId="urn:microsoft.com/office/officeart/2005/8/layout/process1"/>
    <dgm:cxn modelId="{5EC847D3-46E0-4471-8C98-B86D9BAC912C}" type="presOf" srcId="{777242C8-4F8A-4A37-8FE1-FC3C4DFCEEA4}" destId="{93AB5E2F-4B16-4C93-B543-46A950B8FE7F}" srcOrd="0" destOrd="0" presId="urn:microsoft.com/office/officeart/2005/8/layout/process1"/>
    <dgm:cxn modelId="{5D39302A-A4DE-4AB5-BF8C-7080A5266376}" type="presOf" srcId="{777242C8-4F8A-4A37-8FE1-FC3C4DFCEEA4}" destId="{07B7D14D-B5DF-4091-9466-CF5E9F74DEAE}" srcOrd="1" destOrd="0" presId="urn:microsoft.com/office/officeart/2005/8/layout/process1"/>
    <dgm:cxn modelId="{5A6F3C55-9E89-4EDA-B168-6F0AFC270CD8}" type="presOf" srcId="{DA24D678-21BB-4502-98C0-55746A28B8F6}" destId="{DBABE9B6-E3A7-4DD9-8D33-023C617EF9B9}" srcOrd="0" destOrd="0" presId="urn:microsoft.com/office/officeart/2005/8/layout/process1"/>
    <dgm:cxn modelId="{5B057D5D-CB71-4DEB-865F-E810C4632727}" srcId="{A14D9871-08C8-44C4-81B0-712DFFC494F1}" destId="{ADC137EB-0880-4D99-845A-F7D5B5AF5F82}" srcOrd="0" destOrd="0" parTransId="{5DC36DCA-99E0-41D7-B8A8-577F5C3B4393}" sibTransId="{49D7C059-0D98-4861-B1C9-10236D846319}"/>
    <dgm:cxn modelId="{3B26D987-B230-4C84-BE1C-385AE45CFAC1}" type="presParOf" srcId="{5FC1354E-D017-4EBC-9A3A-65F5B19CE54E}" destId="{13314197-CA1D-4CFC-BFF2-BFF4B2A5D651}" srcOrd="0" destOrd="0" presId="urn:microsoft.com/office/officeart/2005/8/layout/process1"/>
    <dgm:cxn modelId="{8927CD11-30AA-4E64-9B49-ADB205A42C51}" type="presParOf" srcId="{5FC1354E-D017-4EBC-9A3A-65F5B19CE54E}" destId="{6F977B54-7107-4441-A081-C9FC7D3F2F59}" srcOrd="1" destOrd="0" presId="urn:microsoft.com/office/officeart/2005/8/layout/process1"/>
    <dgm:cxn modelId="{6839CDE3-6EAA-4360-A6C0-7DED2A2F16D1}" type="presParOf" srcId="{6F977B54-7107-4441-A081-C9FC7D3F2F59}" destId="{DABEE67C-DE49-4FC1-8C88-0A4135907A83}" srcOrd="0" destOrd="0" presId="urn:microsoft.com/office/officeart/2005/8/layout/process1"/>
    <dgm:cxn modelId="{A567CED9-6ECD-4E25-9F2C-2DCC894613BF}" type="presParOf" srcId="{5FC1354E-D017-4EBC-9A3A-65F5B19CE54E}" destId="{DBABE9B6-E3A7-4DD9-8D33-023C617EF9B9}" srcOrd="2" destOrd="0" presId="urn:microsoft.com/office/officeart/2005/8/layout/process1"/>
    <dgm:cxn modelId="{7AB8E0F5-BC0E-4AFA-B27B-82B4F61660B6}" type="presParOf" srcId="{5FC1354E-D017-4EBC-9A3A-65F5B19CE54E}" destId="{93AB5E2F-4B16-4C93-B543-46A950B8FE7F}" srcOrd="3" destOrd="0" presId="urn:microsoft.com/office/officeart/2005/8/layout/process1"/>
    <dgm:cxn modelId="{D05C5DA9-23E5-499D-98ED-364C5352AB38}" type="presParOf" srcId="{93AB5E2F-4B16-4C93-B543-46A950B8FE7F}" destId="{07B7D14D-B5DF-4091-9466-CF5E9F74DEAE}" srcOrd="0" destOrd="0" presId="urn:microsoft.com/office/officeart/2005/8/layout/process1"/>
    <dgm:cxn modelId="{701B3887-7274-4590-80FA-1BAC3CBCF6A6}" type="presParOf" srcId="{5FC1354E-D017-4EBC-9A3A-65F5B19CE54E}" destId="{EFAD8703-A404-4CC9-B900-4618A8DFDC2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B8F431-947C-4FDF-A853-959CAA65A19B}" type="doc">
      <dgm:prSet loTypeId="urn:microsoft.com/office/officeart/2005/8/layout/matrix1" loCatId="matrix" qsTypeId="urn:microsoft.com/office/officeart/2005/8/quickstyle/3d1" qsCatId="3D" csTypeId="urn:microsoft.com/office/officeart/2005/8/colors/colorful1#1" csCatId="colorful" phldr="1"/>
      <dgm:spPr/>
      <dgm:t>
        <a:bodyPr/>
        <a:lstStyle/>
        <a:p>
          <a:endParaRPr lang="en-US"/>
        </a:p>
      </dgm:t>
    </dgm:pt>
    <dgm:pt modelId="{5206B790-D86E-4551-BA1C-DC8F1C008228}">
      <dgm:prSet phldrT="[Text]"/>
      <dgm:spPr/>
      <dgm:t>
        <a:bodyPr/>
        <a:lstStyle/>
        <a:p>
          <a:r>
            <a:rPr lang="en-US" dirty="0" smtClean="0"/>
            <a:t>Women achieve economic power through microcredit</a:t>
          </a:r>
          <a:endParaRPr lang="en-US" dirty="0"/>
        </a:p>
      </dgm:t>
    </dgm:pt>
    <dgm:pt modelId="{BA9AD2A3-8983-4419-8DAB-925AECE42DBA}" type="parTrans" cxnId="{21827D70-83C9-4495-91D8-FACECD4A7495}">
      <dgm:prSet/>
      <dgm:spPr/>
      <dgm:t>
        <a:bodyPr/>
        <a:lstStyle/>
        <a:p>
          <a:endParaRPr lang="en-US"/>
        </a:p>
      </dgm:t>
    </dgm:pt>
    <dgm:pt modelId="{BB7CB23A-C2D6-4062-B27A-424EDA501EB5}" type="sibTrans" cxnId="{21827D70-83C9-4495-91D8-FACECD4A7495}">
      <dgm:prSet/>
      <dgm:spPr/>
      <dgm:t>
        <a:bodyPr/>
        <a:lstStyle/>
        <a:p>
          <a:endParaRPr lang="en-US"/>
        </a:p>
      </dgm:t>
    </dgm:pt>
    <dgm:pt modelId="{748A5DAB-065A-452F-83F5-48AC82D40A56}">
      <dgm:prSet phldrT="[Text]"/>
      <dgm:spPr/>
      <dgm:t>
        <a:bodyPr/>
        <a:lstStyle/>
        <a:p>
          <a:r>
            <a:rPr lang="en-US" dirty="0" smtClean="0"/>
            <a:t>Women also possess the responsibility of family hygiene in rural areas</a:t>
          </a:r>
          <a:endParaRPr lang="en-US" dirty="0"/>
        </a:p>
      </dgm:t>
    </dgm:pt>
    <dgm:pt modelId="{62DC52DD-7767-4CED-8E09-4C3C65E2522C}" type="parTrans" cxnId="{F5A2F600-2B20-49AC-AD31-A8FA6566DFB7}">
      <dgm:prSet/>
      <dgm:spPr/>
      <dgm:t>
        <a:bodyPr/>
        <a:lstStyle/>
        <a:p>
          <a:endParaRPr lang="en-US"/>
        </a:p>
      </dgm:t>
    </dgm:pt>
    <dgm:pt modelId="{F5DEF07C-81A3-4477-B21C-34E607CFDEE0}" type="sibTrans" cxnId="{F5A2F600-2B20-49AC-AD31-A8FA6566DFB7}">
      <dgm:prSet/>
      <dgm:spPr/>
      <dgm:t>
        <a:bodyPr/>
        <a:lstStyle/>
        <a:p>
          <a:endParaRPr lang="en-US"/>
        </a:p>
      </dgm:t>
    </dgm:pt>
    <dgm:pt modelId="{DEF606C1-A47E-408F-81A5-D43C3B009C7C}">
      <dgm:prSet phldrT="[Text]"/>
      <dgm:spPr/>
      <dgm:t>
        <a:bodyPr/>
        <a:lstStyle/>
        <a:p>
          <a:r>
            <a:rPr lang="en-US" dirty="0" smtClean="0"/>
            <a:t>Becoming empowered, women can take care of the sanitation system and family hygiene</a:t>
          </a:r>
          <a:endParaRPr lang="en-US" dirty="0"/>
        </a:p>
      </dgm:t>
    </dgm:pt>
    <dgm:pt modelId="{0CB9E5EE-6675-48ED-A0F5-29D268D14D87}" type="parTrans" cxnId="{CA3BB2CC-084E-4175-95EF-6C02743536B5}">
      <dgm:prSet/>
      <dgm:spPr/>
      <dgm:t>
        <a:bodyPr/>
        <a:lstStyle/>
        <a:p>
          <a:endParaRPr lang="en-US"/>
        </a:p>
      </dgm:t>
    </dgm:pt>
    <dgm:pt modelId="{78BC172A-35E6-482B-BBE5-EBF0B67B746B}" type="sibTrans" cxnId="{CA3BB2CC-084E-4175-95EF-6C02743536B5}">
      <dgm:prSet/>
      <dgm:spPr/>
      <dgm:t>
        <a:bodyPr/>
        <a:lstStyle/>
        <a:p>
          <a:endParaRPr lang="en-US"/>
        </a:p>
      </dgm:t>
    </dgm:pt>
    <dgm:pt modelId="{9A060BA5-CE0A-4666-9BF5-B08E9A233539}">
      <dgm:prSet phldrT="[Text]"/>
      <dgm:spPr/>
      <dgm:t>
        <a:bodyPr/>
        <a:lstStyle/>
        <a:p>
          <a:r>
            <a:rPr lang="en-US" dirty="0" smtClean="0"/>
            <a:t>Thus better health and nutrition status can be achieved</a:t>
          </a:r>
          <a:endParaRPr lang="en-US" dirty="0"/>
        </a:p>
      </dgm:t>
    </dgm:pt>
    <dgm:pt modelId="{7F2E27A4-2A4E-4EEA-8345-E163E474776B}" type="parTrans" cxnId="{B79092A3-EDF5-4E6A-9DEA-16DD400A0626}">
      <dgm:prSet/>
      <dgm:spPr/>
      <dgm:t>
        <a:bodyPr/>
        <a:lstStyle/>
        <a:p>
          <a:endParaRPr lang="en-US"/>
        </a:p>
      </dgm:t>
    </dgm:pt>
    <dgm:pt modelId="{0D21067A-C646-4D58-A885-E6EE040FBF4E}" type="sibTrans" cxnId="{B79092A3-EDF5-4E6A-9DEA-16DD400A0626}">
      <dgm:prSet/>
      <dgm:spPr/>
      <dgm:t>
        <a:bodyPr/>
        <a:lstStyle/>
        <a:p>
          <a:endParaRPr lang="en-US"/>
        </a:p>
      </dgm:t>
    </dgm:pt>
    <dgm:pt modelId="{6B6B5E9A-C4CF-4FB4-AAD7-E1DC666EDB2F}">
      <dgm:prSet phldrT="[Text]"/>
      <dgm:spPr>
        <a:solidFill>
          <a:schemeClr val="accent5">
            <a:lumMod val="40000"/>
            <a:lumOff val="60000"/>
          </a:schemeClr>
        </a:solidFill>
      </dgm:spPr>
      <dgm:t>
        <a:bodyPr/>
        <a:lstStyle/>
        <a:p>
          <a:r>
            <a:rPr lang="en-US" dirty="0" smtClean="0"/>
            <a:t>Achieving Better Health</a:t>
          </a:r>
          <a:endParaRPr lang="en-US" dirty="0"/>
        </a:p>
      </dgm:t>
    </dgm:pt>
    <dgm:pt modelId="{3D06216D-03F7-4C78-BBC5-A3642211E8BF}" type="sibTrans" cxnId="{E266E15E-BCC6-4881-8CBD-A9113395DBD3}">
      <dgm:prSet/>
      <dgm:spPr/>
      <dgm:t>
        <a:bodyPr/>
        <a:lstStyle/>
        <a:p>
          <a:endParaRPr lang="en-US"/>
        </a:p>
      </dgm:t>
    </dgm:pt>
    <dgm:pt modelId="{CA3F6C75-F966-4EF2-9CAB-AD16A5B32092}" type="parTrans" cxnId="{E266E15E-BCC6-4881-8CBD-A9113395DBD3}">
      <dgm:prSet/>
      <dgm:spPr/>
      <dgm:t>
        <a:bodyPr/>
        <a:lstStyle/>
        <a:p>
          <a:endParaRPr lang="en-US"/>
        </a:p>
      </dgm:t>
    </dgm:pt>
    <dgm:pt modelId="{D313EB68-6CD8-419D-870F-B76AD12448E1}" type="pres">
      <dgm:prSet presAssocID="{8EB8F431-947C-4FDF-A853-959CAA65A19B}" presName="diagram" presStyleCnt="0">
        <dgm:presLayoutVars>
          <dgm:chMax val="1"/>
          <dgm:dir/>
          <dgm:animLvl val="ctr"/>
          <dgm:resizeHandles val="exact"/>
        </dgm:presLayoutVars>
      </dgm:prSet>
      <dgm:spPr/>
      <dgm:t>
        <a:bodyPr/>
        <a:lstStyle/>
        <a:p>
          <a:endParaRPr lang="en-US"/>
        </a:p>
      </dgm:t>
    </dgm:pt>
    <dgm:pt modelId="{94BB6960-939C-4D71-8CF6-73A8F1DCBF62}" type="pres">
      <dgm:prSet presAssocID="{8EB8F431-947C-4FDF-A853-959CAA65A19B}" presName="matrix" presStyleCnt="0"/>
      <dgm:spPr/>
    </dgm:pt>
    <dgm:pt modelId="{BDA1FDFD-1FCF-45C2-85A5-5595E57E4BC1}" type="pres">
      <dgm:prSet presAssocID="{8EB8F431-947C-4FDF-A853-959CAA65A19B}" presName="tile1" presStyleLbl="node1" presStyleIdx="0" presStyleCnt="4"/>
      <dgm:spPr/>
      <dgm:t>
        <a:bodyPr/>
        <a:lstStyle/>
        <a:p>
          <a:endParaRPr lang="en-US"/>
        </a:p>
      </dgm:t>
    </dgm:pt>
    <dgm:pt modelId="{3AB76F69-92E1-423C-AE29-CF8FA95E53F9}" type="pres">
      <dgm:prSet presAssocID="{8EB8F431-947C-4FDF-A853-959CAA65A19B}" presName="tile1text" presStyleLbl="node1" presStyleIdx="0" presStyleCnt="4">
        <dgm:presLayoutVars>
          <dgm:chMax val="0"/>
          <dgm:chPref val="0"/>
          <dgm:bulletEnabled val="1"/>
        </dgm:presLayoutVars>
      </dgm:prSet>
      <dgm:spPr/>
      <dgm:t>
        <a:bodyPr/>
        <a:lstStyle/>
        <a:p>
          <a:endParaRPr lang="en-US"/>
        </a:p>
      </dgm:t>
    </dgm:pt>
    <dgm:pt modelId="{83AA8A1A-769F-4313-BA2D-D184EE6D8D16}" type="pres">
      <dgm:prSet presAssocID="{8EB8F431-947C-4FDF-A853-959CAA65A19B}" presName="tile2" presStyleLbl="node1" presStyleIdx="1" presStyleCnt="4"/>
      <dgm:spPr/>
      <dgm:t>
        <a:bodyPr/>
        <a:lstStyle/>
        <a:p>
          <a:endParaRPr lang="en-US"/>
        </a:p>
      </dgm:t>
    </dgm:pt>
    <dgm:pt modelId="{B4A91BDD-7632-4A88-9939-F40FAADD6D2B}" type="pres">
      <dgm:prSet presAssocID="{8EB8F431-947C-4FDF-A853-959CAA65A19B}" presName="tile2text" presStyleLbl="node1" presStyleIdx="1" presStyleCnt="4">
        <dgm:presLayoutVars>
          <dgm:chMax val="0"/>
          <dgm:chPref val="0"/>
          <dgm:bulletEnabled val="1"/>
        </dgm:presLayoutVars>
      </dgm:prSet>
      <dgm:spPr/>
      <dgm:t>
        <a:bodyPr/>
        <a:lstStyle/>
        <a:p>
          <a:endParaRPr lang="en-US"/>
        </a:p>
      </dgm:t>
    </dgm:pt>
    <dgm:pt modelId="{F6ADD3EC-EAA1-435E-A563-6CEE28E32C07}" type="pres">
      <dgm:prSet presAssocID="{8EB8F431-947C-4FDF-A853-959CAA65A19B}" presName="tile3" presStyleLbl="node1" presStyleIdx="2" presStyleCnt="4"/>
      <dgm:spPr/>
      <dgm:t>
        <a:bodyPr/>
        <a:lstStyle/>
        <a:p>
          <a:endParaRPr lang="en-US"/>
        </a:p>
      </dgm:t>
    </dgm:pt>
    <dgm:pt modelId="{AA75BE42-A44C-422B-AAFC-E69FC3ADD9F1}" type="pres">
      <dgm:prSet presAssocID="{8EB8F431-947C-4FDF-A853-959CAA65A19B}" presName="tile3text" presStyleLbl="node1" presStyleIdx="2" presStyleCnt="4">
        <dgm:presLayoutVars>
          <dgm:chMax val="0"/>
          <dgm:chPref val="0"/>
          <dgm:bulletEnabled val="1"/>
        </dgm:presLayoutVars>
      </dgm:prSet>
      <dgm:spPr/>
      <dgm:t>
        <a:bodyPr/>
        <a:lstStyle/>
        <a:p>
          <a:endParaRPr lang="en-US"/>
        </a:p>
      </dgm:t>
    </dgm:pt>
    <dgm:pt modelId="{9CE4EA22-C52F-4C18-BDE1-C0CAAA237CE2}" type="pres">
      <dgm:prSet presAssocID="{8EB8F431-947C-4FDF-A853-959CAA65A19B}" presName="tile4" presStyleLbl="node1" presStyleIdx="3" presStyleCnt="4"/>
      <dgm:spPr/>
      <dgm:t>
        <a:bodyPr/>
        <a:lstStyle/>
        <a:p>
          <a:endParaRPr lang="en-US"/>
        </a:p>
      </dgm:t>
    </dgm:pt>
    <dgm:pt modelId="{4525E8BD-C3F9-4C2C-94C8-E10FEECB0072}" type="pres">
      <dgm:prSet presAssocID="{8EB8F431-947C-4FDF-A853-959CAA65A19B}" presName="tile4text" presStyleLbl="node1" presStyleIdx="3" presStyleCnt="4">
        <dgm:presLayoutVars>
          <dgm:chMax val="0"/>
          <dgm:chPref val="0"/>
          <dgm:bulletEnabled val="1"/>
        </dgm:presLayoutVars>
      </dgm:prSet>
      <dgm:spPr/>
      <dgm:t>
        <a:bodyPr/>
        <a:lstStyle/>
        <a:p>
          <a:endParaRPr lang="en-US"/>
        </a:p>
      </dgm:t>
    </dgm:pt>
    <dgm:pt modelId="{6CDBC9C1-1F21-4861-B360-AA30A09BB1FA}" type="pres">
      <dgm:prSet presAssocID="{8EB8F431-947C-4FDF-A853-959CAA65A19B}" presName="centerTile" presStyleLbl="fgShp" presStyleIdx="0" presStyleCnt="1">
        <dgm:presLayoutVars>
          <dgm:chMax val="0"/>
          <dgm:chPref val="0"/>
        </dgm:presLayoutVars>
      </dgm:prSet>
      <dgm:spPr/>
      <dgm:t>
        <a:bodyPr/>
        <a:lstStyle/>
        <a:p>
          <a:endParaRPr lang="en-US"/>
        </a:p>
      </dgm:t>
    </dgm:pt>
  </dgm:ptLst>
  <dgm:cxnLst>
    <dgm:cxn modelId="{958DDBA3-17B8-4933-97FF-914BA42AAAEA}" type="presOf" srcId="{DEF606C1-A47E-408F-81A5-D43C3B009C7C}" destId="{F6ADD3EC-EAA1-435E-A563-6CEE28E32C07}" srcOrd="0" destOrd="0" presId="urn:microsoft.com/office/officeart/2005/8/layout/matrix1"/>
    <dgm:cxn modelId="{F5A2F600-2B20-49AC-AD31-A8FA6566DFB7}" srcId="{6B6B5E9A-C4CF-4FB4-AAD7-E1DC666EDB2F}" destId="{748A5DAB-065A-452F-83F5-48AC82D40A56}" srcOrd="1" destOrd="0" parTransId="{62DC52DD-7767-4CED-8E09-4C3C65E2522C}" sibTransId="{F5DEF07C-81A3-4477-B21C-34E607CFDEE0}"/>
    <dgm:cxn modelId="{89091040-FD1E-4F11-A240-0F943DAE4A6F}" type="presOf" srcId="{6B6B5E9A-C4CF-4FB4-AAD7-E1DC666EDB2F}" destId="{6CDBC9C1-1F21-4861-B360-AA30A09BB1FA}" srcOrd="0" destOrd="0" presId="urn:microsoft.com/office/officeart/2005/8/layout/matrix1"/>
    <dgm:cxn modelId="{E266E15E-BCC6-4881-8CBD-A9113395DBD3}" srcId="{8EB8F431-947C-4FDF-A853-959CAA65A19B}" destId="{6B6B5E9A-C4CF-4FB4-AAD7-E1DC666EDB2F}" srcOrd="0" destOrd="0" parTransId="{CA3F6C75-F966-4EF2-9CAB-AD16A5B32092}" sibTransId="{3D06216D-03F7-4C78-BBC5-A3642211E8BF}"/>
    <dgm:cxn modelId="{E70A0B7B-E302-4E0E-B4B2-2FA45CCAA579}" type="presOf" srcId="{9A060BA5-CE0A-4666-9BF5-B08E9A233539}" destId="{9CE4EA22-C52F-4C18-BDE1-C0CAAA237CE2}" srcOrd="0" destOrd="0" presId="urn:microsoft.com/office/officeart/2005/8/layout/matrix1"/>
    <dgm:cxn modelId="{B79092A3-EDF5-4E6A-9DEA-16DD400A0626}" srcId="{6B6B5E9A-C4CF-4FB4-AAD7-E1DC666EDB2F}" destId="{9A060BA5-CE0A-4666-9BF5-B08E9A233539}" srcOrd="3" destOrd="0" parTransId="{7F2E27A4-2A4E-4EEA-8345-E163E474776B}" sibTransId="{0D21067A-C646-4D58-A885-E6EE040FBF4E}"/>
    <dgm:cxn modelId="{CA3BB2CC-084E-4175-95EF-6C02743536B5}" srcId="{6B6B5E9A-C4CF-4FB4-AAD7-E1DC666EDB2F}" destId="{DEF606C1-A47E-408F-81A5-D43C3B009C7C}" srcOrd="2" destOrd="0" parTransId="{0CB9E5EE-6675-48ED-A0F5-29D268D14D87}" sibTransId="{78BC172A-35E6-482B-BBE5-EBF0B67B746B}"/>
    <dgm:cxn modelId="{E3644342-5DA2-426D-9138-3339FF838A66}" type="presOf" srcId="{9A060BA5-CE0A-4666-9BF5-B08E9A233539}" destId="{4525E8BD-C3F9-4C2C-94C8-E10FEECB0072}" srcOrd="1" destOrd="0" presId="urn:microsoft.com/office/officeart/2005/8/layout/matrix1"/>
    <dgm:cxn modelId="{F8662A5C-BE94-48B4-B213-D094B1CD1C7E}" type="presOf" srcId="{8EB8F431-947C-4FDF-A853-959CAA65A19B}" destId="{D313EB68-6CD8-419D-870F-B76AD12448E1}" srcOrd="0" destOrd="0" presId="urn:microsoft.com/office/officeart/2005/8/layout/matrix1"/>
    <dgm:cxn modelId="{D73F0455-0C28-4383-8A63-C2AEEE815262}" type="presOf" srcId="{748A5DAB-065A-452F-83F5-48AC82D40A56}" destId="{B4A91BDD-7632-4A88-9939-F40FAADD6D2B}" srcOrd="1" destOrd="0" presId="urn:microsoft.com/office/officeart/2005/8/layout/matrix1"/>
    <dgm:cxn modelId="{45BC14D7-E077-4F27-9405-394B461A340F}" type="presOf" srcId="{DEF606C1-A47E-408F-81A5-D43C3B009C7C}" destId="{AA75BE42-A44C-422B-AAFC-E69FC3ADD9F1}" srcOrd="1" destOrd="0" presId="urn:microsoft.com/office/officeart/2005/8/layout/matrix1"/>
    <dgm:cxn modelId="{21827D70-83C9-4495-91D8-FACECD4A7495}" srcId="{6B6B5E9A-C4CF-4FB4-AAD7-E1DC666EDB2F}" destId="{5206B790-D86E-4551-BA1C-DC8F1C008228}" srcOrd="0" destOrd="0" parTransId="{BA9AD2A3-8983-4419-8DAB-925AECE42DBA}" sibTransId="{BB7CB23A-C2D6-4062-B27A-424EDA501EB5}"/>
    <dgm:cxn modelId="{D9B2A535-62D2-4B85-94D3-12667780772F}" type="presOf" srcId="{748A5DAB-065A-452F-83F5-48AC82D40A56}" destId="{83AA8A1A-769F-4313-BA2D-D184EE6D8D16}" srcOrd="0" destOrd="0" presId="urn:microsoft.com/office/officeart/2005/8/layout/matrix1"/>
    <dgm:cxn modelId="{366DDEAF-FDEE-4C7B-91B6-FDBEA7A5FFAE}" type="presOf" srcId="{5206B790-D86E-4551-BA1C-DC8F1C008228}" destId="{3AB76F69-92E1-423C-AE29-CF8FA95E53F9}" srcOrd="1" destOrd="0" presId="urn:microsoft.com/office/officeart/2005/8/layout/matrix1"/>
    <dgm:cxn modelId="{844618AD-C476-4AA6-B3B5-CD8898019B66}" type="presOf" srcId="{5206B790-D86E-4551-BA1C-DC8F1C008228}" destId="{BDA1FDFD-1FCF-45C2-85A5-5595E57E4BC1}" srcOrd="0" destOrd="0" presId="urn:microsoft.com/office/officeart/2005/8/layout/matrix1"/>
    <dgm:cxn modelId="{C39A5287-7BEA-40D6-9D7B-77F325428ED8}" type="presParOf" srcId="{D313EB68-6CD8-419D-870F-B76AD12448E1}" destId="{94BB6960-939C-4D71-8CF6-73A8F1DCBF62}" srcOrd="0" destOrd="0" presId="urn:microsoft.com/office/officeart/2005/8/layout/matrix1"/>
    <dgm:cxn modelId="{6CFC2F9C-AB4C-43A7-8D32-E347A0DB9FFF}" type="presParOf" srcId="{94BB6960-939C-4D71-8CF6-73A8F1DCBF62}" destId="{BDA1FDFD-1FCF-45C2-85A5-5595E57E4BC1}" srcOrd="0" destOrd="0" presId="urn:microsoft.com/office/officeart/2005/8/layout/matrix1"/>
    <dgm:cxn modelId="{65019888-C07C-4460-82A2-F50BD7590CB9}" type="presParOf" srcId="{94BB6960-939C-4D71-8CF6-73A8F1DCBF62}" destId="{3AB76F69-92E1-423C-AE29-CF8FA95E53F9}" srcOrd="1" destOrd="0" presId="urn:microsoft.com/office/officeart/2005/8/layout/matrix1"/>
    <dgm:cxn modelId="{A84C5D5E-DB15-48FC-985D-AFFFCB3A6E76}" type="presParOf" srcId="{94BB6960-939C-4D71-8CF6-73A8F1DCBF62}" destId="{83AA8A1A-769F-4313-BA2D-D184EE6D8D16}" srcOrd="2" destOrd="0" presId="urn:microsoft.com/office/officeart/2005/8/layout/matrix1"/>
    <dgm:cxn modelId="{21C38BE2-D7A4-4A69-A6BD-EAA10B78F6A4}" type="presParOf" srcId="{94BB6960-939C-4D71-8CF6-73A8F1DCBF62}" destId="{B4A91BDD-7632-4A88-9939-F40FAADD6D2B}" srcOrd="3" destOrd="0" presId="urn:microsoft.com/office/officeart/2005/8/layout/matrix1"/>
    <dgm:cxn modelId="{EB76CE9F-0E8B-4AB7-9688-E6F86F424768}" type="presParOf" srcId="{94BB6960-939C-4D71-8CF6-73A8F1DCBF62}" destId="{F6ADD3EC-EAA1-435E-A563-6CEE28E32C07}" srcOrd="4" destOrd="0" presId="urn:microsoft.com/office/officeart/2005/8/layout/matrix1"/>
    <dgm:cxn modelId="{14954D2A-C229-415F-9821-9E8A3D9118D0}" type="presParOf" srcId="{94BB6960-939C-4D71-8CF6-73A8F1DCBF62}" destId="{AA75BE42-A44C-422B-AAFC-E69FC3ADD9F1}" srcOrd="5" destOrd="0" presId="urn:microsoft.com/office/officeart/2005/8/layout/matrix1"/>
    <dgm:cxn modelId="{55594883-019E-4129-8571-FCCDFBBFE48C}" type="presParOf" srcId="{94BB6960-939C-4D71-8CF6-73A8F1DCBF62}" destId="{9CE4EA22-C52F-4C18-BDE1-C0CAAA237CE2}" srcOrd="6" destOrd="0" presId="urn:microsoft.com/office/officeart/2005/8/layout/matrix1"/>
    <dgm:cxn modelId="{F5568F55-54F8-4F3E-B304-5A79DDEC440B}" type="presParOf" srcId="{94BB6960-939C-4D71-8CF6-73A8F1DCBF62}" destId="{4525E8BD-C3F9-4C2C-94C8-E10FEECB0072}" srcOrd="7" destOrd="0" presId="urn:microsoft.com/office/officeart/2005/8/layout/matrix1"/>
    <dgm:cxn modelId="{E4E264F2-F9DF-4BD4-BE4C-D25E0CA76C30}" type="presParOf" srcId="{D313EB68-6CD8-419D-870F-B76AD12448E1}" destId="{6CDBC9C1-1F21-4861-B360-AA30A09BB1F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14197-CA1D-4CFC-BFF2-BFF4B2A5D651}">
      <dsp:nvSpPr>
        <dsp:cNvPr id="0" name=""/>
        <dsp:cNvSpPr/>
      </dsp:nvSpPr>
      <dsp:spPr>
        <a:xfrm>
          <a:off x="8920" y="1475945"/>
          <a:ext cx="2666315" cy="15997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Participation in Decision Making Process</a:t>
          </a:r>
          <a:endParaRPr lang="en-US" sz="2900" kern="1200" dirty="0"/>
        </a:p>
      </dsp:txBody>
      <dsp:txXfrm>
        <a:off x="55776" y="1522801"/>
        <a:ext cx="2572603" cy="1506077"/>
      </dsp:txXfrm>
    </dsp:sp>
    <dsp:sp modelId="{6F977B54-7107-4441-A081-C9FC7D3F2F59}">
      <dsp:nvSpPr>
        <dsp:cNvPr id="0" name=""/>
        <dsp:cNvSpPr/>
      </dsp:nvSpPr>
      <dsp:spPr>
        <a:xfrm>
          <a:off x="2941867" y="1945216"/>
          <a:ext cx="565258" cy="6612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941867" y="2077465"/>
        <a:ext cx="395681" cy="396748"/>
      </dsp:txXfrm>
    </dsp:sp>
    <dsp:sp modelId="{DBABE9B6-E3A7-4DD9-8D33-023C617EF9B9}">
      <dsp:nvSpPr>
        <dsp:cNvPr id="0" name=""/>
        <dsp:cNvSpPr/>
      </dsp:nvSpPr>
      <dsp:spPr>
        <a:xfrm>
          <a:off x="3741762" y="1475945"/>
          <a:ext cx="2666315" cy="15997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Gaining More Resources</a:t>
          </a:r>
          <a:endParaRPr lang="en-US" sz="2900" kern="1200" dirty="0"/>
        </a:p>
      </dsp:txBody>
      <dsp:txXfrm>
        <a:off x="3788618" y="1522801"/>
        <a:ext cx="2572603" cy="1506077"/>
      </dsp:txXfrm>
    </dsp:sp>
    <dsp:sp modelId="{93AB5E2F-4B16-4C93-B543-46A950B8FE7F}">
      <dsp:nvSpPr>
        <dsp:cNvPr id="0" name=""/>
        <dsp:cNvSpPr/>
      </dsp:nvSpPr>
      <dsp:spPr>
        <a:xfrm>
          <a:off x="6674709" y="1945216"/>
          <a:ext cx="565258" cy="6612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6674709" y="2077465"/>
        <a:ext cx="395681" cy="396748"/>
      </dsp:txXfrm>
    </dsp:sp>
    <dsp:sp modelId="{EFAD8703-A404-4CC9-B900-4618A8DFDC2F}">
      <dsp:nvSpPr>
        <dsp:cNvPr id="0" name=""/>
        <dsp:cNvSpPr/>
      </dsp:nvSpPr>
      <dsp:spPr>
        <a:xfrm>
          <a:off x="7474603" y="1475945"/>
          <a:ext cx="2666315" cy="15997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Becoming Empowered</a:t>
          </a:r>
          <a:endParaRPr lang="en-US" sz="2900" kern="1200" dirty="0"/>
        </a:p>
      </dsp:txBody>
      <dsp:txXfrm>
        <a:off x="7521459" y="1522801"/>
        <a:ext cx="2572603" cy="1506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1FDFD-1FCF-45C2-85A5-5595E57E4BC1}">
      <dsp:nvSpPr>
        <dsp:cNvPr id="0" name=""/>
        <dsp:cNvSpPr/>
      </dsp:nvSpPr>
      <dsp:spPr>
        <a:xfrm rot="16200000">
          <a:off x="745066" y="-745066"/>
          <a:ext cx="2167466" cy="365760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Women achieve economic power through microcredit</a:t>
          </a:r>
          <a:endParaRPr lang="en-US" sz="2300" kern="1200" dirty="0"/>
        </a:p>
      </dsp:txBody>
      <dsp:txXfrm rot="5400000">
        <a:off x="0" y="0"/>
        <a:ext cx="3657600" cy="1625599"/>
      </dsp:txXfrm>
    </dsp:sp>
    <dsp:sp modelId="{83AA8A1A-769F-4313-BA2D-D184EE6D8D16}">
      <dsp:nvSpPr>
        <dsp:cNvPr id="0" name=""/>
        <dsp:cNvSpPr/>
      </dsp:nvSpPr>
      <dsp:spPr>
        <a:xfrm>
          <a:off x="3657600" y="0"/>
          <a:ext cx="3657600" cy="2167466"/>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Women also possess the responsibility of family hygiene in rural areas</a:t>
          </a:r>
          <a:endParaRPr lang="en-US" sz="2300" kern="1200" dirty="0"/>
        </a:p>
      </dsp:txBody>
      <dsp:txXfrm>
        <a:off x="3657600" y="0"/>
        <a:ext cx="3657600" cy="1625599"/>
      </dsp:txXfrm>
    </dsp:sp>
    <dsp:sp modelId="{F6ADD3EC-EAA1-435E-A563-6CEE28E32C07}">
      <dsp:nvSpPr>
        <dsp:cNvPr id="0" name=""/>
        <dsp:cNvSpPr/>
      </dsp:nvSpPr>
      <dsp:spPr>
        <a:xfrm rot="10800000">
          <a:off x="0" y="2167466"/>
          <a:ext cx="3657600" cy="2167466"/>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Becoming empowered, women can take care of the sanitation system and family hygiene</a:t>
          </a:r>
          <a:endParaRPr lang="en-US" sz="2300" kern="1200" dirty="0"/>
        </a:p>
      </dsp:txBody>
      <dsp:txXfrm rot="10800000">
        <a:off x="0" y="2709333"/>
        <a:ext cx="3657600" cy="1625599"/>
      </dsp:txXfrm>
    </dsp:sp>
    <dsp:sp modelId="{9CE4EA22-C52F-4C18-BDE1-C0CAAA237CE2}">
      <dsp:nvSpPr>
        <dsp:cNvPr id="0" name=""/>
        <dsp:cNvSpPr/>
      </dsp:nvSpPr>
      <dsp:spPr>
        <a:xfrm rot="5400000">
          <a:off x="4402666" y="1422399"/>
          <a:ext cx="2167466" cy="3657600"/>
        </a:xfrm>
        <a:prstGeom prst="round1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Thus better health and nutrition status can be achieved</a:t>
          </a:r>
          <a:endParaRPr lang="en-US" sz="2300" kern="1200" dirty="0"/>
        </a:p>
      </dsp:txBody>
      <dsp:txXfrm rot="-5400000">
        <a:off x="3657600" y="2709333"/>
        <a:ext cx="3657600" cy="1625599"/>
      </dsp:txXfrm>
    </dsp:sp>
    <dsp:sp modelId="{6CDBC9C1-1F21-4861-B360-AA30A09BB1FA}">
      <dsp:nvSpPr>
        <dsp:cNvPr id="0" name=""/>
        <dsp:cNvSpPr/>
      </dsp:nvSpPr>
      <dsp:spPr>
        <a:xfrm>
          <a:off x="2560319" y="1625599"/>
          <a:ext cx="2194560" cy="1083733"/>
        </a:xfrm>
        <a:prstGeom prst="round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Achieving Better Health</a:t>
          </a:r>
          <a:endParaRPr lang="en-US" sz="2300" kern="1200" dirty="0"/>
        </a:p>
      </dsp:txBody>
      <dsp:txXfrm>
        <a:off x="2613222" y="1678502"/>
        <a:ext cx="2088754" cy="97792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272455"/>
            <a:ext cx="9326880" cy="1568027"/>
          </a:xfrm>
        </p:spPr>
        <p:txBody>
          <a:bodyPr/>
          <a:lstStyle/>
          <a:p>
            <a:r>
              <a:rPr lang="en-US"/>
              <a:t>Click to edit Master title style</a:t>
            </a:r>
          </a:p>
        </p:txBody>
      </p:sp>
      <p:sp>
        <p:nvSpPr>
          <p:cNvPr id="3" name="Subtitle 2"/>
          <p:cNvSpPr>
            <a:spLocks noGrp="1"/>
          </p:cNvSpPr>
          <p:nvPr>
            <p:ph type="subTitle" idx="1"/>
          </p:nvPr>
        </p:nvSpPr>
        <p:spPr>
          <a:xfrm>
            <a:off x="1645920" y="4145280"/>
            <a:ext cx="7680960" cy="186944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E52A83-F18A-402B-888E-74597DC7E8B0}"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B6F53-7B77-4086-95E9-93DE8FBDB1FD}" type="slidenum">
              <a:rPr lang="en-US" smtClean="0"/>
              <a:pPr/>
              <a:t>‹#›</a:t>
            </a:fld>
            <a:endParaRPr lang="en-US"/>
          </a:p>
        </p:txBody>
      </p:sp>
    </p:spTree>
    <p:extLst>
      <p:ext uri="{BB962C8B-B14F-4D97-AF65-F5344CB8AC3E}">
        <p14:creationId xmlns:p14="http://schemas.microsoft.com/office/powerpoint/2010/main" val="253330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52A83-F18A-402B-888E-74597DC7E8B0}"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B6F53-7B77-4086-95E9-93DE8FBDB1FD}" type="slidenum">
              <a:rPr lang="en-US" smtClean="0"/>
              <a:pPr/>
              <a:t>‹#›</a:t>
            </a:fld>
            <a:endParaRPr lang="en-US"/>
          </a:p>
        </p:txBody>
      </p:sp>
    </p:spTree>
    <p:extLst>
      <p:ext uri="{BB962C8B-B14F-4D97-AF65-F5344CB8AC3E}">
        <p14:creationId xmlns:p14="http://schemas.microsoft.com/office/powerpoint/2010/main" val="2333080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92949"/>
            <a:ext cx="2468880" cy="62416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92949"/>
            <a:ext cx="7223760" cy="6241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52A83-F18A-402B-888E-74597DC7E8B0}"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B6F53-7B77-4086-95E9-93DE8FBDB1FD}" type="slidenum">
              <a:rPr lang="en-US" smtClean="0"/>
              <a:pPr/>
              <a:t>‹#›</a:t>
            </a:fld>
            <a:endParaRPr lang="en-US"/>
          </a:p>
        </p:txBody>
      </p:sp>
    </p:spTree>
    <p:extLst>
      <p:ext uri="{BB962C8B-B14F-4D97-AF65-F5344CB8AC3E}">
        <p14:creationId xmlns:p14="http://schemas.microsoft.com/office/powerpoint/2010/main" val="297697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52A83-F18A-402B-888E-74597DC7E8B0}"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B6F53-7B77-4086-95E9-93DE8FBDB1FD}" type="slidenum">
              <a:rPr lang="en-US" smtClean="0"/>
              <a:pPr/>
              <a:t>‹#›</a:t>
            </a:fld>
            <a:endParaRPr lang="en-US"/>
          </a:p>
        </p:txBody>
      </p:sp>
    </p:spTree>
    <p:extLst>
      <p:ext uri="{BB962C8B-B14F-4D97-AF65-F5344CB8AC3E}">
        <p14:creationId xmlns:p14="http://schemas.microsoft.com/office/powerpoint/2010/main" val="4169262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700695"/>
            <a:ext cx="9326880" cy="145288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66776" y="3100496"/>
            <a:ext cx="9326880" cy="1600199"/>
          </a:xfrm>
        </p:spPr>
        <p:txBody>
          <a:bodyPr anchor="b"/>
          <a:lstStyle>
            <a:lvl1pPr marL="0" indent="0">
              <a:buNone/>
              <a:defRPr sz="2100">
                <a:solidFill>
                  <a:schemeClr val="tx1">
                    <a:tint val="75000"/>
                  </a:schemeClr>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1"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E52A83-F18A-402B-888E-74597DC7E8B0}"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B6F53-7B77-4086-95E9-93DE8FBDB1FD}" type="slidenum">
              <a:rPr lang="en-US" smtClean="0"/>
              <a:pPr/>
              <a:t>‹#›</a:t>
            </a:fld>
            <a:endParaRPr lang="en-US"/>
          </a:p>
        </p:txBody>
      </p:sp>
    </p:spTree>
    <p:extLst>
      <p:ext uri="{BB962C8B-B14F-4D97-AF65-F5344CB8AC3E}">
        <p14:creationId xmlns:p14="http://schemas.microsoft.com/office/powerpoint/2010/main" val="4194899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706880"/>
            <a:ext cx="4846320" cy="4827694"/>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706880"/>
            <a:ext cx="4846320" cy="4827694"/>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E52A83-F18A-402B-888E-74597DC7E8B0}"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B6F53-7B77-4086-95E9-93DE8FBDB1FD}" type="slidenum">
              <a:rPr lang="en-US" smtClean="0"/>
              <a:pPr/>
              <a:t>‹#›</a:t>
            </a:fld>
            <a:endParaRPr lang="en-US"/>
          </a:p>
        </p:txBody>
      </p:sp>
    </p:spTree>
    <p:extLst>
      <p:ext uri="{BB962C8B-B14F-4D97-AF65-F5344CB8AC3E}">
        <p14:creationId xmlns:p14="http://schemas.microsoft.com/office/powerpoint/2010/main" val="424965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0" y="1637455"/>
            <a:ext cx="4848226" cy="682413"/>
          </a:xfrm>
        </p:spPr>
        <p:txBody>
          <a:bodyPr anchor="b"/>
          <a:lstStyle>
            <a:lvl1pPr marL="0" indent="0">
              <a:buNone/>
              <a:defRPr sz="2400" b="1"/>
            </a:lvl1pPr>
            <a:lvl2pPr marL="457177" indent="0">
              <a:buNone/>
              <a:defRPr sz="2100" b="1"/>
            </a:lvl2pPr>
            <a:lvl3pPr marL="914354" indent="0">
              <a:buNone/>
              <a:defRPr sz="1800"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0" y="2319868"/>
            <a:ext cx="4848226" cy="4214707"/>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2" y="1637455"/>
            <a:ext cx="4850130" cy="682413"/>
          </a:xfrm>
        </p:spPr>
        <p:txBody>
          <a:bodyPr anchor="b"/>
          <a:lstStyle>
            <a:lvl1pPr marL="0" indent="0">
              <a:buNone/>
              <a:defRPr sz="2400" b="1"/>
            </a:lvl1pPr>
            <a:lvl2pPr marL="457177" indent="0">
              <a:buNone/>
              <a:defRPr sz="2100" b="1"/>
            </a:lvl2pPr>
            <a:lvl3pPr marL="914354" indent="0">
              <a:buNone/>
              <a:defRPr sz="1800"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32" y="2319868"/>
            <a:ext cx="4850130" cy="4214707"/>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E52A83-F18A-402B-888E-74597DC7E8B0}" type="datetimeFigureOut">
              <a:rPr lang="en-US" smtClean="0"/>
              <a:pPr/>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FB6F53-7B77-4086-95E9-93DE8FBDB1FD}" type="slidenum">
              <a:rPr lang="en-US" smtClean="0"/>
              <a:pPr/>
              <a:t>‹#›</a:t>
            </a:fld>
            <a:endParaRPr lang="en-US"/>
          </a:p>
        </p:txBody>
      </p:sp>
    </p:spTree>
    <p:extLst>
      <p:ext uri="{BB962C8B-B14F-4D97-AF65-F5344CB8AC3E}">
        <p14:creationId xmlns:p14="http://schemas.microsoft.com/office/powerpoint/2010/main" val="329811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E52A83-F18A-402B-888E-74597DC7E8B0}" type="datetimeFigureOut">
              <a:rPr lang="en-US" smtClean="0"/>
              <a:pPr/>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FB6F53-7B77-4086-95E9-93DE8FBDB1FD}" type="slidenum">
              <a:rPr lang="en-US" smtClean="0"/>
              <a:pPr/>
              <a:t>‹#›</a:t>
            </a:fld>
            <a:endParaRPr lang="en-US"/>
          </a:p>
        </p:txBody>
      </p:sp>
    </p:spTree>
    <p:extLst>
      <p:ext uri="{BB962C8B-B14F-4D97-AF65-F5344CB8AC3E}">
        <p14:creationId xmlns:p14="http://schemas.microsoft.com/office/powerpoint/2010/main" val="2634980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2A83-F18A-402B-888E-74597DC7E8B0}" type="datetimeFigureOut">
              <a:rPr lang="en-US" smtClean="0"/>
              <a:pPr/>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FB6F53-7B77-4086-95E9-93DE8FBDB1FD}" type="slidenum">
              <a:rPr lang="en-US" smtClean="0"/>
              <a:pPr/>
              <a:t>‹#›</a:t>
            </a:fld>
            <a:endParaRPr lang="en-US"/>
          </a:p>
        </p:txBody>
      </p:sp>
    </p:spTree>
    <p:extLst>
      <p:ext uri="{BB962C8B-B14F-4D97-AF65-F5344CB8AC3E}">
        <p14:creationId xmlns:p14="http://schemas.microsoft.com/office/powerpoint/2010/main" val="2575010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91253"/>
            <a:ext cx="3609976" cy="123952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4290060" y="291255"/>
            <a:ext cx="6134100" cy="6243321"/>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0" y="1530775"/>
            <a:ext cx="3609976" cy="5003801"/>
          </a:xfrm>
        </p:spPr>
        <p:txBody>
          <a:bodyPr/>
          <a:lstStyle>
            <a:lvl1pPr marL="0" indent="0">
              <a:buNone/>
              <a:defRPr sz="1400"/>
            </a:lvl1pPr>
            <a:lvl2pPr marL="457177" indent="0">
              <a:buNone/>
              <a:defRPr sz="1300"/>
            </a:lvl2pPr>
            <a:lvl3pPr marL="914354" indent="0">
              <a:buNone/>
              <a:defRPr sz="1000"/>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E52A83-F18A-402B-888E-74597DC7E8B0}"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B6F53-7B77-4086-95E9-93DE8FBDB1FD}" type="slidenum">
              <a:rPr lang="en-US" smtClean="0"/>
              <a:pPr/>
              <a:t>‹#›</a:t>
            </a:fld>
            <a:endParaRPr lang="en-US"/>
          </a:p>
        </p:txBody>
      </p:sp>
    </p:spTree>
    <p:extLst>
      <p:ext uri="{BB962C8B-B14F-4D97-AF65-F5344CB8AC3E}">
        <p14:creationId xmlns:p14="http://schemas.microsoft.com/office/powerpoint/2010/main" val="373706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5120641"/>
            <a:ext cx="6583680" cy="604521"/>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2150746" y="653627"/>
            <a:ext cx="6583680" cy="4389120"/>
          </a:xfrm>
        </p:spPr>
        <p:txBody>
          <a:bodyPr/>
          <a:lstStyle>
            <a:lvl1pPr marL="0" indent="0">
              <a:buNone/>
              <a:defRPr sz="3200"/>
            </a:lvl1pPr>
            <a:lvl2pPr marL="457177" indent="0">
              <a:buNone/>
              <a:defRPr sz="2900"/>
            </a:lvl2pPr>
            <a:lvl3pPr marL="914354" indent="0">
              <a:buNone/>
              <a:defRPr sz="2400"/>
            </a:lvl3pPr>
            <a:lvl4pPr marL="1371531" indent="0">
              <a:buNone/>
              <a:defRPr sz="2100"/>
            </a:lvl4pPr>
            <a:lvl5pPr marL="1828709" indent="0">
              <a:buNone/>
              <a:defRPr sz="2100"/>
            </a:lvl5pPr>
            <a:lvl6pPr marL="2285886" indent="0">
              <a:buNone/>
              <a:defRPr sz="2100"/>
            </a:lvl6pPr>
            <a:lvl7pPr marL="2743063" indent="0">
              <a:buNone/>
              <a:defRPr sz="2100"/>
            </a:lvl7pPr>
            <a:lvl8pPr marL="3200240" indent="0">
              <a:buNone/>
              <a:defRPr sz="2100"/>
            </a:lvl8pPr>
            <a:lvl9pPr marL="3657417" indent="0">
              <a:buNone/>
              <a:defRPr sz="2100"/>
            </a:lvl9pPr>
          </a:lstStyle>
          <a:p>
            <a:endParaRPr lang="en-US"/>
          </a:p>
        </p:txBody>
      </p:sp>
      <p:sp>
        <p:nvSpPr>
          <p:cNvPr id="4" name="Text Placeholder 3"/>
          <p:cNvSpPr>
            <a:spLocks noGrp="1"/>
          </p:cNvSpPr>
          <p:nvPr>
            <p:ph type="body" sz="half" idx="2"/>
          </p:nvPr>
        </p:nvSpPr>
        <p:spPr>
          <a:xfrm>
            <a:off x="2150746" y="5725162"/>
            <a:ext cx="6583680" cy="858519"/>
          </a:xfrm>
        </p:spPr>
        <p:txBody>
          <a:bodyPr/>
          <a:lstStyle>
            <a:lvl1pPr marL="0" indent="0">
              <a:buNone/>
              <a:defRPr sz="1400"/>
            </a:lvl1pPr>
            <a:lvl2pPr marL="457177" indent="0">
              <a:buNone/>
              <a:defRPr sz="1300"/>
            </a:lvl2pPr>
            <a:lvl3pPr marL="914354" indent="0">
              <a:buNone/>
              <a:defRPr sz="1000"/>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E52A83-F18A-402B-888E-74597DC7E8B0}"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B6F53-7B77-4086-95E9-93DE8FBDB1FD}" type="slidenum">
              <a:rPr lang="en-US" smtClean="0"/>
              <a:pPr/>
              <a:t>‹#›</a:t>
            </a:fld>
            <a:endParaRPr lang="en-US"/>
          </a:p>
        </p:txBody>
      </p:sp>
    </p:spTree>
    <p:extLst>
      <p:ext uri="{BB962C8B-B14F-4D97-AF65-F5344CB8AC3E}">
        <p14:creationId xmlns:p14="http://schemas.microsoft.com/office/powerpoint/2010/main" val="3089156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92947"/>
            <a:ext cx="9875520" cy="1219200"/>
          </a:xfrm>
          <a:prstGeom prst="rect">
            <a:avLst/>
          </a:prstGeom>
        </p:spPr>
        <p:txBody>
          <a:bodyPr vert="horz" lIns="91435" tIns="45718" rIns="91435" bIns="45718" rtlCol="0" anchor="ctr">
            <a:normAutofit/>
          </a:bodyPr>
          <a:lstStyle/>
          <a:p>
            <a:r>
              <a:rPr lang="en-US"/>
              <a:t>Click to edit Master title style</a:t>
            </a:r>
          </a:p>
        </p:txBody>
      </p:sp>
      <p:sp>
        <p:nvSpPr>
          <p:cNvPr id="3" name="Text Placeholder 2"/>
          <p:cNvSpPr>
            <a:spLocks noGrp="1"/>
          </p:cNvSpPr>
          <p:nvPr>
            <p:ph type="body" idx="1"/>
          </p:nvPr>
        </p:nvSpPr>
        <p:spPr>
          <a:xfrm>
            <a:off x="548640" y="1706880"/>
            <a:ext cx="9875520" cy="4827694"/>
          </a:xfrm>
          <a:prstGeom prst="rect">
            <a:avLst/>
          </a:prstGeom>
        </p:spPr>
        <p:txBody>
          <a:bodyPr vert="horz" lIns="91435" tIns="45718" rIns="91435"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8640" y="6780108"/>
            <a:ext cx="2560320" cy="389467"/>
          </a:xfrm>
          <a:prstGeom prst="rect">
            <a:avLst/>
          </a:prstGeom>
        </p:spPr>
        <p:txBody>
          <a:bodyPr vert="horz" lIns="91435" tIns="45718" rIns="91435" bIns="45718" rtlCol="0" anchor="ctr"/>
          <a:lstStyle>
            <a:lvl1pPr algn="l">
              <a:defRPr sz="1300">
                <a:solidFill>
                  <a:schemeClr val="tx1">
                    <a:tint val="75000"/>
                  </a:schemeClr>
                </a:solidFill>
              </a:defRPr>
            </a:lvl1pPr>
          </a:lstStyle>
          <a:p>
            <a:fld id="{16E52A83-F18A-402B-888E-74597DC7E8B0}" type="datetimeFigureOut">
              <a:rPr lang="en-US" smtClean="0"/>
              <a:pPr/>
              <a:t>2/28/2024</a:t>
            </a:fld>
            <a:endParaRPr lang="en-US"/>
          </a:p>
        </p:txBody>
      </p:sp>
      <p:sp>
        <p:nvSpPr>
          <p:cNvPr id="5" name="Footer Placeholder 4"/>
          <p:cNvSpPr>
            <a:spLocks noGrp="1"/>
          </p:cNvSpPr>
          <p:nvPr>
            <p:ph type="ftr" sz="quarter" idx="3"/>
          </p:nvPr>
        </p:nvSpPr>
        <p:spPr>
          <a:xfrm>
            <a:off x="3749040" y="6780108"/>
            <a:ext cx="3474720" cy="389467"/>
          </a:xfrm>
          <a:prstGeom prst="rect">
            <a:avLst/>
          </a:prstGeom>
        </p:spPr>
        <p:txBody>
          <a:bodyPr vert="horz" lIns="91435" tIns="45718" rIns="91435" bIns="45718"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63840" y="6780108"/>
            <a:ext cx="2560320" cy="389467"/>
          </a:xfrm>
          <a:prstGeom prst="rect">
            <a:avLst/>
          </a:prstGeom>
        </p:spPr>
        <p:txBody>
          <a:bodyPr vert="horz" lIns="91435" tIns="45718" rIns="91435" bIns="45718" rtlCol="0" anchor="ctr"/>
          <a:lstStyle>
            <a:lvl1pPr algn="r">
              <a:defRPr sz="1300">
                <a:solidFill>
                  <a:schemeClr val="tx1">
                    <a:tint val="75000"/>
                  </a:schemeClr>
                </a:solidFill>
              </a:defRPr>
            </a:lvl1pPr>
          </a:lstStyle>
          <a:p>
            <a:fld id="{AFFB6F53-7B77-4086-95E9-93DE8FBDB1FD}" type="slidenum">
              <a:rPr lang="en-US" smtClean="0"/>
              <a:pPr/>
              <a:t>‹#›</a:t>
            </a:fld>
            <a:endParaRPr lang="en-US"/>
          </a:p>
        </p:txBody>
      </p:sp>
    </p:spTree>
    <p:extLst>
      <p:ext uri="{BB962C8B-B14F-4D97-AF65-F5344CB8AC3E}">
        <p14:creationId xmlns:p14="http://schemas.microsoft.com/office/powerpoint/2010/main" val="1025583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54" rtl="0" eaLnBrk="1" latinLnBrk="0" hangingPunct="1">
        <a:spcBef>
          <a:spcPct val="0"/>
        </a:spcBef>
        <a:buNone/>
        <a:defRPr sz="4500" kern="1200">
          <a:solidFill>
            <a:schemeClr val="tx1"/>
          </a:solidFill>
          <a:latin typeface="+mj-lt"/>
          <a:ea typeface="+mj-ea"/>
          <a:cs typeface="+mj-cs"/>
        </a:defRPr>
      </a:lvl1pPr>
    </p:titleStyle>
    <p:bodyStyle>
      <a:lvl1pPr marL="342883" indent="-342883"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5" algn="l" defTabSz="914354"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943"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57297" indent="-228589" algn="l" defTabSz="914354"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71651" indent="-228589" algn="l" defTabSz="91435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1"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828800"/>
            <a:ext cx="10210800" cy="2331721"/>
          </a:xfrm>
          <a:prstGeom prst="rect">
            <a:avLst/>
          </a:prstGeom>
          <a:solidFill>
            <a:srgbClr val="292929"/>
          </a:solidFill>
        </p:spPr>
        <p:txBody>
          <a:bodyPr vert="horz" lIns="104487" tIns="52244" rIns="104487" bIns="52244" rtlCol="0" anchor="ctr">
            <a:noAutofit/>
          </a:bodyPr>
          <a:lstStyle/>
          <a:p>
            <a:pPr lvl="0" algn="ctr">
              <a:spcBef>
                <a:spcPct val="0"/>
              </a:spcBef>
            </a:pPr>
            <a:r>
              <a:rPr lang="en-US" sz="5000" b="1" dirty="0">
                <a:solidFill>
                  <a:srgbClr val="92D05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Role of NGOs in Microfinance: </a:t>
            </a:r>
          </a:p>
          <a:p>
            <a:pPr lvl="0" algn="ctr">
              <a:spcBef>
                <a:spcPct val="0"/>
              </a:spcBef>
            </a:pPr>
            <a:r>
              <a:rPr lang="en-US" sz="45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Case of Bangladesh</a:t>
            </a:r>
            <a:endParaRPr lang="en-US" sz="45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endParaRPr>
          </a:p>
        </p:txBody>
      </p:sp>
      <p:sp>
        <p:nvSpPr>
          <p:cNvPr id="8" name="Subtitle 2"/>
          <p:cNvSpPr>
            <a:spLocks noGrp="1"/>
          </p:cNvSpPr>
          <p:nvPr>
            <p:ph type="subTitle" idx="1"/>
          </p:nvPr>
        </p:nvSpPr>
        <p:spPr>
          <a:xfrm>
            <a:off x="1645920" y="4983479"/>
            <a:ext cx="7680960" cy="2331721"/>
          </a:xfrm>
        </p:spPr>
        <p:style>
          <a:lnRef idx="1">
            <a:schemeClr val="accent1"/>
          </a:lnRef>
          <a:fillRef idx="2">
            <a:schemeClr val="accent1"/>
          </a:fillRef>
          <a:effectRef idx="1">
            <a:schemeClr val="accent1"/>
          </a:effectRef>
          <a:fontRef idx="minor">
            <a:schemeClr val="dk1"/>
          </a:fontRef>
        </p:style>
        <p:txBody>
          <a:bodyPr>
            <a:noAutofit/>
          </a:bodyPr>
          <a:lstStyle/>
          <a:p>
            <a:r>
              <a:rPr lang="en-US" sz="3000" b="1" dirty="0">
                <a:solidFill>
                  <a:srgbClr val="FF0000"/>
                </a:solidFill>
                <a:effectLst>
                  <a:outerShdw blurRad="38100" dist="38100" dir="2700000" algn="tl">
                    <a:srgbClr val="000000">
                      <a:alpha val="43137"/>
                    </a:srgbClr>
                  </a:outerShdw>
                </a:effectLst>
                <a:latin typeface="Cambria" pitchFamily="18" charset="0"/>
                <a:ea typeface="Cambria" pitchFamily="18" charset="0"/>
              </a:rPr>
              <a:t>Mohammad Faisal </a:t>
            </a:r>
            <a:r>
              <a:rPr lang="en-US" sz="3000" b="1" dirty="0" err="1">
                <a:solidFill>
                  <a:srgbClr val="FF0000"/>
                </a:solidFill>
                <a:effectLst>
                  <a:outerShdw blurRad="38100" dist="38100" dir="2700000" algn="tl">
                    <a:srgbClr val="000000">
                      <a:alpha val="43137"/>
                    </a:srgbClr>
                  </a:outerShdw>
                </a:effectLst>
                <a:latin typeface="Cambria" pitchFamily="18" charset="0"/>
                <a:ea typeface="Cambria" pitchFamily="18" charset="0"/>
              </a:rPr>
              <a:t>Akber</a:t>
            </a:r>
            <a:endParaRPr lang="en-US" sz="3000" b="1" dirty="0">
              <a:solidFill>
                <a:srgbClr val="FF0000"/>
              </a:solidFill>
              <a:effectLst>
                <a:outerShdw blurRad="38100" dist="38100" dir="2700000" algn="tl">
                  <a:srgbClr val="000000">
                    <a:alpha val="43137"/>
                  </a:srgbClr>
                </a:outerShdw>
              </a:effectLst>
              <a:latin typeface="Cambria" pitchFamily="18" charset="0"/>
              <a:ea typeface="Cambria" pitchFamily="18" charset="0"/>
            </a:endParaRPr>
          </a:p>
          <a:p>
            <a:endParaRPr lang="en-US" sz="3000" dirty="0" smtClean="0">
              <a:solidFill>
                <a:srgbClr val="0070C0"/>
              </a:solidFill>
              <a:latin typeface="Cambria" pitchFamily="18" charset="0"/>
              <a:ea typeface="Cambria" pitchFamily="18" charset="0"/>
            </a:endParaRPr>
          </a:p>
          <a:p>
            <a:r>
              <a:rPr lang="en-US" sz="3000" dirty="0" smtClean="0">
                <a:solidFill>
                  <a:srgbClr val="0070C0"/>
                </a:solidFill>
                <a:latin typeface="Cambria" pitchFamily="18" charset="0"/>
                <a:ea typeface="Cambria" pitchFamily="18" charset="0"/>
              </a:rPr>
              <a:t>Department </a:t>
            </a:r>
            <a:r>
              <a:rPr lang="en-US" sz="3000" dirty="0">
                <a:solidFill>
                  <a:srgbClr val="0070C0"/>
                </a:solidFill>
                <a:latin typeface="Cambria" pitchFamily="18" charset="0"/>
                <a:ea typeface="Cambria" pitchFamily="18" charset="0"/>
              </a:rPr>
              <a:t>of Development Studies</a:t>
            </a:r>
          </a:p>
          <a:p>
            <a:r>
              <a:rPr lang="en-US" sz="3000" dirty="0">
                <a:solidFill>
                  <a:srgbClr val="0070C0"/>
                </a:solidFill>
                <a:latin typeface="Cambria" pitchFamily="18" charset="0"/>
                <a:ea typeface="Cambria" pitchFamily="18" charset="0"/>
              </a:rPr>
              <a:t>Daffodil International University  </a:t>
            </a:r>
          </a:p>
        </p:txBody>
      </p:sp>
    </p:spTree>
    <p:extLst>
      <p:ext uri="{BB962C8B-B14F-4D97-AF65-F5344CB8AC3E}">
        <p14:creationId xmlns:p14="http://schemas.microsoft.com/office/powerpoint/2010/main" val="20724935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D77C224-B2B3-486B-BC44-945A3A14CE72}"/>
              </a:ext>
            </a:extLst>
          </p:cNvPr>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Aims of </a:t>
            </a:r>
            <a:r>
              <a:rPr lang="en-US" sz="5000" b="1" spc="-5"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Microfinance</a:t>
            </a:r>
            <a:endParaRPr lang="en-US" sz="5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 name="object 15">
            <a:extLst>
              <a:ext uri="{FF2B5EF4-FFF2-40B4-BE49-F238E27FC236}">
                <a16:creationId xmlns:a16="http://schemas.microsoft.com/office/drawing/2014/main" xmlns="" id="{0E79C15F-6663-49B5-9D56-0269A7B72BFE}"/>
              </a:ext>
            </a:extLst>
          </p:cNvPr>
          <p:cNvSpPr/>
          <p:nvPr/>
        </p:nvSpPr>
        <p:spPr>
          <a:xfrm>
            <a:off x="245511" y="1143000"/>
            <a:ext cx="2006420" cy="4739014"/>
          </a:xfrm>
          <a:custGeom>
            <a:avLst/>
            <a:gdLst/>
            <a:ahLst/>
            <a:cxnLst/>
            <a:rect l="l" t="t" r="r" b="b"/>
            <a:pathLst>
              <a:path w="1393189" h="4320540">
                <a:moveTo>
                  <a:pt x="1253617" y="0"/>
                </a:moveTo>
                <a:lnTo>
                  <a:pt x="139319" y="0"/>
                </a:lnTo>
                <a:lnTo>
                  <a:pt x="95276" y="7100"/>
                </a:lnTo>
                <a:lnTo>
                  <a:pt x="57031" y="26875"/>
                </a:lnTo>
                <a:lnTo>
                  <a:pt x="26875" y="57031"/>
                </a:lnTo>
                <a:lnTo>
                  <a:pt x="7100" y="95276"/>
                </a:lnTo>
                <a:lnTo>
                  <a:pt x="0" y="139318"/>
                </a:lnTo>
                <a:lnTo>
                  <a:pt x="0" y="4181220"/>
                </a:lnTo>
                <a:lnTo>
                  <a:pt x="7100" y="4225258"/>
                </a:lnTo>
                <a:lnTo>
                  <a:pt x="26875" y="4263503"/>
                </a:lnTo>
                <a:lnTo>
                  <a:pt x="57031" y="4293661"/>
                </a:lnTo>
                <a:lnTo>
                  <a:pt x="95276" y="4313437"/>
                </a:lnTo>
                <a:lnTo>
                  <a:pt x="139319" y="4320540"/>
                </a:lnTo>
                <a:lnTo>
                  <a:pt x="1253617" y="4320540"/>
                </a:lnTo>
                <a:lnTo>
                  <a:pt x="1297659" y="4313437"/>
                </a:lnTo>
                <a:lnTo>
                  <a:pt x="1335904" y="4293661"/>
                </a:lnTo>
                <a:lnTo>
                  <a:pt x="1366060" y="4263503"/>
                </a:lnTo>
                <a:lnTo>
                  <a:pt x="1385835" y="4225258"/>
                </a:lnTo>
                <a:lnTo>
                  <a:pt x="1392936" y="4181220"/>
                </a:lnTo>
                <a:lnTo>
                  <a:pt x="1392936" y="139318"/>
                </a:lnTo>
                <a:lnTo>
                  <a:pt x="1385835" y="95276"/>
                </a:lnTo>
                <a:lnTo>
                  <a:pt x="1366060" y="57031"/>
                </a:lnTo>
                <a:lnTo>
                  <a:pt x="1335904" y="26875"/>
                </a:lnTo>
                <a:lnTo>
                  <a:pt x="1297659" y="7100"/>
                </a:lnTo>
                <a:lnTo>
                  <a:pt x="1253617" y="0"/>
                </a:lnTo>
                <a:close/>
              </a:path>
            </a:pathLst>
          </a:custGeom>
          <a:solidFill>
            <a:srgbClr val="C32C2D"/>
          </a:solidFill>
        </p:spPr>
        <p:txBody>
          <a:bodyPr wrap="square" lIns="0" tIns="0" rIns="0" bIns="0" rtlCol="0"/>
          <a:lstStyle/>
          <a:p>
            <a:endParaRPr sz="2200" dirty="0"/>
          </a:p>
        </p:txBody>
      </p:sp>
      <p:sp>
        <p:nvSpPr>
          <p:cNvPr id="8" name="object 17">
            <a:extLst>
              <a:ext uri="{FF2B5EF4-FFF2-40B4-BE49-F238E27FC236}">
                <a16:creationId xmlns:a16="http://schemas.microsoft.com/office/drawing/2014/main" xmlns="" id="{A3683125-745D-4FB2-A0AF-11D26DA97EDD}"/>
              </a:ext>
            </a:extLst>
          </p:cNvPr>
          <p:cNvSpPr txBox="1"/>
          <p:nvPr/>
        </p:nvSpPr>
        <p:spPr>
          <a:xfrm>
            <a:off x="381000" y="3381058"/>
            <a:ext cx="1759370" cy="2143511"/>
          </a:xfrm>
          <a:prstGeom prst="rect">
            <a:avLst/>
          </a:prstGeom>
        </p:spPr>
        <p:txBody>
          <a:bodyPr vert="horz" wrap="square" lIns="0" tIns="53506" rIns="0" bIns="0" rtlCol="0">
            <a:spAutoFit/>
          </a:bodyPr>
          <a:lstStyle/>
          <a:p>
            <a:pPr marL="13547" marR="5419" indent="4064" algn="ctr">
              <a:lnSpc>
                <a:spcPct val="86300"/>
              </a:lnSpc>
              <a:spcBef>
                <a:spcPts val="421"/>
              </a:spcBef>
            </a:pPr>
            <a:r>
              <a:rPr sz="2200" b="1" spc="-5" dirty="0">
                <a:solidFill>
                  <a:srgbClr val="FFFFFF"/>
                </a:solidFill>
                <a:latin typeface="Cambria" panose="02040503050406030204" pitchFamily="18" charset="0"/>
                <a:ea typeface="Cambria" panose="02040503050406030204" pitchFamily="18" charset="0"/>
                <a:cs typeface="Arial"/>
              </a:rPr>
              <a:t>Poverty  </a:t>
            </a:r>
            <a:r>
              <a:rPr lang="en-US" sz="2200" b="1" spc="-5" dirty="0">
                <a:solidFill>
                  <a:srgbClr val="FFFFFF"/>
                </a:solidFill>
                <a:latin typeface="Cambria" panose="02040503050406030204" pitchFamily="18" charset="0"/>
                <a:ea typeface="Cambria" panose="02040503050406030204" pitchFamily="18" charset="0"/>
                <a:cs typeface="Arial"/>
              </a:rPr>
              <a:t>R</a:t>
            </a:r>
            <a:r>
              <a:rPr sz="2200" b="1" spc="-5" dirty="0">
                <a:solidFill>
                  <a:srgbClr val="FFFFFF"/>
                </a:solidFill>
                <a:latin typeface="Cambria" panose="02040503050406030204" pitchFamily="18" charset="0"/>
                <a:ea typeface="Cambria" panose="02040503050406030204" pitchFamily="18" charset="0"/>
                <a:cs typeface="Arial"/>
              </a:rPr>
              <a:t>e</a:t>
            </a:r>
            <a:r>
              <a:rPr sz="2200" b="1" spc="-16" dirty="0">
                <a:solidFill>
                  <a:srgbClr val="FFFFFF"/>
                </a:solidFill>
                <a:latin typeface="Cambria" panose="02040503050406030204" pitchFamily="18" charset="0"/>
                <a:ea typeface="Cambria" panose="02040503050406030204" pitchFamily="18" charset="0"/>
                <a:cs typeface="Arial"/>
              </a:rPr>
              <a:t>d</a:t>
            </a:r>
            <a:r>
              <a:rPr sz="2200" b="1" spc="-5" dirty="0">
                <a:solidFill>
                  <a:srgbClr val="FFFFFF"/>
                </a:solidFill>
                <a:latin typeface="Cambria" panose="02040503050406030204" pitchFamily="18" charset="0"/>
                <a:ea typeface="Cambria" panose="02040503050406030204" pitchFamily="18" charset="0"/>
                <a:cs typeface="Arial"/>
              </a:rPr>
              <a:t>ucti</a:t>
            </a:r>
            <a:r>
              <a:rPr sz="2200" b="1" spc="-16" dirty="0">
                <a:solidFill>
                  <a:srgbClr val="FFFFFF"/>
                </a:solidFill>
                <a:latin typeface="Cambria" panose="02040503050406030204" pitchFamily="18" charset="0"/>
                <a:ea typeface="Cambria" panose="02040503050406030204" pitchFamily="18" charset="0"/>
                <a:cs typeface="Arial"/>
              </a:rPr>
              <a:t>o</a:t>
            </a:r>
            <a:r>
              <a:rPr sz="2200" b="1" spc="-5" dirty="0">
                <a:solidFill>
                  <a:srgbClr val="FFFFFF"/>
                </a:solidFill>
                <a:latin typeface="Cambria" panose="02040503050406030204" pitchFamily="18" charset="0"/>
                <a:ea typeface="Cambria" panose="02040503050406030204" pitchFamily="18" charset="0"/>
                <a:cs typeface="Arial"/>
              </a:rPr>
              <a:t>n  </a:t>
            </a:r>
            <a:endParaRPr lang="en-US" sz="2200" b="1" spc="-5" dirty="0">
              <a:solidFill>
                <a:srgbClr val="FFFFFF"/>
              </a:solidFill>
              <a:latin typeface="Cambria" panose="02040503050406030204" pitchFamily="18" charset="0"/>
              <a:ea typeface="Cambria" panose="02040503050406030204" pitchFamily="18" charset="0"/>
              <a:cs typeface="Arial"/>
            </a:endParaRPr>
          </a:p>
          <a:p>
            <a:pPr marL="13547" marR="5419" indent="4064" algn="ctr">
              <a:lnSpc>
                <a:spcPct val="86300"/>
              </a:lnSpc>
              <a:spcBef>
                <a:spcPts val="421"/>
              </a:spcBef>
            </a:pPr>
            <a:r>
              <a:rPr sz="2200" b="1" spc="-5" dirty="0">
                <a:solidFill>
                  <a:srgbClr val="FFFFFF"/>
                </a:solidFill>
                <a:latin typeface="Cambria" panose="02040503050406030204" pitchFamily="18" charset="0"/>
                <a:ea typeface="Cambria" panose="02040503050406030204" pitchFamily="18" charset="0"/>
                <a:cs typeface="Arial"/>
              </a:rPr>
              <a:t>(the  </a:t>
            </a:r>
            <a:r>
              <a:rPr sz="2200" b="1" spc="-11" dirty="0">
                <a:solidFill>
                  <a:srgbClr val="FFFFFF"/>
                </a:solidFill>
                <a:latin typeface="Cambria" panose="02040503050406030204" pitchFamily="18" charset="0"/>
                <a:ea typeface="Cambria" panose="02040503050406030204" pitchFamily="18" charset="0"/>
                <a:cs typeface="Arial"/>
              </a:rPr>
              <a:t>original  </a:t>
            </a:r>
            <a:r>
              <a:rPr sz="2200" b="1" spc="-5" dirty="0">
                <a:solidFill>
                  <a:srgbClr val="FFFFFF"/>
                </a:solidFill>
                <a:latin typeface="Cambria" panose="02040503050406030204" pitchFamily="18" charset="0"/>
                <a:ea typeface="Cambria" panose="02040503050406030204" pitchFamily="18" charset="0"/>
                <a:cs typeface="Arial"/>
              </a:rPr>
              <a:t>aim)  through  financial  inclusion</a:t>
            </a:r>
            <a:endParaRPr sz="2200" b="1" dirty="0">
              <a:latin typeface="Cambria" panose="02040503050406030204" pitchFamily="18" charset="0"/>
              <a:ea typeface="Cambria" panose="02040503050406030204" pitchFamily="18" charset="0"/>
              <a:cs typeface="Arial"/>
            </a:endParaRPr>
          </a:p>
        </p:txBody>
      </p:sp>
      <p:sp>
        <p:nvSpPr>
          <p:cNvPr id="9" name="object 18">
            <a:extLst>
              <a:ext uri="{FF2B5EF4-FFF2-40B4-BE49-F238E27FC236}">
                <a16:creationId xmlns:a16="http://schemas.microsoft.com/office/drawing/2014/main" xmlns="" id="{2467A0A0-7958-410D-9400-E1D4CA9A7B68}"/>
              </a:ext>
            </a:extLst>
          </p:cNvPr>
          <p:cNvSpPr/>
          <p:nvPr/>
        </p:nvSpPr>
        <p:spPr>
          <a:xfrm>
            <a:off x="228602" y="1651071"/>
            <a:ext cx="1942691" cy="1534565"/>
          </a:xfrm>
          <a:prstGeom prst="rect">
            <a:avLst/>
          </a:prstGeom>
          <a:blipFill>
            <a:blip r:embed="rId2" cstate="print"/>
            <a:stretch>
              <a:fillRect/>
            </a:stretch>
          </a:blipFill>
        </p:spPr>
        <p:txBody>
          <a:bodyPr wrap="square" lIns="0" tIns="0" rIns="0" bIns="0" rtlCol="0"/>
          <a:lstStyle/>
          <a:p>
            <a:endParaRPr sz="2200" b="1" dirty="0"/>
          </a:p>
        </p:txBody>
      </p:sp>
      <p:sp>
        <p:nvSpPr>
          <p:cNvPr id="11" name="object 20">
            <a:extLst>
              <a:ext uri="{FF2B5EF4-FFF2-40B4-BE49-F238E27FC236}">
                <a16:creationId xmlns:a16="http://schemas.microsoft.com/office/drawing/2014/main" xmlns="" id="{E346D115-DDD9-4FEC-AAE6-96A0FD6B3704}"/>
              </a:ext>
            </a:extLst>
          </p:cNvPr>
          <p:cNvSpPr/>
          <p:nvPr/>
        </p:nvSpPr>
        <p:spPr>
          <a:xfrm>
            <a:off x="2362202" y="1164962"/>
            <a:ext cx="1950352" cy="4739014"/>
          </a:xfrm>
          <a:custGeom>
            <a:avLst/>
            <a:gdLst/>
            <a:ahLst/>
            <a:cxnLst/>
            <a:rect l="l" t="t" r="r" b="b"/>
            <a:pathLst>
              <a:path w="1393189" h="4320540">
                <a:moveTo>
                  <a:pt x="1253617" y="0"/>
                </a:moveTo>
                <a:lnTo>
                  <a:pt x="139319" y="0"/>
                </a:lnTo>
                <a:lnTo>
                  <a:pt x="95276" y="7100"/>
                </a:lnTo>
                <a:lnTo>
                  <a:pt x="57031" y="26875"/>
                </a:lnTo>
                <a:lnTo>
                  <a:pt x="26875" y="57031"/>
                </a:lnTo>
                <a:lnTo>
                  <a:pt x="7100" y="95276"/>
                </a:lnTo>
                <a:lnTo>
                  <a:pt x="0" y="139318"/>
                </a:lnTo>
                <a:lnTo>
                  <a:pt x="0" y="4181220"/>
                </a:lnTo>
                <a:lnTo>
                  <a:pt x="7100" y="4225258"/>
                </a:lnTo>
                <a:lnTo>
                  <a:pt x="26875" y="4263503"/>
                </a:lnTo>
                <a:lnTo>
                  <a:pt x="57031" y="4293661"/>
                </a:lnTo>
                <a:lnTo>
                  <a:pt x="95276" y="4313437"/>
                </a:lnTo>
                <a:lnTo>
                  <a:pt x="139319" y="4320540"/>
                </a:lnTo>
                <a:lnTo>
                  <a:pt x="1253617" y="4320540"/>
                </a:lnTo>
                <a:lnTo>
                  <a:pt x="1297659" y="4313437"/>
                </a:lnTo>
                <a:lnTo>
                  <a:pt x="1335904" y="4293661"/>
                </a:lnTo>
                <a:lnTo>
                  <a:pt x="1366060" y="4263503"/>
                </a:lnTo>
                <a:lnTo>
                  <a:pt x="1385835" y="4225258"/>
                </a:lnTo>
                <a:lnTo>
                  <a:pt x="1392936" y="4181220"/>
                </a:lnTo>
                <a:lnTo>
                  <a:pt x="1392936" y="139318"/>
                </a:lnTo>
                <a:lnTo>
                  <a:pt x="1385835" y="95276"/>
                </a:lnTo>
                <a:lnTo>
                  <a:pt x="1366060" y="57031"/>
                </a:lnTo>
                <a:lnTo>
                  <a:pt x="1335904" y="26875"/>
                </a:lnTo>
                <a:lnTo>
                  <a:pt x="1297659" y="7100"/>
                </a:lnTo>
                <a:lnTo>
                  <a:pt x="1253617" y="0"/>
                </a:lnTo>
                <a:close/>
              </a:path>
            </a:pathLst>
          </a:custGeom>
          <a:solidFill>
            <a:srgbClr val="A32EBC"/>
          </a:solidFill>
        </p:spPr>
        <p:txBody>
          <a:bodyPr wrap="square" lIns="0" tIns="0" rIns="0" bIns="0" rtlCol="0"/>
          <a:lstStyle/>
          <a:p>
            <a:endParaRPr sz="2200"/>
          </a:p>
        </p:txBody>
      </p:sp>
      <p:sp>
        <p:nvSpPr>
          <p:cNvPr id="13" name="object 22">
            <a:extLst>
              <a:ext uri="{FF2B5EF4-FFF2-40B4-BE49-F238E27FC236}">
                <a16:creationId xmlns:a16="http://schemas.microsoft.com/office/drawing/2014/main" xmlns="" id="{46CFF1E0-7C1C-4217-84F6-A13889C4E7BA}"/>
              </a:ext>
            </a:extLst>
          </p:cNvPr>
          <p:cNvSpPr txBox="1"/>
          <p:nvPr/>
        </p:nvSpPr>
        <p:spPr>
          <a:xfrm>
            <a:off x="2362200" y="3552229"/>
            <a:ext cx="1942690" cy="1509876"/>
          </a:xfrm>
          <a:prstGeom prst="rect">
            <a:avLst/>
          </a:prstGeom>
        </p:spPr>
        <p:txBody>
          <a:bodyPr vert="horz" wrap="square" lIns="0" tIns="53506" rIns="0" bIns="0" rtlCol="0">
            <a:spAutoFit/>
          </a:bodyPr>
          <a:lstStyle/>
          <a:p>
            <a:pPr marL="13547" marR="5419" indent="2032" algn="ctr">
              <a:lnSpc>
                <a:spcPct val="86400"/>
              </a:lnSpc>
              <a:spcBef>
                <a:spcPts val="421"/>
              </a:spcBef>
              <a:tabLst>
                <a:tab pos="974664" algn="l"/>
              </a:tabLst>
            </a:pPr>
            <a:r>
              <a:rPr sz="2200" b="1" spc="-5" dirty="0">
                <a:solidFill>
                  <a:srgbClr val="FFFFFF"/>
                </a:solidFill>
                <a:latin typeface="Cambria" panose="02040503050406030204" pitchFamily="18" charset="0"/>
                <a:ea typeface="Cambria" panose="02040503050406030204" pitchFamily="18" charset="0"/>
                <a:cs typeface="Arial"/>
              </a:rPr>
              <a:t>Raising  domestic  sav</a:t>
            </a:r>
            <a:r>
              <a:rPr sz="2200" b="1" spc="-16" dirty="0">
                <a:solidFill>
                  <a:srgbClr val="FFFFFF"/>
                </a:solidFill>
                <a:latin typeface="Cambria" panose="02040503050406030204" pitchFamily="18" charset="0"/>
                <a:ea typeface="Cambria" panose="02040503050406030204" pitchFamily="18" charset="0"/>
                <a:cs typeface="Arial"/>
              </a:rPr>
              <a:t>i</a:t>
            </a:r>
            <a:r>
              <a:rPr sz="2200" b="1" spc="-5" dirty="0">
                <a:solidFill>
                  <a:srgbClr val="FFFFFF"/>
                </a:solidFill>
                <a:latin typeface="Cambria" panose="02040503050406030204" pitchFamily="18" charset="0"/>
                <a:ea typeface="Cambria" panose="02040503050406030204" pitchFamily="18" charset="0"/>
                <a:cs typeface="Arial"/>
              </a:rPr>
              <a:t>n</a:t>
            </a:r>
            <a:r>
              <a:rPr sz="2200" b="1" spc="-16" dirty="0">
                <a:solidFill>
                  <a:srgbClr val="FFFFFF"/>
                </a:solidFill>
                <a:latin typeface="Cambria" panose="02040503050406030204" pitchFamily="18" charset="0"/>
                <a:ea typeface="Cambria" panose="02040503050406030204" pitchFamily="18" charset="0"/>
                <a:cs typeface="Arial"/>
              </a:rPr>
              <a:t>g</a:t>
            </a:r>
            <a:r>
              <a:rPr sz="2200" b="1" dirty="0">
                <a:solidFill>
                  <a:srgbClr val="FFFFFF"/>
                </a:solidFill>
                <a:latin typeface="Cambria" panose="02040503050406030204" pitchFamily="18" charset="0"/>
                <a:ea typeface="Cambria" panose="02040503050406030204" pitchFamily="18" charset="0"/>
                <a:cs typeface="Arial"/>
              </a:rPr>
              <a:t>s	</a:t>
            </a:r>
            <a:r>
              <a:rPr sz="2200" b="1" spc="-5" dirty="0">
                <a:solidFill>
                  <a:srgbClr val="FFFFFF"/>
                </a:solidFill>
                <a:latin typeface="Cambria" panose="02040503050406030204" pitchFamily="18" charset="0"/>
                <a:ea typeface="Cambria" panose="02040503050406030204" pitchFamily="18" charset="0"/>
                <a:cs typeface="Arial"/>
              </a:rPr>
              <a:t>in  </a:t>
            </a:r>
            <a:r>
              <a:rPr sz="2200" b="1" spc="-11" dirty="0">
                <a:solidFill>
                  <a:srgbClr val="FFFFFF"/>
                </a:solidFill>
                <a:latin typeface="Cambria" panose="02040503050406030204" pitchFamily="18" charset="0"/>
                <a:ea typeface="Cambria" panose="02040503050406030204" pitchFamily="18" charset="0"/>
                <a:cs typeface="Arial"/>
              </a:rPr>
              <a:t>lowest  </a:t>
            </a:r>
            <a:r>
              <a:rPr sz="2200" b="1" spc="-5" dirty="0">
                <a:solidFill>
                  <a:srgbClr val="FFFFFF"/>
                </a:solidFill>
                <a:latin typeface="Cambria" panose="02040503050406030204" pitchFamily="18" charset="0"/>
                <a:ea typeface="Cambria" panose="02040503050406030204" pitchFamily="18" charset="0"/>
                <a:cs typeface="Arial"/>
              </a:rPr>
              <a:t>income  countries</a:t>
            </a:r>
            <a:endParaRPr sz="2200" b="1" dirty="0">
              <a:latin typeface="Cambria" panose="02040503050406030204" pitchFamily="18" charset="0"/>
              <a:ea typeface="Cambria" panose="02040503050406030204" pitchFamily="18" charset="0"/>
              <a:cs typeface="Arial"/>
            </a:endParaRPr>
          </a:p>
        </p:txBody>
      </p:sp>
      <p:sp>
        <p:nvSpPr>
          <p:cNvPr id="14" name="object 23">
            <a:extLst>
              <a:ext uri="{FF2B5EF4-FFF2-40B4-BE49-F238E27FC236}">
                <a16:creationId xmlns:a16="http://schemas.microsoft.com/office/drawing/2014/main" xmlns="" id="{C2E864DA-5B94-4D24-86AE-1B19165CCCA1}"/>
              </a:ext>
            </a:extLst>
          </p:cNvPr>
          <p:cNvSpPr/>
          <p:nvPr/>
        </p:nvSpPr>
        <p:spPr>
          <a:xfrm>
            <a:off x="2362200" y="1676401"/>
            <a:ext cx="1942690" cy="1534565"/>
          </a:xfrm>
          <a:prstGeom prst="rect">
            <a:avLst/>
          </a:prstGeom>
          <a:blipFill>
            <a:blip r:embed="rId3" cstate="print"/>
            <a:stretch>
              <a:fillRect/>
            </a:stretch>
          </a:blipFill>
        </p:spPr>
        <p:txBody>
          <a:bodyPr wrap="square" lIns="0" tIns="0" rIns="0" bIns="0" rtlCol="0"/>
          <a:lstStyle/>
          <a:p>
            <a:endParaRPr sz="2200"/>
          </a:p>
        </p:txBody>
      </p:sp>
      <p:sp>
        <p:nvSpPr>
          <p:cNvPr id="16" name="object 25">
            <a:extLst>
              <a:ext uri="{FF2B5EF4-FFF2-40B4-BE49-F238E27FC236}">
                <a16:creationId xmlns:a16="http://schemas.microsoft.com/office/drawing/2014/main" xmlns="" id="{22F74167-7C83-4425-91B9-0F0DCF46DF30}"/>
              </a:ext>
            </a:extLst>
          </p:cNvPr>
          <p:cNvSpPr/>
          <p:nvPr/>
        </p:nvSpPr>
        <p:spPr>
          <a:xfrm>
            <a:off x="4409644" y="1143000"/>
            <a:ext cx="2069863" cy="4739014"/>
          </a:xfrm>
          <a:custGeom>
            <a:avLst/>
            <a:gdLst/>
            <a:ahLst/>
            <a:cxnLst/>
            <a:rect l="l" t="t" r="r" b="b"/>
            <a:pathLst>
              <a:path w="1393189" h="4320540">
                <a:moveTo>
                  <a:pt x="1253616" y="0"/>
                </a:moveTo>
                <a:lnTo>
                  <a:pt x="139318" y="0"/>
                </a:lnTo>
                <a:lnTo>
                  <a:pt x="95276" y="7100"/>
                </a:lnTo>
                <a:lnTo>
                  <a:pt x="57031" y="26875"/>
                </a:lnTo>
                <a:lnTo>
                  <a:pt x="26875" y="57031"/>
                </a:lnTo>
                <a:lnTo>
                  <a:pt x="7100" y="95276"/>
                </a:lnTo>
                <a:lnTo>
                  <a:pt x="0" y="139318"/>
                </a:lnTo>
                <a:lnTo>
                  <a:pt x="0" y="4181220"/>
                </a:lnTo>
                <a:lnTo>
                  <a:pt x="7100" y="4225258"/>
                </a:lnTo>
                <a:lnTo>
                  <a:pt x="26875" y="4263503"/>
                </a:lnTo>
                <a:lnTo>
                  <a:pt x="57031" y="4293661"/>
                </a:lnTo>
                <a:lnTo>
                  <a:pt x="95276" y="4313437"/>
                </a:lnTo>
                <a:lnTo>
                  <a:pt x="139318" y="4320540"/>
                </a:lnTo>
                <a:lnTo>
                  <a:pt x="1253616" y="4320540"/>
                </a:lnTo>
                <a:lnTo>
                  <a:pt x="1297659" y="4313437"/>
                </a:lnTo>
                <a:lnTo>
                  <a:pt x="1335904" y="4293661"/>
                </a:lnTo>
                <a:lnTo>
                  <a:pt x="1366060" y="4263503"/>
                </a:lnTo>
                <a:lnTo>
                  <a:pt x="1385835" y="4225258"/>
                </a:lnTo>
                <a:lnTo>
                  <a:pt x="1392936" y="4181220"/>
                </a:lnTo>
                <a:lnTo>
                  <a:pt x="1392936" y="139318"/>
                </a:lnTo>
                <a:lnTo>
                  <a:pt x="1385835" y="95276"/>
                </a:lnTo>
                <a:lnTo>
                  <a:pt x="1366060" y="57031"/>
                </a:lnTo>
                <a:lnTo>
                  <a:pt x="1335904" y="26875"/>
                </a:lnTo>
                <a:lnTo>
                  <a:pt x="1297659" y="7100"/>
                </a:lnTo>
                <a:lnTo>
                  <a:pt x="1253616" y="0"/>
                </a:lnTo>
                <a:close/>
              </a:path>
            </a:pathLst>
          </a:custGeom>
          <a:solidFill>
            <a:srgbClr val="2F5EB6"/>
          </a:solidFill>
        </p:spPr>
        <p:txBody>
          <a:bodyPr wrap="square" lIns="0" tIns="0" rIns="0" bIns="0" rtlCol="0"/>
          <a:lstStyle/>
          <a:p>
            <a:endParaRPr sz="2200"/>
          </a:p>
        </p:txBody>
      </p:sp>
      <p:sp>
        <p:nvSpPr>
          <p:cNvPr id="18" name="object 27">
            <a:extLst>
              <a:ext uri="{FF2B5EF4-FFF2-40B4-BE49-F238E27FC236}">
                <a16:creationId xmlns:a16="http://schemas.microsoft.com/office/drawing/2014/main" xmlns="" id="{A0FED6AC-5825-44D9-ADC4-D983D4E1DA63}"/>
              </a:ext>
            </a:extLst>
          </p:cNvPr>
          <p:cNvSpPr txBox="1"/>
          <p:nvPr/>
        </p:nvSpPr>
        <p:spPr>
          <a:xfrm>
            <a:off x="4486183" y="3381059"/>
            <a:ext cx="1944953" cy="1642284"/>
          </a:xfrm>
          <a:prstGeom prst="rect">
            <a:avLst/>
          </a:prstGeom>
        </p:spPr>
        <p:txBody>
          <a:bodyPr vert="horz" wrap="square" lIns="0" tIns="53506" rIns="0" bIns="0" rtlCol="0">
            <a:spAutoFit/>
          </a:bodyPr>
          <a:lstStyle/>
          <a:p>
            <a:pPr indent="-677" algn="ctr">
              <a:lnSpc>
                <a:spcPct val="86300"/>
              </a:lnSpc>
              <a:spcBef>
                <a:spcPts val="421"/>
              </a:spcBef>
            </a:pPr>
            <a:r>
              <a:rPr sz="2400" b="1" spc="-5" dirty="0">
                <a:solidFill>
                  <a:srgbClr val="FFFFFF"/>
                </a:solidFill>
                <a:latin typeface="Cambria" panose="02040503050406030204" pitchFamily="18" charset="0"/>
                <a:ea typeface="Cambria" panose="02040503050406030204" pitchFamily="18" charset="0"/>
                <a:cs typeface="Arial"/>
              </a:rPr>
              <a:t>Protection  against  income  volatility  (i</a:t>
            </a:r>
            <a:r>
              <a:rPr sz="2400" b="1" spc="-16" dirty="0">
                <a:solidFill>
                  <a:srgbClr val="FFFFFF"/>
                </a:solidFill>
                <a:latin typeface="Cambria" panose="02040503050406030204" pitchFamily="18" charset="0"/>
                <a:ea typeface="Cambria" panose="02040503050406030204" pitchFamily="18" charset="0"/>
                <a:cs typeface="Arial"/>
              </a:rPr>
              <a:t>n</a:t>
            </a:r>
            <a:r>
              <a:rPr sz="2400" b="1" spc="-5" dirty="0">
                <a:solidFill>
                  <a:srgbClr val="FFFFFF"/>
                </a:solidFill>
                <a:latin typeface="Cambria" panose="02040503050406030204" pitchFamily="18" charset="0"/>
                <a:ea typeface="Cambria" panose="02040503050406030204" pitchFamily="18" charset="0"/>
                <a:cs typeface="Arial"/>
              </a:rPr>
              <a:t>sur</a:t>
            </a:r>
            <a:r>
              <a:rPr sz="2400" b="1" spc="-16" dirty="0">
                <a:solidFill>
                  <a:srgbClr val="FFFFFF"/>
                </a:solidFill>
                <a:latin typeface="Cambria" panose="02040503050406030204" pitchFamily="18" charset="0"/>
                <a:ea typeface="Cambria" panose="02040503050406030204" pitchFamily="18" charset="0"/>
                <a:cs typeface="Arial"/>
              </a:rPr>
              <a:t>a</a:t>
            </a:r>
            <a:r>
              <a:rPr sz="2400" b="1" spc="-5" dirty="0">
                <a:solidFill>
                  <a:srgbClr val="FFFFFF"/>
                </a:solidFill>
                <a:latin typeface="Cambria" panose="02040503050406030204" pitchFamily="18" charset="0"/>
                <a:ea typeface="Cambria" panose="02040503050406030204" pitchFamily="18" charset="0"/>
                <a:cs typeface="Arial"/>
              </a:rPr>
              <a:t>nce</a:t>
            </a:r>
            <a:r>
              <a:rPr lang="en-US" sz="2400" b="1" spc="-5" dirty="0">
                <a:solidFill>
                  <a:srgbClr val="FFFFFF"/>
                </a:solidFill>
                <a:latin typeface="Cambria" panose="02040503050406030204" pitchFamily="18" charset="0"/>
                <a:ea typeface="Cambria" panose="02040503050406030204" pitchFamily="18" charset="0"/>
                <a:cs typeface="Arial"/>
              </a:rPr>
              <a:t>)</a:t>
            </a:r>
            <a:endParaRPr sz="2400" b="1" dirty="0">
              <a:latin typeface="Cambria" panose="02040503050406030204" pitchFamily="18" charset="0"/>
              <a:ea typeface="Cambria" panose="02040503050406030204" pitchFamily="18" charset="0"/>
              <a:cs typeface="Arial"/>
            </a:endParaRPr>
          </a:p>
        </p:txBody>
      </p:sp>
      <p:sp>
        <p:nvSpPr>
          <p:cNvPr id="20" name="object 29">
            <a:extLst>
              <a:ext uri="{FF2B5EF4-FFF2-40B4-BE49-F238E27FC236}">
                <a16:creationId xmlns:a16="http://schemas.microsoft.com/office/drawing/2014/main" xmlns="" id="{E473B5BD-0C54-4196-9622-E4F226AA8A8A}"/>
              </a:ext>
            </a:extLst>
          </p:cNvPr>
          <p:cNvSpPr/>
          <p:nvPr/>
        </p:nvSpPr>
        <p:spPr>
          <a:xfrm>
            <a:off x="4455847" y="1524001"/>
            <a:ext cx="1944953" cy="1534565"/>
          </a:xfrm>
          <a:prstGeom prst="rect">
            <a:avLst/>
          </a:prstGeom>
          <a:blipFill>
            <a:blip r:embed="rId4" cstate="print"/>
            <a:stretch>
              <a:fillRect/>
            </a:stretch>
          </a:blipFill>
        </p:spPr>
        <p:txBody>
          <a:bodyPr wrap="square" lIns="0" tIns="0" rIns="0" bIns="0" rtlCol="0"/>
          <a:lstStyle/>
          <a:p>
            <a:endParaRPr sz="2200"/>
          </a:p>
        </p:txBody>
      </p:sp>
      <p:sp>
        <p:nvSpPr>
          <p:cNvPr id="22" name="object 31">
            <a:extLst>
              <a:ext uri="{FF2B5EF4-FFF2-40B4-BE49-F238E27FC236}">
                <a16:creationId xmlns:a16="http://schemas.microsoft.com/office/drawing/2014/main" xmlns="" id="{0AD1296C-4570-4F60-84A4-4AD6883FBA95}"/>
              </a:ext>
            </a:extLst>
          </p:cNvPr>
          <p:cNvSpPr/>
          <p:nvPr/>
        </p:nvSpPr>
        <p:spPr>
          <a:xfrm>
            <a:off x="6540738" y="1182624"/>
            <a:ext cx="2069863" cy="4699390"/>
          </a:xfrm>
          <a:custGeom>
            <a:avLst/>
            <a:gdLst/>
            <a:ahLst/>
            <a:cxnLst/>
            <a:rect l="l" t="t" r="r" b="b"/>
            <a:pathLst>
              <a:path w="1393190" h="4320540">
                <a:moveTo>
                  <a:pt x="1253617" y="0"/>
                </a:moveTo>
                <a:lnTo>
                  <a:pt x="139318" y="0"/>
                </a:lnTo>
                <a:lnTo>
                  <a:pt x="95276" y="7100"/>
                </a:lnTo>
                <a:lnTo>
                  <a:pt x="57031" y="26875"/>
                </a:lnTo>
                <a:lnTo>
                  <a:pt x="26875" y="57031"/>
                </a:lnTo>
                <a:lnTo>
                  <a:pt x="7100" y="95276"/>
                </a:lnTo>
                <a:lnTo>
                  <a:pt x="0" y="139318"/>
                </a:lnTo>
                <a:lnTo>
                  <a:pt x="0" y="4181220"/>
                </a:lnTo>
                <a:lnTo>
                  <a:pt x="7100" y="4225258"/>
                </a:lnTo>
                <a:lnTo>
                  <a:pt x="26875" y="4263503"/>
                </a:lnTo>
                <a:lnTo>
                  <a:pt x="57031" y="4293661"/>
                </a:lnTo>
                <a:lnTo>
                  <a:pt x="95276" y="4313437"/>
                </a:lnTo>
                <a:lnTo>
                  <a:pt x="139318" y="4320540"/>
                </a:lnTo>
                <a:lnTo>
                  <a:pt x="1253617" y="4320540"/>
                </a:lnTo>
                <a:lnTo>
                  <a:pt x="1297659" y="4313437"/>
                </a:lnTo>
                <a:lnTo>
                  <a:pt x="1335904" y="4293661"/>
                </a:lnTo>
                <a:lnTo>
                  <a:pt x="1366060" y="4263503"/>
                </a:lnTo>
                <a:lnTo>
                  <a:pt x="1385835" y="4225258"/>
                </a:lnTo>
                <a:lnTo>
                  <a:pt x="1392935" y="4181220"/>
                </a:lnTo>
                <a:lnTo>
                  <a:pt x="1392935" y="139318"/>
                </a:lnTo>
                <a:lnTo>
                  <a:pt x="1385835" y="95276"/>
                </a:lnTo>
                <a:lnTo>
                  <a:pt x="1366060" y="57031"/>
                </a:lnTo>
                <a:lnTo>
                  <a:pt x="1335904" y="26875"/>
                </a:lnTo>
                <a:lnTo>
                  <a:pt x="1297659" y="7100"/>
                </a:lnTo>
                <a:lnTo>
                  <a:pt x="1253617" y="0"/>
                </a:lnTo>
                <a:close/>
              </a:path>
            </a:pathLst>
          </a:custGeom>
          <a:solidFill>
            <a:srgbClr val="31AF6E"/>
          </a:solidFill>
        </p:spPr>
        <p:txBody>
          <a:bodyPr wrap="square" lIns="0" tIns="0" rIns="0" bIns="0" rtlCol="0"/>
          <a:lstStyle/>
          <a:p>
            <a:endParaRPr sz="2200"/>
          </a:p>
        </p:txBody>
      </p:sp>
      <p:sp>
        <p:nvSpPr>
          <p:cNvPr id="24" name="object 33">
            <a:extLst>
              <a:ext uri="{FF2B5EF4-FFF2-40B4-BE49-F238E27FC236}">
                <a16:creationId xmlns:a16="http://schemas.microsoft.com/office/drawing/2014/main" xmlns="" id="{3492B441-0F80-4BDD-86DF-C393B52185CC}"/>
              </a:ext>
            </a:extLst>
          </p:cNvPr>
          <p:cNvSpPr txBox="1"/>
          <p:nvPr/>
        </p:nvSpPr>
        <p:spPr>
          <a:xfrm>
            <a:off x="6507243" y="3632939"/>
            <a:ext cx="2067112" cy="1324633"/>
          </a:xfrm>
          <a:prstGeom prst="rect">
            <a:avLst/>
          </a:prstGeom>
        </p:spPr>
        <p:txBody>
          <a:bodyPr vert="horz" wrap="square" lIns="0" tIns="53506" rIns="0" bIns="0" rtlCol="0">
            <a:spAutoFit/>
          </a:bodyPr>
          <a:lstStyle/>
          <a:p>
            <a:pPr marL="13547" marR="5419" algn="ctr">
              <a:lnSpc>
                <a:spcPct val="86300"/>
              </a:lnSpc>
              <a:spcBef>
                <a:spcPts val="421"/>
              </a:spcBef>
            </a:pPr>
            <a:r>
              <a:rPr sz="2400" b="1" spc="-5" dirty="0">
                <a:solidFill>
                  <a:srgbClr val="FFFFFF"/>
                </a:solidFill>
                <a:latin typeface="Cambria" panose="02040503050406030204" pitchFamily="18" charset="0"/>
                <a:ea typeface="Cambria" panose="02040503050406030204" pitchFamily="18" charset="0"/>
                <a:cs typeface="Arial"/>
              </a:rPr>
              <a:t>Sustainable finance </a:t>
            </a:r>
            <a:r>
              <a:rPr sz="2400" b="1" dirty="0">
                <a:solidFill>
                  <a:srgbClr val="FFFFFF"/>
                </a:solidFill>
                <a:latin typeface="Cambria" panose="02040503050406030204" pitchFamily="18" charset="0"/>
                <a:ea typeface="Cambria" panose="02040503050406030204" pitchFamily="18" charset="0"/>
                <a:cs typeface="Arial"/>
              </a:rPr>
              <a:t>for </a:t>
            </a:r>
            <a:r>
              <a:rPr sz="2400" b="1" spc="-5" dirty="0">
                <a:solidFill>
                  <a:srgbClr val="FFFFFF"/>
                </a:solidFill>
                <a:latin typeface="Cambria" panose="02040503050406030204" pitchFamily="18" charset="0"/>
                <a:ea typeface="Cambria" panose="02040503050406030204" pitchFamily="18" charset="0"/>
                <a:cs typeface="Arial"/>
              </a:rPr>
              <a:t>new  e</a:t>
            </a:r>
            <a:r>
              <a:rPr sz="2400" b="1" spc="-16" dirty="0">
                <a:solidFill>
                  <a:srgbClr val="FFFFFF"/>
                </a:solidFill>
                <a:latin typeface="Cambria" panose="02040503050406030204" pitchFamily="18" charset="0"/>
                <a:ea typeface="Cambria" panose="02040503050406030204" pitchFamily="18" charset="0"/>
                <a:cs typeface="Arial"/>
              </a:rPr>
              <a:t>n</a:t>
            </a:r>
            <a:r>
              <a:rPr sz="2400" b="1" spc="-5" dirty="0">
                <a:solidFill>
                  <a:srgbClr val="FFFFFF"/>
                </a:solidFill>
                <a:latin typeface="Cambria" panose="02040503050406030204" pitchFamily="18" charset="0"/>
                <a:ea typeface="Cambria" panose="02040503050406030204" pitchFamily="18" charset="0"/>
                <a:cs typeface="Arial"/>
              </a:rPr>
              <a:t>ter</a:t>
            </a:r>
            <a:r>
              <a:rPr sz="2400" b="1" spc="-16" dirty="0">
                <a:solidFill>
                  <a:srgbClr val="FFFFFF"/>
                </a:solidFill>
                <a:latin typeface="Cambria" panose="02040503050406030204" pitchFamily="18" charset="0"/>
                <a:ea typeface="Cambria" panose="02040503050406030204" pitchFamily="18" charset="0"/>
                <a:cs typeface="Arial"/>
              </a:rPr>
              <a:t>p</a:t>
            </a:r>
            <a:r>
              <a:rPr sz="2400" b="1" spc="-5" dirty="0">
                <a:solidFill>
                  <a:srgbClr val="FFFFFF"/>
                </a:solidFill>
                <a:latin typeface="Cambria" panose="02040503050406030204" pitchFamily="18" charset="0"/>
                <a:ea typeface="Cambria" panose="02040503050406030204" pitchFamily="18" charset="0"/>
                <a:cs typeface="Arial"/>
              </a:rPr>
              <a:t>ris</a:t>
            </a:r>
            <a:r>
              <a:rPr sz="2400" b="1" spc="-16" dirty="0">
                <a:solidFill>
                  <a:srgbClr val="FFFFFF"/>
                </a:solidFill>
                <a:latin typeface="Cambria" panose="02040503050406030204" pitchFamily="18" charset="0"/>
                <a:ea typeface="Cambria" panose="02040503050406030204" pitchFamily="18" charset="0"/>
                <a:cs typeface="Arial"/>
              </a:rPr>
              <a:t>e</a:t>
            </a:r>
            <a:r>
              <a:rPr sz="2400" b="1" dirty="0">
                <a:solidFill>
                  <a:srgbClr val="FFFFFF"/>
                </a:solidFill>
                <a:latin typeface="Cambria" panose="02040503050406030204" pitchFamily="18" charset="0"/>
                <a:ea typeface="Cambria" panose="02040503050406030204" pitchFamily="18" charset="0"/>
                <a:cs typeface="Arial"/>
              </a:rPr>
              <a:t>s</a:t>
            </a:r>
            <a:endParaRPr sz="2400" b="1" dirty="0">
              <a:latin typeface="Cambria" panose="02040503050406030204" pitchFamily="18" charset="0"/>
              <a:ea typeface="Cambria" panose="02040503050406030204" pitchFamily="18" charset="0"/>
              <a:cs typeface="Arial"/>
            </a:endParaRPr>
          </a:p>
        </p:txBody>
      </p:sp>
      <p:sp>
        <p:nvSpPr>
          <p:cNvPr id="25" name="object 34">
            <a:extLst>
              <a:ext uri="{FF2B5EF4-FFF2-40B4-BE49-F238E27FC236}">
                <a16:creationId xmlns:a16="http://schemas.microsoft.com/office/drawing/2014/main" xmlns="" id="{C8C84301-3CD8-45E5-9D66-57A3C0CE46B9}"/>
              </a:ext>
            </a:extLst>
          </p:cNvPr>
          <p:cNvSpPr/>
          <p:nvPr/>
        </p:nvSpPr>
        <p:spPr>
          <a:xfrm>
            <a:off x="6629401" y="1707694"/>
            <a:ext cx="1944953" cy="1534565"/>
          </a:xfrm>
          <a:prstGeom prst="rect">
            <a:avLst/>
          </a:prstGeom>
          <a:blipFill>
            <a:blip r:embed="rId5" cstate="print"/>
            <a:stretch>
              <a:fillRect/>
            </a:stretch>
          </a:blipFill>
        </p:spPr>
        <p:txBody>
          <a:bodyPr wrap="square" lIns="0" tIns="0" rIns="0" bIns="0" rtlCol="0"/>
          <a:lstStyle/>
          <a:p>
            <a:endParaRPr sz="2200"/>
          </a:p>
        </p:txBody>
      </p:sp>
      <p:sp>
        <p:nvSpPr>
          <p:cNvPr id="27" name="object 36">
            <a:extLst>
              <a:ext uri="{FF2B5EF4-FFF2-40B4-BE49-F238E27FC236}">
                <a16:creationId xmlns:a16="http://schemas.microsoft.com/office/drawing/2014/main" xmlns="" id="{2E606C13-581B-48F6-9305-F4578ACECF32}"/>
              </a:ext>
            </a:extLst>
          </p:cNvPr>
          <p:cNvSpPr/>
          <p:nvPr/>
        </p:nvSpPr>
        <p:spPr>
          <a:xfrm>
            <a:off x="8686800" y="1143001"/>
            <a:ext cx="2069863" cy="4795317"/>
          </a:xfrm>
          <a:custGeom>
            <a:avLst/>
            <a:gdLst/>
            <a:ahLst/>
            <a:cxnLst/>
            <a:rect l="l" t="t" r="r" b="b"/>
            <a:pathLst>
              <a:path w="1393190" h="4320540">
                <a:moveTo>
                  <a:pt x="1253617" y="0"/>
                </a:moveTo>
                <a:lnTo>
                  <a:pt x="139319" y="0"/>
                </a:lnTo>
                <a:lnTo>
                  <a:pt x="95276" y="7100"/>
                </a:lnTo>
                <a:lnTo>
                  <a:pt x="57031" y="26875"/>
                </a:lnTo>
                <a:lnTo>
                  <a:pt x="26875" y="57031"/>
                </a:lnTo>
                <a:lnTo>
                  <a:pt x="7100" y="95276"/>
                </a:lnTo>
                <a:lnTo>
                  <a:pt x="0" y="139318"/>
                </a:lnTo>
                <a:lnTo>
                  <a:pt x="0" y="4181220"/>
                </a:lnTo>
                <a:lnTo>
                  <a:pt x="7100" y="4225258"/>
                </a:lnTo>
                <a:lnTo>
                  <a:pt x="26875" y="4263503"/>
                </a:lnTo>
                <a:lnTo>
                  <a:pt x="57031" y="4293661"/>
                </a:lnTo>
                <a:lnTo>
                  <a:pt x="95276" y="4313437"/>
                </a:lnTo>
                <a:lnTo>
                  <a:pt x="139319" y="4320540"/>
                </a:lnTo>
                <a:lnTo>
                  <a:pt x="1253617" y="4320540"/>
                </a:lnTo>
                <a:lnTo>
                  <a:pt x="1297659" y="4313437"/>
                </a:lnTo>
                <a:lnTo>
                  <a:pt x="1335904" y="4293661"/>
                </a:lnTo>
                <a:lnTo>
                  <a:pt x="1366060" y="4263503"/>
                </a:lnTo>
                <a:lnTo>
                  <a:pt x="1385835" y="4225258"/>
                </a:lnTo>
                <a:lnTo>
                  <a:pt x="1392936" y="4181220"/>
                </a:lnTo>
                <a:lnTo>
                  <a:pt x="1392936" y="139318"/>
                </a:lnTo>
                <a:lnTo>
                  <a:pt x="1385835" y="95276"/>
                </a:lnTo>
                <a:lnTo>
                  <a:pt x="1366060" y="57031"/>
                </a:lnTo>
                <a:lnTo>
                  <a:pt x="1335904" y="26875"/>
                </a:lnTo>
                <a:lnTo>
                  <a:pt x="1297659" y="7100"/>
                </a:lnTo>
                <a:lnTo>
                  <a:pt x="1253617" y="0"/>
                </a:lnTo>
                <a:close/>
              </a:path>
            </a:pathLst>
          </a:custGeom>
          <a:solidFill>
            <a:srgbClr val="84AA33"/>
          </a:solidFill>
        </p:spPr>
        <p:txBody>
          <a:bodyPr wrap="square" lIns="0" tIns="0" rIns="0" bIns="0" rtlCol="0"/>
          <a:lstStyle/>
          <a:p>
            <a:endParaRPr sz="2200"/>
          </a:p>
        </p:txBody>
      </p:sp>
      <p:sp>
        <p:nvSpPr>
          <p:cNvPr id="29" name="object 38">
            <a:extLst>
              <a:ext uri="{FF2B5EF4-FFF2-40B4-BE49-F238E27FC236}">
                <a16:creationId xmlns:a16="http://schemas.microsoft.com/office/drawing/2014/main" xmlns="" id="{158FEF07-A039-44BB-9073-65AC1B3C32A2}"/>
              </a:ext>
            </a:extLst>
          </p:cNvPr>
          <p:cNvSpPr txBox="1"/>
          <p:nvPr/>
        </p:nvSpPr>
        <p:spPr>
          <a:xfrm>
            <a:off x="8682970" y="3681667"/>
            <a:ext cx="2061232" cy="635684"/>
          </a:xfrm>
          <a:prstGeom prst="rect">
            <a:avLst/>
          </a:prstGeom>
        </p:spPr>
        <p:txBody>
          <a:bodyPr vert="horz" wrap="square" lIns="0" tIns="52829" rIns="0" bIns="0" rtlCol="0">
            <a:spAutoFit/>
          </a:bodyPr>
          <a:lstStyle/>
          <a:p>
            <a:pPr marL="12869" marR="5419" indent="-2032" algn="ctr">
              <a:lnSpc>
                <a:spcPct val="86400"/>
              </a:lnSpc>
              <a:spcBef>
                <a:spcPts val="416"/>
              </a:spcBef>
            </a:pPr>
            <a:r>
              <a:rPr sz="2200" b="1" spc="-5" dirty="0">
                <a:solidFill>
                  <a:srgbClr val="FFFFFF"/>
                </a:solidFill>
                <a:latin typeface="Cambria" panose="02040503050406030204" pitchFamily="18" charset="0"/>
                <a:ea typeface="Cambria" panose="02040503050406030204" pitchFamily="18" charset="0"/>
                <a:cs typeface="Arial"/>
              </a:rPr>
              <a:t>Gender  </a:t>
            </a:r>
            <a:r>
              <a:rPr lang="en-US" sz="2200" b="1" spc="-5" dirty="0">
                <a:solidFill>
                  <a:srgbClr val="FFFFFF"/>
                </a:solidFill>
                <a:latin typeface="Cambria" panose="02040503050406030204" pitchFamily="18" charset="0"/>
                <a:ea typeface="Cambria" panose="02040503050406030204" pitchFamily="18" charset="0"/>
                <a:cs typeface="Arial"/>
              </a:rPr>
              <a:t>E</a:t>
            </a:r>
            <a:r>
              <a:rPr sz="2200" b="1" spc="-5" dirty="0">
                <a:solidFill>
                  <a:srgbClr val="FFFFFF"/>
                </a:solidFill>
                <a:latin typeface="Cambria" panose="02040503050406030204" pitchFamily="18" charset="0"/>
                <a:ea typeface="Cambria" panose="02040503050406030204" pitchFamily="18" charset="0"/>
                <a:cs typeface="Arial"/>
              </a:rPr>
              <a:t>m</a:t>
            </a:r>
            <a:r>
              <a:rPr sz="2200" b="1" spc="-16" dirty="0">
                <a:solidFill>
                  <a:srgbClr val="FFFFFF"/>
                </a:solidFill>
                <a:latin typeface="Cambria" panose="02040503050406030204" pitchFamily="18" charset="0"/>
                <a:ea typeface="Cambria" panose="02040503050406030204" pitchFamily="18" charset="0"/>
                <a:cs typeface="Arial"/>
              </a:rPr>
              <a:t>p</a:t>
            </a:r>
            <a:r>
              <a:rPr sz="2200" b="1" spc="-5" dirty="0">
                <a:solidFill>
                  <a:srgbClr val="FFFFFF"/>
                </a:solidFill>
                <a:latin typeface="Cambria" panose="02040503050406030204" pitchFamily="18" charset="0"/>
                <a:ea typeface="Cambria" panose="02040503050406030204" pitchFamily="18" charset="0"/>
                <a:cs typeface="Arial"/>
              </a:rPr>
              <a:t>o</a:t>
            </a:r>
            <a:r>
              <a:rPr sz="2200" b="1" spc="-53" dirty="0">
                <a:solidFill>
                  <a:srgbClr val="FFFFFF"/>
                </a:solidFill>
                <a:latin typeface="Cambria" panose="02040503050406030204" pitchFamily="18" charset="0"/>
                <a:ea typeface="Cambria" panose="02040503050406030204" pitchFamily="18" charset="0"/>
                <a:cs typeface="Arial"/>
              </a:rPr>
              <a:t>w</a:t>
            </a:r>
            <a:r>
              <a:rPr sz="2200" b="1" spc="-5" dirty="0">
                <a:solidFill>
                  <a:srgbClr val="FFFFFF"/>
                </a:solidFill>
                <a:latin typeface="Cambria" panose="02040503050406030204" pitchFamily="18" charset="0"/>
                <a:ea typeface="Cambria" panose="02040503050406030204" pitchFamily="18" charset="0"/>
                <a:cs typeface="Arial"/>
              </a:rPr>
              <a:t>e</a:t>
            </a:r>
            <a:r>
              <a:rPr sz="2200" b="1" spc="-11" dirty="0">
                <a:solidFill>
                  <a:srgbClr val="FFFFFF"/>
                </a:solidFill>
                <a:latin typeface="Cambria" panose="02040503050406030204" pitchFamily="18" charset="0"/>
                <a:ea typeface="Cambria" panose="02040503050406030204" pitchFamily="18" charset="0"/>
                <a:cs typeface="Arial"/>
              </a:rPr>
              <a:t>r</a:t>
            </a:r>
            <a:r>
              <a:rPr sz="2200" b="1" spc="-5" dirty="0">
                <a:solidFill>
                  <a:srgbClr val="FFFFFF"/>
                </a:solidFill>
                <a:latin typeface="Cambria" panose="02040503050406030204" pitchFamily="18" charset="0"/>
                <a:ea typeface="Cambria" panose="02040503050406030204" pitchFamily="18" charset="0"/>
                <a:cs typeface="Arial"/>
              </a:rPr>
              <a:t>ment</a:t>
            </a:r>
            <a:endParaRPr sz="2200" b="1" dirty="0">
              <a:latin typeface="Cambria" panose="02040503050406030204" pitchFamily="18" charset="0"/>
              <a:ea typeface="Cambria" panose="02040503050406030204" pitchFamily="18" charset="0"/>
              <a:cs typeface="Arial"/>
            </a:endParaRPr>
          </a:p>
        </p:txBody>
      </p:sp>
      <p:sp>
        <p:nvSpPr>
          <p:cNvPr id="30" name="object 39">
            <a:extLst>
              <a:ext uri="{FF2B5EF4-FFF2-40B4-BE49-F238E27FC236}">
                <a16:creationId xmlns:a16="http://schemas.microsoft.com/office/drawing/2014/main" xmlns="" id="{65BBCB7C-D5C3-49B4-8304-381C1B3417D8}"/>
              </a:ext>
            </a:extLst>
          </p:cNvPr>
          <p:cNvSpPr/>
          <p:nvPr/>
        </p:nvSpPr>
        <p:spPr>
          <a:xfrm>
            <a:off x="8686801" y="1591768"/>
            <a:ext cx="1944954" cy="1534565"/>
          </a:xfrm>
          <a:prstGeom prst="rect">
            <a:avLst/>
          </a:prstGeom>
          <a:blipFill>
            <a:blip r:embed="rId6" cstate="print"/>
            <a:stretch>
              <a:fillRect/>
            </a:stretch>
          </a:blipFill>
        </p:spPr>
        <p:txBody>
          <a:bodyPr wrap="square" lIns="0" tIns="0" rIns="0" bIns="0" rtlCol="0"/>
          <a:lstStyle/>
          <a:p>
            <a:endParaRPr sz="2200"/>
          </a:p>
        </p:txBody>
      </p:sp>
      <p:sp>
        <p:nvSpPr>
          <p:cNvPr id="34" name="object 43">
            <a:extLst>
              <a:ext uri="{FF2B5EF4-FFF2-40B4-BE49-F238E27FC236}">
                <a16:creationId xmlns:a16="http://schemas.microsoft.com/office/drawing/2014/main" xmlns="" id="{BB6E06EB-48F0-49E6-B9E3-531C17F0F466}"/>
              </a:ext>
            </a:extLst>
          </p:cNvPr>
          <p:cNvSpPr/>
          <p:nvPr/>
        </p:nvSpPr>
        <p:spPr>
          <a:xfrm>
            <a:off x="128811" y="6221170"/>
            <a:ext cx="10615386" cy="1082161"/>
          </a:xfrm>
          <a:prstGeom prst="rect">
            <a:avLst/>
          </a:prstGeom>
          <a:blipFill>
            <a:blip r:embed="rId7" cstate="print"/>
            <a:stretch>
              <a:fillRect/>
            </a:stretch>
          </a:blipFill>
        </p:spPr>
        <p:txBody>
          <a:bodyPr wrap="square" lIns="0" tIns="0" rIns="0" bIns="0" rtlCol="0"/>
          <a:lstStyle/>
          <a:p>
            <a:endParaRPr sz="2200"/>
          </a:p>
        </p:txBody>
      </p:sp>
      <p:sp>
        <p:nvSpPr>
          <p:cNvPr id="36" name="object 45">
            <a:extLst>
              <a:ext uri="{FF2B5EF4-FFF2-40B4-BE49-F238E27FC236}">
                <a16:creationId xmlns:a16="http://schemas.microsoft.com/office/drawing/2014/main" xmlns="" id="{A7BF2740-FCEF-4ABC-B716-5E8670523DD6}"/>
              </a:ext>
            </a:extLst>
          </p:cNvPr>
          <p:cNvSpPr/>
          <p:nvPr/>
        </p:nvSpPr>
        <p:spPr>
          <a:xfrm>
            <a:off x="228601" y="6256338"/>
            <a:ext cx="10515598" cy="889361"/>
          </a:xfrm>
          <a:prstGeom prst="rect">
            <a:avLst/>
          </a:prstGeom>
          <a:blipFill>
            <a:blip r:embed="rId8" cstate="print"/>
            <a:stretch>
              <a:fillRect/>
            </a:stretch>
          </a:blipFill>
        </p:spPr>
        <p:txBody>
          <a:bodyPr wrap="square" lIns="0" tIns="0" rIns="0" bIns="0" rtlCol="0"/>
          <a:lstStyle/>
          <a:p>
            <a:endParaRPr sz="2200"/>
          </a:p>
        </p:txBody>
      </p:sp>
      <p:sp>
        <p:nvSpPr>
          <p:cNvPr id="37" name="object 46">
            <a:extLst>
              <a:ext uri="{FF2B5EF4-FFF2-40B4-BE49-F238E27FC236}">
                <a16:creationId xmlns:a16="http://schemas.microsoft.com/office/drawing/2014/main" xmlns="" id="{3420A83C-6CFC-4973-AB7A-3814B6CB0CC0}"/>
              </a:ext>
            </a:extLst>
          </p:cNvPr>
          <p:cNvSpPr txBox="1"/>
          <p:nvPr/>
        </p:nvSpPr>
        <p:spPr>
          <a:xfrm>
            <a:off x="228599" y="6256339"/>
            <a:ext cx="10515598" cy="906229"/>
          </a:xfrm>
          <a:prstGeom prst="rect">
            <a:avLst/>
          </a:prstGeom>
          <a:ln w="9144">
            <a:solidFill>
              <a:srgbClr val="84AA33"/>
            </a:solidFill>
          </a:ln>
        </p:spPr>
        <p:txBody>
          <a:bodyPr vert="horz" wrap="square" lIns="0" tIns="44025" rIns="0" bIns="0" rtlCol="0">
            <a:spAutoFit/>
          </a:bodyPr>
          <a:lstStyle/>
          <a:p>
            <a:pPr marL="96857" marR="486994" algn="ctr">
              <a:spcBef>
                <a:spcPts val="347"/>
              </a:spcBef>
            </a:pPr>
            <a:r>
              <a:rPr lang="en-US" sz="2800" dirty="0" smtClean="0">
                <a:latin typeface="Cambria" pitchFamily="18" charset="0"/>
              </a:rPr>
              <a:t>Microfinance has long been used in developing countries to help  poor entrepreneurs who cannot access mainstream finance </a:t>
            </a:r>
            <a:endParaRPr sz="2800" dirty="0">
              <a:latin typeface="Cambria" pitchFamily="18" charset="0"/>
              <a:ea typeface="Cambria" panose="02040503050406030204" pitchFamily="18" charset="0"/>
              <a:cs typeface="Arial"/>
            </a:endParaRPr>
          </a:p>
        </p:txBody>
      </p:sp>
    </p:spTree>
    <p:extLst>
      <p:ext uri="{BB962C8B-B14F-4D97-AF65-F5344CB8AC3E}">
        <p14:creationId xmlns:p14="http://schemas.microsoft.com/office/powerpoint/2010/main" val="12153784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599"/>
            <a:ext cx="6781800" cy="6172201"/>
          </a:xfrm>
        </p:spPr>
        <p:style>
          <a:lnRef idx="2">
            <a:schemeClr val="accent5"/>
          </a:lnRef>
          <a:fillRef idx="1">
            <a:schemeClr val="lt1"/>
          </a:fillRef>
          <a:effectRef idx="0">
            <a:schemeClr val="accent5"/>
          </a:effectRef>
          <a:fontRef idx="minor">
            <a:schemeClr val="dk1"/>
          </a:fontRef>
        </p:style>
        <p:txBody>
          <a:bodyPr>
            <a:noAutofit/>
          </a:bodyPr>
          <a:lstStyle/>
          <a:p>
            <a:pPr algn="just">
              <a:spcBef>
                <a:spcPts val="0"/>
              </a:spcBef>
              <a:buFont typeface="Wingdings" panose="05000000000000000000" pitchFamily="2" charset="2"/>
              <a:buChar char="§"/>
            </a:pPr>
            <a:r>
              <a:rPr lang="en-US" sz="2800" dirty="0">
                <a:latin typeface="Cambria" panose="02040503050406030204" pitchFamily="18" charset="0"/>
                <a:ea typeface="Cambria" panose="02040503050406030204" pitchFamily="18" charset="0"/>
              </a:rPr>
              <a:t>Microfinance existed in this country in one form or another for a long time. </a:t>
            </a:r>
          </a:p>
          <a:p>
            <a:pPr algn="just">
              <a:spcBef>
                <a:spcPts val="0"/>
              </a:spcBef>
              <a:buFont typeface="Wingdings" panose="05000000000000000000" pitchFamily="2" charset="2"/>
              <a:buChar char="§"/>
            </a:pPr>
            <a:r>
              <a:rPr lang="en-US" sz="2800" dirty="0">
                <a:latin typeface="Cambria" panose="02040503050406030204" pitchFamily="18" charset="0"/>
                <a:ea typeface="Cambria" panose="02040503050406030204" pitchFamily="18" charset="0"/>
              </a:rPr>
              <a:t>Prof. Muhammad </a:t>
            </a:r>
            <a:r>
              <a:rPr lang="en-US" sz="2800" dirty="0" err="1">
                <a:latin typeface="Cambria" panose="02040503050406030204" pitchFamily="18" charset="0"/>
                <a:ea typeface="Cambria" panose="02040503050406030204" pitchFamily="18" charset="0"/>
              </a:rPr>
              <a:t>Yunus</a:t>
            </a:r>
            <a:r>
              <a:rPr lang="en-US" sz="2800" dirty="0">
                <a:latin typeface="Cambria" panose="02040503050406030204" pitchFamily="18" charset="0"/>
                <a:ea typeface="Cambria" panose="02040503050406030204" pitchFamily="18" charset="0"/>
              </a:rPr>
              <a:t> made the breakthrough with his action research in </a:t>
            </a:r>
            <a:r>
              <a:rPr lang="en-US" sz="2800" i="1" dirty="0" err="1">
                <a:latin typeface="Cambria" panose="02040503050406030204" pitchFamily="18" charset="0"/>
                <a:ea typeface="Cambria" panose="02040503050406030204" pitchFamily="18" charset="0"/>
              </a:rPr>
              <a:t>Jobra</a:t>
            </a:r>
            <a:r>
              <a:rPr lang="en-US" sz="2800" dirty="0">
                <a:latin typeface="Cambria" panose="02040503050406030204" pitchFamily="18" charset="0"/>
                <a:ea typeface="Cambria" panose="02040503050406030204" pitchFamily="18" charset="0"/>
              </a:rPr>
              <a:t> village of Chittagong in 1976 and then in Tangail in 1979. </a:t>
            </a:r>
          </a:p>
          <a:p>
            <a:pPr algn="just">
              <a:spcBef>
                <a:spcPts val="0"/>
              </a:spcBef>
              <a:buFont typeface="Wingdings" panose="05000000000000000000" pitchFamily="2" charset="2"/>
              <a:buChar char="§"/>
            </a:pPr>
            <a:r>
              <a:rPr lang="en-US" sz="2800" dirty="0">
                <a:latin typeface="Cambria" panose="02040503050406030204" pitchFamily="18" charset="0"/>
                <a:ea typeface="Cambria" panose="02040503050406030204" pitchFamily="18" charset="0"/>
              </a:rPr>
              <a:t>Established </a:t>
            </a:r>
            <a:r>
              <a:rPr lang="en-US" sz="2800" dirty="0" err="1">
                <a:latin typeface="Cambria" panose="02040503050406030204" pitchFamily="18" charset="0"/>
                <a:ea typeface="Cambria" panose="02040503050406030204" pitchFamily="18" charset="0"/>
              </a:rPr>
              <a:t>Grameen</a:t>
            </a:r>
            <a:r>
              <a:rPr lang="en-US" sz="2800" dirty="0">
                <a:latin typeface="Cambria" panose="02040503050406030204" pitchFamily="18" charset="0"/>
                <a:ea typeface="Cambria" panose="02040503050406030204" pitchFamily="18" charset="0"/>
              </a:rPr>
              <a:t> Bank in 1983</a:t>
            </a:r>
          </a:p>
          <a:p>
            <a:pPr algn="just">
              <a:spcBef>
                <a:spcPts val="0"/>
              </a:spcBef>
              <a:buFont typeface="Wingdings" panose="05000000000000000000" pitchFamily="2" charset="2"/>
              <a:buChar char="§"/>
            </a:pPr>
            <a:r>
              <a:rPr lang="en-US" sz="2800" dirty="0">
                <a:latin typeface="Cambria" panose="02040503050406030204" pitchFamily="18" charset="0"/>
                <a:ea typeface="Cambria" panose="02040503050406030204" pitchFamily="18" charset="0"/>
              </a:rPr>
              <a:t>“Grameen credit” is collateral-free, pro-women credit system</a:t>
            </a:r>
          </a:p>
          <a:p>
            <a:pPr algn="just">
              <a:spcBef>
                <a:spcPts val="0"/>
              </a:spcBef>
              <a:buFont typeface="Wingdings" panose="05000000000000000000" pitchFamily="2" charset="2"/>
              <a:buChar char="§"/>
            </a:pPr>
            <a:r>
              <a:rPr lang="en-US" sz="2800" dirty="0">
                <a:latin typeface="Cambria" panose="02040503050406030204" pitchFamily="18" charset="0"/>
                <a:ea typeface="Cambria" panose="02040503050406030204" pitchFamily="18" charset="0"/>
              </a:rPr>
              <a:t>Today </a:t>
            </a:r>
            <a:r>
              <a:rPr lang="en-US" sz="2800" dirty="0" err="1">
                <a:latin typeface="Cambria" panose="02040503050406030204" pitchFamily="18" charset="0"/>
                <a:ea typeface="Cambria" panose="02040503050406030204" pitchFamily="18" charset="0"/>
              </a:rPr>
              <a:t>Grameen</a:t>
            </a:r>
            <a:r>
              <a:rPr lang="en-US" sz="2800" dirty="0">
                <a:latin typeface="Cambria" panose="02040503050406030204" pitchFamily="18" charset="0"/>
                <a:ea typeface="Cambria" panose="02040503050406030204" pitchFamily="18" charset="0"/>
              </a:rPr>
              <a:t> Bank is predominantly (90%) owned by the rural poor whom it serves with 2,565 branches (July, 2011)</a:t>
            </a:r>
          </a:p>
          <a:p>
            <a:pPr algn="just">
              <a:spcBef>
                <a:spcPts val="0"/>
              </a:spcBef>
              <a:buFont typeface="Wingdings" panose="05000000000000000000" pitchFamily="2" charset="2"/>
              <a:buChar char="§"/>
            </a:pPr>
            <a:r>
              <a:rPr lang="en-US" sz="2800" dirty="0" err="1">
                <a:latin typeface="Cambria" panose="02040503050406030204" pitchFamily="18" charset="0"/>
                <a:ea typeface="Cambria" panose="02040503050406030204" pitchFamily="18" charset="0"/>
              </a:rPr>
              <a:t>Yunus</a:t>
            </a:r>
            <a:r>
              <a:rPr lang="en-US" sz="2800" dirty="0">
                <a:latin typeface="Cambria" panose="02040503050406030204" pitchFamily="18" charset="0"/>
                <a:ea typeface="Cambria" panose="02040503050406030204" pitchFamily="18" charset="0"/>
              </a:rPr>
              <a:t> &amp; Grameen Bank received Nobel peace prize in 2006. </a:t>
            </a:r>
          </a:p>
        </p:txBody>
      </p:sp>
      <p:sp>
        <p:nvSpPr>
          <p:cNvPr id="6" name="Title 1">
            <a:extLst>
              <a:ext uri="{FF2B5EF4-FFF2-40B4-BE49-F238E27FC236}">
                <a16:creationId xmlns:a16="http://schemas.microsoft.com/office/drawing/2014/main" xmlns="" id="{B6DD166E-9D81-4BBE-B8CE-928C5481FD7D}"/>
              </a:ext>
            </a:extLst>
          </p:cNvPr>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Evolution &amp; Trends</a:t>
            </a:r>
            <a:endParaRPr lang="en-US" sz="5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7" name="object 3">
            <a:extLst>
              <a:ext uri="{FF2B5EF4-FFF2-40B4-BE49-F238E27FC236}">
                <a16:creationId xmlns:a16="http://schemas.microsoft.com/office/drawing/2014/main" xmlns="" id="{128DEDD7-F74B-4273-BB4C-4AB85F306643}"/>
              </a:ext>
            </a:extLst>
          </p:cNvPr>
          <p:cNvSpPr/>
          <p:nvPr/>
        </p:nvSpPr>
        <p:spPr>
          <a:xfrm>
            <a:off x="7696200" y="988087"/>
            <a:ext cx="2819400" cy="2669513"/>
          </a:xfrm>
          <a:prstGeom prst="rect">
            <a:avLst/>
          </a:prstGeom>
          <a:blipFill>
            <a:blip r:embed="rId2" cstate="print"/>
            <a:stretch>
              <a:fillRect/>
            </a:stretch>
          </a:blipFill>
        </p:spPr>
        <p:txBody>
          <a:bodyPr wrap="square" lIns="0" tIns="0" rIns="0" bIns="0" rtlCol="0"/>
          <a:lstStyle/>
          <a:p>
            <a:endParaRPr sz="2200"/>
          </a:p>
        </p:txBody>
      </p:sp>
      <p:sp>
        <p:nvSpPr>
          <p:cNvPr id="8" name="object 4">
            <a:extLst>
              <a:ext uri="{FF2B5EF4-FFF2-40B4-BE49-F238E27FC236}">
                <a16:creationId xmlns:a16="http://schemas.microsoft.com/office/drawing/2014/main" xmlns="" id="{F4ADC936-21E8-43CA-9DA9-78412AC07ACA}"/>
              </a:ext>
            </a:extLst>
          </p:cNvPr>
          <p:cNvSpPr txBox="1"/>
          <p:nvPr/>
        </p:nvSpPr>
        <p:spPr>
          <a:xfrm>
            <a:off x="8153401" y="4721888"/>
            <a:ext cx="2819400" cy="398400"/>
          </a:xfrm>
          <a:prstGeom prst="rect">
            <a:avLst/>
          </a:prstGeom>
        </p:spPr>
        <p:txBody>
          <a:bodyPr vert="horz" wrap="square" lIns="0" tIns="13547" rIns="0" bIns="0" rtlCol="0">
            <a:spAutoFit/>
          </a:bodyPr>
          <a:lstStyle/>
          <a:p>
            <a:pPr marL="379300" indent="-366431">
              <a:spcBef>
                <a:spcPts val="107"/>
              </a:spcBef>
              <a:buClr>
                <a:srgbClr val="666600"/>
              </a:buClr>
              <a:buSzPct val="75000"/>
              <a:buFont typeface="Wingdings"/>
              <a:buChar char=""/>
              <a:tabLst>
                <a:tab pos="379300" algn="l"/>
                <a:tab pos="379978" algn="l"/>
                <a:tab pos="3965713" algn="l"/>
                <a:tab pos="4438481" algn="l"/>
              </a:tabLst>
            </a:pPr>
            <a:endParaRPr sz="2500" dirty="0">
              <a:latin typeface="Verdana"/>
              <a:cs typeface="Verdana"/>
            </a:endParaRPr>
          </a:p>
        </p:txBody>
      </p:sp>
      <p:sp>
        <p:nvSpPr>
          <p:cNvPr id="9" name="Content Placeholder 2">
            <a:extLst>
              <a:ext uri="{FF2B5EF4-FFF2-40B4-BE49-F238E27FC236}">
                <a16:creationId xmlns:a16="http://schemas.microsoft.com/office/drawing/2014/main" xmlns="" id="{D725FCC3-8B91-44A6-8737-B5FE8B2BBE6E}"/>
              </a:ext>
            </a:extLst>
          </p:cNvPr>
          <p:cNvSpPr txBox="1">
            <a:spLocks/>
          </p:cNvSpPr>
          <p:nvPr/>
        </p:nvSpPr>
        <p:spPr>
          <a:xfrm>
            <a:off x="7239002" y="3883689"/>
            <a:ext cx="3581399" cy="3279114"/>
          </a:xfrm>
          <a:prstGeom prst="rect">
            <a:avLst/>
          </a:prstGeom>
        </p:spPr>
        <p:style>
          <a:lnRef idx="2">
            <a:schemeClr val="accent5"/>
          </a:lnRef>
          <a:fillRef idx="1">
            <a:schemeClr val="lt1"/>
          </a:fillRef>
          <a:effectRef idx="0">
            <a:schemeClr val="accent5"/>
          </a:effectRef>
          <a:fontRef idx="minor">
            <a:schemeClr val="dk1"/>
          </a:fontRef>
        </p:style>
        <p:txBody>
          <a:bodyPr vert="horz" lIns="91435" tIns="45718" rIns="91435" bIns="45718"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spcBef>
                <a:spcPts val="0"/>
              </a:spcBef>
              <a:buNone/>
            </a:pPr>
            <a:r>
              <a:rPr lang="en-US" sz="2400" dirty="0">
                <a:latin typeface="Cambria" panose="02040503050406030204" pitchFamily="18" charset="0"/>
                <a:ea typeface="Cambria" panose="02040503050406030204" pitchFamily="18" charset="0"/>
              </a:rPr>
              <a:t>Mohammad</a:t>
            </a:r>
            <a:r>
              <a:rPr lang="en-US" sz="2400" spc="-122"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Yunus</a:t>
            </a:r>
            <a:r>
              <a:rPr lang="en-US" sz="2400" dirty="0">
                <a:latin typeface="Cambria" panose="02040503050406030204" pitchFamily="18" charset="0"/>
                <a:ea typeface="Cambria" panose="02040503050406030204" pitchFamily="18" charset="0"/>
              </a:rPr>
              <a:t>, Bangladeshi Social Entrepreneur, Banker, Economist who was awarded Noble Peace Prize for founding the Grameen Bank and pioneering the concept of  Microfinance.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599"/>
            <a:ext cx="6705600" cy="6172201"/>
          </a:xfrm>
          <a:ln/>
        </p:spPr>
        <p:style>
          <a:lnRef idx="2">
            <a:schemeClr val="accent1"/>
          </a:lnRef>
          <a:fillRef idx="1">
            <a:schemeClr val="lt1"/>
          </a:fillRef>
          <a:effectRef idx="0">
            <a:schemeClr val="accent1"/>
          </a:effectRef>
          <a:fontRef idx="minor">
            <a:schemeClr val="dk1"/>
          </a:fontRef>
        </p:style>
        <p:txBody>
          <a:bodyPr>
            <a:noAutofit/>
          </a:bodyPr>
          <a:lstStyle/>
          <a:p>
            <a:pPr algn="just">
              <a:buFont typeface="Wingdings" panose="05000000000000000000" pitchFamily="2" charset="2"/>
              <a:buChar char="§"/>
            </a:pPr>
            <a:r>
              <a:rPr lang="en-US" sz="2600" dirty="0">
                <a:latin typeface="Cambria" panose="02040503050406030204" pitchFamily="18" charset="0"/>
                <a:ea typeface="Cambria" panose="02040503050406030204" pitchFamily="18" charset="0"/>
              </a:rPr>
              <a:t>Sir  </a:t>
            </a:r>
            <a:r>
              <a:rPr lang="en-US" sz="2600" dirty="0" err="1">
                <a:latin typeface="Cambria" panose="02040503050406030204" pitchFamily="18" charset="0"/>
                <a:ea typeface="Cambria" panose="02040503050406030204" pitchFamily="18" charset="0"/>
              </a:rPr>
              <a:t>Fazle</a:t>
            </a:r>
            <a:r>
              <a:rPr lang="en-US" sz="2600" dirty="0">
                <a:latin typeface="Cambria" panose="02040503050406030204" pitchFamily="18" charset="0"/>
                <a:ea typeface="Cambria" panose="02040503050406030204" pitchFamily="18" charset="0"/>
              </a:rPr>
              <a:t> </a:t>
            </a:r>
            <a:r>
              <a:rPr lang="en-US" sz="2600" dirty="0" err="1">
                <a:latin typeface="Cambria" panose="02040503050406030204" pitchFamily="18" charset="0"/>
                <a:ea typeface="Cambria" panose="02040503050406030204" pitchFamily="18" charset="0"/>
              </a:rPr>
              <a:t>Hasan</a:t>
            </a:r>
            <a:r>
              <a:rPr lang="en-US" sz="2600" dirty="0">
                <a:latin typeface="Cambria" panose="02040503050406030204" pitchFamily="18" charset="0"/>
                <a:ea typeface="Cambria" panose="02040503050406030204" pitchFamily="18" charset="0"/>
              </a:rPr>
              <a:t> Abed established BRAC in 1972 for relief &amp; rehabilitation operations following liberation war. It began community development in 1973 &amp; microfinance in 1974. BRAC has many “credit-plus” programs on health, education, legal services. </a:t>
            </a:r>
          </a:p>
          <a:p>
            <a:pPr algn="just">
              <a:buFont typeface="Wingdings" panose="05000000000000000000" pitchFamily="2" charset="2"/>
              <a:buChar char="§"/>
            </a:pPr>
            <a:r>
              <a:rPr lang="en-US" sz="2600" dirty="0">
                <a:latin typeface="Cambria" panose="02040503050406030204" pitchFamily="18" charset="0"/>
                <a:ea typeface="Cambria" panose="02040503050406030204" pitchFamily="18" charset="0"/>
              </a:rPr>
              <a:t>ASA was founded by Md. </a:t>
            </a:r>
            <a:r>
              <a:rPr lang="en-US" sz="2600" dirty="0" err="1">
                <a:latin typeface="Cambria" panose="02040503050406030204" pitchFamily="18" charset="0"/>
                <a:ea typeface="Cambria" panose="02040503050406030204" pitchFamily="18" charset="0"/>
              </a:rPr>
              <a:t>Shafiqual</a:t>
            </a:r>
            <a:r>
              <a:rPr lang="en-US" sz="2600" dirty="0">
                <a:latin typeface="Cambria" panose="02040503050406030204" pitchFamily="18" charset="0"/>
                <a:ea typeface="Cambria" panose="02040503050406030204" pitchFamily="18" charset="0"/>
              </a:rPr>
              <a:t> Haque Choudhury in 1978 &amp; was registered in 1979. ASA is the most efficient in operation. </a:t>
            </a:r>
          </a:p>
          <a:p>
            <a:pPr algn="just">
              <a:buFont typeface="Wingdings" panose="05000000000000000000" pitchFamily="2" charset="2"/>
              <a:buChar char="§"/>
            </a:pPr>
            <a:r>
              <a:rPr lang="en-US" sz="2600" dirty="0">
                <a:latin typeface="Cambria" panose="02040503050406030204" pitchFamily="18" charset="0"/>
                <a:ea typeface="Cambria" panose="02040503050406030204" pitchFamily="18" charset="0"/>
              </a:rPr>
              <a:t>All these 3 MFIs perform international operations and occupy three-fourth of the industry. Some other large MFIs are </a:t>
            </a:r>
            <a:r>
              <a:rPr lang="en-US" sz="2600" dirty="0" err="1">
                <a:latin typeface="Cambria" panose="02040503050406030204" pitchFamily="18" charset="0"/>
                <a:ea typeface="Cambria" panose="02040503050406030204" pitchFamily="18" charset="0"/>
              </a:rPr>
              <a:t>Proshika</a:t>
            </a:r>
            <a:r>
              <a:rPr lang="en-US" sz="2600" dirty="0">
                <a:latin typeface="Cambria" panose="02040503050406030204" pitchFamily="18" charset="0"/>
                <a:ea typeface="Cambria" panose="02040503050406030204" pitchFamily="18" charset="0"/>
              </a:rPr>
              <a:t>, BURO, TMSS, SSS, Shakti, </a:t>
            </a:r>
            <a:r>
              <a:rPr lang="en-US" sz="2600" dirty="0" err="1">
                <a:latin typeface="Cambria" panose="02040503050406030204" pitchFamily="18" charset="0"/>
                <a:ea typeface="Cambria" panose="02040503050406030204" pitchFamily="18" charset="0"/>
              </a:rPr>
              <a:t>Uddipan</a:t>
            </a:r>
            <a:r>
              <a:rPr lang="en-US" sz="2600" dirty="0">
                <a:latin typeface="Cambria" panose="02040503050406030204" pitchFamily="18" charset="0"/>
                <a:ea typeface="Cambria" panose="02040503050406030204" pitchFamily="18" charset="0"/>
              </a:rPr>
              <a:t>, PMUK, JCF. </a:t>
            </a:r>
          </a:p>
        </p:txBody>
      </p:sp>
      <p:sp>
        <p:nvSpPr>
          <p:cNvPr id="8" name="Title 1">
            <a:extLst>
              <a:ext uri="{FF2B5EF4-FFF2-40B4-BE49-F238E27FC236}">
                <a16:creationId xmlns:a16="http://schemas.microsoft.com/office/drawing/2014/main" xmlns="" id="{8B0B4E2C-23E0-4C2D-A1FE-EFB2BEA51A53}"/>
              </a:ext>
            </a:extLst>
          </p:cNvPr>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Evolution &amp; Trends (Cont.)</a:t>
            </a:r>
            <a:endParaRPr lang="en-US" sz="5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xmlns="" id="{FF53A7B8-737C-4EA2-BAD9-B34B3F6EB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2133600"/>
            <a:ext cx="3657600" cy="3886201"/>
          </a:xfrm>
          <a:prstGeom prst="rect">
            <a:avLst/>
          </a:prstGeom>
        </p:spPr>
      </p:pic>
    </p:spTree>
    <p:extLst>
      <p:ext uri="{BB962C8B-B14F-4D97-AF65-F5344CB8AC3E}">
        <p14:creationId xmlns:p14="http://schemas.microsoft.com/office/powerpoint/2010/main" val="887441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599"/>
            <a:ext cx="10515600" cy="5257801"/>
          </a:xfrm>
          <a:ln/>
        </p:spPr>
        <p:style>
          <a:lnRef idx="2">
            <a:schemeClr val="accent1"/>
          </a:lnRef>
          <a:fillRef idx="1">
            <a:schemeClr val="lt1"/>
          </a:fillRef>
          <a:effectRef idx="0">
            <a:schemeClr val="accent1"/>
          </a:effectRef>
          <a:fontRef idx="minor">
            <a:schemeClr val="dk1"/>
          </a:fontRef>
        </p:style>
        <p:txBody>
          <a:bodyPr>
            <a:noAutofit/>
          </a:bodyPr>
          <a:lstStyle/>
          <a:p>
            <a:pPr algn="just">
              <a:buFont typeface="Wingdings" panose="05000000000000000000" pitchFamily="2" charset="2"/>
              <a:buChar char="§"/>
            </a:pPr>
            <a:r>
              <a:rPr lang="en-US" sz="2600" dirty="0">
                <a:latin typeface="Cambria" panose="02040503050406030204" pitchFamily="18" charset="0"/>
                <a:ea typeface="Cambria" panose="02040503050406030204" pitchFamily="18" charset="0"/>
              </a:rPr>
              <a:t>Specialized institutions, Government &amp; commercial banks also retails microcredit. Major players in the field:</a:t>
            </a:r>
          </a:p>
          <a:p>
            <a:pPr marL="0" indent="0" algn="just">
              <a:buNone/>
            </a:pPr>
            <a:endParaRPr lang="en-US" sz="2600" dirty="0">
              <a:latin typeface="Cambria" panose="02040503050406030204" pitchFamily="18" charset="0"/>
              <a:ea typeface="Cambria" panose="02040503050406030204" pitchFamily="18" charset="0"/>
            </a:endParaRPr>
          </a:p>
          <a:p>
            <a:pPr lvl="1" algn="just">
              <a:buFont typeface="Wingdings" panose="05000000000000000000" pitchFamily="2" charset="2"/>
              <a:buChar char="ü"/>
            </a:pPr>
            <a:r>
              <a:rPr lang="en-US" sz="2500" dirty="0" err="1">
                <a:latin typeface="Cambria" panose="02040503050406030204" pitchFamily="18" charset="0"/>
                <a:ea typeface="Cambria" panose="02040503050406030204" pitchFamily="18" charset="0"/>
              </a:rPr>
              <a:t>Palli</a:t>
            </a:r>
            <a:r>
              <a:rPr lang="en-US" sz="2500" dirty="0">
                <a:latin typeface="Cambria" panose="02040503050406030204" pitchFamily="18" charset="0"/>
                <a:ea typeface="Cambria" panose="02040503050406030204" pitchFamily="18" charset="0"/>
              </a:rPr>
              <a:t> Karma-</a:t>
            </a:r>
            <a:r>
              <a:rPr lang="en-US" sz="2500" dirty="0" err="1">
                <a:latin typeface="Cambria" panose="02040503050406030204" pitchFamily="18" charset="0"/>
                <a:ea typeface="Cambria" panose="02040503050406030204" pitchFamily="18" charset="0"/>
              </a:rPr>
              <a:t>Sahayak</a:t>
            </a:r>
            <a:r>
              <a:rPr lang="en-US" sz="2500" dirty="0">
                <a:latin typeface="Cambria" panose="02040503050406030204" pitchFamily="18" charset="0"/>
                <a:ea typeface="Cambria" panose="02040503050406030204" pitchFamily="18" charset="0"/>
              </a:rPr>
              <a:t> Foundation (PKSF) was established in 1990. It implements its programs through its 250 member institutions with wholesale microfinance &amp; training.</a:t>
            </a:r>
          </a:p>
          <a:p>
            <a:pPr lvl="1" algn="just">
              <a:buFont typeface="Wingdings" panose="05000000000000000000" pitchFamily="2" charset="2"/>
              <a:buChar char="ü"/>
            </a:pPr>
            <a:r>
              <a:rPr lang="en-US" sz="2500" dirty="0">
                <a:latin typeface="Cambria" panose="02040503050406030204" pitchFamily="18" charset="0"/>
                <a:ea typeface="Cambria" panose="02040503050406030204" pitchFamily="18" charset="0"/>
              </a:rPr>
              <a:t>Microcredit Regulatory Authority (MRA) was established in 2006 for licensing &amp; monitoring microfinance institutions. It has given licenses to about 550 MFIs so far. </a:t>
            </a:r>
          </a:p>
          <a:p>
            <a:pPr lvl="1" algn="just">
              <a:buFont typeface="Wingdings" panose="05000000000000000000" pitchFamily="2" charset="2"/>
              <a:buChar char="ü"/>
            </a:pPr>
            <a:r>
              <a:rPr lang="en-US" sz="2500" dirty="0">
                <a:latin typeface="Cambria" panose="02040503050406030204" pitchFamily="18" charset="0"/>
                <a:ea typeface="Cambria" panose="02040503050406030204" pitchFamily="18" charset="0"/>
              </a:rPr>
              <a:t>Institute of Microfinance (</a:t>
            </a:r>
            <a:r>
              <a:rPr lang="en-US" sz="2500" dirty="0" err="1">
                <a:latin typeface="Cambria" panose="02040503050406030204" pitchFamily="18" charset="0"/>
                <a:ea typeface="Cambria" panose="02040503050406030204" pitchFamily="18" charset="0"/>
              </a:rPr>
              <a:t>InM</a:t>
            </a:r>
            <a:r>
              <a:rPr lang="en-US" sz="2500" dirty="0">
                <a:latin typeface="Cambria" panose="02040503050406030204" pitchFamily="18" charset="0"/>
                <a:ea typeface="Cambria" panose="02040503050406030204" pitchFamily="18" charset="0"/>
              </a:rPr>
              <a:t>) was also established in 2006 as an independent research &amp; training organization. It does not have a microfinance program.</a:t>
            </a:r>
          </a:p>
        </p:txBody>
      </p:sp>
      <p:sp>
        <p:nvSpPr>
          <p:cNvPr id="8" name="Title 1">
            <a:extLst>
              <a:ext uri="{FF2B5EF4-FFF2-40B4-BE49-F238E27FC236}">
                <a16:creationId xmlns:a16="http://schemas.microsoft.com/office/drawing/2014/main" xmlns="" id="{8B0B4E2C-23E0-4C2D-A1FE-EFB2BEA51A53}"/>
              </a:ext>
            </a:extLst>
          </p:cNvPr>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Evolution &amp; Trends (Cont.)</a:t>
            </a:r>
            <a:endParaRPr lang="en-US" sz="5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4C43598-A4D5-4287-9793-4FE80E59D533}"/>
              </a:ext>
            </a:extLst>
          </p:cNvPr>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000" b="1" dirty="0">
                <a:latin typeface="Cambria" panose="02040503050406030204" pitchFamily="18" charset="0"/>
                <a:ea typeface="Cambria" panose="02040503050406030204" pitchFamily="18" charset="0"/>
              </a:rPr>
              <a:t>Who are the Suppliers of Microcredit </a:t>
            </a:r>
            <a:endParaRPr lang="en-US" sz="5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 name="Content Placeholder 2">
            <a:extLst>
              <a:ext uri="{FF2B5EF4-FFF2-40B4-BE49-F238E27FC236}">
                <a16:creationId xmlns:a16="http://schemas.microsoft.com/office/drawing/2014/main" xmlns="" id="{CCA37822-2558-4A98-8B59-23205CE81FD4}"/>
              </a:ext>
            </a:extLst>
          </p:cNvPr>
          <p:cNvSpPr>
            <a:spLocks noGrp="1"/>
          </p:cNvSpPr>
          <p:nvPr>
            <p:ph idx="1"/>
          </p:nvPr>
        </p:nvSpPr>
        <p:spPr>
          <a:xfrm>
            <a:off x="381000" y="1143000"/>
            <a:ext cx="10363200" cy="5797062"/>
          </a:xfrm>
          <a:ln/>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en-US" sz="2600" dirty="0">
                <a:latin typeface="Cambria" panose="02040503050406030204" pitchFamily="18" charset="0"/>
                <a:ea typeface="Cambria" panose="02040503050406030204" pitchFamily="18" charset="0"/>
              </a:rPr>
              <a:t>The principal microcredit service providers in Bangladesh are usually categorized into four major groups: </a:t>
            </a:r>
          </a:p>
          <a:p>
            <a:pPr lvl="1" algn="just">
              <a:buFont typeface="Courier New" panose="02070309020205020404" pitchFamily="49" charset="0"/>
              <a:buChar char="o"/>
            </a:pPr>
            <a:r>
              <a:rPr lang="en-US" sz="2400" dirty="0">
                <a:latin typeface="Cambria" panose="02040503050406030204" pitchFamily="18" charset="0"/>
                <a:ea typeface="Cambria" panose="02040503050406030204" pitchFamily="18" charset="0"/>
              </a:rPr>
              <a:t>NGOs</a:t>
            </a:r>
          </a:p>
          <a:p>
            <a:pPr lvl="1" algn="just">
              <a:buFont typeface="Courier New" panose="02070309020205020404" pitchFamily="49" charset="0"/>
              <a:buChar char="o"/>
            </a:pPr>
            <a:r>
              <a:rPr lang="en-US" sz="2400" dirty="0">
                <a:latin typeface="Cambria" panose="02040503050406030204" pitchFamily="18" charset="0"/>
                <a:ea typeface="Cambria" panose="02040503050406030204" pitchFamily="18" charset="0"/>
              </a:rPr>
              <a:t>Specialized Institutions</a:t>
            </a:r>
          </a:p>
          <a:p>
            <a:pPr lvl="1" algn="just">
              <a:buFont typeface="Courier New" panose="02070309020205020404" pitchFamily="49" charset="0"/>
              <a:buChar char="o"/>
            </a:pPr>
            <a:r>
              <a:rPr lang="en-US" sz="2400" dirty="0">
                <a:latin typeface="Cambria" panose="02040503050406030204" pitchFamily="18" charset="0"/>
                <a:ea typeface="Cambria" panose="02040503050406030204" pitchFamily="18" charset="0"/>
              </a:rPr>
              <a:t>Commercial Banks with microcredit programs </a:t>
            </a:r>
          </a:p>
          <a:p>
            <a:pPr lvl="1" algn="just">
              <a:buFont typeface="Courier New" panose="02070309020205020404" pitchFamily="49" charset="0"/>
              <a:buChar char="o"/>
            </a:pPr>
            <a:r>
              <a:rPr lang="en-US" sz="2400" dirty="0">
                <a:latin typeface="Cambria" panose="02040503050406030204" pitchFamily="18" charset="0"/>
                <a:ea typeface="Cambria" panose="02040503050406030204" pitchFamily="18" charset="0"/>
              </a:rPr>
              <a:t>Administrative ministries or divisions</a:t>
            </a:r>
          </a:p>
          <a:p>
            <a:pPr marL="0" indent="0" algn="just">
              <a:buNone/>
            </a:pPr>
            <a:r>
              <a:rPr lang="en-US" sz="2600" dirty="0" smtClean="0">
                <a:latin typeface="Cambria" panose="02040503050406030204" pitchFamily="18" charset="0"/>
                <a:ea typeface="Cambria" panose="02040503050406030204" pitchFamily="18" charset="0"/>
              </a:rPr>
              <a:t>Although </a:t>
            </a:r>
            <a:r>
              <a:rPr lang="en-US" sz="2600" dirty="0">
                <a:latin typeface="Cambria" panose="02040503050406030204" pitchFamily="18" charset="0"/>
                <a:ea typeface="Cambria" panose="02040503050406030204" pitchFamily="18" charset="0"/>
              </a:rPr>
              <a:t>there are thousands of NGOs throughout the country offering micro credits, many of them are very small in loan portfolio or number of borrowers, and the majority of micro credit clients are being served by four huge Microcredit institutions, namely Grameen Bank, BRAC, ASA and Govt. agencies &amp; BRDB. The World Bank estimates that in 2005 the four institutions combined account for 86% of all active borrowers and over 90% of all outstanding loans in the Bangladesh Microcredit sector.</a:t>
            </a:r>
          </a:p>
        </p:txBody>
      </p:sp>
    </p:spTree>
    <p:extLst>
      <p:ext uri="{BB962C8B-B14F-4D97-AF65-F5344CB8AC3E}">
        <p14:creationId xmlns:p14="http://schemas.microsoft.com/office/powerpoint/2010/main" val="367676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4C43598-A4D5-4287-9793-4FE80E59D533}"/>
              </a:ext>
            </a:extLst>
          </p:cNvPr>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400" b="1" dirty="0"/>
              <a:t>Who are the clients of microcredit?</a:t>
            </a:r>
            <a:endParaRPr lang="en-US" sz="5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 name="Content Placeholder 2">
            <a:extLst>
              <a:ext uri="{FF2B5EF4-FFF2-40B4-BE49-F238E27FC236}">
                <a16:creationId xmlns:a16="http://schemas.microsoft.com/office/drawing/2014/main" xmlns="" id="{CCA37822-2558-4A98-8B59-23205CE81FD4}"/>
              </a:ext>
            </a:extLst>
          </p:cNvPr>
          <p:cNvSpPr>
            <a:spLocks noGrp="1"/>
          </p:cNvSpPr>
          <p:nvPr>
            <p:ph idx="1"/>
          </p:nvPr>
        </p:nvSpPr>
        <p:spPr>
          <a:xfrm>
            <a:off x="381000" y="1143000"/>
            <a:ext cx="10363200" cy="5410201"/>
          </a:xfrm>
          <a:ln/>
        </p:spPr>
        <p:style>
          <a:lnRef idx="2">
            <a:schemeClr val="accent1"/>
          </a:lnRef>
          <a:fillRef idx="1">
            <a:schemeClr val="lt1"/>
          </a:fillRef>
          <a:effectRef idx="0">
            <a:schemeClr val="accent1"/>
          </a:effectRef>
          <a:fontRef idx="minor">
            <a:schemeClr val="dk1"/>
          </a:fontRef>
        </p:style>
        <p:txBody>
          <a:bodyPr>
            <a:noAutofit/>
          </a:bodyPr>
          <a:lstStyle/>
          <a:p>
            <a:pPr algn="just">
              <a:spcBef>
                <a:spcPts val="0"/>
              </a:spcBef>
              <a:buFont typeface="Wingdings" panose="05000000000000000000" pitchFamily="2" charset="2"/>
              <a:buChar char="§"/>
            </a:pPr>
            <a:r>
              <a:rPr lang="en-US" sz="2600" dirty="0">
                <a:latin typeface="Cambria" panose="02040503050406030204" pitchFamily="18" charset="0"/>
                <a:ea typeface="Cambria" panose="02040503050406030204" pitchFamily="18" charset="0"/>
              </a:rPr>
              <a:t>Typical microcredit clients are </a:t>
            </a:r>
            <a:r>
              <a:rPr lang="en-US" sz="2600" b="1" dirty="0">
                <a:latin typeface="Cambria" panose="02040503050406030204" pitchFamily="18" charset="0"/>
                <a:ea typeface="Cambria" panose="02040503050406030204" pitchFamily="18" charset="0"/>
              </a:rPr>
              <a:t>poor and low-income</a:t>
            </a:r>
            <a:r>
              <a:rPr lang="en-US" sz="2600" dirty="0">
                <a:latin typeface="Cambria" panose="02040503050406030204" pitchFamily="18" charset="0"/>
                <a:ea typeface="Cambria" panose="02040503050406030204" pitchFamily="18" charset="0"/>
              </a:rPr>
              <a:t> people that do not have access to other formal financial institutions. </a:t>
            </a:r>
          </a:p>
          <a:p>
            <a:pPr algn="just">
              <a:spcBef>
                <a:spcPts val="0"/>
              </a:spcBef>
              <a:buFont typeface="Wingdings" panose="05000000000000000000" pitchFamily="2" charset="2"/>
              <a:buChar char="§"/>
            </a:pPr>
            <a:r>
              <a:rPr lang="en-US" sz="2600" dirty="0">
                <a:latin typeface="Cambria" panose="02040503050406030204" pitchFamily="18" charset="0"/>
                <a:ea typeface="Cambria" panose="02040503050406030204" pitchFamily="18" charset="0"/>
              </a:rPr>
              <a:t>Microcredit clients are often </a:t>
            </a:r>
            <a:r>
              <a:rPr lang="en-US" sz="2600" b="1" dirty="0">
                <a:latin typeface="Cambria" panose="02040503050406030204" pitchFamily="18" charset="0"/>
                <a:ea typeface="Cambria" panose="02040503050406030204" pitchFamily="18" charset="0"/>
              </a:rPr>
              <a:t>self-employed, household-based entrepreneurs. </a:t>
            </a:r>
          </a:p>
          <a:p>
            <a:pPr algn="just">
              <a:spcBef>
                <a:spcPts val="0"/>
              </a:spcBef>
              <a:buFont typeface="Wingdings" panose="05000000000000000000" pitchFamily="2" charset="2"/>
              <a:buChar char="§"/>
            </a:pPr>
            <a:r>
              <a:rPr lang="en-US" sz="2600" dirty="0">
                <a:latin typeface="Cambria" panose="02040503050406030204" pitchFamily="18" charset="0"/>
                <a:ea typeface="Cambria" panose="02040503050406030204" pitchFamily="18" charset="0"/>
              </a:rPr>
              <a:t>Their diverse “microenterprises” include </a:t>
            </a:r>
            <a:r>
              <a:rPr lang="en-US" sz="2600" b="1" dirty="0">
                <a:latin typeface="Cambria" panose="02040503050406030204" pitchFamily="18" charset="0"/>
                <a:ea typeface="Cambria" panose="02040503050406030204" pitchFamily="18" charset="0"/>
              </a:rPr>
              <a:t>small retail shops, street vending, artisanal manufacture, and service provision. </a:t>
            </a:r>
          </a:p>
          <a:p>
            <a:pPr algn="just">
              <a:spcBef>
                <a:spcPts val="0"/>
              </a:spcBef>
              <a:buFont typeface="Wingdings" panose="05000000000000000000" pitchFamily="2" charset="2"/>
              <a:buChar char="§"/>
            </a:pPr>
            <a:r>
              <a:rPr lang="en-US" sz="2600" dirty="0">
                <a:latin typeface="Cambria" panose="02040503050406030204" pitchFamily="18" charset="0"/>
                <a:ea typeface="Cambria" panose="02040503050406030204" pitchFamily="18" charset="0"/>
              </a:rPr>
              <a:t>In rural areas, micro entrepreneurs often have small income-generating activities such as food processing and trade; some but far from </a:t>
            </a:r>
            <a:r>
              <a:rPr lang="en-US" sz="2600" b="1" dirty="0">
                <a:latin typeface="Cambria" panose="02040503050406030204" pitchFamily="18" charset="0"/>
                <a:ea typeface="Cambria" panose="02040503050406030204" pitchFamily="18" charset="0"/>
              </a:rPr>
              <a:t>all are farmers. </a:t>
            </a:r>
          </a:p>
          <a:p>
            <a:pPr algn="just">
              <a:spcBef>
                <a:spcPts val="0"/>
              </a:spcBef>
              <a:buFont typeface="Wingdings" panose="05000000000000000000" pitchFamily="2" charset="2"/>
              <a:buChar char="§"/>
            </a:pPr>
            <a:r>
              <a:rPr lang="en-US" sz="2600" dirty="0">
                <a:latin typeface="Cambria" panose="02040503050406030204" pitchFamily="18" charset="0"/>
                <a:ea typeface="Cambria" panose="02040503050406030204" pitchFamily="18" charset="0"/>
              </a:rPr>
              <a:t>Most clients below the poverty line are in the </a:t>
            </a:r>
            <a:r>
              <a:rPr lang="en-US" sz="2600" b="1" dirty="0">
                <a:latin typeface="Cambria" panose="02040503050406030204" pitchFamily="18" charset="0"/>
                <a:ea typeface="Cambria" panose="02040503050406030204" pitchFamily="18" charset="0"/>
              </a:rPr>
              <a:t>upper half of the poor</a:t>
            </a:r>
            <a:r>
              <a:rPr lang="en-US" sz="2600" dirty="0">
                <a:latin typeface="Cambria" panose="02040503050406030204" pitchFamily="18" charset="0"/>
                <a:ea typeface="Cambria" panose="02040503050406030204" pitchFamily="18" charset="0"/>
              </a:rPr>
              <a:t>. It is clear, however, that some MFIs can serve clients at the higher end of the bottom half. </a:t>
            </a:r>
          </a:p>
          <a:p>
            <a:pPr algn="just">
              <a:spcBef>
                <a:spcPts val="0"/>
              </a:spcBef>
              <a:buFont typeface="Wingdings" panose="05000000000000000000" pitchFamily="2" charset="2"/>
              <a:buChar char="§"/>
            </a:pPr>
            <a:r>
              <a:rPr lang="en-US" sz="2600" b="1" dirty="0">
                <a:latin typeface="Cambria" panose="02040503050406030204" pitchFamily="18" charset="0"/>
                <a:ea typeface="Cambria" panose="02040503050406030204" pitchFamily="18" charset="0"/>
              </a:rPr>
              <a:t>Women </a:t>
            </a:r>
            <a:r>
              <a:rPr lang="en-US" sz="2600" dirty="0">
                <a:latin typeface="Cambria" panose="02040503050406030204" pitchFamily="18" charset="0"/>
                <a:ea typeface="Cambria" panose="02040503050406030204" pitchFamily="18" charset="0"/>
              </a:rPr>
              <a:t>often comprise the majority of clients.</a:t>
            </a:r>
          </a:p>
        </p:txBody>
      </p:sp>
    </p:spTree>
    <p:extLst>
      <p:ext uri="{BB962C8B-B14F-4D97-AF65-F5344CB8AC3E}">
        <p14:creationId xmlns:p14="http://schemas.microsoft.com/office/powerpoint/2010/main" val="2879202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E622710-6251-4CA2-AA1F-4B59C8EAF8BE}"/>
              </a:ext>
            </a:extLst>
          </p:cNvPr>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000" b="1" spc="-5"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Role of Microfinance NGOs</a:t>
            </a:r>
            <a:endParaRPr lang="en-US" sz="5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 name="Content Placeholder 2">
            <a:extLst>
              <a:ext uri="{FF2B5EF4-FFF2-40B4-BE49-F238E27FC236}">
                <a16:creationId xmlns:a16="http://schemas.microsoft.com/office/drawing/2014/main" xmlns="" id="{F1D44590-59D8-4187-B100-74693EF98F08}"/>
              </a:ext>
            </a:extLst>
          </p:cNvPr>
          <p:cNvSpPr>
            <a:spLocks noGrp="1"/>
          </p:cNvSpPr>
          <p:nvPr>
            <p:ph idx="1"/>
          </p:nvPr>
        </p:nvSpPr>
        <p:spPr>
          <a:xfrm>
            <a:off x="228601" y="990599"/>
            <a:ext cx="10402556" cy="6172201"/>
          </a:xfrm>
          <a:ln/>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en-US" sz="2600" b="1" dirty="0">
                <a:latin typeface="Cambria" panose="02040503050406030204" pitchFamily="18" charset="0"/>
                <a:ea typeface="Cambria" panose="02040503050406030204" pitchFamily="18" charset="0"/>
              </a:rPr>
              <a:t>Direct Lender:</a:t>
            </a:r>
            <a:r>
              <a:rPr lang="en-US" sz="2600" dirty="0">
                <a:latin typeface="Cambria" panose="02040503050406030204" pitchFamily="18" charset="0"/>
                <a:ea typeface="Cambria" panose="02040503050406030204" pitchFamily="18" charset="0"/>
              </a:rPr>
              <a:t> The NGOs provide loans to low  income people and those living in remote rural areas. They employ methods that allow it to  cover all of their costs with earned income when  they reach adequate economies of scale. The  NGOs may borrow from the financial markets to  increase the size of their revolving loan fund. </a:t>
            </a:r>
          </a:p>
          <a:p>
            <a:pPr marL="0" indent="0" algn="just">
              <a:buNone/>
            </a:pPr>
            <a:r>
              <a:rPr lang="en-US" sz="2600" b="1" dirty="0">
                <a:latin typeface="Cambria" panose="02040503050406030204" pitchFamily="18" charset="0"/>
                <a:ea typeface="Cambria" panose="02040503050406030204" pitchFamily="18" charset="0"/>
              </a:rPr>
              <a:t>Matchmaker:</a:t>
            </a:r>
            <a:r>
              <a:rPr lang="en-US" sz="2600" dirty="0">
                <a:latin typeface="Cambria" panose="02040503050406030204" pitchFamily="18" charset="0"/>
                <a:ea typeface="Cambria" panose="02040503050406030204" pitchFamily="18" charset="0"/>
              </a:rPr>
              <a:t> The NGOs link borrowers and savers to the banks. They take on the tasks of organizing, training, assessing, monitoring and collecting from the clients. The NGOs receive income for the services they provide, either as a fee from the bank or by borrowing from the bank and re-lending the money to their clients at a  higher rate.</a:t>
            </a:r>
          </a:p>
          <a:p>
            <a:pPr marL="0" indent="0" algn="just">
              <a:buNone/>
            </a:pPr>
            <a:r>
              <a:rPr lang="en-US" sz="2600" b="1" dirty="0">
                <a:latin typeface="Cambria" panose="02040503050406030204" pitchFamily="18" charset="0"/>
                <a:ea typeface="Cambria" panose="02040503050406030204" pitchFamily="18" charset="0"/>
              </a:rPr>
              <a:t>Packager:</a:t>
            </a:r>
            <a:r>
              <a:rPr lang="en-US" sz="2600" dirty="0">
                <a:latin typeface="Cambria" panose="02040503050406030204" pitchFamily="18" charset="0"/>
                <a:ea typeface="Cambria" panose="02040503050406030204" pitchFamily="18" charset="0"/>
              </a:rPr>
              <a:t> The NGOs provide production,  marketing, management, and accounting assistance and training to rural enterprises to help them develop to the point where they can access financial services from a bank. </a:t>
            </a:r>
          </a:p>
          <a:p>
            <a:pPr marL="0" indent="0" algn="just">
              <a:buNone/>
            </a:pPr>
            <a:endParaRPr lang="en-US" sz="2600" dirty="0">
              <a:latin typeface="Cambria" panose="02040503050406030204" pitchFamily="18" charset="0"/>
              <a:ea typeface="Cambria" panose="02040503050406030204" pitchFamily="18" charset="0"/>
            </a:endParaRPr>
          </a:p>
          <a:p>
            <a:pPr marL="0" indent="0" algn="just">
              <a:buNone/>
            </a:pPr>
            <a:endParaRPr lang="en-US" sz="2600" dirty="0">
              <a:latin typeface="Cambria" panose="02040503050406030204" pitchFamily="18" charset="0"/>
              <a:ea typeface="Cambria" panose="020405030504060302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E622710-6251-4CA2-AA1F-4B59C8EAF8BE}"/>
              </a:ext>
            </a:extLst>
          </p:cNvPr>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000" b="1" spc="-5"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Role of Microfinance NGOs</a:t>
            </a:r>
            <a:endParaRPr lang="en-US" sz="5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 name="Content Placeholder 2">
            <a:extLst>
              <a:ext uri="{FF2B5EF4-FFF2-40B4-BE49-F238E27FC236}">
                <a16:creationId xmlns:a16="http://schemas.microsoft.com/office/drawing/2014/main" xmlns="" id="{F1D44590-59D8-4187-B100-74693EF98F08}"/>
              </a:ext>
            </a:extLst>
          </p:cNvPr>
          <p:cNvSpPr>
            <a:spLocks noGrp="1"/>
          </p:cNvSpPr>
          <p:nvPr>
            <p:ph idx="1"/>
          </p:nvPr>
        </p:nvSpPr>
        <p:spPr>
          <a:xfrm>
            <a:off x="228601" y="990599"/>
            <a:ext cx="10402556" cy="6172201"/>
          </a:xfrm>
          <a:ln/>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en-US" sz="2600" b="1" dirty="0">
                <a:latin typeface="Cambria" panose="02040503050406030204" pitchFamily="18" charset="0"/>
                <a:ea typeface="Cambria" panose="02040503050406030204" pitchFamily="18" charset="0"/>
              </a:rPr>
              <a:t>Product Developer: </a:t>
            </a:r>
            <a:r>
              <a:rPr lang="en-US" sz="2600" dirty="0">
                <a:latin typeface="Cambria" panose="02040503050406030204" pitchFamily="18" charset="0"/>
                <a:ea typeface="Cambria" panose="02040503050406030204" pitchFamily="18" charset="0"/>
              </a:rPr>
              <a:t>The NGOs experiment with innovative methods for providing financial services in rural areas. They develop credit and savings products that banks can implement profitably.  NGOs then teach the banks how to use these products.</a:t>
            </a:r>
          </a:p>
          <a:p>
            <a:pPr marL="0" indent="0" algn="just">
              <a:buNone/>
            </a:pPr>
            <a:endParaRPr lang="en-US" sz="2600" b="1" dirty="0">
              <a:latin typeface="Cambria" panose="02040503050406030204" pitchFamily="18" charset="0"/>
              <a:ea typeface="Cambria" panose="02040503050406030204" pitchFamily="18" charset="0"/>
            </a:endParaRPr>
          </a:p>
          <a:p>
            <a:pPr marL="0" indent="0" algn="just">
              <a:buNone/>
            </a:pPr>
            <a:r>
              <a:rPr lang="en-US" sz="2600" b="1" dirty="0">
                <a:latin typeface="Cambria" panose="02040503050406030204" pitchFamily="18" charset="0"/>
                <a:ea typeface="Cambria" panose="02040503050406030204" pitchFamily="18" charset="0"/>
              </a:rPr>
              <a:t>Trainer of Financial Institutions: </a:t>
            </a:r>
            <a:r>
              <a:rPr lang="en-US" sz="2600" dirty="0">
                <a:latin typeface="Cambria" panose="02040503050406030204" pitchFamily="18" charset="0"/>
                <a:ea typeface="Cambria" panose="02040503050406030204" pitchFamily="18" charset="0"/>
              </a:rPr>
              <a:t>The  NGOs provide training to the staff and management of a bank, helping them to understand and implement successful methodologies for rural financial intermediation.</a:t>
            </a:r>
          </a:p>
          <a:p>
            <a:pPr marL="0" indent="0" algn="just">
              <a:buNone/>
            </a:pPr>
            <a:endParaRPr lang="en-US" sz="2600" dirty="0">
              <a:latin typeface="Cambria" panose="02040503050406030204" pitchFamily="18" charset="0"/>
              <a:ea typeface="Cambria" panose="02040503050406030204" pitchFamily="18" charset="0"/>
            </a:endParaRPr>
          </a:p>
          <a:p>
            <a:pPr marL="0" indent="0" algn="just">
              <a:buNone/>
            </a:pPr>
            <a:r>
              <a:rPr lang="en-US" sz="2600" b="1" dirty="0">
                <a:latin typeface="Cambria" panose="02040503050406030204" pitchFamily="18" charset="0"/>
                <a:ea typeface="Cambria" panose="02040503050406030204" pitchFamily="18" charset="0"/>
              </a:rPr>
              <a:t>Trainer of NGOs: </a:t>
            </a:r>
            <a:r>
              <a:rPr lang="en-US" sz="2600" dirty="0">
                <a:latin typeface="Cambria" panose="02040503050406030204" pitchFamily="18" charset="0"/>
                <a:ea typeface="Cambria" panose="02040503050406030204" pitchFamily="18" charset="0"/>
              </a:rPr>
              <a:t>The NGOs provide training to other NGOs, helping them to  acquire the expertise and financial  disciplines needed to implement financial  service programs. The NGOs playing this  role, often serves as an apex institution,  coordinating training and evaluations of  several NGOs working in rural finance.</a:t>
            </a:r>
          </a:p>
          <a:p>
            <a:pPr marL="0" indent="0" algn="just">
              <a:buNone/>
            </a:pPr>
            <a:endParaRPr lang="en-US" sz="2600" dirty="0">
              <a:latin typeface="Cambria" panose="02040503050406030204" pitchFamily="18" charset="0"/>
              <a:ea typeface="Cambria" panose="02040503050406030204" pitchFamily="18" charset="0"/>
            </a:endParaRPr>
          </a:p>
          <a:p>
            <a:pPr marL="0" indent="0" algn="just">
              <a:buNone/>
            </a:pPr>
            <a:endParaRPr lang="en-US" sz="2600" dirty="0">
              <a:latin typeface="Cambria" panose="02040503050406030204" pitchFamily="18" charset="0"/>
              <a:ea typeface="Cambria" panose="02040503050406030204" pitchFamily="18" charset="0"/>
            </a:endParaRPr>
          </a:p>
          <a:p>
            <a:pPr marL="0" indent="0" algn="just">
              <a:buNone/>
            </a:pPr>
            <a:endParaRPr lang="en-US" sz="2600" dirty="0">
              <a:latin typeface="Cambria" panose="02040503050406030204" pitchFamily="18" charset="0"/>
              <a:ea typeface="Cambria" panose="02040503050406030204" pitchFamily="18" charset="0"/>
            </a:endParaRPr>
          </a:p>
          <a:p>
            <a:pPr marL="0" indent="0" algn="just">
              <a:buNone/>
            </a:pPr>
            <a:endParaRPr lang="en-US" sz="2600" dirty="0">
              <a:latin typeface="Cambria" panose="02040503050406030204" pitchFamily="18" charset="0"/>
              <a:ea typeface="Cambria" panose="02040503050406030204" pitchFamily="18" charset="0"/>
            </a:endParaRPr>
          </a:p>
          <a:p>
            <a:pPr marL="0" indent="0" algn="just">
              <a:buNone/>
            </a:pPr>
            <a:endParaRPr lang="en-US" sz="2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54414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E622710-6251-4CA2-AA1F-4B59C8EAF8BE}"/>
              </a:ext>
            </a:extLst>
          </p:cNvPr>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000" b="1" spc="-5" dirty="0">
                <a:solidFill>
                  <a:srgbClr val="996633"/>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a:rPr>
              <a:t>Impact </a:t>
            </a:r>
            <a:r>
              <a:rPr lang="en-US" sz="5000" b="1" dirty="0">
                <a:solidFill>
                  <a:srgbClr val="996633"/>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a:rPr>
              <a:t>of </a:t>
            </a:r>
            <a:r>
              <a:rPr lang="en-US" sz="5000" b="1" spc="-5" dirty="0">
                <a:solidFill>
                  <a:srgbClr val="996633"/>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a:rPr>
              <a:t>Microfinance </a:t>
            </a:r>
            <a:endParaRPr lang="en-US" sz="5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 name="Content Placeholder 2">
            <a:extLst>
              <a:ext uri="{FF2B5EF4-FFF2-40B4-BE49-F238E27FC236}">
                <a16:creationId xmlns:a16="http://schemas.microsoft.com/office/drawing/2014/main" xmlns="" id="{F1D44590-59D8-4187-B100-74693EF98F08}"/>
              </a:ext>
            </a:extLst>
          </p:cNvPr>
          <p:cNvSpPr>
            <a:spLocks noGrp="1"/>
          </p:cNvSpPr>
          <p:nvPr>
            <p:ph idx="1"/>
          </p:nvPr>
        </p:nvSpPr>
        <p:spPr>
          <a:xfrm>
            <a:off x="228601" y="990599"/>
            <a:ext cx="10402556" cy="6172201"/>
          </a:xfrm>
          <a:ln/>
        </p:spPr>
        <p:style>
          <a:lnRef idx="2">
            <a:schemeClr val="accent1"/>
          </a:lnRef>
          <a:fillRef idx="1">
            <a:schemeClr val="lt1"/>
          </a:fillRef>
          <a:effectRef idx="0">
            <a:schemeClr val="accent1"/>
          </a:effectRef>
          <a:fontRef idx="minor">
            <a:schemeClr val="dk1"/>
          </a:fontRef>
        </p:style>
        <p:txBody>
          <a:bodyPr>
            <a:noAutofit/>
          </a:bodyPr>
          <a:lstStyle/>
          <a:p>
            <a:pPr marL="274306" indent="-274306" algn="just">
              <a:spcBef>
                <a:spcPts val="0"/>
              </a:spcBef>
              <a:buFont typeface="Wingdings" panose="05000000000000000000" pitchFamily="2" charset="2"/>
              <a:buChar char="§"/>
            </a:pPr>
            <a:r>
              <a:rPr lang="en-US" sz="2700" dirty="0">
                <a:latin typeface="Cambria" pitchFamily="18" charset="0"/>
                <a:ea typeface="Cambria" panose="02040503050406030204" pitchFamily="18" charset="0"/>
              </a:rPr>
              <a:t>The World Bank's 2008 Poverty Assessment has two findings in this context-</a:t>
            </a:r>
          </a:p>
          <a:p>
            <a:pPr marL="274306" indent="-274306" algn="just">
              <a:spcBef>
                <a:spcPts val="0"/>
              </a:spcBef>
              <a:buNone/>
            </a:pPr>
            <a:r>
              <a:rPr lang="en-US" sz="2700" dirty="0">
                <a:latin typeface="Cambria" pitchFamily="18" charset="0"/>
                <a:ea typeface="Cambria" panose="02040503050406030204" pitchFamily="18" charset="0"/>
              </a:rPr>
              <a:t>	</a:t>
            </a:r>
            <a:r>
              <a:rPr lang="en-US" sz="2700" b="1" dirty="0">
                <a:latin typeface="Cambria" pitchFamily="18" charset="0"/>
                <a:ea typeface="Cambria" panose="02040503050406030204" pitchFamily="18" charset="0"/>
              </a:rPr>
              <a:t>First,</a:t>
            </a:r>
            <a:r>
              <a:rPr lang="en-US" sz="2700" dirty="0">
                <a:latin typeface="Cambria" pitchFamily="18" charset="0"/>
                <a:ea typeface="Cambria" panose="02040503050406030204" pitchFamily="18" charset="0"/>
              </a:rPr>
              <a:t> Microfinance has expanded more in areas that were poorer, presumably because the better-off geographical areas were covered in the previous decade.</a:t>
            </a:r>
          </a:p>
          <a:p>
            <a:pPr marL="274306" indent="-274306" algn="just">
              <a:spcBef>
                <a:spcPts val="0"/>
              </a:spcBef>
              <a:buNone/>
            </a:pPr>
            <a:r>
              <a:rPr lang="en-US" sz="2700" dirty="0">
                <a:latin typeface="Cambria" pitchFamily="18" charset="0"/>
                <a:ea typeface="Cambria" panose="02040503050406030204" pitchFamily="18" charset="0"/>
              </a:rPr>
              <a:t>	</a:t>
            </a:r>
            <a:r>
              <a:rPr lang="en-US" sz="2700" b="1" dirty="0">
                <a:latin typeface="Cambria" pitchFamily="18" charset="0"/>
                <a:ea typeface="Cambria" panose="02040503050406030204" pitchFamily="18" charset="0"/>
              </a:rPr>
              <a:t>Second</a:t>
            </a:r>
            <a:r>
              <a:rPr lang="en-US" sz="2700" dirty="0">
                <a:latin typeface="Cambria" pitchFamily="18" charset="0"/>
                <a:ea typeface="Cambria" panose="02040503050406030204" pitchFamily="18" charset="0"/>
              </a:rPr>
              <a:t>, the reduction in poverty in rural Bangladesh has been much more in </a:t>
            </a:r>
            <a:r>
              <a:rPr lang="en-US" sz="2700" dirty="0" err="1">
                <a:latin typeface="Cambria" pitchFamily="18" charset="0"/>
                <a:ea typeface="Cambria" panose="02040503050406030204" pitchFamily="18" charset="0"/>
              </a:rPr>
              <a:t>upazilas</a:t>
            </a:r>
            <a:r>
              <a:rPr lang="en-US" sz="2700" dirty="0">
                <a:latin typeface="Cambria" pitchFamily="18" charset="0"/>
                <a:ea typeface="Cambria" panose="02040503050406030204" pitchFamily="18" charset="0"/>
              </a:rPr>
              <a:t> where microfinance membership increased more rapidly. </a:t>
            </a:r>
          </a:p>
          <a:p>
            <a:pPr algn="just">
              <a:spcBef>
                <a:spcPts val="0"/>
              </a:spcBef>
              <a:buFont typeface="Wingdings" panose="05000000000000000000" pitchFamily="2" charset="2"/>
              <a:buChar char="§"/>
            </a:pPr>
            <a:r>
              <a:rPr lang="en-US" sz="2900" dirty="0">
                <a:latin typeface="Cambria" pitchFamily="18" charset="0"/>
              </a:rPr>
              <a:t>Microfinance has positive impact on Women Empowerment, Consumption Smoothing, and to some extent, in Building Assets. </a:t>
            </a:r>
          </a:p>
          <a:p>
            <a:pPr marL="274306" indent="-274306" algn="just">
              <a:spcBef>
                <a:spcPts val="0"/>
              </a:spcBef>
              <a:buNone/>
            </a:pPr>
            <a:endParaRPr lang="en-US" sz="2700" dirty="0">
              <a:latin typeface="Cambria" pitchFamily="18" charset="0"/>
              <a:ea typeface="Cambria" panose="02040503050406030204" pitchFamily="18" charset="0"/>
            </a:endParaRPr>
          </a:p>
          <a:p>
            <a:pPr marL="274306" indent="-274306" algn="just">
              <a:spcBef>
                <a:spcPts val="0"/>
              </a:spcBef>
              <a:buNone/>
            </a:pPr>
            <a:endParaRPr lang="en-US" sz="2700" dirty="0">
              <a:latin typeface="Cambria" pitchFamily="18" charset="0"/>
              <a:ea typeface="Cambria" panose="02040503050406030204" pitchFamily="18" charset="0"/>
            </a:endParaRPr>
          </a:p>
          <a:p>
            <a:pPr marL="274306" indent="-274306" algn="just">
              <a:spcBef>
                <a:spcPts val="0"/>
              </a:spcBef>
              <a:buNone/>
            </a:pPr>
            <a:endParaRPr lang="en-US" sz="2700" dirty="0">
              <a:latin typeface="Cambria" pitchFamily="18" charset="0"/>
              <a:ea typeface="Cambria" panose="02040503050406030204" pitchFamily="18" charset="0"/>
            </a:endParaRPr>
          </a:p>
        </p:txBody>
      </p:sp>
    </p:spTree>
    <p:extLst>
      <p:ext uri="{BB962C8B-B14F-4D97-AF65-F5344CB8AC3E}">
        <p14:creationId xmlns:p14="http://schemas.microsoft.com/office/powerpoint/2010/main" val="704026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E622710-6251-4CA2-AA1F-4B59C8EAF8BE}"/>
              </a:ext>
            </a:extLst>
          </p:cNvPr>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000" b="1" spc="-5" dirty="0">
                <a:solidFill>
                  <a:srgbClr val="996633"/>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a:rPr>
              <a:t>Impact </a:t>
            </a:r>
            <a:r>
              <a:rPr lang="en-US" sz="5000" b="1" dirty="0">
                <a:solidFill>
                  <a:srgbClr val="996633"/>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a:rPr>
              <a:t>of </a:t>
            </a:r>
            <a:r>
              <a:rPr lang="en-US" sz="5000" b="1" spc="-5" dirty="0">
                <a:solidFill>
                  <a:srgbClr val="996633"/>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a:rPr>
              <a:t>Microfinance </a:t>
            </a:r>
            <a:endParaRPr lang="en-US" sz="5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 name="Content Placeholder 2">
            <a:extLst>
              <a:ext uri="{FF2B5EF4-FFF2-40B4-BE49-F238E27FC236}">
                <a16:creationId xmlns:a16="http://schemas.microsoft.com/office/drawing/2014/main" xmlns="" id="{F1D44590-59D8-4187-B100-74693EF98F08}"/>
              </a:ext>
            </a:extLst>
          </p:cNvPr>
          <p:cNvSpPr>
            <a:spLocks noGrp="1"/>
          </p:cNvSpPr>
          <p:nvPr>
            <p:ph idx="1"/>
          </p:nvPr>
        </p:nvSpPr>
        <p:spPr>
          <a:xfrm>
            <a:off x="762000" y="990600"/>
            <a:ext cx="9448800" cy="5715001"/>
          </a:xfrm>
          <a:ln/>
        </p:spPr>
        <p:style>
          <a:lnRef idx="2">
            <a:schemeClr val="accent1"/>
          </a:lnRef>
          <a:fillRef idx="1">
            <a:schemeClr val="lt1"/>
          </a:fillRef>
          <a:effectRef idx="0">
            <a:schemeClr val="accent1"/>
          </a:effectRef>
          <a:fontRef idx="minor">
            <a:schemeClr val="dk1"/>
          </a:fontRef>
        </p:style>
        <p:txBody>
          <a:bodyPr>
            <a:noAutofit/>
          </a:bodyPr>
          <a:lstStyle/>
          <a:p>
            <a:pPr>
              <a:buNone/>
            </a:pPr>
            <a:r>
              <a:rPr lang="en-US" b="1" dirty="0">
                <a:solidFill>
                  <a:srgbClr val="FF0000"/>
                </a:solidFill>
                <a:latin typeface="Cambria" panose="02040503050406030204" pitchFamily="18" charset="0"/>
                <a:ea typeface="Cambria" panose="02040503050406030204" pitchFamily="18" charset="0"/>
              </a:rPr>
              <a:t>Socio-economic impact of microfinance</a:t>
            </a:r>
          </a:p>
          <a:p>
            <a:pPr algn="ctr">
              <a:buNone/>
            </a:pPr>
            <a:endParaRPr lang="en-US" sz="3000" b="1" dirty="0">
              <a:solidFill>
                <a:srgbClr val="FF0000"/>
              </a:solidFill>
              <a:latin typeface="Cambria" panose="02040503050406030204" pitchFamily="18" charset="0"/>
              <a:ea typeface="Cambria" panose="02040503050406030204" pitchFamily="18" charset="0"/>
            </a:endParaRPr>
          </a:p>
          <a:p>
            <a:pPr marL="1074367" lvl="2" indent="-274306" algn="just">
              <a:spcBef>
                <a:spcPts val="0"/>
              </a:spcBef>
              <a:buFont typeface="Wingdings" panose="05000000000000000000" pitchFamily="2" charset="2"/>
              <a:buChar char="§"/>
            </a:pPr>
            <a:r>
              <a:rPr lang="en-US" sz="3000" dirty="0">
                <a:latin typeface="Cambria" panose="02040503050406030204" pitchFamily="18" charset="0"/>
                <a:ea typeface="Cambria" panose="02040503050406030204" pitchFamily="18" charset="0"/>
              </a:rPr>
              <a:t>Access to finance &amp; breaking </a:t>
            </a:r>
            <a:r>
              <a:rPr lang="en-US" sz="3000" b="1" i="1" dirty="0" err="1">
                <a:latin typeface="Cambria" panose="02040503050406030204" pitchFamily="18" charset="0"/>
                <a:ea typeface="Cambria" panose="02040503050406030204" pitchFamily="18" charset="0"/>
              </a:rPr>
              <a:t>Mahajan</a:t>
            </a:r>
            <a:r>
              <a:rPr lang="en-US" sz="3000" b="1" dirty="0" err="1">
                <a:latin typeface="Cambria" panose="02040503050406030204" pitchFamily="18" charset="0"/>
                <a:ea typeface="Cambria" panose="02040503050406030204" pitchFamily="18" charset="0"/>
              </a:rPr>
              <a:t>s</a:t>
            </a:r>
            <a:r>
              <a:rPr lang="en-US" sz="3000" b="1" dirty="0">
                <a:latin typeface="Cambria" panose="02040503050406030204" pitchFamily="18" charset="0"/>
                <a:ea typeface="Cambria" panose="02040503050406030204" pitchFamily="18" charset="0"/>
              </a:rPr>
              <a:t>’ circles</a:t>
            </a:r>
            <a:r>
              <a:rPr lang="en-US" sz="3000" dirty="0">
                <a:latin typeface="Cambria" panose="02040503050406030204" pitchFamily="18" charset="0"/>
                <a:ea typeface="Cambria" panose="02040503050406030204" pitchFamily="18" charset="0"/>
              </a:rPr>
              <a:t> </a:t>
            </a:r>
          </a:p>
          <a:p>
            <a:pPr marL="1074367" lvl="2" indent="-274306" algn="just">
              <a:spcBef>
                <a:spcPts val="0"/>
              </a:spcBef>
              <a:buFont typeface="Wingdings" panose="05000000000000000000" pitchFamily="2" charset="2"/>
              <a:buChar char="§"/>
            </a:pPr>
            <a:r>
              <a:rPr lang="en-US" sz="3000" dirty="0">
                <a:latin typeface="Cambria" panose="02040503050406030204" pitchFamily="18" charset="0"/>
                <a:ea typeface="Cambria" panose="02040503050406030204" pitchFamily="18" charset="0"/>
              </a:rPr>
              <a:t>Helps mitigating seasonal hunger &amp; shocks </a:t>
            </a:r>
          </a:p>
          <a:p>
            <a:pPr marL="1074367" lvl="2" indent="-274306" algn="just">
              <a:spcBef>
                <a:spcPts val="0"/>
              </a:spcBef>
              <a:buFont typeface="Wingdings" panose="05000000000000000000" pitchFamily="2" charset="2"/>
              <a:buChar char="§"/>
            </a:pPr>
            <a:r>
              <a:rPr lang="en-US" sz="3000" dirty="0">
                <a:latin typeface="Cambria" panose="02040503050406030204" pitchFamily="18" charset="0"/>
                <a:ea typeface="Cambria" panose="02040503050406030204" pitchFamily="18" charset="0"/>
              </a:rPr>
              <a:t>Promotes employment &amp; productivity</a:t>
            </a:r>
          </a:p>
          <a:p>
            <a:pPr marL="1074367" lvl="2" indent="-274306" algn="just">
              <a:spcBef>
                <a:spcPts val="0"/>
              </a:spcBef>
              <a:buFont typeface="Wingdings" panose="05000000000000000000" pitchFamily="2" charset="2"/>
              <a:buChar char="§"/>
            </a:pPr>
            <a:r>
              <a:rPr lang="en-US" sz="3000" dirty="0">
                <a:latin typeface="Cambria" panose="02040503050406030204" pitchFamily="18" charset="0"/>
                <a:ea typeface="Cambria" panose="02040503050406030204" pitchFamily="18" charset="0"/>
              </a:rPr>
              <a:t>Facilitates savings &amp; builds up asset </a:t>
            </a:r>
          </a:p>
          <a:p>
            <a:pPr marL="1074367" lvl="2" indent="-274306" algn="just">
              <a:spcBef>
                <a:spcPts val="0"/>
              </a:spcBef>
              <a:buFont typeface="Wingdings" panose="05000000000000000000" pitchFamily="2" charset="2"/>
              <a:buChar char="§"/>
            </a:pPr>
            <a:r>
              <a:rPr lang="en-US" sz="3000" dirty="0">
                <a:latin typeface="Cambria" panose="02040503050406030204" pitchFamily="18" charset="0"/>
                <a:ea typeface="Cambria" panose="02040503050406030204" pitchFamily="18" charset="0"/>
              </a:rPr>
              <a:t>Empowers women </a:t>
            </a:r>
          </a:p>
          <a:p>
            <a:pPr marL="1074367" lvl="2" indent="-274306" algn="just">
              <a:spcBef>
                <a:spcPts val="0"/>
              </a:spcBef>
              <a:buFont typeface="Wingdings" panose="05000000000000000000" pitchFamily="2" charset="2"/>
              <a:buChar char="§"/>
            </a:pPr>
            <a:r>
              <a:rPr lang="en-US" sz="3000" dirty="0">
                <a:latin typeface="Cambria" panose="02040503050406030204" pitchFamily="18" charset="0"/>
                <a:ea typeface="Cambria" panose="02040503050406030204" pitchFamily="18" charset="0"/>
              </a:rPr>
              <a:t>Fertility transition  &amp; contraceptive use</a:t>
            </a:r>
          </a:p>
          <a:p>
            <a:pPr marL="1074367" lvl="2" indent="-274306" algn="just">
              <a:spcBef>
                <a:spcPts val="0"/>
              </a:spcBef>
              <a:buFont typeface="Wingdings" panose="05000000000000000000" pitchFamily="2" charset="2"/>
              <a:buChar char="§"/>
            </a:pPr>
            <a:r>
              <a:rPr lang="en-US" sz="3000" dirty="0">
                <a:latin typeface="Cambria" panose="02040503050406030204" pitchFamily="18" charset="0"/>
                <a:ea typeface="Cambria" panose="02040503050406030204" pitchFamily="18" charset="0"/>
              </a:rPr>
              <a:t>Self-employment, favorable agricultural contract </a:t>
            </a:r>
          </a:p>
          <a:p>
            <a:pPr marL="1074367" lvl="2" indent="-274306" algn="just">
              <a:spcBef>
                <a:spcPts val="0"/>
              </a:spcBef>
              <a:buFont typeface="Wingdings" panose="05000000000000000000" pitchFamily="2" charset="2"/>
              <a:buChar char="§"/>
            </a:pPr>
            <a:r>
              <a:rPr lang="en-US" sz="3000" dirty="0">
                <a:latin typeface="Cambria" panose="02040503050406030204" pitchFamily="18" charset="0"/>
                <a:ea typeface="Cambria" panose="02040503050406030204" pitchFamily="18" charset="0"/>
              </a:rPr>
              <a:t>Migration</a:t>
            </a:r>
          </a:p>
          <a:p>
            <a:pPr marL="1074367" lvl="2" indent="-274306" algn="just">
              <a:spcBef>
                <a:spcPts val="0"/>
              </a:spcBef>
              <a:buFont typeface="Wingdings" panose="05000000000000000000" pitchFamily="2" charset="2"/>
              <a:buChar char="§"/>
            </a:pPr>
            <a:r>
              <a:rPr lang="en-US" sz="3000" dirty="0">
                <a:latin typeface="Cambria" panose="02040503050406030204" pitchFamily="18" charset="0"/>
                <a:ea typeface="Cambria" panose="02040503050406030204" pitchFamily="18" charset="0"/>
              </a:rPr>
              <a:t>Rural power structure</a:t>
            </a:r>
          </a:p>
        </p:txBody>
      </p:sp>
    </p:spTree>
    <p:extLst>
      <p:ext uri="{BB962C8B-B14F-4D97-AF65-F5344CB8AC3E}">
        <p14:creationId xmlns:p14="http://schemas.microsoft.com/office/powerpoint/2010/main" val="86178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4" y="325120"/>
            <a:ext cx="5655424" cy="633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25122"/>
            <a:ext cx="5334000" cy="633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003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32193810-A67C-436F-BF24-B3A0737ED1BC}"/>
              </a:ext>
            </a:extLst>
          </p:cNvPr>
          <p:cNvGraphicFramePr>
            <a:graphicFrameLocks noGrp="1"/>
          </p:cNvGraphicFramePr>
          <p:nvPr>
            <p:extLst>
              <p:ext uri="{D42A27DB-BD31-4B8C-83A1-F6EECF244321}">
                <p14:modId xmlns:p14="http://schemas.microsoft.com/office/powerpoint/2010/main" val="1075917438"/>
              </p:ext>
            </p:extLst>
          </p:nvPr>
        </p:nvGraphicFramePr>
        <p:xfrm>
          <a:off x="76200" y="2"/>
          <a:ext cx="11089391" cy="7928001"/>
        </p:xfrm>
        <a:graphic>
          <a:graphicData uri="http://schemas.openxmlformats.org/drawingml/2006/table">
            <a:tbl>
              <a:tblPr firstRow="1" firstCol="1" lastRow="1" lastCol="1" bandRow="1" bandCol="1">
                <a:tableStyleId>{5C22544A-7EE6-4342-B048-85BDC9FD1C3A}</a:tableStyleId>
              </a:tblPr>
              <a:tblGrid>
                <a:gridCol w="2308534">
                  <a:extLst>
                    <a:ext uri="{9D8B030D-6E8A-4147-A177-3AD203B41FA5}">
                      <a16:colId xmlns:a16="http://schemas.microsoft.com/office/drawing/2014/main" xmlns="" val="2031985628"/>
                    </a:ext>
                  </a:extLst>
                </a:gridCol>
                <a:gridCol w="63094">
                  <a:extLst>
                    <a:ext uri="{9D8B030D-6E8A-4147-A177-3AD203B41FA5}">
                      <a16:colId xmlns:a16="http://schemas.microsoft.com/office/drawing/2014/main" xmlns="" val="1690678870"/>
                    </a:ext>
                  </a:extLst>
                </a:gridCol>
                <a:gridCol w="2322391">
                  <a:extLst>
                    <a:ext uri="{9D8B030D-6E8A-4147-A177-3AD203B41FA5}">
                      <a16:colId xmlns:a16="http://schemas.microsoft.com/office/drawing/2014/main" xmlns="" val="12073743"/>
                    </a:ext>
                  </a:extLst>
                </a:gridCol>
                <a:gridCol w="213360">
                  <a:extLst>
                    <a:ext uri="{9D8B030D-6E8A-4147-A177-3AD203B41FA5}">
                      <a16:colId xmlns:a16="http://schemas.microsoft.com/office/drawing/2014/main" xmlns="" val="3940458560"/>
                    </a:ext>
                  </a:extLst>
                </a:gridCol>
                <a:gridCol w="30480">
                  <a:extLst>
                    <a:ext uri="{9D8B030D-6E8A-4147-A177-3AD203B41FA5}">
                      <a16:colId xmlns:a16="http://schemas.microsoft.com/office/drawing/2014/main" xmlns="" val="1979880115"/>
                    </a:ext>
                  </a:extLst>
                </a:gridCol>
                <a:gridCol w="6151532">
                  <a:extLst>
                    <a:ext uri="{9D8B030D-6E8A-4147-A177-3AD203B41FA5}">
                      <a16:colId xmlns:a16="http://schemas.microsoft.com/office/drawing/2014/main" xmlns="" val="58086940"/>
                    </a:ext>
                  </a:extLst>
                </a:gridCol>
              </a:tblGrid>
              <a:tr h="602290">
                <a:tc gridSpan="2">
                  <a:txBody>
                    <a:bodyPr/>
                    <a:lstStyle/>
                    <a:p>
                      <a:pPr marL="99695" marR="0" algn="ctr">
                        <a:spcBef>
                          <a:spcPts val="370"/>
                        </a:spcBef>
                        <a:spcAft>
                          <a:spcPts val="0"/>
                        </a:spcAft>
                      </a:pPr>
                      <a:r>
                        <a:rPr lang="en-US" sz="2000" dirty="0">
                          <a:solidFill>
                            <a:srgbClr val="002060"/>
                          </a:solidFill>
                          <a:effectLst/>
                          <a:latin typeface="Cambria" panose="02040503050406030204" pitchFamily="18" charset="0"/>
                          <a:ea typeface="Cambria" panose="02040503050406030204" pitchFamily="18" charset="0"/>
                        </a:rPr>
                        <a:t>Broad Category</a:t>
                      </a:r>
                      <a:endParaRPr lang="en-US"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hMerge="1">
                  <a:txBody>
                    <a:bodyPr/>
                    <a:lstStyle/>
                    <a:p>
                      <a:endParaRPr lang="en-US"/>
                    </a:p>
                  </a:txBody>
                  <a:tcPr/>
                </a:tc>
                <a:tc>
                  <a:txBody>
                    <a:bodyPr/>
                    <a:lstStyle/>
                    <a:p>
                      <a:pPr marL="451485" marR="0" algn="ctr">
                        <a:spcBef>
                          <a:spcPts val="370"/>
                        </a:spcBef>
                        <a:spcAft>
                          <a:spcPts val="0"/>
                        </a:spcAft>
                      </a:pPr>
                      <a:r>
                        <a:rPr lang="en-US" sz="2000" dirty="0">
                          <a:solidFill>
                            <a:srgbClr val="002060"/>
                          </a:solidFill>
                          <a:effectLst/>
                          <a:latin typeface="Cambria" panose="02040503050406030204" pitchFamily="18" charset="0"/>
                          <a:ea typeface="Cambria" panose="02040503050406030204" pitchFamily="18" charset="0"/>
                        </a:rPr>
                        <a:t>Indicators</a:t>
                      </a:r>
                      <a:endParaRPr lang="en-US"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79375" marR="63500" algn="ctr">
                        <a:lnSpc>
                          <a:spcPct val="100000"/>
                        </a:lnSpc>
                        <a:spcBef>
                          <a:spcPts val="225"/>
                        </a:spcBef>
                        <a:spcAft>
                          <a:spcPts val="0"/>
                        </a:spcAft>
                      </a:pPr>
                      <a:endParaRPr lang="en-US"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gridSpan="2">
                  <a:txBody>
                    <a:bodyPr/>
                    <a:lstStyle/>
                    <a:p>
                      <a:pPr marL="774065" marR="0" algn="ctr">
                        <a:spcBef>
                          <a:spcPts val="370"/>
                        </a:spcBef>
                        <a:spcAft>
                          <a:spcPts val="0"/>
                        </a:spcAft>
                      </a:pPr>
                      <a:r>
                        <a:rPr lang="en-US" sz="2000" dirty="0">
                          <a:solidFill>
                            <a:srgbClr val="002060"/>
                          </a:solidFill>
                          <a:effectLst/>
                          <a:latin typeface="Cambria" panose="02040503050406030204" pitchFamily="18" charset="0"/>
                          <a:ea typeface="Cambria" panose="02040503050406030204" pitchFamily="18" charset="0"/>
                        </a:rPr>
                        <a:t>Cause of Change</a:t>
                      </a:r>
                      <a:endParaRPr lang="en-US"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a16="http://schemas.microsoft.com/office/drawing/2014/main" xmlns="" val="3467108799"/>
                  </a:ext>
                </a:extLst>
              </a:tr>
              <a:tr h="401527">
                <a:tc rowSpan="7" gridSpan="2">
                  <a:txBody>
                    <a:bodyPr/>
                    <a:lstStyle/>
                    <a:p>
                      <a:pPr marL="99695" marR="0" algn="ctr">
                        <a:spcBef>
                          <a:spcPts val="370"/>
                        </a:spcBef>
                        <a:spcAft>
                          <a:spcPts val="0"/>
                        </a:spcAft>
                      </a:pPr>
                      <a:r>
                        <a:rPr lang="en-US" sz="2000" dirty="0">
                          <a:effectLst/>
                          <a:latin typeface="Cambria" panose="02040503050406030204" pitchFamily="18" charset="0"/>
                          <a:ea typeface="Cambria" panose="02040503050406030204" pitchFamily="18" charset="0"/>
                        </a:rPr>
                        <a:t>Economic Impact</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rowSpan="7" hMerge="1">
                  <a:txBody>
                    <a:bodyPr/>
                    <a:lstStyle/>
                    <a:p>
                      <a:endParaRPr lang="en-US"/>
                    </a:p>
                  </a:txBody>
                  <a:tcPr/>
                </a:tc>
                <a:tc>
                  <a:txBody>
                    <a:bodyPr/>
                    <a:lstStyle/>
                    <a:p>
                      <a:pPr marL="451485" marR="0" algn="ctr">
                        <a:spcBef>
                          <a:spcPts val="370"/>
                        </a:spcBef>
                        <a:spcAft>
                          <a:spcPts val="0"/>
                        </a:spcAft>
                      </a:pPr>
                      <a:r>
                        <a:rPr lang="en-US" sz="2000" dirty="0">
                          <a:effectLst/>
                          <a:latin typeface="Cambria" panose="02040503050406030204" pitchFamily="18" charset="0"/>
                          <a:ea typeface="Cambria" panose="02040503050406030204" pitchFamily="18" charset="0"/>
                        </a:rPr>
                        <a:t>Income</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endParaRPr lang="en-US" sz="1800"/>
                    </a:p>
                  </a:txBody>
                  <a:tcPr marT="45721" marB="45721"/>
                </a:tc>
                <a:tc gridSpan="2">
                  <a:txBody>
                    <a:bodyPr/>
                    <a:lstStyle/>
                    <a:p>
                      <a:pPr marL="774065" marR="0" algn="just">
                        <a:spcBef>
                          <a:spcPts val="370"/>
                        </a:spcBef>
                        <a:spcAft>
                          <a:spcPts val="0"/>
                        </a:spcAft>
                      </a:pPr>
                      <a:r>
                        <a:rPr lang="en-US" sz="2000" dirty="0">
                          <a:effectLst/>
                          <a:latin typeface="Cambria" panose="02040503050406030204" pitchFamily="18" charset="0"/>
                          <a:ea typeface="Cambria" panose="02040503050406030204" pitchFamily="18" charset="0"/>
                        </a:rPr>
                        <a:t>Self employment activities</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a16="http://schemas.microsoft.com/office/drawing/2014/main" xmlns="" val="2604040796"/>
                  </a:ext>
                </a:extLst>
              </a:tr>
              <a:tr h="308864">
                <a:tc gridSpan="2" vMerge="1">
                  <a:txBody>
                    <a:bodyPr/>
                    <a:lstStyle/>
                    <a:p>
                      <a:pPr marL="99695" marR="0" algn="ctr">
                        <a:spcBef>
                          <a:spcPts val="37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hMerge="1" vMerge="1">
                  <a:txBody>
                    <a:bodyPr/>
                    <a:lstStyle/>
                    <a:p>
                      <a:endParaRPr lang="en-US"/>
                    </a:p>
                  </a:txBody>
                  <a:tcPr/>
                </a:tc>
                <a:tc>
                  <a:txBody>
                    <a:bodyPr/>
                    <a:lstStyle/>
                    <a:p>
                      <a:pPr marL="451485" marR="0" algn="ctr">
                        <a:spcBef>
                          <a:spcPts val="37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rowSpan="3">
                  <a:txBody>
                    <a:bodyPr/>
                    <a:lstStyle/>
                    <a:p>
                      <a:endParaRPr lang="en-US" sz="1800"/>
                    </a:p>
                  </a:txBody>
                  <a:tcPr marT="45721" marB="45721"/>
                </a:tc>
                <a:tc rowSpan="3" gridSpan="2">
                  <a:txBody>
                    <a:bodyPr/>
                    <a:lstStyle/>
                    <a:p>
                      <a:pPr marL="774065" marR="0" algn="just">
                        <a:spcBef>
                          <a:spcPts val="370"/>
                        </a:spcBef>
                        <a:spcAft>
                          <a:spcPts val="0"/>
                        </a:spcAft>
                      </a:pPr>
                      <a:r>
                        <a:rPr lang="en-US" sz="2000" dirty="0">
                          <a:effectLst/>
                          <a:latin typeface="Cambria" panose="02040503050406030204" pitchFamily="18" charset="0"/>
                          <a:ea typeface="Cambria" panose="02040503050406030204" pitchFamily="18" charset="0"/>
                        </a:rPr>
                        <a:t>Greater access to cultivable land through the rental market</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rowSpan="3" hMerge="1">
                  <a:txBody>
                    <a:bodyPr/>
                    <a:lstStyle/>
                    <a:p>
                      <a:endParaRPr lang="en-US"/>
                    </a:p>
                  </a:txBody>
                  <a:tcPr/>
                </a:tc>
                <a:extLst>
                  <a:ext uri="{0D108BD9-81ED-4DB2-BD59-A6C34878D82A}">
                    <a16:rowId xmlns:a16="http://schemas.microsoft.com/office/drawing/2014/main" xmlns="" val="2824704549"/>
                  </a:ext>
                </a:extLst>
              </a:tr>
              <a:tr h="417207">
                <a:tc gridSpan="2" vMerge="1">
                  <a:txBody>
                    <a:bodyPr/>
                    <a:lstStyle/>
                    <a:p>
                      <a:pPr marL="99695" marR="0" algn="ctr">
                        <a:spcBef>
                          <a:spcPts val="37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hMerge="1" vMerge="1">
                  <a:txBody>
                    <a:bodyPr/>
                    <a:lstStyle/>
                    <a:p>
                      <a:endParaRPr lang="en-US"/>
                    </a:p>
                  </a:txBody>
                  <a:tcPr/>
                </a:tc>
                <a:tc>
                  <a:txBody>
                    <a:bodyPr/>
                    <a:lstStyle/>
                    <a:p>
                      <a:pPr marL="60960" marR="0">
                        <a:spcBef>
                          <a:spcPts val="220"/>
                        </a:spcBef>
                        <a:spcAft>
                          <a:spcPts val="0"/>
                        </a:spcAft>
                      </a:pPr>
                      <a:r>
                        <a:rPr lang="en-US" sz="2000">
                          <a:effectLst/>
                          <a:latin typeface="Cambria" panose="02040503050406030204" pitchFamily="18" charset="0"/>
                          <a:ea typeface="Cambria" panose="02040503050406030204" pitchFamily="18" charset="0"/>
                        </a:rPr>
                        <a:t>Food Security</a:t>
                      </a:r>
                      <a:endParaRPr lang="en-US" sz="20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US"/>
                    </a:p>
                  </a:txBody>
                  <a:tcPr/>
                </a:tc>
                <a:tc gridSpan="2" vMerge="1">
                  <a:txBody>
                    <a:bodyPr/>
                    <a:lstStyle/>
                    <a:p>
                      <a:pPr marL="774065" marR="0" algn="just">
                        <a:spcBef>
                          <a:spcPts val="37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hMerge="1" vMerge="1">
                  <a:txBody>
                    <a:bodyPr/>
                    <a:lstStyle/>
                    <a:p>
                      <a:endParaRPr lang="en-US"/>
                    </a:p>
                  </a:txBody>
                  <a:tcPr/>
                </a:tc>
                <a:extLst>
                  <a:ext uri="{0D108BD9-81ED-4DB2-BD59-A6C34878D82A}">
                    <a16:rowId xmlns:a16="http://schemas.microsoft.com/office/drawing/2014/main" xmlns="" val="309946477"/>
                  </a:ext>
                </a:extLst>
              </a:tr>
              <a:tr h="308864">
                <a:tc gridSpan="2" vMerge="1">
                  <a:txBody>
                    <a:bodyPr/>
                    <a:lstStyle/>
                    <a:p>
                      <a:pPr marL="99695" marR="0" algn="ctr">
                        <a:spcBef>
                          <a:spcPts val="37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hMerge="1" vMerge="1">
                  <a:txBody>
                    <a:bodyPr/>
                    <a:lstStyle/>
                    <a:p>
                      <a:endParaRPr lang="en-US"/>
                    </a:p>
                  </a:txBody>
                  <a:tcPr/>
                </a:tc>
                <a:tc>
                  <a:txBody>
                    <a:bodyPr/>
                    <a:lstStyle/>
                    <a:p>
                      <a:pPr marL="60960" marR="0">
                        <a:spcBef>
                          <a:spcPts val="295"/>
                        </a:spcBef>
                        <a:spcAft>
                          <a:spcPts val="0"/>
                        </a:spcAft>
                      </a:pPr>
                      <a:r>
                        <a:rPr lang="en-US" sz="2000" dirty="0">
                          <a:effectLst/>
                          <a:latin typeface="Cambria" panose="02040503050406030204" pitchFamily="18" charset="0"/>
                          <a:ea typeface="Cambria" panose="02040503050406030204" pitchFamily="18" charset="0"/>
                        </a:rPr>
                        <a:t>Wage (land poor)</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US"/>
                    </a:p>
                  </a:txBody>
                  <a:tcPr/>
                </a:tc>
                <a:tc gridSpan="2" vMerge="1">
                  <a:txBody>
                    <a:bodyPr/>
                    <a:lstStyle/>
                    <a:p>
                      <a:pPr marL="774065" marR="0" algn="just">
                        <a:spcBef>
                          <a:spcPts val="37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hMerge="1" vMerge="1">
                  <a:txBody>
                    <a:bodyPr/>
                    <a:lstStyle/>
                    <a:p>
                      <a:endParaRPr lang="en-US"/>
                    </a:p>
                  </a:txBody>
                  <a:tcPr/>
                </a:tc>
                <a:extLst>
                  <a:ext uri="{0D108BD9-81ED-4DB2-BD59-A6C34878D82A}">
                    <a16:rowId xmlns:a16="http://schemas.microsoft.com/office/drawing/2014/main" xmlns="" val="2315444942"/>
                  </a:ext>
                </a:extLst>
              </a:tr>
              <a:tr h="617728">
                <a:tc gridSpan="2" vMerge="1">
                  <a:txBody>
                    <a:bodyPr/>
                    <a:lstStyle/>
                    <a:p>
                      <a:pPr marL="99695" marR="0" algn="ctr">
                        <a:spcBef>
                          <a:spcPts val="37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hMerge="1" vMerge="1">
                  <a:txBody>
                    <a:bodyPr/>
                    <a:lstStyle/>
                    <a:p>
                      <a:endParaRPr lang="en-US"/>
                    </a:p>
                  </a:txBody>
                  <a:tcPr/>
                </a:tc>
                <a:tc>
                  <a:txBody>
                    <a:bodyPr/>
                    <a:lstStyle/>
                    <a:p>
                      <a:pPr marL="60960" marR="0">
                        <a:spcBef>
                          <a:spcPts val="295"/>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endParaRPr lang="en-US" sz="1800"/>
                    </a:p>
                  </a:txBody>
                  <a:tcPr marT="45721" marB="45721"/>
                </a:tc>
                <a:tc gridSpan="2">
                  <a:txBody>
                    <a:bodyPr/>
                    <a:lstStyle/>
                    <a:p>
                      <a:pPr marL="59690" marR="170180" algn="just">
                        <a:lnSpc>
                          <a:spcPct val="100000"/>
                        </a:lnSpc>
                        <a:spcBef>
                          <a:spcPts val="150"/>
                        </a:spcBef>
                        <a:spcAft>
                          <a:spcPts val="0"/>
                        </a:spcAft>
                      </a:pPr>
                      <a:r>
                        <a:rPr lang="en-US" sz="2000" dirty="0">
                          <a:effectLst/>
                          <a:latin typeface="Cambria" panose="02040503050406030204" pitchFamily="18" charset="0"/>
                          <a:ea typeface="Cambria" panose="02040503050406030204" pitchFamily="18" charset="0"/>
                        </a:rPr>
                        <a:t>Transport and other non-</a:t>
                      </a:r>
                      <a:r>
                        <a:rPr lang="en-US" sz="2000" dirty="0" err="1">
                          <a:effectLst/>
                          <a:latin typeface="Cambria" panose="02040503050406030204" pitchFamily="18" charset="0"/>
                          <a:ea typeface="Cambria" panose="02040503050406030204" pitchFamily="18" charset="0"/>
                        </a:rPr>
                        <a:t>agri</a:t>
                      </a:r>
                      <a:r>
                        <a:rPr lang="en-US" sz="2000" dirty="0">
                          <a:effectLst/>
                          <a:latin typeface="Cambria" panose="02040503050406030204" pitchFamily="18" charset="0"/>
                          <a:ea typeface="Cambria" panose="02040503050406030204" pitchFamily="18" charset="0"/>
                        </a:rPr>
                        <a:t> activities support by microcredit</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a16="http://schemas.microsoft.com/office/drawing/2014/main" xmlns="" val="1891804667"/>
                  </a:ext>
                </a:extLst>
              </a:tr>
              <a:tr h="683262">
                <a:tc gridSpan="2" vMerge="1">
                  <a:txBody>
                    <a:bodyPr/>
                    <a:lstStyle/>
                    <a:p>
                      <a:pPr marL="99695" marR="0" algn="ctr">
                        <a:spcBef>
                          <a:spcPts val="37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hMerge="1" vMerge="1">
                  <a:txBody>
                    <a:bodyPr/>
                    <a:lstStyle/>
                    <a:p>
                      <a:endParaRPr lang="en-US"/>
                    </a:p>
                  </a:txBody>
                  <a:tcPr/>
                </a:tc>
                <a:tc>
                  <a:txBody>
                    <a:bodyPr/>
                    <a:lstStyle/>
                    <a:p>
                      <a:pPr marL="60960" marR="0">
                        <a:spcBef>
                          <a:spcPts val="295"/>
                        </a:spcBef>
                        <a:spcAft>
                          <a:spcPts val="0"/>
                        </a:spcAft>
                      </a:pPr>
                      <a:r>
                        <a:rPr lang="en-US" sz="2000" dirty="0">
                          <a:effectLst/>
                          <a:latin typeface="Cambria" panose="02040503050406030204" pitchFamily="18" charset="0"/>
                          <a:ea typeface="Cambria" panose="02040503050406030204" pitchFamily="18" charset="0"/>
                        </a:rPr>
                        <a:t>Employment (land poor)</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905" marR="0" algn="ctr">
                        <a:spcBef>
                          <a:spcPts val="295"/>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0" marR="5080" algn="ctr">
                        <a:spcBef>
                          <a:spcPts val="22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71120" marR="306070" algn="just">
                        <a:lnSpc>
                          <a:spcPct val="100000"/>
                        </a:lnSpc>
                        <a:spcBef>
                          <a:spcPts val="0"/>
                        </a:spcBef>
                        <a:spcAft>
                          <a:spcPts val="0"/>
                        </a:spcAft>
                      </a:pPr>
                      <a:r>
                        <a:rPr lang="en-US" sz="2000" dirty="0">
                          <a:effectLst/>
                          <a:latin typeface="Cambria" panose="02040503050406030204" pitchFamily="18" charset="0"/>
                          <a:ea typeface="Cambria" panose="02040503050406030204" pitchFamily="18" charset="0"/>
                        </a:rPr>
                        <a:t>Better access to the land rental market wage employment in non-</a:t>
                      </a:r>
                      <a:r>
                        <a:rPr lang="en-US" sz="2000" dirty="0" err="1">
                          <a:effectLst/>
                          <a:latin typeface="Cambria" panose="02040503050406030204" pitchFamily="18" charset="0"/>
                          <a:ea typeface="Cambria" panose="02040503050406030204" pitchFamily="18" charset="0"/>
                        </a:rPr>
                        <a:t>agri</a:t>
                      </a:r>
                      <a:r>
                        <a:rPr lang="en-US" sz="2000" dirty="0">
                          <a:effectLst/>
                          <a:latin typeface="Cambria" panose="02040503050406030204" pitchFamily="18" charset="0"/>
                          <a:ea typeface="Cambria" panose="02040503050406030204" pitchFamily="18" charset="0"/>
                        </a:rPr>
                        <a:t> sector</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2554896151"/>
                  </a:ext>
                </a:extLst>
              </a:tr>
              <a:tr h="617728">
                <a:tc gridSpan="2" vMerge="1">
                  <a:txBody>
                    <a:bodyPr/>
                    <a:lstStyle/>
                    <a:p>
                      <a:pPr marL="99695" marR="0" algn="ctr">
                        <a:spcBef>
                          <a:spcPts val="37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hMerge="1" vMerge="1">
                  <a:txBody>
                    <a:bodyPr/>
                    <a:lstStyle/>
                    <a:p>
                      <a:endParaRPr lang="en-US"/>
                    </a:p>
                  </a:txBody>
                  <a:tcPr/>
                </a:tc>
                <a:tc>
                  <a:txBody>
                    <a:bodyPr/>
                    <a:lstStyle/>
                    <a:p>
                      <a:pPr marL="60960" marR="0">
                        <a:spcBef>
                          <a:spcPts val="295"/>
                        </a:spcBef>
                        <a:spcAft>
                          <a:spcPts val="0"/>
                        </a:spcAft>
                      </a:pPr>
                      <a:r>
                        <a:rPr lang="en-US" sz="2000" dirty="0">
                          <a:effectLst/>
                          <a:latin typeface="Cambria" panose="02040503050406030204" pitchFamily="18" charset="0"/>
                          <a:ea typeface="Cambria" panose="02040503050406030204" pitchFamily="18" charset="0"/>
                        </a:rPr>
                        <a:t>Assets (land poor)</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905" marR="0" algn="ctr">
                        <a:spcBef>
                          <a:spcPts val="295"/>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0" marR="5080" algn="ctr">
                        <a:spcBef>
                          <a:spcPts val="22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71120" marR="0" algn="just">
                        <a:lnSpc>
                          <a:spcPct val="105000"/>
                        </a:lnSpc>
                        <a:spcBef>
                          <a:spcPts val="5"/>
                        </a:spcBef>
                        <a:spcAft>
                          <a:spcPts val="0"/>
                        </a:spcAft>
                      </a:pPr>
                      <a:r>
                        <a:rPr lang="en-US" sz="2000" dirty="0">
                          <a:effectLst/>
                          <a:latin typeface="Cambria" panose="02040503050406030204" pitchFamily="18" charset="0"/>
                          <a:ea typeface="Cambria" panose="02040503050406030204" pitchFamily="18" charset="0"/>
                        </a:rPr>
                        <a:t>Poultry livestock, bi-cycles, rickshaw/van</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3572074723"/>
                  </a:ext>
                </a:extLst>
              </a:tr>
              <a:tr h="675930">
                <a:tc rowSpan="6">
                  <a:txBody>
                    <a:bodyPr/>
                    <a:lstStyle/>
                    <a:p>
                      <a:pPr marL="99695" marR="0" algn="ctr">
                        <a:spcBef>
                          <a:spcPts val="370"/>
                        </a:spcBef>
                        <a:spcAft>
                          <a:spcPts val="0"/>
                        </a:spcAft>
                      </a:pPr>
                      <a:r>
                        <a:rPr lang="en-US" sz="2000">
                          <a:effectLst/>
                          <a:latin typeface="Cambria" panose="02040503050406030204" pitchFamily="18" charset="0"/>
                          <a:ea typeface="Cambria" panose="02040503050406030204" pitchFamily="18" charset="0"/>
                        </a:rPr>
                        <a:t>Social and development impacts</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rowSpan="6">
                  <a:txBody>
                    <a:bodyPr/>
                    <a:lstStyle/>
                    <a:p>
                      <a:endParaRPr lang="en-US" sz="1800" dirty="0"/>
                    </a:p>
                  </a:txBody>
                  <a:tcPr marL="0" marR="0" marT="0" marB="0"/>
                </a:tc>
                <a:tc>
                  <a:txBody>
                    <a:bodyPr/>
                    <a:lstStyle/>
                    <a:p>
                      <a:pPr marL="60960" marR="0">
                        <a:spcBef>
                          <a:spcPts val="295"/>
                        </a:spcBef>
                        <a:spcAft>
                          <a:spcPts val="0"/>
                        </a:spcAft>
                      </a:pPr>
                      <a:r>
                        <a:rPr lang="en-US" sz="2000" dirty="0">
                          <a:effectLst/>
                          <a:latin typeface="Cambria" panose="02040503050406030204" pitchFamily="18" charset="0"/>
                          <a:ea typeface="Cambria" panose="02040503050406030204" pitchFamily="18" charset="0"/>
                        </a:rPr>
                        <a:t>Fertility and contraceptive use</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endParaRPr lang="en-US" sz="1800"/>
                    </a:p>
                  </a:txBody>
                  <a:tcPr marT="45721" marB="45721"/>
                </a:tc>
                <a:tc>
                  <a:txBody>
                    <a:bodyPr/>
                    <a:lstStyle/>
                    <a:p>
                      <a:pPr marL="0" marR="5080" algn="ctr">
                        <a:spcBef>
                          <a:spcPts val="22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71120" marR="0" algn="just">
                        <a:lnSpc>
                          <a:spcPct val="105000"/>
                        </a:lnSpc>
                        <a:spcBef>
                          <a:spcPts val="5"/>
                        </a:spcBef>
                        <a:spcAft>
                          <a:spcPts val="0"/>
                        </a:spcAft>
                      </a:pPr>
                      <a:r>
                        <a:rPr lang="en-US" sz="2000" dirty="0">
                          <a:effectLst/>
                          <a:latin typeface="Cambria" panose="02040503050406030204" pitchFamily="18" charset="0"/>
                          <a:ea typeface="Cambria" panose="02040503050406030204" pitchFamily="18" charset="0"/>
                        </a:rPr>
                        <a:t>program participation female methods dominate</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3628610822"/>
                  </a:ext>
                </a:extLst>
              </a:tr>
              <a:tr h="617728">
                <a:tc vMerge="1">
                  <a:txBody>
                    <a:bodyPr/>
                    <a:lstStyle/>
                    <a:p>
                      <a:pPr marL="99695" marR="0" algn="ctr">
                        <a:spcBef>
                          <a:spcPts val="37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US" dirty="0"/>
                    </a:p>
                  </a:txBody>
                  <a:tcPr marL="0" marR="0" marT="0" marB="0"/>
                </a:tc>
                <a:tc>
                  <a:txBody>
                    <a:bodyPr/>
                    <a:lstStyle/>
                    <a:p>
                      <a:pPr marL="60960" marR="0">
                        <a:spcBef>
                          <a:spcPts val="295"/>
                        </a:spcBef>
                        <a:spcAft>
                          <a:spcPts val="0"/>
                        </a:spcAft>
                      </a:pPr>
                      <a:r>
                        <a:rPr lang="en-US" sz="2000" dirty="0">
                          <a:effectLst/>
                          <a:latin typeface="Cambria" panose="02040503050406030204" pitchFamily="18" charset="0"/>
                          <a:ea typeface="Cambria" panose="02040503050406030204" pitchFamily="18" charset="0"/>
                        </a:rPr>
                        <a:t>Health and Nutrition</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endParaRPr lang="en-US" sz="1800"/>
                    </a:p>
                  </a:txBody>
                  <a:tcPr marT="45721" marB="45721"/>
                </a:tc>
                <a:tc>
                  <a:txBody>
                    <a:bodyPr/>
                    <a:lstStyle/>
                    <a:p>
                      <a:pPr marL="0" marR="5080" algn="ctr">
                        <a:spcBef>
                          <a:spcPts val="22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71120" marR="0" algn="just">
                        <a:lnSpc>
                          <a:spcPct val="105000"/>
                        </a:lnSpc>
                        <a:spcBef>
                          <a:spcPts val="5"/>
                        </a:spcBef>
                        <a:spcAft>
                          <a:spcPts val="0"/>
                        </a:spcAft>
                      </a:pPr>
                      <a:r>
                        <a:rPr lang="en-US" sz="2000" dirty="0">
                          <a:effectLst/>
                          <a:latin typeface="Cambria" panose="02040503050406030204" pitchFamily="18" charset="0"/>
                          <a:ea typeface="Cambria" panose="02040503050406030204" pitchFamily="18" charset="0"/>
                        </a:rPr>
                        <a:t>program placement effect</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2382930113"/>
                  </a:ext>
                </a:extLst>
              </a:tr>
              <a:tr h="617728">
                <a:tc vMerge="1">
                  <a:txBody>
                    <a:bodyPr/>
                    <a:lstStyle/>
                    <a:p>
                      <a:pPr marL="99695" marR="0" algn="ctr">
                        <a:spcBef>
                          <a:spcPts val="37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US" dirty="0"/>
                    </a:p>
                  </a:txBody>
                  <a:tcPr marL="0" marR="0" marT="0" marB="0"/>
                </a:tc>
                <a:tc>
                  <a:txBody>
                    <a:bodyPr/>
                    <a:lstStyle/>
                    <a:p>
                      <a:pPr marL="60960" marR="0">
                        <a:spcBef>
                          <a:spcPts val="295"/>
                        </a:spcBef>
                        <a:spcAft>
                          <a:spcPts val="0"/>
                        </a:spcAft>
                      </a:pPr>
                      <a:r>
                        <a:rPr lang="en-US" sz="2000" dirty="0">
                          <a:effectLst/>
                          <a:latin typeface="Cambria" panose="02040503050406030204" pitchFamily="18" charset="0"/>
                          <a:ea typeface="Cambria" panose="02040503050406030204" pitchFamily="18" charset="0"/>
                        </a:rPr>
                        <a:t>Sanitation and drinking water</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endParaRPr lang="en-US" sz="1800"/>
                    </a:p>
                  </a:txBody>
                  <a:tcPr marT="45721" marB="45721"/>
                </a:tc>
                <a:tc>
                  <a:txBody>
                    <a:bodyPr/>
                    <a:lstStyle/>
                    <a:p>
                      <a:pPr marL="0" marR="5080" algn="ctr">
                        <a:spcBef>
                          <a:spcPts val="22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71120" marR="0" algn="just">
                        <a:lnSpc>
                          <a:spcPct val="105000"/>
                        </a:lnSpc>
                        <a:spcBef>
                          <a:spcPts val="5"/>
                        </a:spcBef>
                        <a:spcAft>
                          <a:spcPts val="0"/>
                        </a:spcAft>
                      </a:pPr>
                      <a:r>
                        <a:rPr lang="en-US" sz="2000" dirty="0">
                          <a:effectLst/>
                          <a:latin typeface="Cambria" panose="02040503050406030204" pitchFamily="18" charset="0"/>
                          <a:ea typeface="Cambria" panose="02040503050406030204" pitchFamily="18" charset="0"/>
                        </a:rPr>
                        <a:t>program participation</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1894606309"/>
                  </a:ext>
                </a:extLst>
              </a:tr>
              <a:tr h="926592">
                <a:tc vMerge="1">
                  <a:txBody>
                    <a:bodyPr/>
                    <a:lstStyle/>
                    <a:p>
                      <a:pPr marL="99695" marR="0" algn="ctr">
                        <a:spcBef>
                          <a:spcPts val="37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US" dirty="0"/>
                    </a:p>
                  </a:txBody>
                  <a:tcPr marL="0" marR="0" marT="0" marB="0"/>
                </a:tc>
                <a:tc>
                  <a:txBody>
                    <a:bodyPr/>
                    <a:lstStyle/>
                    <a:p>
                      <a:pPr marL="60960" marR="0">
                        <a:spcBef>
                          <a:spcPts val="295"/>
                        </a:spcBef>
                        <a:spcAft>
                          <a:spcPts val="0"/>
                        </a:spcAft>
                      </a:pPr>
                      <a:r>
                        <a:rPr lang="en-US" sz="2000" dirty="0">
                          <a:effectLst/>
                          <a:latin typeface="Cambria" panose="02040503050406030204" pitchFamily="18" charset="0"/>
                          <a:ea typeface="Cambria" panose="02040503050406030204" pitchFamily="18" charset="0"/>
                        </a:rPr>
                        <a:t>Literacy and school enrollment of children</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endParaRPr lang="en-US" sz="1800"/>
                    </a:p>
                  </a:txBody>
                  <a:tcPr marT="45721" marB="45721"/>
                </a:tc>
                <a:tc>
                  <a:txBody>
                    <a:bodyPr/>
                    <a:lstStyle/>
                    <a:p>
                      <a:pPr marL="0" marR="5080" algn="ctr">
                        <a:spcBef>
                          <a:spcPts val="22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71120" marR="0" algn="just">
                        <a:lnSpc>
                          <a:spcPct val="105000"/>
                        </a:lnSpc>
                        <a:spcBef>
                          <a:spcPts val="5"/>
                        </a:spcBef>
                        <a:spcAft>
                          <a:spcPts val="0"/>
                        </a:spcAft>
                      </a:pPr>
                      <a:r>
                        <a:rPr lang="en-US" sz="2000" dirty="0">
                          <a:effectLst/>
                          <a:latin typeface="Cambria" panose="02040503050406030204" pitchFamily="18" charset="0"/>
                          <a:ea typeface="Cambria" panose="02040503050406030204" pitchFamily="18" charset="0"/>
                        </a:rPr>
                        <a:t>program participation</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4089836976"/>
                  </a:ext>
                </a:extLst>
              </a:tr>
              <a:tr h="308864">
                <a:tc vMerge="1">
                  <a:txBody>
                    <a:bodyPr/>
                    <a:lstStyle/>
                    <a:p>
                      <a:pPr marL="99695" marR="0" algn="ctr">
                        <a:spcBef>
                          <a:spcPts val="37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US" dirty="0"/>
                    </a:p>
                  </a:txBody>
                  <a:tcPr marL="0" marR="0" marT="0" marB="0"/>
                </a:tc>
                <a:tc>
                  <a:txBody>
                    <a:bodyPr/>
                    <a:lstStyle/>
                    <a:p>
                      <a:pPr marL="60960" marR="0">
                        <a:spcBef>
                          <a:spcPts val="295"/>
                        </a:spcBef>
                        <a:spcAft>
                          <a:spcPts val="0"/>
                        </a:spcAft>
                      </a:pPr>
                      <a:r>
                        <a:rPr lang="en-US" sz="2000" dirty="0">
                          <a:effectLst/>
                          <a:latin typeface="Cambria" panose="02040503050406030204" pitchFamily="18" charset="0"/>
                          <a:ea typeface="Cambria" panose="02040503050406030204" pitchFamily="18" charset="0"/>
                        </a:rPr>
                        <a:t>Social mobility</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7620" marR="0" algn="ctr">
                        <a:spcBef>
                          <a:spcPts val="295"/>
                        </a:spcBef>
                        <a:spcAft>
                          <a:spcPts val="0"/>
                        </a:spcAft>
                      </a:pPr>
                      <a:endParaRPr lang="en-US" sz="20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0" marR="5080" algn="ctr">
                        <a:spcBef>
                          <a:spcPts val="22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71120" marR="0" algn="just">
                        <a:spcBef>
                          <a:spcPts val="295"/>
                        </a:spcBef>
                        <a:spcAft>
                          <a:spcPts val="0"/>
                        </a:spcAft>
                      </a:pPr>
                      <a:r>
                        <a:rPr lang="en-US" sz="2000" dirty="0">
                          <a:effectLst/>
                          <a:latin typeface="Cambria" panose="02040503050406030204" pitchFamily="18" charset="0"/>
                          <a:ea typeface="Cambria" panose="02040503050406030204" pitchFamily="18" charset="0"/>
                        </a:rPr>
                        <a:t>do not vary significantly</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908302143"/>
                  </a:ext>
                </a:extLst>
              </a:tr>
              <a:tr h="823689">
                <a:tc vMerge="1">
                  <a:txBody>
                    <a:bodyPr/>
                    <a:lstStyle/>
                    <a:p>
                      <a:pPr marL="99695" marR="0" algn="ctr">
                        <a:spcBef>
                          <a:spcPts val="37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vMerge="1">
                  <a:txBody>
                    <a:bodyPr/>
                    <a:lstStyle/>
                    <a:p>
                      <a:endParaRPr lang="en-US" dirty="0"/>
                    </a:p>
                  </a:txBody>
                  <a:tcPr marL="0" marR="0" marT="0" marB="0"/>
                </a:tc>
                <a:tc>
                  <a:txBody>
                    <a:bodyPr/>
                    <a:lstStyle/>
                    <a:p>
                      <a:pPr marL="60960" marR="36195">
                        <a:lnSpc>
                          <a:spcPct val="105000"/>
                        </a:lnSpc>
                        <a:spcBef>
                          <a:spcPts val="22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1905" marR="0" algn="ctr">
                        <a:spcBef>
                          <a:spcPts val="22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0" marR="5080" algn="ctr">
                        <a:spcBef>
                          <a:spcPts val="145"/>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tc>
                  <a:txBody>
                    <a:bodyPr/>
                    <a:lstStyle/>
                    <a:p>
                      <a:pPr marL="71120" marR="344805" algn="just">
                        <a:lnSpc>
                          <a:spcPts val="1500"/>
                        </a:lnSpc>
                        <a:spcBef>
                          <a:spcPts val="0"/>
                        </a:spcBef>
                        <a:spcAft>
                          <a:spcPts val="0"/>
                        </a:spcAf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1478163256"/>
                  </a:ext>
                </a:extLst>
              </a:tr>
            </a:tbl>
          </a:graphicData>
        </a:graphic>
      </p:graphicFrame>
    </p:spTree>
    <p:extLst>
      <p:ext uri="{BB962C8B-B14F-4D97-AF65-F5344CB8AC3E}">
        <p14:creationId xmlns:p14="http://schemas.microsoft.com/office/powerpoint/2010/main" val="4291681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E622710-6251-4CA2-AA1F-4B59C8EAF8BE}"/>
              </a:ext>
            </a:extLst>
          </p:cNvPr>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000" b="1" spc="-5" dirty="0">
                <a:solidFill>
                  <a:srgbClr val="996633"/>
                </a:solidFill>
                <a:latin typeface="Cambria" panose="02040503050406030204" pitchFamily="18" charset="0"/>
                <a:ea typeface="Cambria" panose="02040503050406030204" pitchFamily="18" charset="0"/>
                <a:cs typeface="Calibri"/>
              </a:rPr>
              <a:t>Impact </a:t>
            </a:r>
            <a:r>
              <a:rPr lang="en-US" sz="5000" b="1" dirty="0">
                <a:solidFill>
                  <a:srgbClr val="996633"/>
                </a:solidFill>
                <a:latin typeface="Cambria" panose="02040503050406030204" pitchFamily="18" charset="0"/>
                <a:ea typeface="Cambria" panose="02040503050406030204" pitchFamily="18" charset="0"/>
                <a:cs typeface="Calibri"/>
              </a:rPr>
              <a:t>of </a:t>
            </a:r>
            <a:r>
              <a:rPr lang="en-US" sz="5000" b="1" spc="-5" dirty="0">
                <a:solidFill>
                  <a:srgbClr val="996633"/>
                </a:solidFill>
                <a:latin typeface="Cambria" panose="02040503050406030204" pitchFamily="18" charset="0"/>
                <a:ea typeface="Cambria" panose="02040503050406030204" pitchFamily="18" charset="0"/>
                <a:cs typeface="Calibri"/>
              </a:rPr>
              <a:t>Microfinance over</a:t>
            </a:r>
            <a:r>
              <a:rPr lang="en-US" sz="5000" b="1" spc="-117" dirty="0">
                <a:solidFill>
                  <a:srgbClr val="996633"/>
                </a:solidFill>
                <a:latin typeface="Cambria" panose="02040503050406030204" pitchFamily="18" charset="0"/>
                <a:ea typeface="Cambria" panose="02040503050406030204" pitchFamily="18" charset="0"/>
                <a:cs typeface="Calibri"/>
              </a:rPr>
              <a:t> </a:t>
            </a:r>
            <a:r>
              <a:rPr lang="en-US" sz="5000" b="1" spc="-5" dirty="0">
                <a:solidFill>
                  <a:srgbClr val="996633"/>
                </a:solidFill>
                <a:latin typeface="Cambria" panose="02040503050406030204" pitchFamily="18" charset="0"/>
                <a:ea typeface="Cambria" panose="02040503050406030204" pitchFamily="18" charset="0"/>
                <a:cs typeface="Calibri"/>
              </a:rPr>
              <a:t>poverty</a:t>
            </a:r>
            <a:endParaRPr lang="en-US" sz="5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 name="Content Placeholder 2">
            <a:extLst>
              <a:ext uri="{FF2B5EF4-FFF2-40B4-BE49-F238E27FC236}">
                <a16:creationId xmlns:a16="http://schemas.microsoft.com/office/drawing/2014/main" xmlns="" id="{F1D44590-59D8-4187-B100-74693EF98F08}"/>
              </a:ext>
            </a:extLst>
          </p:cNvPr>
          <p:cNvSpPr>
            <a:spLocks noGrp="1"/>
          </p:cNvSpPr>
          <p:nvPr>
            <p:ph idx="1"/>
          </p:nvPr>
        </p:nvSpPr>
        <p:spPr>
          <a:xfrm>
            <a:off x="762000" y="990600"/>
            <a:ext cx="9448800" cy="5715001"/>
          </a:xfrm>
          <a:ln/>
        </p:spPr>
        <p:style>
          <a:lnRef idx="2">
            <a:schemeClr val="accent1"/>
          </a:lnRef>
          <a:fillRef idx="1">
            <a:schemeClr val="lt1"/>
          </a:fillRef>
          <a:effectRef idx="0">
            <a:schemeClr val="accent1"/>
          </a:effectRef>
          <a:fontRef idx="minor">
            <a:schemeClr val="dk1"/>
          </a:fontRef>
        </p:style>
        <p:txBody>
          <a:bodyPr>
            <a:noAutofit/>
          </a:bodyPr>
          <a:lstStyle/>
          <a:p>
            <a:pPr>
              <a:buFont typeface="Wingdings" panose="05000000000000000000" pitchFamily="2" charset="2"/>
              <a:buChar char="§"/>
            </a:pPr>
            <a:r>
              <a:rPr lang="en-US" b="1" dirty="0">
                <a:solidFill>
                  <a:srgbClr val="002060"/>
                </a:solidFill>
                <a:latin typeface="Cambria" panose="02040503050406030204" pitchFamily="18" charset="0"/>
                <a:ea typeface="Cambria" panose="02040503050406030204" pitchFamily="18" charset="0"/>
              </a:rPr>
              <a:t>Through the </a:t>
            </a:r>
            <a:r>
              <a:rPr lang="en-US" b="1" dirty="0" err="1">
                <a:solidFill>
                  <a:srgbClr val="002060"/>
                </a:solidFill>
                <a:latin typeface="Cambria" panose="02040503050406030204" pitchFamily="18" charset="0"/>
                <a:ea typeface="Cambria" panose="02040503050406030204" pitchFamily="18" charset="0"/>
              </a:rPr>
              <a:t>labour</a:t>
            </a:r>
            <a:r>
              <a:rPr lang="en-US" b="1" dirty="0">
                <a:solidFill>
                  <a:srgbClr val="002060"/>
                </a:solidFill>
                <a:latin typeface="Cambria" panose="02040503050406030204" pitchFamily="18" charset="0"/>
                <a:ea typeface="Cambria" panose="02040503050406030204" pitchFamily="18" charset="0"/>
              </a:rPr>
              <a:t> market</a:t>
            </a:r>
          </a:p>
          <a:p>
            <a:pPr>
              <a:buFont typeface="Wingdings" panose="05000000000000000000" pitchFamily="2" charset="2"/>
              <a:buChar char="§"/>
            </a:pPr>
            <a:endParaRPr lang="en-US" b="1" dirty="0">
              <a:solidFill>
                <a:srgbClr val="002060"/>
              </a:solidFill>
              <a:latin typeface="Cambria" panose="02040503050406030204" pitchFamily="18" charset="0"/>
              <a:ea typeface="Cambria" panose="02040503050406030204" pitchFamily="18" charset="0"/>
            </a:endParaRPr>
          </a:p>
          <a:p>
            <a:pPr>
              <a:buFont typeface="Wingdings" panose="05000000000000000000" pitchFamily="2" charset="2"/>
              <a:buChar char="§"/>
            </a:pPr>
            <a:r>
              <a:rPr lang="en-US" b="1" dirty="0">
                <a:solidFill>
                  <a:srgbClr val="002060"/>
                </a:solidFill>
                <a:latin typeface="Cambria" panose="02040503050406030204" pitchFamily="18" charset="0"/>
                <a:ea typeface="Cambria" panose="02040503050406030204" pitchFamily="18" charset="0"/>
              </a:rPr>
              <a:t>Through the capital market</a:t>
            </a:r>
          </a:p>
          <a:p>
            <a:pPr>
              <a:buFont typeface="Wingdings" panose="05000000000000000000" pitchFamily="2" charset="2"/>
              <a:buChar char="§"/>
            </a:pPr>
            <a:endParaRPr lang="en-US" b="1" dirty="0">
              <a:solidFill>
                <a:srgbClr val="002060"/>
              </a:solidFill>
              <a:latin typeface="Cambria" panose="02040503050406030204" pitchFamily="18" charset="0"/>
              <a:ea typeface="Cambria" panose="02040503050406030204" pitchFamily="18" charset="0"/>
            </a:endParaRPr>
          </a:p>
          <a:p>
            <a:pPr>
              <a:buFont typeface="Wingdings" panose="05000000000000000000" pitchFamily="2" charset="2"/>
              <a:buChar char="§"/>
            </a:pPr>
            <a:r>
              <a:rPr lang="en-US" b="1" dirty="0">
                <a:solidFill>
                  <a:srgbClr val="002060"/>
                </a:solidFill>
                <a:latin typeface="Cambria" panose="02040503050406030204" pitchFamily="18" charset="0"/>
                <a:ea typeface="Cambria" panose="02040503050406030204" pitchFamily="18" charset="0"/>
              </a:rPr>
              <a:t>Through the markets for goods consumed by poor  people</a:t>
            </a:r>
          </a:p>
          <a:p>
            <a:pPr>
              <a:buFont typeface="Wingdings" panose="05000000000000000000" pitchFamily="2" charset="2"/>
              <a:buChar char="§"/>
            </a:pPr>
            <a:endParaRPr lang="en-US" b="1" dirty="0">
              <a:solidFill>
                <a:srgbClr val="002060"/>
              </a:solidFill>
              <a:latin typeface="Cambria" panose="02040503050406030204" pitchFamily="18" charset="0"/>
              <a:ea typeface="Cambria" panose="02040503050406030204" pitchFamily="18" charset="0"/>
            </a:endParaRPr>
          </a:p>
          <a:p>
            <a:pPr>
              <a:buFont typeface="Wingdings" panose="05000000000000000000" pitchFamily="2" charset="2"/>
              <a:buChar char="§"/>
            </a:pPr>
            <a:r>
              <a:rPr lang="en-US" b="1" dirty="0">
                <a:solidFill>
                  <a:srgbClr val="002060"/>
                </a:solidFill>
                <a:latin typeface="Cambria" panose="02040503050406030204" pitchFamily="18" charset="0"/>
                <a:ea typeface="Cambria" panose="02040503050406030204" pitchFamily="18" charset="0"/>
              </a:rPr>
              <a:t>Through production linkages</a:t>
            </a:r>
            <a:endParaRPr lang="en-US" sz="3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57834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E622710-6251-4CA2-AA1F-4B59C8EAF8BE}"/>
              </a:ext>
            </a:extLst>
          </p:cNvPr>
          <p:cNvSpPr txBox="1">
            <a:spLocks/>
          </p:cNvSpPr>
          <p:nvPr/>
        </p:nvSpPr>
        <p:spPr>
          <a:xfrm>
            <a:off x="0" y="0"/>
            <a:ext cx="10972800" cy="1143001"/>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4000" b="1" spc="-5" dirty="0">
                <a:solidFill>
                  <a:srgbClr val="996633"/>
                </a:solidFill>
                <a:latin typeface="Cambria" panose="02040503050406030204" pitchFamily="18" charset="0"/>
                <a:ea typeface="Cambria" panose="02040503050406030204" pitchFamily="18" charset="0"/>
                <a:cs typeface="Calibri"/>
              </a:rPr>
              <a:t>Impact </a:t>
            </a:r>
            <a:r>
              <a:rPr lang="en-US" sz="4000" b="1" dirty="0">
                <a:solidFill>
                  <a:srgbClr val="996633"/>
                </a:solidFill>
                <a:latin typeface="Cambria" panose="02040503050406030204" pitchFamily="18" charset="0"/>
                <a:ea typeface="Cambria" panose="02040503050406030204" pitchFamily="18" charset="0"/>
                <a:cs typeface="Calibri"/>
              </a:rPr>
              <a:t>of </a:t>
            </a:r>
            <a:r>
              <a:rPr lang="en-US" sz="4000" b="1" spc="-5" dirty="0">
                <a:solidFill>
                  <a:srgbClr val="996633"/>
                </a:solidFill>
                <a:latin typeface="Cambria" panose="02040503050406030204" pitchFamily="18" charset="0"/>
                <a:ea typeface="Cambria" panose="02040503050406030204" pitchFamily="18" charset="0"/>
                <a:cs typeface="Calibri"/>
              </a:rPr>
              <a:t>Microfinance in Women Empowerment </a:t>
            </a:r>
            <a:endParaRPr lang="en-US" sz="4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 name="Content Placeholder 2">
            <a:extLst>
              <a:ext uri="{FF2B5EF4-FFF2-40B4-BE49-F238E27FC236}">
                <a16:creationId xmlns:a16="http://schemas.microsoft.com/office/drawing/2014/main" xmlns="" id="{F1D44590-59D8-4187-B100-74693EF98F08}"/>
              </a:ext>
            </a:extLst>
          </p:cNvPr>
          <p:cNvSpPr>
            <a:spLocks noGrp="1"/>
          </p:cNvSpPr>
          <p:nvPr>
            <p:ph idx="1"/>
          </p:nvPr>
        </p:nvSpPr>
        <p:spPr>
          <a:xfrm>
            <a:off x="228600" y="1524000"/>
            <a:ext cx="3810000" cy="5181600"/>
          </a:xfrm>
          <a:ln/>
        </p:spPr>
        <p:style>
          <a:lnRef idx="2">
            <a:schemeClr val="accent1"/>
          </a:lnRef>
          <a:fillRef idx="1">
            <a:schemeClr val="lt1"/>
          </a:fillRef>
          <a:effectRef idx="0">
            <a:schemeClr val="accent1"/>
          </a:effectRef>
          <a:fontRef idx="minor">
            <a:schemeClr val="dk1"/>
          </a:fontRef>
        </p:style>
        <p:txBody>
          <a:bodyPr>
            <a:noAutofit/>
          </a:bodyPr>
          <a:lstStyle/>
          <a:p>
            <a:pPr>
              <a:spcBef>
                <a:spcPts val="107"/>
              </a:spcBef>
              <a:buFont typeface="Wingdings" panose="05000000000000000000" pitchFamily="2" charset="2"/>
              <a:buChar char="§"/>
            </a:pPr>
            <a:r>
              <a:rPr lang="en-US" sz="3000" spc="218" dirty="0">
                <a:latin typeface="Cambria" panose="02040503050406030204" pitchFamily="18" charset="0"/>
                <a:ea typeface="Cambria" panose="02040503050406030204" pitchFamily="18" charset="0"/>
                <a:cs typeface="Constantia"/>
              </a:rPr>
              <a:t>Women's </a:t>
            </a:r>
            <a:r>
              <a:rPr lang="en-US" sz="3000" spc="-5" dirty="0">
                <a:latin typeface="Cambria" panose="02040503050406030204" pitchFamily="18" charset="0"/>
                <a:ea typeface="Cambria" panose="02040503050406030204" pitchFamily="18" charset="0"/>
                <a:cs typeface="Constantia"/>
              </a:rPr>
              <a:t>Role in</a:t>
            </a:r>
            <a:r>
              <a:rPr lang="en-US" sz="3000" spc="-251" dirty="0">
                <a:latin typeface="Cambria" panose="02040503050406030204" pitchFamily="18" charset="0"/>
                <a:ea typeface="Cambria" panose="02040503050406030204" pitchFamily="18" charset="0"/>
                <a:cs typeface="Constantia"/>
              </a:rPr>
              <a:t> </a:t>
            </a:r>
            <a:r>
              <a:rPr lang="en-US" sz="3000" spc="-5" dirty="0">
                <a:latin typeface="Cambria" panose="02040503050406030204" pitchFamily="18" charset="0"/>
                <a:ea typeface="Cambria" panose="02040503050406030204" pitchFamily="18" charset="0"/>
                <a:cs typeface="Constantia"/>
              </a:rPr>
              <a:t>Economy</a:t>
            </a:r>
            <a:endParaRPr lang="en-US" sz="3000" dirty="0">
              <a:latin typeface="Cambria" panose="02040503050406030204" pitchFamily="18" charset="0"/>
              <a:ea typeface="Cambria" panose="02040503050406030204" pitchFamily="18" charset="0"/>
              <a:cs typeface="Constantia"/>
            </a:endParaRPr>
          </a:p>
          <a:p>
            <a:pPr>
              <a:buFont typeface="Wingdings" panose="05000000000000000000" pitchFamily="2" charset="2"/>
              <a:buChar char="§"/>
            </a:pPr>
            <a:r>
              <a:rPr lang="en-US" sz="3000" spc="293" dirty="0">
                <a:latin typeface="Cambria" panose="02040503050406030204" pitchFamily="18" charset="0"/>
                <a:ea typeface="Cambria" panose="02040503050406030204" pitchFamily="18" charset="0"/>
                <a:cs typeface="Constantia"/>
              </a:rPr>
              <a:t>Women </a:t>
            </a:r>
            <a:r>
              <a:rPr lang="en-US" sz="3000" spc="-5" dirty="0">
                <a:latin typeface="Cambria" panose="02040503050406030204" pitchFamily="18" charset="0"/>
                <a:ea typeface="Cambria" panose="02040503050406030204" pitchFamily="18" charset="0"/>
                <a:cs typeface="Constantia"/>
              </a:rPr>
              <a:t>and micro</a:t>
            </a:r>
            <a:r>
              <a:rPr lang="en-US" sz="3000" spc="-325" dirty="0">
                <a:latin typeface="Cambria" panose="02040503050406030204" pitchFamily="18" charset="0"/>
                <a:ea typeface="Cambria" panose="02040503050406030204" pitchFamily="18" charset="0"/>
                <a:cs typeface="Constantia"/>
              </a:rPr>
              <a:t> </a:t>
            </a:r>
            <a:r>
              <a:rPr lang="en-US" sz="3000" spc="-5" dirty="0">
                <a:latin typeface="Cambria" panose="02040503050406030204" pitchFamily="18" charset="0"/>
                <a:ea typeface="Cambria" panose="02040503050406030204" pitchFamily="18" charset="0"/>
                <a:cs typeface="Constantia"/>
              </a:rPr>
              <a:t>finance</a:t>
            </a:r>
            <a:endParaRPr lang="en-US" sz="3000" dirty="0">
              <a:latin typeface="Cambria" panose="02040503050406030204" pitchFamily="18" charset="0"/>
              <a:ea typeface="Cambria" panose="02040503050406030204" pitchFamily="18" charset="0"/>
              <a:cs typeface="Constantia"/>
            </a:endParaRPr>
          </a:p>
          <a:p>
            <a:pPr>
              <a:buFont typeface="Wingdings" panose="05000000000000000000" pitchFamily="2" charset="2"/>
              <a:buChar char="§"/>
            </a:pPr>
            <a:r>
              <a:rPr lang="en-US" sz="3000" spc="218" dirty="0">
                <a:latin typeface="Cambria" panose="02040503050406030204" pitchFamily="18" charset="0"/>
                <a:ea typeface="Cambria" panose="02040503050406030204" pitchFamily="18" charset="0"/>
                <a:cs typeface="Constantia"/>
              </a:rPr>
              <a:t>Women’s </a:t>
            </a:r>
            <a:r>
              <a:rPr lang="en-US" sz="3000" spc="-5" dirty="0">
                <a:latin typeface="Cambria" panose="02040503050406030204" pitchFamily="18" charset="0"/>
                <a:ea typeface="Cambria" panose="02040503050406030204" pitchFamily="18" charset="0"/>
                <a:cs typeface="Constantia"/>
              </a:rPr>
              <a:t>participation in Microfinancing</a:t>
            </a:r>
            <a:r>
              <a:rPr lang="en-US" sz="3000" spc="-271" dirty="0">
                <a:latin typeface="Cambria" panose="02040503050406030204" pitchFamily="18" charset="0"/>
                <a:ea typeface="Cambria" panose="02040503050406030204" pitchFamily="18" charset="0"/>
                <a:cs typeface="Constantia"/>
              </a:rPr>
              <a:t> </a:t>
            </a:r>
            <a:r>
              <a:rPr lang="en-US" sz="3000" spc="-133" dirty="0">
                <a:latin typeface="Cambria" panose="02040503050406030204" pitchFamily="18" charset="0"/>
                <a:ea typeface="Cambria" panose="02040503050406030204" pitchFamily="18" charset="0"/>
                <a:cs typeface="Constantia"/>
              </a:rPr>
              <a:t>activities</a:t>
            </a:r>
            <a:endParaRPr lang="en-US" sz="3000" dirty="0">
              <a:latin typeface="Cambria" panose="02040503050406030204" pitchFamily="18" charset="0"/>
              <a:ea typeface="Cambria" panose="02040503050406030204" pitchFamily="18" charset="0"/>
              <a:cs typeface="Constantia"/>
            </a:endParaRPr>
          </a:p>
        </p:txBody>
      </p:sp>
      <p:sp>
        <p:nvSpPr>
          <p:cNvPr id="6" name="object 18">
            <a:extLst>
              <a:ext uri="{FF2B5EF4-FFF2-40B4-BE49-F238E27FC236}">
                <a16:creationId xmlns:a16="http://schemas.microsoft.com/office/drawing/2014/main" xmlns="" id="{889F33C4-A689-4EAA-B509-3D7DF092F7AF}"/>
              </a:ext>
            </a:extLst>
          </p:cNvPr>
          <p:cNvSpPr txBox="1"/>
          <p:nvPr/>
        </p:nvSpPr>
        <p:spPr>
          <a:xfrm>
            <a:off x="4648200" y="1295401"/>
            <a:ext cx="6324600" cy="5239887"/>
          </a:xfrm>
          <a:prstGeom prst="rect">
            <a:avLst/>
          </a:prstGeom>
        </p:spPr>
        <p:style>
          <a:lnRef idx="2">
            <a:schemeClr val="dk1"/>
          </a:lnRef>
          <a:fillRef idx="1">
            <a:schemeClr val="lt1"/>
          </a:fillRef>
          <a:effectRef idx="0">
            <a:schemeClr val="dk1"/>
          </a:effectRef>
          <a:fontRef idx="minor">
            <a:schemeClr val="dk1"/>
          </a:fontRef>
        </p:style>
        <p:txBody>
          <a:bodyPr vert="horz" wrap="square" lIns="0" tIns="172711" rIns="0" bIns="0" rtlCol="0">
            <a:spAutoFit/>
          </a:bodyPr>
          <a:lstStyle/>
          <a:p>
            <a:pPr marL="497816" indent="-457177">
              <a:spcBef>
                <a:spcPts val="1360"/>
              </a:spcBef>
              <a:buFont typeface="Wingdings" panose="05000000000000000000" pitchFamily="2" charset="2"/>
              <a:buChar char="§"/>
            </a:pPr>
            <a:r>
              <a:rPr sz="3000" spc="235" dirty="0">
                <a:latin typeface="Cambria" panose="02040503050406030204" pitchFamily="18" charset="0"/>
                <a:ea typeface="Cambria" panose="02040503050406030204" pitchFamily="18" charset="0"/>
                <a:cs typeface="Arial"/>
              </a:rPr>
              <a:t>Rural </a:t>
            </a:r>
            <a:r>
              <a:rPr sz="3000" dirty="0">
                <a:latin typeface="Cambria" panose="02040503050406030204" pitchFamily="18" charset="0"/>
                <a:ea typeface="Cambria" panose="02040503050406030204" pitchFamily="18" charset="0"/>
                <a:cs typeface="Arial"/>
              </a:rPr>
              <a:t>women </a:t>
            </a:r>
            <a:r>
              <a:rPr sz="3000" spc="-5" dirty="0">
                <a:latin typeface="Cambria" panose="02040503050406030204" pitchFamily="18" charset="0"/>
                <a:ea typeface="Cambria" panose="02040503050406030204" pitchFamily="18" charset="0"/>
                <a:cs typeface="Arial"/>
              </a:rPr>
              <a:t>at </a:t>
            </a:r>
            <a:r>
              <a:rPr sz="3000" dirty="0">
                <a:latin typeface="Cambria" panose="02040503050406030204" pitchFamily="18" charset="0"/>
                <a:ea typeface="Cambria" panose="02040503050406030204" pitchFamily="18" charset="0"/>
                <a:cs typeface="Arial"/>
              </a:rPr>
              <a:t>a</a:t>
            </a:r>
            <a:r>
              <a:rPr sz="3000" spc="-243" dirty="0">
                <a:latin typeface="Cambria" panose="02040503050406030204" pitchFamily="18" charset="0"/>
                <a:ea typeface="Cambria" panose="02040503050406030204" pitchFamily="18" charset="0"/>
                <a:cs typeface="Arial"/>
              </a:rPr>
              <a:t> </a:t>
            </a:r>
            <a:r>
              <a:rPr sz="3000" spc="-11" dirty="0">
                <a:latin typeface="Cambria" panose="02040503050406030204" pitchFamily="18" charset="0"/>
                <a:ea typeface="Cambria" panose="02040503050406030204" pitchFamily="18" charset="0"/>
                <a:cs typeface="Arial"/>
              </a:rPr>
              <a:t>glance</a:t>
            </a:r>
            <a:endParaRPr sz="3000" dirty="0">
              <a:latin typeface="Cambria" panose="02040503050406030204" pitchFamily="18" charset="0"/>
              <a:ea typeface="Cambria" panose="02040503050406030204" pitchFamily="18" charset="0"/>
              <a:cs typeface="Arial"/>
            </a:endParaRPr>
          </a:p>
          <a:p>
            <a:pPr marL="1413554" indent="-457177">
              <a:spcBef>
                <a:spcPts val="1045"/>
              </a:spcBef>
              <a:buClr>
                <a:srgbClr val="0FCE9A"/>
              </a:buClr>
              <a:buSzPct val="65000"/>
              <a:buFont typeface="Wingdings" panose="05000000000000000000" pitchFamily="2" charset="2"/>
              <a:buChar char="§"/>
              <a:tabLst>
                <a:tab pos="1179893" algn="l"/>
              </a:tabLst>
            </a:pPr>
            <a:r>
              <a:rPr sz="3000" dirty="0">
                <a:latin typeface="Cambria" panose="02040503050406030204" pitchFamily="18" charset="0"/>
                <a:ea typeface="Cambria" panose="02040503050406030204" pitchFamily="18" charset="0"/>
                <a:cs typeface="Arial"/>
              </a:rPr>
              <a:t>Loan</a:t>
            </a:r>
            <a:r>
              <a:rPr sz="3000" spc="-5" dirty="0">
                <a:latin typeface="Cambria" panose="02040503050406030204" pitchFamily="18" charset="0"/>
                <a:ea typeface="Cambria" panose="02040503050406030204" pitchFamily="18" charset="0"/>
                <a:cs typeface="Arial"/>
              </a:rPr>
              <a:t> facilities</a:t>
            </a:r>
            <a:endParaRPr sz="3000" dirty="0">
              <a:latin typeface="Cambria" panose="02040503050406030204" pitchFamily="18" charset="0"/>
              <a:ea typeface="Cambria" panose="02040503050406030204" pitchFamily="18" charset="0"/>
              <a:cs typeface="Arial"/>
            </a:endParaRPr>
          </a:p>
          <a:p>
            <a:pPr marL="1413554" indent="-457177">
              <a:spcBef>
                <a:spcPts val="1045"/>
              </a:spcBef>
              <a:buClr>
                <a:srgbClr val="0FCE9A"/>
              </a:buClr>
              <a:buSzPct val="65000"/>
              <a:buFont typeface="Wingdings" panose="05000000000000000000" pitchFamily="2" charset="2"/>
              <a:buChar char="§"/>
              <a:tabLst>
                <a:tab pos="1179893" algn="l"/>
              </a:tabLst>
            </a:pPr>
            <a:r>
              <a:rPr sz="3000" spc="-5" dirty="0">
                <a:latin typeface="Cambria" panose="02040503050406030204" pitchFamily="18" charset="0"/>
                <a:ea typeface="Cambria" panose="02040503050406030204" pitchFamily="18" charset="0"/>
                <a:cs typeface="Arial"/>
              </a:rPr>
              <a:t>Saving facilities</a:t>
            </a:r>
            <a:endParaRPr sz="3000" dirty="0">
              <a:latin typeface="Cambria" panose="02040503050406030204" pitchFamily="18" charset="0"/>
              <a:ea typeface="Cambria" panose="02040503050406030204" pitchFamily="18" charset="0"/>
              <a:cs typeface="Arial"/>
            </a:endParaRPr>
          </a:p>
          <a:p>
            <a:pPr marL="497816" indent="-457177">
              <a:spcBef>
                <a:spcPts val="1248"/>
              </a:spcBef>
              <a:buFont typeface="Wingdings" panose="05000000000000000000" pitchFamily="2" charset="2"/>
              <a:buChar char="§"/>
            </a:pPr>
            <a:r>
              <a:rPr sz="3000" spc="171" dirty="0">
                <a:latin typeface="Cambria" panose="02040503050406030204" pitchFamily="18" charset="0"/>
                <a:ea typeface="Cambria" panose="02040503050406030204" pitchFamily="18" charset="0"/>
                <a:cs typeface="Arial"/>
              </a:rPr>
              <a:t>Sources </a:t>
            </a:r>
            <a:r>
              <a:rPr sz="3000" dirty="0">
                <a:latin typeface="Cambria" panose="02040503050406030204" pitchFamily="18" charset="0"/>
                <a:ea typeface="Cambria" panose="02040503050406030204" pitchFamily="18" charset="0"/>
                <a:cs typeface="Arial"/>
              </a:rPr>
              <a:t>of </a:t>
            </a:r>
            <a:r>
              <a:rPr sz="3000" spc="-5" dirty="0">
                <a:latin typeface="Cambria" panose="02040503050406030204" pitchFamily="18" charset="0"/>
                <a:ea typeface="Cambria" panose="02040503050406030204" pitchFamily="18" charset="0"/>
                <a:cs typeface="Arial"/>
              </a:rPr>
              <a:t>finance</a:t>
            </a:r>
            <a:r>
              <a:rPr sz="3000" spc="-181" dirty="0">
                <a:latin typeface="Cambria" panose="02040503050406030204" pitchFamily="18" charset="0"/>
                <a:ea typeface="Cambria" panose="02040503050406030204" pitchFamily="18" charset="0"/>
                <a:cs typeface="Arial"/>
              </a:rPr>
              <a:t> </a:t>
            </a:r>
            <a:r>
              <a:rPr sz="3000" spc="-11" dirty="0">
                <a:latin typeface="Cambria" panose="02040503050406030204" pitchFamily="18" charset="0"/>
                <a:ea typeface="Cambria" panose="02040503050406030204" pitchFamily="18" charset="0"/>
                <a:cs typeface="Arial"/>
              </a:rPr>
              <a:t>available</a:t>
            </a:r>
            <a:endParaRPr sz="3000" dirty="0">
              <a:latin typeface="Cambria" panose="02040503050406030204" pitchFamily="18" charset="0"/>
              <a:ea typeface="Cambria" panose="02040503050406030204" pitchFamily="18" charset="0"/>
              <a:cs typeface="Arial"/>
            </a:endParaRPr>
          </a:p>
          <a:p>
            <a:pPr marL="1413554" indent="-457177">
              <a:spcBef>
                <a:spcPts val="1045"/>
              </a:spcBef>
              <a:buClr>
                <a:srgbClr val="0FCE9A"/>
              </a:buClr>
              <a:buSzPct val="65000"/>
              <a:buFont typeface="Wingdings" panose="05000000000000000000" pitchFamily="2" charset="2"/>
              <a:buChar char="§"/>
              <a:tabLst>
                <a:tab pos="1179893" algn="l"/>
              </a:tabLst>
            </a:pPr>
            <a:r>
              <a:rPr sz="3000" spc="-5" dirty="0">
                <a:latin typeface="Cambria" panose="02040503050406030204" pitchFamily="18" charset="0"/>
                <a:ea typeface="Cambria" panose="02040503050406030204" pitchFamily="18" charset="0"/>
                <a:cs typeface="Arial"/>
              </a:rPr>
              <a:t>Official</a:t>
            </a:r>
            <a:r>
              <a:rPr sz="3000" spc="-16" dirty="0">
                <a:latin typeface="Cambria" panose="02040503050406030204" pitchFamily="18" charset="0"/>
                <a:ea typeface="Cambria" panose="02040503050406030204" pitchFamily="18" charset="0"/>
                <a:cs typeface="Arial"/>
              </a:rPr>
              <a:t> </a:t>
            </a:r>
            <a:r>
              <a:rPr sz="3000" dirty="0">
                <a:latin typeface="Cambria" panose="02040503050406030204" pitchFamily="18" charset="0"/>
                <a:ea typeface="Cambria" panose="02040503050406030204" pitchFamily="18" charset="0"/>
                <a:cs typeface="Arial"/>
              </a:rPr>
              <a:t>system</a:t>
            </a:r>
          </a:p>
          <a:p>
            <a:pPr marL="1413554" indent="-457177">
              <a:spcBef>
                <a:spcPts val="1045"/>
              </a:spcBef>
              <a:buClr>
                <a:srgbClr val="0FCE9A"/>
              </a:buClr>
              <a:buSzPct val="65000"/>
              <a:buFont typeface="Wingdings" panose="05000000000000000000" pitchFamily="2" charset="2"/>
              <a:buChar char="§"/>
              <a:tabLst>
                <a:tab pos="1179893" algn="l"/>
              </a:tabLst>
            </a:pPr>
            <a:r>
              <a:rPr sz="3000" spc="-5" dirty="0">
                <a:latin typeface="Cambria" panose="02040503050406030204" pitchFamily="18" charset="0"/>
                <a:ea typeface="Cambria" panose="02040503050406030204" pitchFamily="18" charset="0"/>
                <a:cs typeface="Arial"/>
              </a:rPr>
              <a:t>Unofficial</a:t>
            </a:r>
            <a:r>
              <a:rPr sz="3000" spc="-11" dirty="0">
                <a:latin typeface="Cambria" panose="02040503050406030204" pitchFamily="18" charset="0"/>
                <a:ea typeface="Cambria" panose="02040503050406030204" pitchFamily="18" charset="0"/>
                <a:cs typeface="Arial"/>
              </a:rPr>
              <a:t> </a:t>
            </a:r>
            <a:r>
              <a:rPr sz="3000" spc="-5" dirty="0">
                <a:latin typeface="Cambria" panose="02040503050406030204" pitchFamily="18" charset="0"/>
                <a:ea typeface="Cambria" panose="02040503050406030204" pitchFamily="18" charset="0"/>
                <a:cs typeface="Arial"/>
              </a:rPr>
              <a:t>system</a:t>
            </a:r>
            <a:endParaRPr sz="3000" dirty="0">
              <a:latin typeface="Cambria" panose="02040503050406030204" pitchFamily="18" charset="0"/>
              <a:ea typeface="Cambria" panose="02040503050406030204" pitchFamily="18" charset="0"/>
              <a:cs typeface="Arial"/>
            </a:endParaRPr>
          </a:p>
          <a:p>
            <a:pPr marL="1413554" indent="-457177">
              <a:spcBef>
                <a:spcPts val="1045"/>
              </a:spcBef>
              <a:buClr>
                <a:srgbClr val="0FCE9A"/>
              </a:buClr>
              <a:buSzPct val="65000"/>
              <a:buFont typeface="Wingdings" panose="05000000000000000000" pitchFamily="2" charset="2"/>
              <a:buChar char="§"/>
              <a:tabLst>
                <a:tab pos="1179893" algn="l"/>
              </a:tabLst>
            </a:pPr>
            <a:r>
              <a:rPr sz="3000" spc="-5" dirty="0">
                <a:latin typeface="Cambria" panose="02040503050406030204" pitchFamily="18" charset="0"/>
                <a:ea typeface="Cambria" panose="02040503050406030204" pitchFamily="18" charset="0"/>
                <a:cs typeface="Arial"/>
              </a:rPr>
              <a:t>Agriculture </a:t>
            </a:r>
            <a:r>
              <a:rPr sz="3000" dirty="0">
                <a:latin typeface="Cambria" panose="02040503050406030204" pitchFamily="18" charset="0"/>
                <a:ea typeface="Cambria" panose="02040503050406030204" pitchFamily="18" charset="0"/>
                <a:cs typeface="Arial"/>
              </a:rPr>
              <a:t>organization</a:t>
            </a:r>
          </a:p>
          <a:p>
            <a:pPr marL="497816" indent="-457177">
              <a:spcBef>
                <a:spcPts val="1248"/>
              </a:spcBef>
              <a:buFont typeface="Wingdings" panose="05000000000000000000" pitchFamily="2" charset="2"/>
              <a:buChar char="§"/>
            </a:pPr>
            <a:r>
              <a:rPr sz="3000" spc="155" dirty="0">
                <a:latin typeface="Cambria" panose="02040503050406030204" pitchFamily="18" charset="0"/>
                <a:ea typeface="Cambria" panose="02040503050406030204" pitchFamily="18" charset="0"/>
                <a:cs typeface="Arial"/>
              </a:rPr>
              <a:t>Training </a:t>
            </a:r>
            <a:r>
              <a:rPr sz="3000" spc="-5" dirty="0">
                <a:latin typeface="Cambria" panose="02040503050406030204" pitchFamily="18" charset="0"/>
                <a:ea typeface="Cambria" panose="02040503050406030204" pitchFamily="18" charset="0"/>
                <a:cs typeface="Arial"/>
              </a:rPr>
              <a:t>of </a:t>
            </a:r>
            <a:r>
              <a:rPr sz="3000" spc="-11" dirty="0">
                <a:latin typeface="Cambria" panose="02040503050406030204" pitchFamily="18" charset="0"/>
                <a:ea typeface="Cambria" panose="02040503050406030204" pitchFamily="18" charset="0"/>
                <a:cs typeface="Arial"/>
              </a:rPr>
              <a:t>and </a:t>
            </a:r>
            <a:r>
              <a:rPr sz="3000" spc="-5" dirty="0">
                <a:latin typeface="Cambria" panose="02040503050406030204" pitchFamily="18" charset="0"/>
                <a:ea typeface="Cambria" panose="02040503050406030204" pitchFamily="18" charset="0"/>
                <a:cs typeface="Arial"/>
              </a:rPr>
              <a:t>information for rural</a:t>
            </a:r>
            <a:r>
              <a:rPr sz="3000" spc="-122" dirty="0">
                <a:latin typeface="Cambria" panose="02040503050406030204" pitchFamily="18" charset="0"/>
                <a:ea typeface="Cambria" panose="02040503050406030204" pitchFamily="18" charset="0"/>
                <a:cs typeface="Arial"/>
              </a:rPr>
              <a:t> </a:t>
            </a:r>
            <a:r>
              <a:rPr sz="3000" spc="-218" dirty="0">
                <a:latin typeface="Cambria" panose="02040503050406030204" pitchFamily="18" charset="0"/>
                <a:ea typeface="Cambria" panose="02040503050406030204" pitchFamily="18" charset="0"/>
                <a:cs typeface="Arial"/>
              </a:rPr>
              <a:t>women</a:t>
            </a:r>
            <a:endParaRPr sz="3000" dirty="0">
              <a:latin typeface="Cambria" panose="02040503050406030204" pitchFamily="18" charset="0"/>
              <a:ea typeface="Cambria" panose="02040503050406030204" pitchFamily="18" charset="0"/>
              <a:cs typeface="Arial"/>
            </a:endParaRPr>
          </a:p>
        </p:txBody>
      </p:sp>
    </p:spTree>
    <p:extLst>
      <p:ext uri="{BB962C8B-B14F-4D97-AF65-F5344CB8AC3E}">
        <p14:creationId xmlns:p14="http://schemas.microsoft.com/office/powerpoint/2010/main" val="2691161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Social Structure </a:t>
            </a:r>
            <a:endParaRPr lang="en-US" dirty="0"/>
          </a:p>
        </p:txBody>
      </p:sp>
      <p:sp>
        <p:nvSpPr>
          <p:cNvPr id="5" name="Oval 4"/>
          <p:cNvSpPr/>
          <p:nvPr/>
        </p:nvSpPr>
        <p:spPr>
          <a:xfrm>
            <a:off x="548640" y="1706880"/>
            <a:ext cx="2926080" cy="1300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04493" tIns="52247" rIns="104493" bIns="52247" rtlCol="0" anchor="ctr"/>
          <a:lstStyle/>
          <a:p>
            <a:pPr algn="ctr"/>
            <a:r>
              <a:rPr lang="en-US" sz="2700" b="1" dirty="0" smtClean="0"/>
              <a:t>Social Structure</a:t>
            </a:r>
            <a:endParaRPr lang="en-US" sz="2700" b="1" dirty="0"/>
          </a:p>
        </p:txBody>
      </p:sp>
      <p:sp>
        <p:nvSpPr>
          <p:cNvPr id="6" name="Right Arrow 5"/>
          <p:cNvSpPr/>
          <p:nvPr/>
        </p:nvSpPr>
        <p:spPr>
          <a:xfrm>
            <a:off x="3566160" y="1869440"/>
            <a:ext cx="3383280" cy="975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4493" tIns="52247" rIns="104493" bIns="52247" rtlCol="0" anchor="ctr"/>
          <a:lstStyle/>
          <a:p>
            <a:pPr algn="ctr"/>
            <a:endParaRPr lang="en-US"/>
          </a:p>
        </p:txBody>
      </p:sp>
      <p:sp>
        <p:nvSpPr>
          <p:cNvPr id="7" name="Rounded Rectangle 6"/>
          <p:cNvSpPr/>
          <p:nvPr/>
        </p:nvSpPr>
        <p:spPr>
          <a:xfrm>
            <a:off x="7223760" y="1544320"/>
            <a:ext cx="3108960" cy="162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4493" tIns="52247" rIns="104493" bIns="52247" rtlCol="0" anchor="ctr"/>
          <a:lstStyle/>
          <a:p>
            <a:pPr algn="ctr"/>
            <a:r>
              <a:rPr lang="en-US" sz="2700" b="1" i="1" u="sng" dirty="0" smtClean="0">
                <a:solidFill>
                  <a:srgbClr val="FF0000"/>
                </a:solidFill>
              </a:rPr>
              <a:t>Men </a:t>
            </a:r>
            <a:endParaRPr lang="en-US" sz="2700" b="1" i="1" u="sng" dirty="0">
              <a:solidFill>
                <a:srgbClr val="FF0000"/>
              </a:solidFill>
            </a:endParaRPr>
          </a:p>
        </p:txBody>
      </p:sp>
      <p:sp>
        <p:nvSpPr>
          <p:cNvPr id="8" name="Down Arrow 7"/>
          <p:cNvSpPr/>
          <p:nvPr/>
        </p:nvSpPr>
        <p:spPr>
          <a:xfrm>
            <a:off x="1463040" y="3169920"/>
            <a:ext cx="1005840" cy="1463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4493" tIns="52247" rIns="104493" bIns="52247" rtlCol="0" anchor="ctr"/>
          <a:lstStyle/>
          <a:p>
            <a:pPr algn="ctr"/>
            <a:endParaRPr lang="en-US"/>
          </a:p>
        </p:txBody>
      </p:sp>
      <p:sp>
        <p:nvSpPr>
          <p:cNvPr id="9" name="Rounded Rectangle 8"/>
          <p:cNvSpPr/>
          <p:nvPr/>
        </p:nvSpPr>
        <p:spPr>
          <a:xfrm>
            <a:off x="548640" y="4876800"/>
            <a:ext cx="3017520" cy="1300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4493" tIns="52247" rIns="104493" bIns="52247" rtlCol="0" anchor="ctr"/>
          <a:lstStyle/>
          <a:p>
            <a:pPr algn="ctr"/>
            <a:r>
              <a:rPr lang="en-US" sz="3700" b="1" i="1" u="sng" dirty="0" smtClean="0">
                <a:solidFill>
                  <a:srgbClr val="FF0000"/>
                </a:solidFill>
              </a:rPr>
              <a:t>Women </a:t>
            </a:r>
            <a:endParaRPr lang="en-US" sz="3700" b="1" i="1" u="sng" dirty="0">
              <a:solidFill>
                <a:srgbClr val="FF0000"/>
              </a:solidFill>
            </a:endParaRPr>
          </a:p>
        </p:txBody>
      </p:sp>
      <p:sp>
        <p:nvSpPr>
          <p:cNvPr id="12" name="Left-Up Arrow 11"/>
          <p:cNvSpPr/>
          <p:nvPr/>
        </p:nvSpPr>
        <p:spPr>
          <a:xfrm>
            <a:off x="3657600" y="3169920"/>
            <a:ext cx="5760720" cy="300736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lIns="104493" tIns="52247" rIns="104493" bIns="52247" rtlCol="0" anchor="ctr"/>
          <a:lstStyle/>
          <a:p>
            <a:pPr algn="ctr"/>
            <a:endParaRPr lang="en-US"/>
          </a:p>
        </p:txBody>
      </p:sp>
      <p:sp>
        <p:nvSpPr>
          <p:cNvPr id="3" name="Oval 2"/>
          <p:cNvSpPr/>
          <p:nvPr/>
        </p:nvSpPr>
        <p:spPr>
          <a:xfrm>
            <a:off x="5257800" y="3738880"/>
            <a:ext cx="1965960" cy="731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04493" tIns="52247" rIns="104493" bIns="52247" rtlCol="0" anchor="ctr"/>
          <a:lstStyle/>
          <a:p>
            <a:pPr algn="ctr"/>
            <a:r>
              <a:rPr lang="en-US" dirty="0" smtClean="0"/>
              <a:t>The Difference</a:t>
            </a:r>
            <a:endParaRPr lang="en-US" dirty="0"/>
          </a:p>
        </p:txBody>
      </p:sp>
    </p:spTree>
    <p:extLst>
      <p:ext uri="{BB962C8B-B14F-4D97-AF65-F5344CB8AC3E}">
        <p14:creationId xmlns:p14="http://schemas.microsoft.com/office/powerpoint/2010/main" val="3368770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Microcredit and Rural Women Empowerment</a:t>
            </a:r>
            <a:endParaRPr lang="en-US" dirty="0"/>
          </a:p>
        </p:txBody>
      </p:sp>
      <p:sp>
        <p:nvSpPr>
          <p:cNvPr id="5" name="Rounded Rectangle 4"/>
          <p:cNvSpPr/>
          <p:nvPr/>
        </p:nvSpPr>
        <p:spPr>
          <a:xfrm>
            <a:off x="954484" y="1915090"/>
            <a:ext cx="3108960" cy="1544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4493" tIns="52247" rIns="104493" bIns="52247" rtlCol="0" anchor="ctr"/>
          <a:lstStyle/>
          <a:p>
            <a:pPr algn="ctr"/>
            <a:r>
              <a:rPr lang="en-US" sz="2700" dirty="0" smtClean="0"/>
              <a:t>Microcredit</a:t>
            </a:r>
            <a:endParaRPr lang="en-US" sz="2700" dirty="0"/>
          </a:p>
        </p:txBody>
      </p:sp>
      <p:sp>
        <p:nvSpPr>
          <p:cNvPr id="6" name="Rounded Rectangle 5"/>
          <p:cNvSpPr/>
          <p:nvPr/>
        </p:nvSpPr>
        <p:spPr>
          <a:xfrm>
            <a:off x="6761550" y="1910080"/>
            <a:ext cx="329184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4493" tIns="52247" rIns="104493" bIns="52247" rtlCol="0" anchor="ctr"/>
          <a:lstStyle/>
          <a:p>
            <a:pPr algn="ctr"/>
            <a:r>
              <a:rPr lang="en-US" sz="2700" dirty="0" smtClean="0"/>
              <a:t>Independent Income</a:t>
            </a:r>
            <a:endParaRPr lang="en-US" sz="2700" dirty="0"/>
          </a:p>
        </p:txBody>
      </p:sp>
      <p:cxnSp>
        <p:nvCxnSpPr>
          <p:cNvPr id="8" name="Straight Arrow Connector 7"/>
          <p:cNvCxnSpPr>
            <a:stCxn id="6" idx="2"/>
          </p:cNvCxnSpPr>
          <p:nvPr/>
        </p:nvCxnSpPr>
        <p:spPr>
          <a:xfrm>
            <a:off x="8407470" y="3129280"/>
            <a:ext cx="0" cy="650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949440" y="3820160"/>
            <a:ext cx="2926080" cy="1300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4493" tIns="52247" rIns="104493" bIns="52247" rtlCol="0" anchor="ctr"/>
          <a:lstStyle/>
          <a:p>
            <a:pPr algn="ctr"/>
            <a:r>
              <a:rPr lang="en-US" sz="2300" dirty="0" smtClean="0"/>
              <a:t>Greater Control on household economy</a:t>
            </a:r>
            <a:endParaRPr lang="en-US" sz="2300" dirty="0"/>
          </a:p>
        </p:txBody>
      </p:sp>
      <p:sp>
        <p:nvSpPr>
          <p:cNvPr id="10" name="Rounded Rectangle 9"/>
          <p:cNvSpPr/>
          <p:nvPr/>
        </p:nvSpPr>
        <p:spPr>
          <a:xfrm>
            <a:off x="6949442" y="5608320"/>
            <a:ext cx="3103950" cy="1381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4493" tIns="52247" rIns="104493" bIns="52247" rtlCol="0" anchor="ctr"/>
          <a:lstStyle/>
          <a:p>
            <a:pPr algn="ctr"/>
            <a:r>
              <a:rPr lang="en-US" sz="2300" dirty="0" smtClean="0"/>
              <a:t>Economic Empowerment</a:t>
            </a:r>
            <a:endParaRPr lang="en-US" sz="2300" dirty="0"/>
          </a:p>
        </p:txBody>
      </p:sp>
      <p:cxnSp>
        <p:nvCxnSpPr>
          <p:cNvPr id="12" name="Straight Arrow Connector 11"/>
          <p:cNvCxnSpPr>
            <a:stCxn id="9" idx="2"/>
          </p:cNvCxnSpPr>
          <p:nvPr/>
        </p:nvCxnSpPr>
        <p:spPr>
          <a:xfrm flipH="1">
            <a:off x="8407472" y="5120640"/>
            <a:ext cx="5010" cy="487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p:cNvCxnSpPr>
          <p:nvPr/>
        </p:nvCxnSpPr>
        <p:spPr>
          <a:xfrm>
            <a:off x="4063444" y="2687250"/>
            <a:ext cx="25202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9585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100" dirty="0" smtClean="0"/>
              <a:t>Microcredit Strengthens Women’s Decision Making Power within the Household</a:t>
            </a:r>
            <a:endParaRPr lang="en-US" sz="4100" dirty="0"/>
          </a:p>
        </p:txBody>
      </p:sp>
      <p:graphicFrame>
        <p:nvGraphicFramePr>
          <p:cNvPr id="5" name="Diagram 4"/>
          <p:cNvGraphicFramePr/>
          <p:nvPr>
            <p:extLst>
              <p:ext uri="{D42A27DB-BD31-4B8C-83A1-F6EECF244321}">
                <p14:modId xmlns:p14="http://schemas.microsoft.com/office/powerpoint/2010/main" val="3011772784"/>
              </p:ext>
            </p:extLst>
          </p:nvPr>
        </p:nvGraphicFramePr>
        <p:xfrm>
          <a:off x="548640" y="1869440"/>
          <a:ext cx="10149840" cy="4551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478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Microcredit on Health and Nutrition Status </a:t>
            </a:r>
            <a:endParaRPr lang="en-US" dirty="0"/>
          </a:p>
        </p:txBody>
      </p:sp>
      <p:graphicFrame>
        <p:nvGraphicFramePr>
          <p:cNvPr id="6" name="Diagram 5"/>
          <p:cNvGraphicFramePr/>
          <p:nvPr>
            <p:extLst>
              <p:ext uri="{D42A27DB-BD31-4B8C-83A1-F6EECF244321}">
                <p14:modId xmlns:p14="http://schemas.microsoft.com/office/powerpoint/2010/main" val="3132158142"/>
              </p:ext>
            </p:extLst>
          </p:nvPr>
        </p:nvGraphicFramePr>
        <p:xfrm>
          <a:off x="2011680" y="2113280"/>
          <a:ext cx="7315200" cy="4334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7364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Financial &amp; Physical Capital Effects of Micro-credit</a:t>
            </a:r>
            <a:endParaRPr lang="en-US" dirty="0"/>
          </a:p>
        </p:txBody>
      </p:sp>
      <p:sp>
        <p:nvSpPr>
          <p:cNvPr id="4" name="Rounded Rectangle 3"/>
          <p:cNvSpPr/>
          <p:nvPr/>
        </p:nvSpPr>
        <p:spPr>
          <a:xfrm>
            <a:off x="1188720" y="2113280"/>
            <a:ext cx="3657600" cy="1706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4493" tIns="52247" rIns="104493" bIns="52247" rtlCol="0" anchor="ctr"/>
          <a:lstStyle/>
          <a:p>
            <a:pPr algn="ctr"/>
            <a:r>
              <a:rPr lang="en-US" sz="2300" dirty="0" smtClean="0"/>
              <a:t>Borrowers change their previous jobs (wood cutting, destroying forests etc.)</a:t>
            </a:r>
            <a:endParaRPr lang="en-US" sz="2300" dirty="0"/>
          </a:p>
        </p:txBody>
      </p:sp>
      <p:sp>
        <p:nvSpPr>
          <p:cNvPr id="5" name="Rounded Rectangle 4"/>
          <p:cNvSpPr/>
          <p:nvPr/>
        </p:nvSpPr>
        <p:spPr>
          <a:xfrm>
            <a:off x="6126480" y="4632960"/>
            <a:ext cx="3931920" cy="1788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4493" tIns="52247" rIns="104493" bIns="52247" rtlCol="0" anchor="ctr"/>
          <a:lstStyle/>
          <a:p>
            <a:pPr algn="ctr"/>
            <a:r>
              <a:rPr lang="en-US" sz="2300" dirty="0" smtClean="0"/>
              <a:t>Micro-credit enables borrowers to focus on present consumption instead of future consumption </a:t>
            </a:r>
            <a:endParaRPr lang="en-US" sz="2300" dirty="0"/>
          </a:p>
        </p:txBody>
      </p:sp>
      <p:cxnSp>
        <p:nvCxnSpPr>
          <p:cNvPr id="9" name="Straight Arrow Connector 8"/>
          <p:cNvCxnSpPr/>
          <p:nvPr/>
        </p:nvCxnSpPr>
        <p:spPr>
          <a:xfrm>
            <a:off x="4846320" y="3820160"/>
            <a:ext cx="1280160" cy="812800"/>
          </a:xfrm>
          <a:prstGeom prst="straightConnector1">
            <a:avLst/>
          </a:prstGeom>
          <a:ln>
            <a:headEnd type="arrow"/>
            <a:tailEnd type="arrow"/>
          </a:ln>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56428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Income &amp; Ownership</a:t>
            </a:r>
            <a:endParaRPr lang="en-US" dirty="0"/>
          </a:p>
        </p:txBody>
      </p:sp>
      <p:sp>
        <p:nvSpPr>
          <p:cNvPr id="4" name="Oval 3"/>
          <p:cNvSpPr/>
          <p:nvPr/>
        </p:nvSpPr>
        <p:spPr>
          <a:xfrm>
            <a:off x="1188720" y="2113280"/>
            <a:ext cx="3840480" cy="1219200"/>
          </a:xfrm>
          <a:prstGeom prst="ellipse">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lIns="104493" tIns="52247" rIns="104493" bIns="52247" rtlCol="0" anchor="ctr"/>
          <a:lstStyle/>
          <a:p>
            <a:pPr algn="ctr"/>
            <a:r>
              <a:rPr lang="en-US" dirty="0" smtClean="0"/>
              <a:t>Micro-credit enables borrowers to - </a:t>
            </a:r>
            <a:endParaRPr lang="en-US" dirty="0"/>
          </a:p>
        </p:txBody>
      </p:sp>
      <p:sp>
        <p:nvSpPr>
          <p:cNvPr id="5" name="Rectangle 4"/>
          <p:cNvSpPr/>
          <p:nvPr/>
        </p:nvSpPr>
        <p:spPr>
          <a:xfrm>
            <a:off x="6126480" y="4145280"/>
            <a:ext cx="4206240" cy="2519680"/>
          </a:xfrm>
          <a:prstGeom prst="rect">
            <a:avLst/>
          </a:prstGeom>
        </p:spPr>
        <p:style>
          <a:lnRef idx="3">
            <a:schemeClr val="lt1"/>
          </a:lnRef>
          <a:fillRef idx="1">
            <a:schemeClr val="accent3"/>
          </a:fillRef>
          <a:effectRef idx="1">
            <a:schemeClr val="accent3"/>
          </a:effectRef>
          <a:fontRef idx="minor">
            <a:schemeClr val="lt1"/>
          </a:fontRef>
        </p:style>
        <p:txBody>
          <a:bodyPr lIns="104493" tIns="52247" rIns="104493" bIns="52247" rtlCol="0" anchor="ctr"/>
          <a:lstStyle/>
          <a:p>
            <a:pPr algn="ctr"/>
            <a:r>
              <a:rPr lang="en-US" dirty="0" smtClean="0"/>
              <a:t>Have a developed sense of ownership over environmental resources which they would have destroyed mercilessly in  the past. </a:t>
            </a:r>
            <a:endParaRPr lang="en-US" dirty="0"/>
          </a:p>
        </p:txBody>
      </p:sp>
      <p:cxnSp>
        <p:nvCxnSpPr>
          <p:cNvPr id="7" name="Straight Arrow Connector 6"/>
          <p:cNvCxnSpPr>
            <a:stCxn id="4" idx="6"/>
          </p:cNvCxnSpPr>
          <p:nvPr/>
        </p:nvCxnSpPr>
        <p:spPr>
          <a:xfrm>
            <a:off x="5029200" y="2722880"/>
            <a:ext cx="1097280" cy="1422400"/>
          </a:xfrm>
          <a:prstGeom prst="straightConnector1">
            <a:avLst/>
          </a:prstGeom>
          <a:ln w="76200">
            <a:headEnd type="triangle" w="med" len="med"/>
            <a:tailEnd type="triangle" w="med" len="med"/>
          </a:ln>
          <a:scene3d>
            <a:camera prst="orthographicFront"/>
            <a:lightRig rig="threePt" dir="t"/>
          </a:scene3d>
          <a:sp3d>
            <a:bevelT prst="slope"/>
          </a:sp3d>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40388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Diversification </a:t>
            </a:r>
            <a:endParaRPr lang="en-US" dirty="0"/>
          </a:p>
        </p:txBody>
      </p:sp>
      <p:sp>
        <p:nvSpPr>
          <p:cNvPr id="4" name="Snip and Round Single Corner Rectangle 3"/>
          <p:cNvSpPr/>
          <p:nvPr/>
        </p:nvSpPr>
        <p:spPr>
          <a:xfrm>
            <a:off x="1188720" y="2357120"/>
            <a:ext cx="3749040" cy="2357120"/>
          </a:xfrm>
          <a:prstGeom prst="snipRound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lIns="104493" tIns="52247" rIns="104493" bIns="52247" rtlCol="0" anchor="ctr"/>
          <a:lstStyle/>
          <a:p>
            <a:pPr algn="ctr"/>
            <a:r>
              <a:rPr lang="en-US" sz="2700" dirty="0" smtClean="0"/>
              <a:t>Micro-credit encourages the borrowers for income diversification  </a:t>
            </a:r>
            <a:endParaRPr lang="en-US" sz="2700" dirty="0"/>
          </a:p>
        </p:txBody>
      </p:sp>
      <p:cxnSp>
        <p:nvCxnSpPr>
          <p:cNvPr id="6" name="Straight Arrow Connector 5"/>
          <p:cNvCxnSpPr>
            <a:stCxn id="4" idx="0"/>
            <a:endCxn id="7" idx="1"/>
          </p:cNvCxnSpPr>
          <p:nvPr/>
        </p:nvCxnSpPr>
        <p:spPr>
          <a:xfrm flipV="1">
            <a:off x="4937760" y="3495040"/>
            <a:ext cx="2194560" cy="4064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7" name="Rounded Rectangle 6"/>
          <p:cNvSpPr/>
          <p:nvPr/>
        </p:nvSpPr>
        <p:spPr>
          <a:xfrm>
            <a:off x="7132320" y="2275840"/>
            <a:ext cx="3383280" cy="2438400"/>
          </a:xfrm>
          <a:prstGeom prst="roundRect">
            <a:avLst/>
          </a:prstGeom>
        </p:spPr>
        <p:style>
          <a:lnRef idx="1">
            <a:schemeClr val="accent2"/>
          </a:lnRef>
          <a:fillRef idx="3">
            <a:schemeClr val="accent2"/>
          </a:fillRef>
          <a:effectRef idx="2">
            <a:schemeClr val="accent2"/>
          </a:effectRef>
          <a:fontRef idx="minor">
            <a:schemeClr val="lt1"/>
          </a:fontRef>
        </p:style>
        <p:txBody>
          <a:bodyPr lIns="104493" tIns="52247" rIns="104493" bIns="52247" rtlCol="0" anchor="ctr"/>
          <a:lstStyle/>
          <a:p>
            <a:pPr algn="ctr"/>
            <a:r>
              <a:rPr lang="en-US" sz="2700" dirty="0" smtClean="0"/>
              <a:t>Microcredit Decreases Overgrazing and Deforestation</a:t>
            </a:r>
            <a:endParaRPr lang="en-US" sz="2700" dirty="0"/>
          </a:p>
        </p:txBody>
      </p:sp>
      <p:cxnSp>
        <p:nvCxnSpPr>
          <p:cNvPr id="13" name="Straight Arrow Connector 12"/>
          <p:cNvCxnSpPr/>
          <p:nvPr/>
        </p:nvCxnSpPr>
        <p:spPr>
          <a:xfrm>
            <a:off x="9052560" y="4714240"/>
            <a:ext cx="0" cy="138176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a:xfrm flipH="1">
            <a:off x="7132320" y="6096000"/>
            <a:ext cx="1920240" cy="0"/>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sp>
        <p:nvSpPr>
          <p:cNvPr id="16" name="Rectangle 15"/>
          <p:cNvSpPr/>
          <p:nvPr/>
        </p:nvSpPr>
        <p:spPr>
          <a:xfrm>
            <a:off x="914400" y="5283201"/>
            <a:ext cx="6217920" cy="1559099"/>
          </a:xfrm>
          <a:prstGeom prst="rect">
            <a:avLst/>
          </a:prstGeom>
        </p:spPr>
        <p:style>
          <a:lnRef idx="1">
            <a:schemeClr val="accent5"/>
          </a:lnRef>
          <a:fillRef idx="3">
            <a:schemeClr val="accent5"/>
          </a:fillRef>
          <a:effectRef idx="2">
            <a:schemeClr val="accent5"/>
          </a:effectRef>
          <a:fontRef idx="minor">
            <a:schemeClr val="lt1"/>
          </a:fontRef>
        </p:style>
        <p:txBody>
          <a:bodyPr lIns="104493" tIns="52247" rIns="104493" bIns="52247" rtlCol="0" anchor="ctr"/>
          <a:lstStyle/>
          <a:p>
            <a:pPr algn="ctr"/>
            <a:r>
              <a:rPr lang="en-US" sz="2700" dirty="0" smtClean="0"/>
              <a:t>The Borrowers of Micro-credit invest their income into various activities which in turn reduces pressure on environment </a:t>
            </a:r>
            <a:endParaRPr lang="en-US" sz="2700" dirty="0"/>
          </a:p>
        </p:txBody>
      </p:sp>
    </p:spTree>
    <p:extLst>
      <p:ext uri="{BB962C8B-B14F-4D97-AF65-F5344CB8AC3E}">
        <p14:creationId xmlns:p14="http://schemas.microsoft.com/office/powerpoint/2010/main" val="961340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1"/>
            <a:ext cx="10515600" cy="6096000"/>
          </a:xfrm>
        </p:spPr>
        <p:style>
          <a:lnRef idx="2">
            <a:schemeClr val="dk1"/>
          </a:lnRef>
          <a:fillRef idx="1">
            <a:schemeClr val="lt1"/>
          </a:fillRef>
          <a:effectRef idx="0">
            <a:schemeClr val="dk1"/>
          </a:effectRef>
          <a:fontRef idx="minor">
            <a:schemeClr val="dk1"/>
          </a:fontRef>
        </p:style>
        <p:txBody>
          <a:bodyPr>
            <a:noAutofit/>
          </a:bodyPr>
          <a:lstStyle/>
          <a:p>
            <a:pPr marL="0" indent="0" algn="ctr">
              <a:spcBef>
                <a:spcPts val="0"/>
              </a:spcBef>
              <a:buNone/>
            </a:pPr>
            <a:r>
              <a:rPr lang="en-US" sz="28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Microfinance</a:t>
            </a:r>
          </a:p>
          <a:p>
            <a:pPr algn="just">
              <a:spcBef>
                <a:spcPts val="0"/>
              </a:spcBef>
              <a:buFont typeface="Wingdings" panose="05000000000000000000" pitchFamily="2" charset="2"/>
              <a:buChar char="§"/>
            </a:pPr>
            <a:r>
              <a:rPr lang="en-US" sz="2800" dirty="0">
                <a:latin typeface="Cambria" panose="02040503050406030204" pitchFamily="18" charset="0"/>
                <a:ea typeface="Cambria" panose="02040503050406030204" pitchFamily="18" charset="0"/>
              </a:rPr>
              <a:t>Microfinance is the provision of financial services such as loans, savings, insurance, and </a:t>
            </a:r>
            <a:r>
              <a:rPr lang="en-US" sz="2800" dirty="0">
                <a:solidFill>
                  <a:schemeClr val="accent2">
                    <a:lumMod val="75000"/>
                  </a:schemeClr>
                </a:solidFill>
                <a:latin typeface="Cambria" panose="02040503050406030204" pitchFamily="18" charset="0"/>
                <a:ea typeface="Cambria" panose="02040503050406030204" pitchFamily="18" charset="0"/>
              </a:rPr>
              <a:t>training</a:t>
            </a:r>
            <a:r>
              <a:rPr lang="en-US" sz="2800" dirty="0">
                <a:latin typeface="Cambria" panose="02040503050406030204" pitchFamily="18" charset="0"/>
                <a:ea typeface="Cambria" panose="02040503050406030204" pitchFamily="18" charset="0"/>
              </a:rPr>
              <a:t> to people </a:t>
            </a:r>
            <a:r>
              <a:rPr lang="en-US" sz="2800" dirty="0">
                <a:solidFill>
                  <a:schemeClr val="accent2">
                    <a:lumMod val="75000"/>
                  </a:schemeClr>
                </a:solidFill>
                <a:latin typeface="Cambria" panose="02040503050406030204" pitchFamily="18" charset="0"/>
                <a:ea typeface="Cambria" panose="02040503050406030204" pitchFamily="18" charset="0"/>
              </a:rPr>
              <a:t>living in poverty</a:t>
            </a:r>
            <a:r>
              <a:rPr lang="en-US" sz="2800" dirty="0">
                <a:latin typeface="Cambria" panose="02040503050406030204" pitchFamily="18" charset="0"/>
                <a:ea typeface="Cambria" panose="02040503050406030204" pitchFamily="18" charset="0"/>
              </a:rPr>
              <a:t>. (Opportunity International)</a:t>
            </a:r>
          </a:p>
          <a:p>
            <a:pPr algn="just">
              <a:spcBef>
                <a:spcPts val="0"/>
              </a:spcBef>
              <a:buFont typeface="Wingdings" panose="05000000000000000000" pitchFamily="2" charset="2"/>
              <a:buChar char="§"/>
            </a:pPr>
            <a:r>
              <a:rPr lang="en-US" sz="2800" dirty="0">
                <a:latin typeface="Cambria" panose="02040503050406030204" pitchFamily="18" charset="0"/>
                <a:ea typeface="Cambria" panose="02040503050406030204" pitchFamily="18" charset="0"/>
              </a:rPr>
              <a:t>The provision of financial services to low-income clients or unique lending groups including Clients and the self-employed, who have </a:t>
            </a:r>
            <a:r>
              <a:rPr lang="en-US" sz="2800" dirty="0">
                <a:solidFill>
                  <a:schemeClr val="accent2">
                    <a:lumMod val="75000"/>
                  </a:schemeClr>
                </a:solidFill>
                <a:latin typeface="Cambria" panose="02040503050406030204" pitchFamily="18" charset="0"/>
                <a:ea typeface="Cambria" panose="02040503050406030204" pitchFamily="18" charset="0"/>
              </a:rPr>
              <a:t>lack access </a:t>
            </a:r>
            <a:r>
              <a:rPr lang="en-US" sz="2800" dirty="0">
                <a:latin typeface="Cambria" panose="02040503050406030204" pitchFamily="18" charset="0"/>
                <a:ea typeface="Cambria" panose="02040503050406030204" pitchFamily="18" charset="0"/>
              </a:rPr>
              <a:t>to banking and related services. (Wikipedia)</a:t>
            </a:r>
          </a:p>
          <a:p>
            <a:pPr algn="just">
              <a:spcBef>
                <a:spcPts val="0"/>
              </a:spcBef>
              <a:buFont typeface="Wingdings" panose="05000000000000000000" pitchFamily="2" charset="2"/>
              <a:buChar char="§"/>
            </a:pPr>
            <a:r>
              <a:rPr lang="en-US" sz="2800" dirty="0">
                <a:latin typeface="Cambria" panose="02040503050406030204" pitchFamily="18" charset="0"/>
                <a:ea typeface="Cambria" panose="02040503050406030204" pitchFamily="18" charset="0"/>
              </a:rPr>
              <a:t>Microfinance is which low-income households have access to a affordable financial services offered by retail providers to finance </a:t>
            </a:r>
            <a:r>
              <a:rPr lang="en-US" sz="2800" dirty="0">
                <a:solidFill>
                  <a:schemeClr val="accent2">
                    <a:lumMod val="75000"/>
                  </a:schemeClr>
                </a:solidFill>
                <a:latin typeface="Cambria" panose="02040503050406030204" pitchFamily="18" charset="0"/>
                <a:ea typeface="Cambria" panose="02040503050406030204" pitchFamily="18" charset="0"/>
              </a:rPr>
              <a:t>income-producing activities, build assets, protect against risks</a:t>
            </a:r>
            <a:r>
              <a:rPr lang="en-US" sz="2800" dirty="0">
                <a:latin typeface="Cambria" panose="02040503050406030204" pitchFamily="18" charset="0"/>
                <a:ea typeface="Cambria" panose="02040503050406030204" pitchFamily="18" charset="0"/>
              </a:rPr>
              <a:t>. </a:t>
            </a:r>
          </a:p>
          <a:p>
            <a:pPr marL="0" indent="0" algn="ctr">
              <a:spcBef>
                <a:spcPts val="0"/>
              </a:spcBef>
              <a:buNone/>
            </a:pPr>
            <a:r>
              <a:rPr lang="en-US" sz="28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Microcredit</a:t>
            </a:r>
          </a:p>
          <a:p>
            <a:pPr marL="0" indent="0" algn="just">
              <a:spcBef>
                <a:spcPts val="0"/>
              </a:spcBef>
              <a:buNone/>
            </a:pPr>
            <a:r>
              <a:rPr lang="en-US" sz="2800" dirty="0">
                <a:latin typeface="Cambria" panose="02040503050406030204" pitchFamily="18" charset="0"/>
                <a:ea typeface="Cambria" panose="02040503050406030204" pitchFamily="18" charset="0"/>
              </a:rPr>
              <a:t>Microcredit is the extension of very small loans  (microloans) to the unemployed, to poor entrepreneurs and to others living in poverty who are not considered  bankable.</a:t>
            </a:r>
          </a:p>
        </p:txBody>
      </p:sp>
      <p:sp>
        <p:nvSpPr>
          <p:cNvPr id="4" name="Title 1">
            <a:extLst>
              <a:ext uri="{FF2B5EF4-FFF2-40B4-BE49-F238E27FC236}">
                <a16:creationId xmlns:a16="http://schemas.microsoft.com/office/drawing/2014/main" xmlns="" id="{BF506F29-7BAD-49A0-A43C-449861DA7E81}"/>
              </a:ext>
            </a:extLst>
          </p:cNvPr>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46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Microfinance </a:t>
            </a:r>
            <a:r>
              <a:rPr lang="en-US" sz="4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a:t>
            </a:r>
            <a:r>
              <a:rPr lang="en-US" sz="46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Microcredit</a:t>
            </a:r>
            <a:endParaRPr lang="en-US" sz="46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82534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10332720" cy="812800"/>
          </a:xfrm>
        </p:spPr>
        <p:style>
          <a:lnRef idx="1">
            <a:schemeClr val="accent6"/>
          </a:lnRef>
          <a:fillRef idx="2">
            <a:schemeClr val="accent6"/>
          </a:fillRef>
          <a:effectRef idx="1">
            <a:schemeClr val="accent6"/>
          </a:effectRef>
          <a:fontRef idx="minor">
            <a:schemeClr val="dk1"/>
          </a:fontRef>
        </p:style>
        <p:txBody>
          <a:bodyPr>
            <a:normAutofit/>
          </a:bodyPr>
          <a:lstStyle/>
          <a:p>
            <a:r>
              <a:rPr lang="en-US" sz="4300" b="1" dirty="0" smtClean="0">
                <a:latin typeface="Cambria" pitchFamily="18" charset="0"/>
              </a:rPr>
              <a:t>What Does Micro-Credit Do?</a:t>
            </a:r>
            <a:endParaRPr lang="en-US" sz="4300" b="1" dirty="0">
              <a:latin typeface="Cambria" pitchFamily="18" charset="0"/>
            </a:endParaRPr>
          </a:p>
        </p:txBody>
      </p:sp>
      <p:sp>
        <p:nvSpPr>
          <p:cNvPr id="3" name="Content Placeholder 2"/>
          <p:cNvSpPr>
            <a:spLocks noGrp="1"/>
          </p:cNvSpPr>
          <p:nvPr>
            <p:ph idx="1"/>
          </p:nvPr>
        </p:nvSpPr>
        <p:spPr>
          <a:xfrm>
            <a:off x="274320" y="975360"/>
            <a:ext cx="10424160" cy="6177280"/>
          </a:xfrm>
        </p:spPr>
        <p:style>
          <a:lnRef idx="2">
            <a:schemeClr val="accent5"/>
          </a:lnRef>
          <a:fillRef idx="1">
            <a:schemeClr val="lt1"/>
          </a:fillRef>
          <a:effectRef idx="0">
            <a:schemeClr val="accent5"/>
          </a:effectRef>
          <a:fontRef idx="minor">
            <a:schemeClr val="dk1"/>
          </a:fontRef>
        </p:style>
        <p:txBody>
          <a:bodyPr>
            <a:noAutofit/>
          </a:bodyPr>
          <a:lstStyle/>
          <a:p>
            <a:pPr lvl="0" algn="just"/>
            <a:r>
              <a:rPr lang="en-US" sz="2900" dirty="0">
                <a:latin typeface="Cambria" pitchFamily="18" charset="0"/>
              </a:rPr>
              <a:t>It promotes credit as a human right.</a:t>
            </a:r>
          </a:p>
          <a:p>
            <a:pPr lvl="0" algn="just"/>
            <a:r>
              <a:rPr lang="en-US" sz="2900" dirty="0">
                <a:latin typeface="Cambria" pitchFamily="18" charset="0"/>
              </a:rPr>
              <a:t>It is aimed towards the poor, particularly poor women.</a:t>
            </a:r>
          </a:p>
          <a:p>
            <a:pPr lvl="0" algn="just"/>
            <a:r>
              <a:rPr lang="en-US" sz="2900" dirty="0">
                <a:latin typeface="Cambria" pitchFamily="18" charset="0"/>
              </a:rPr>
              <a:t>It is based on ‘trust’, not on legal procedures and system.</a:t>
            </a:r>
          </a:p>
          <a:p>
            <a:pPr lvl="0" algn="just"/>
            <a:r>
              <a:rPr lang="en-US" sz="2900" dirty="0">
                <a:latin typeface="Cambria" pitchFamily="18" charset="0"/>
              </a:rPr>
              <a:t>It is offered to create self-employment, income-generating activities and housing for the poor, as opposed to consumption</a:t>
            </a:r>
            <a:r>
              <a:rPr lang="en-US" sz="2900" dirty="0" smtClean="0">
                <a:latin typeface="Cambria" pitchFamily="18" charset="0"/>
              </a:rPr>
              <a:t>.</a:t>
            </a:r>
          </a:p>
          <a:p>
            <a:pPr lvl="0" algn="just"/>
            <a:r>
              <a:rPr lang="en-US" sz="2900" dirty="0" smtClean="0">
                <a:latin typeface="Cambria" pitchFamily="18" charset="0"/>
              </a:rPr>
              <a:t>It was initiated as a challenge to conventional banking which rejected the poor by classifying them as </a:t>
            </a:r>
            <a:r>
              <a:rPr lang="en-US" sz="2900" dirty="0" smtClean="0">
                <a:solidFill>
                  <a:srgbClr val="CC3399"/>
                </a:solidFill>
                <a:effectLst>
                  <a:outerShdw blurRad="38100" dist="38100" dir="2700000" algn="tl">
                    <a:srgbClr val="000000">
                      <a:alpha val="43137"/>
                    </a:srgbClr>
                  </a:outerShdw>
                </a:effectLst>
                <a:latin typeface="Cambria" pitchFamily="18" charset="0"/>
              </a:rPr>
              <a:t>‘not creditworthy’.</a:t>
            </a:r>
          </a:p>
          <a:p>
            <a:pPr lvl="0" algn="just"/>
            <a:r>
              <a:rPr lang="en-US" sz="2900" dirty="0" smtClean="0">
                <a:latin typeface="Cambria" pitchFamily="18" charset="0"/>
              </a:rPr>
              <a:t>It provides service on the door-step of the poor based on the principle that </a:t>
            </a:r>
            <a:r>
              <a:rPr lang="en-US" sz="2900" dirty="0" smtClean="0">
                <a:solidFill>
                  <a:srgbClr val="CC3300"/>
                </a:solidFill>
                <a:latin typeface="Cambria" pitchFamily="18" charset="0"/>
              </a:rPr>
              <a:t>the people should not go to the bank, the bank should go to the people.</a:t>
            </a:r>
          </a:p>
          <a:p>
            <a:pPr lvl="0" algn="just"/>
            <a:r>
              <a:rPr lang="en-US" sz="2900" dirty="0" smtClean="0">
                <a:latin typeface="Cambria" pitchFamily="18" charset="0"/>
              </a:rPr>
              <a:t>It gives high priority to building </a:t>
            </a:r>
            <a:r>
              <a:rPr lang="en-US" sz="2900" dirty="0" smtClean="0">
                <a:solidFill>
                  <a:srgbClr val="0000FF"/>
                </a:solidFill>
                <a:latin typeface="Cambria" pitchFamily="18" charset="0"/>
              </a:rPr>
              <a:t>social capital.</a:t>
            </a:r>
            <a:endParaRPr lang="en-US" sz="2900" dirty="0">
              <a:latin typeface="Cambria" pitchFamily="18" charset="0"/>
            </a:endParaRPr>
          </a:p>
        </p:txBody>
      </p:sp>
    </p:spTree>
    <p:extLst>
      <p:ext uri="{BB962C8B-B14F-4D97-AF65-F5344CB8AC3E}">
        <p14:creationId xmlns:p14="http://schemas.microsoft.com/office/powerpoint/2010/main" val="13142735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9875520" cy="914400"/>
          </a:xfrm>
        </p:spPr>
        <p:style>
          <a:lnRef idx="1">
            <a:schemeClr val="accent4"/>
          </a:lnRef>
          <a:fillRef idx="2">
            <a:schemeClr val="accent4"/>
          </a:fillRef>
          <a:effectRef idx="1">
            <a:schemeClr val="accent4"/>
          </a:effectRef>
          <a:fontRef idx="minor">
            <a:schemeClr val="dk1"/>
          </a:fontRef>
        </p:style>
        <p:txBody>
          <a:bodyPr/>
          <a:lstStyle/>
          <a:p>
            <a:r>
              <a:rPr lang="en-US" dirty="0" smtClean="0">
                <a:latin typeface="Cambria" pitchFamily="18" charset="0"/>
              </a:rPr>
              <a:t>The Micro-credit Program in BRAC </a:t>
            </a:r>
            <a:endParaRPr lang="en-US" dirty="0">
              <a:latin typeface="Cambria" pitchFamily="18" charset="0"/>
            </a:endParaRPr>
          </a:p>
        </p:txBody>
      </p:sp>
      <p:sp>
        <p:nvSpPr>
          <p:cNvPr id="3" name="Content Placeholder 2"/>
          <p:cNvSpPr>
            <a:spLocks noGrp="1"/>
          </p:cNvSpPr>
          <p:nvPr>
            <p:ph idx="1"/>
          </p:nvPr>
        </p:nvSpPr>
        <p:spPr>
          <a:xfrm>
            <a:off x="304800" y="1295400"/>
            <a:ext cx="10363200" cy="5562600"/>
          </a:xfrm>
        </p:spPr>
        <p:style>
          <a:lnRef idx="2">
            <a:schemeClr val="accent4"/>
          </a:lnRef>
          <a:fillRef idx="1">
            <a:schemeClr val="lt1"/>
          </a:fillRef>
          <a:effectRef idx="0">
            <a:schemeClr val="accent4"/>
          </a:effectRef>
          <a:fontRef idx="minor">
            <a:schemeClr val="dk1"/>
          </a:fontRef>
        </p:style>
        <p:txBody>
          <a:bodyPr>
            <a:normAutofit/>
          </a:bodyPr>
          <a:lstStyle/>
          <a:p>
            <a:r>
              <a:rPr lang="en-US" sz="2800" dirty="0">
                <a:latin typeface="Cambria" pitchFamily="18" charset="0"/>
              </a:rPr>
              <a:t>Microfinance is one of the oldest programs in BRAC. </a:t>
            </a:r>
            <a:endParaRPr lang="en-US" sz="2800" dirty="0" smtClean="0">
              <a:latin typeface="Cambria" pitchFamily="18" charset="0"/>
            </a:endParaRPr>
          </a:p>
          <a:p>
            <a:r>
              <a:rPr lang="en-US" sz="2800" dirty="0" smtClean="0">
                <a:latin typeface="Cambria" pitchFamily="18" charset="0"/>
              </a:rPr>
              <a:t>Since </a:t>
            </a:r>
            <a:r>
              <a:rPr lang="en-US" sz="2800" dirty="0">
                <a:latin typeface="Cambria" pitchFamily="18" charset="0"/>
              </a:rPr>
              <a:t>it launched in 1974, it has </a:t>
            </a:r>
            <a:r>
              <a:rPr lang="en-US" sz="2800" dirty="0" smtClean="0">
                <a:latin typeface="Cambria" pitchFamily="18" charset="0"/>
              </a:rPr>
              <a:t>covered all </a:t>
            </a:r>
            <a:r>
              <a:rPr lang="en-US" sz="2800" dirty="0">
                <a:latin typeface="Cambria" pitchFamily="18" charset="0"/>
              </a:rPr>
              <a:t>64 districts. </a:t>
            </a:r>
            <a:endParaRPr lang="en-US" sz="2800" dirty="0" smtClean="0">
              <a:latin typeface="Cambria" pitchFamily="18" charset="0"/>
            </a:endParaRPr>
          </a:p>
          <a:p>
            <a:r>
              <a:rPr lang="en-US" sz="2800" dirty="0" smtClean="0">
                <a:latin typeface="Cambria" pitchFamily="18" charset="0"/>
              </a:rPr>
              <a:t>It </a:t>
            </a:r>
            <a:r>
              <a:rPr lang="en-US" sz="2800" dirty="0">
                <a:latin typeface="Cambria" pitchFamily="18" charset="0"/>
              </a:rPr>
              <a:t>provides four stages as a ladder to help the vast majority of the population </a:t>
            </a:r>
            <a:r>
              <a:rPr lang="en-US" sz="2800" dirty="0" smtClean="0">
                <a:latin typeface="Cambria" pitchFamily="18" charset="0"/>
              </a:rPr>
              <a:t>get out </a:t>
            </a:r>
            <a:r>
              <a:rPr lang="en-US" sz="2800" dirty="0">
                <a:latin typeface="Cambria" pitchFamily="18" charset="0"/>
              </a:rPr>
              <a:t>of the poverty </a:t>
            </a:r>
            <a:r>
              <a:rPr lang="en-US" sz="2800" dirty="0" smtClean="0">
                <a:latin typeface="Cambria" pitchFamily="18" charset="0"/>
              </a:rPr>
              <a:t>trap. </a:t>
            </a:r>
          </a:p>
          <a:p>
            <a:pPr>
              <a:buNone/>
            </a:pPr>
            <a:r>
              <a:rPr lang="en-US" sz="2800" dirty="0" smtClean="0">
                <a:latin typeface="Cambria" pitchFamily="18" charset="0"/>
              </a:rPr>
              <a:t>The Micro-credit Program in BRAC: Four Step Ladder </a:t>
            </a:r>
          </a:p>
          <a:p>
            <a:r>
              <a:rPr lang="en-US" sz="2800" b="1" i="1" u="sng" dirty="0" smtClean="0">
                <a:effectLst>
                  <a:outerShdw blurRad="38100" dist="38100" dir="2700000" algn="tl">
                    <a:srgbClr val="000000">
                      <a:alpha val="43137"/>
                    </a:srgbClr>
                  </a:outerShdw>
                </a:effectLst>
                <a:latin typeface="Cambria" pitchFamily="18" charset="0"/>
              </a:rPr>
              <a:t>First</a:t>
            </a:r>
            <a:r>
              <a:rPr lang="en-US" sz="2800" dirty="0" smtClean="0">
                <a:latin typeface="Cambria" pitchFamily="18" charset="0"/>
              </a:rPr>
              <a:t> is to provide asset grants and soft loans from the targeting the </a:t>
            </a:r>
            <a:r>
              <a:rPr lang="en-US" sz="2800" b="1" i="1" dirty="0" smtClean="0">
                <a:latin typeface="Cambria" pitchFamily="18" charset="0"/>
              </a:rPr>
              <a:t>Ultra Poor program </a:t>
            </a:r>
          </a:p>
          <a:p>
            <a:r>
              <a:rPr lang="en-US" sz="2800" b="1" i="1" u="sng" dirty="0" smtClean="0">
                <a:effectLst>
                  <a:outerShdw blurRad="38100" dist="38100" dir="2700000" algn="tl">
                    <a:srgbClr val="000000">
                      <a:alpha val="43137"/>
                    </a:srgbClr>
                  </a:outerShdw>
                </a:effectLst>
                <a:latin typeface="Cambria" pitchFamily="18" charset="0"/>
              </a:rPr>
              <a:t>Second</a:t>
            </a:r>
            <a:r>
              <a:rPr lang="en-US" sz="2800" dirty="0" smtClean="0">
                <a:latin typeface="Cambria" pitchFamily="18" charset="0"/>
              </a:rPr>
              <a:t> is to borrow microloans from the </a:t>
            </a:r>
            <a:r>
              <a:rPr lang="en-US" sz="2800" b="1" i="1" dirty="0" err="1" smtClean="0">
                <a:latin typeface="Cambria" pitchFamily="18" charset="0"/>
              </a:rPr>
              <a:t>Dabi</a:t>
            </a:r>
            <a:r>
              <a:rPr lang="en-US" sz="2800" b="1" i="1" dirty="0" smtClean="0">
                <a:latin typeface="Cambria" pitchFamily="18" charset="0"/>
              </a:rPr>
              <a:t> scheme</a:t>
            </a:r>
          </a:p>
          <a:p>
            <a:r>
              <a:rPr lang="en-US" sz="2800" b="1" i="1" u="sng" dirty="0" smtClean="0">
                <a:effectLst>
                  <a:outerShdw blurRad="38100" dist="38100" dir="2700000" algn="tl">
                    <a:srgbClr val="000000">
                      <a:alpha val="43137"/>
                    </a:srgbClr>
                  </a:outerShdw>
                </a:effectLst>
                <a:latin typeface="Cambria" pitchFamily="18" charset="0"/>
              </a:rPr>
              <a:t>Third</a:t>
            </a:r>
            <a:r>
              <a:rPr lang="en-US" sz="2800" dirty="0" smtClean="0">
                <a:latin typeface="Cambria" pitchFamily="18" charset="0"/>
              </a:rPr>
              <a:t> is to borrow microloans from the </a:t>
            </a:r>
            <a:r>
              <a:rPr lang="en-US" sz="2800" b="1" i="1" dirty="0" err="1" smtClean="0">
                <a:latin typeface="Cambria" pitchFamily="18" charset="0"/>
              </a:rPr>
              <a:t>Progoti</a:t>
            </a:r>
            <a:r>
              <a:rPr lang="en-US" sz="2800" b="1" i="1" dirty="0" smtClean="0">
                <a:latin typeface="Cambria" pitchFamily="18" charset="0"/>
              </a:rPr>
              <a:t> scheme</a:t>
            </a:r>
          </a:p>
          <a:p>
            <a:r>
              <a:rPr lang="en-US" sz="2800" b="1" i="1" u="sng" dirty="0" smtClean="0">
                <a:effectLst>
                  <a:outerShdw blurRad="38100" dist="38100" dir="2700000" algn="tl">
                    <a:srgbClr val="000000">
                      <a:alpha val="43137"/>
                    </a:srgbClr>
                  </a:outerShdw>
                </a:effectLst>
                <a:latin typeface="Cambria" pitchFamily="18" charset="0"/>
              </a:rPr>
              <a:t>Fourth</a:t>
            </a:r>
            <a:r>
              <a:rPr lang="en-US" sz="2800" dirty="0" smtClean="0">
                <a:latin typeface="Cambria" pitchFamily="18" charset="0"/>
              </a:rPr>
              <a:t> is to borrow </a:t>
            </a:r>
            <a:r>
              <a:rPr lang="en-US" sz="2800" i="1" dirty="0" smtClean="0">
                <a:latin typeface="Cambria" pitchFamily="18" charset="0"/>
              </a:rPr>
              <a:t>SME (Small and medium enterprises) loans</a:t>
            </a:r>
            <a:r>
              <a:rPr lang="en-US" sz="2800" dirty="0" smtClean="0">
                <a:latin typeface="Cambria" pitchFamily="18" charset="0"/>
              </a:rPr>
              <a:t> from mainstream banks</a:t>
            </a:r>
          </a:p>
          <a:p>
            <a:pPr>
              <a:buNone/>
            </a:pPr>
            <a:endParaRPr lang="en-US" sz="2800" dirty="0">
              <a:latin typeface="Cambria" pitchFamily="18" charset="0"/>
            </a:endParaRPr>
          </a:p>
        </p:txBody>
      </p:sp>
    </p:spTree>
    <p:extLst>
      <p:ext uri="{BB962C8B-B14F-4D97-AF65-F5344CB8AC3E}">
        <p14:creationId xmlns:p14="http://schemas.microsoft.com/office/powerpoint/2010/main" val="307010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E622710-6251-4CA2-AA1F-4B59C8EAF8BE}"/>
              </a:ext>
            </a:extLst>
          </p:cNvPr>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algn="ctr">
              <a:buNone/>
            </a:pPr>
            <a:r>
              <a:rPr lang="en-US" sz="5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Adverse effect of microfinance</a:t>
            </a:r>
          </a:p>
        </p:txBody>
      </p:sp>
      <p:sp>
        <p:nvSpPr>
          <p:cNvPr id="5" name="Content Placeholder 2">
            <a:extLst>
              <a:ext uri="{FF2B5EF4-FFF2-40B4-BE49-F238E27FC236}">
                <a16:creationId xmlns:a16="http://schemas.microsoft.com/office/drawing/2014/main" xmlns="" id="{F1D44590-59D8-4187-B100-74693EF98F08}"/>
              </a:ext>
            </a:extLst>
          </p:cNvPr>
          <p:cNvSpPr>
            <a:spLocks noGrp="1"/>
          </p:cNvSpPr>
          <p:nvPr>
            <p:ph idx="1"/>
          </p:nvPr>
        </p:nvSpPr>
        <p:spPr>
          <a:xfrm>
            <a:off x="533400" y="1676400"/>
            <a:ext cx="9982200" cy="4800600"/>
          </a:xfrm>
          <a:ln/>
        </p:spPr>
        <p:style>
          <a:lnRef idx="2">
            <a:schemeClr val="accent1"/>
          </a:lnRef>
          <a:fillRef idx="1">
            <a:schemeClr val="lt1"/>
          </a:fillRef>
          <a:effectRef idx="0">
            <a:schemeClr val="accent1"/>
          </a:effectRef>
          <a:fontRef idx="minor">
            <a:schemeClr val="dk1"/>
          </a:fontRef>
        </p:style>
        <p:txBody>
          <a:bodyPr>
            <a:noAutofit/>
          </a:bodyPr>
          <a:lstStyle/>
          <a:p>
            <a:pPr marL="274306" indent="-274306" algn="just">
              <a:lnSpc>
                <a:spcPct val="125000"/>
              </a:lnSpc>
              <a:spcBef>
                <a:spcPts val="0"/>
              </a:spcBef>
              <a:buFont typeface="Wingdings" panose="05000000000000000000" pitchFamily="2" charset="2"/>
              <a:buChar char="§"/>
            </a:pPr>
            <a:r>
              <a:rPr lang="en-US" sz="3000" dirty="0">
                <a:latin typeface="Cambria" panose="02040503050406030204" pitchFamily="18" charset="0"/>
                <a:ea typeface="Cambria" panose="02040503050406030204" pitchFamily="18" charset="0"/>
              </a:rPr>
              <a:t>Works mainly </a:t>
            </a:r>
            <a:r>
              <a:rPr lang="en-US" sz="3000" dirty="0">
                <a:solidFill>
                  <a:srgbClr val="FF0000"/>
                </a:solidFill>
                <a:latin typeface="Cambria" panose="02040503050406030204" pitchFamily="18" charset="0"/>
                <a:ea typeface="Cambria" panose="02040503050406030204" pitchFamily="18" charset="0"/>
              </a:rPr>
              <a:t>on moderate poor</a:t>
            </a:r>
            <a:r>
              <a:rPr lang="en-US" sz="3000" dirty="0">
                <a:latin typeface="Cambria" panose="02040503050406030204" pitchFamily="18" charset="0"/>
                <a:ea typeface="Cambria" panose="02040503050406030204" pitchFamily="18" charset="0"/>
              </a:rPr>
              <a:t>, no long run </a:t>
            </a:r>
            <a:r>
              <a:rPr lang="en-US" sz="3000" dirty="0" smtClean="0">
                <a:latin typeface="Cambria" panose="02040503050406030204" pitchFamily="18" charset="0"/>
                <a:ea typeface="Cambria" panose="02040503050406030204" pitchFamily="18" charset="0"/>
              </a:rPr>
              <a:t>impact. But </a:t>
            </a:r>
            <a:r>
              <a:rPr lang="en-US" sz="3000" dirty="0">
                <a:latin typeface="Cambria" panose="02040503050406030204" pitchFamily="18" charset="0"/>
                <a:ea typeface="Cambria" panose="02040503050406030204" pitchFamily="18" charset="0"/>
                <a:cs typeface="Arial"/>
              </a:rPr>
              <a:t>Sustainable savings more important in long run</a:t>
            </a:r>
            <a:r>
              <a:rPr lang="en-US" sz="3000" spc="-122" dirty="0">
                <a:latin typeface="Cambria" panose="02040503050406030204" pitchFamily="18" charset="0"/>
                <a:ea typeface="Cambria" panose="02040503050406030204" pitchFamily="18" charset="0"/>
                <a:cs typeface="Arial"/>
              </a:rPr>
              <a:t>.</a:t>
            </a:r>
            <a:endParaRPr lang="en-US" sz="3000" dirty="0">
              <a:latin typeface="Cambria" panose="02040503050406030204" pitchFamily="18" charset="0"/>
              <a:ea typeface="Cambria" panose="02040503050406030204" pitchFamily="18" charset="0"/>
              <a:cs typeface="Arial"/>
            </a:endParaRPr>
          </a:p>
          <a:p>
            <a:pPr marL="274306" indent="-274306" algn="just">
              <a:lnSpc>
                <a:spcPct val="125000"/>
              </a:lnSpc>
              <a:spcBef>
                <a:spcPts val="0"/>
              </a:spcBef>
              <a:buFont typeface="Wingdings" panose="05000000000000000000" pitchFamily="2" charset="2"/>
              <a:buChar char="§"/>
            </a:pPr>
            <a:r>
              <a:rPr lang="en-US" sz="3000" dirty="0" smtClean="0">
                <a:latin typeface="Cambria" panose="02040503050406030204" pitchFamily="18" charset="0"/>
                <a:ea typeface="Cambria" panose="02040503050406030204" pitchFamily="18" charset="0"/>
              </a:rPr>
              <a:t>Some </a:t>
            </a:r>
            <a:r>
              <a:rPr lang="en-US" sz="3000" dirty="0">
                <a:latin typeface="Cambria" panose="02040503050406030204" pitchFamily="18" charset="0"/>
                <a:ea typeface="Cambria" panose="02040503050406030204" pitchFamily="18" charset="0"/>
              </a:rPr>
              <a:t>borrowers benefitted but </a:t>
            </a:r>
            <a:r>
              <a:rPr lang="en-US" sz="3000" dirty="0">
                <a:solidFill>
                  <a:srgbClr val="FF0000"/>
                </a:solidFill>
                <a:latin typeface="Cambria" panose="02040503050406030204" pitchFamily="18" charset="0"/>
                <a:ea typeface="Cambria" panose="02040503050406030204" pitchFamily="18" charset="0"/>
              </a:rPr>
              <a:t>a lot struggling, over-indebtedness and asset loss.</a:t>
            </a:r>
          </a:p>
          <a:p>
            <a:pPr marL="274306" indent="-274306" algn="just">
              <a:lnSpc>
                <a:spcPct val="125000"/>
              </a:lnSpc>
              <a:spcBef>
                <a:spcPts val="0"/>
              </a:spcBef>
              <a:buFont typeface="Wingdings" panose="05000000000000000000" pitchFamily="2" charset="2"/>
              <a:buChar char="§"/>
            </a:pPr>
            <a:r>
              <a:rPr lang="en-US" sz="3000" dirty="0">
                <a:latin typeface="Cambria" panose="02040503050406030204" pitchFamily="18" charset="0"/>
                <a:ea typeface="Cambria" panose="02040503050406030204" pitchFamily="18" charset="0"/>
                <a:cs typeface="Arial"/>
              </a:rPr>
              <a:t>Sub-prime style lending, </a:t>
            </a:r>
            <a:r>
              <a:rPr lang="en-US" sz="3000" dirty="0">
                <a:solidFill>
                  <a:srgbClr val="FF0000"/>
                </a:solidFill>
                <a:latin typeface="Cambria" panose="02040503050406030204" pitchFamily="18" charset="0"/>
                <a:ea typeface="Cambria" panose="02040503050406030204" pitchFamily="18" charset="0"/>
                <a:cs typeface="Arial"/>
              </a:rPr>
              <a:t>charged high rates</a:t>
            </a:r>
            <a:r>
              <a:rPr lang="en-US" sz="3000" spc="-149" dirty="0">
                <a:solidFill>
                  <a:srgbClr val="FF0000"/>
                </a:solidFill>
                <a:latin typeface="Cambria" panose="02040503050406030204" pitchFamily="18" charset="0"/>
                <a:ea typeface="Cambria" panose="02040503050406030204" pitchFamily="18" charset="0"/>
                <a:cs typeface="Arial"/>
              </a:rPr>
              <a:t> </a:t>
            </a:r>
            <a:r>
              <a:rPr lang="en-US" sz="3000" dirty="0">
                <a:solidFill>
                  <a:srgbClr val="FF0000"/>
                </a:solidFill>
                <a:latin typeface="Cambria" panose="02040503050406030204" pitchFamily="18" charset="0"/>
                <a:ea typeface="Cambria" panose="02040503050406030204" pitchFamily="18" charset="0"/>
                <a:cs typeface="Arial"/>
              </a:rPr>
              <a:t>of  interest</a:t>
            </a:r>
          </a:p>
          <a:p>
            <a:pPr marL="274306" indent="-274306" algn="just">
              <a:lnSpc>
                <a:spcPct val="125000"/>
              </a:lnSpc>
              <a:spcBef>
                <a:spcPts val="0"/>
              </a:spcBef>
              <a:buFont typeface="Wingdings" panose="05000000000000000000" pitchFamily="2" charset="2"/>
              <a:buChar char="§"/>
            </a:pPr>
            <a:r>
              <a:rPr lang="en-US" sz="3000" dirty="0">
                <a:solidFill>
                  <a:srgbClr val="FF0000"/>
                </a:solidFill>
                <a:latin typeface="Cambria" panose="02040503050406030204" pitchFamily="18" charset="0"/>
                <a:ea typeface="Cambria" panose="02040503050406030204" pitchFamily="18" charset="0"/>
                <a:cs typeface="Arial"/>
              </a:rPr>
              <a:t>Coercive collection </a:t>
            </a:r>
            <a:r>
              <a:rPr lang="en-US" sz="3000" dirty="0">
                <a:latin typeface="Cambria" panose="02040503050406030204" pitchFamily="18" charset="0"/>
                <a:ea typeface="Cambria" panose="02040503050406030204" pitchFamily="18" charset="0"/>
                <a:cs typeface="Arial"/>
              </a:rPr>
              <a:t>practices by </a:t>
            </a:r>
            <a:r>
              <a:rPr lang="en-US" sz="3000" spc="5" dirty="0">
                <a:latin typeface="Cambria" panose="02040503050406030204" pitchFamily="18" charset="0"/>
                <a:ea typeface="Cambria" panose="02040503050406030204" pitchFamily="18" charset="0"/>
                <a:cs typeface="Arial"/>
              </a:rPr>
              <a:t>some</a:t>
            </a:r>
            <a:r>
              <a:rPr lang="en-US" sz="3000" spc="-48" dirty="0">
                <a:latin typeface="Cambria" panose="02040503050406030204" pitchFamily="18" charset="0"/>
                <a:ea typeface="Cambria" panose="02040503050406030204" pitchFamily="18" charset="0"/>
                <a:cs typeface="Arial"/>
              </a:rPr>
              <a:t> </a:t>
            </a:r>
            <a:r>
              <a:rPr lang="en-US" sz="3000" dirty="0">
                <a:latin typeface="Cambria" panose="02040503050406030204" pitchFamily="18" charset="0"/>
                <a:ea typeface="Cambria" panose="02040503050406030204" pitchFamily="18" charset="0"/>
                <a:cs typeface="Arial"/>
              </a:rPr>
              <a:t>lenders</a:t>
            </a:r>
          </a:p>
          <a:p>
            <a:pPr marL="274306" indent="-274306" algn="just">
              <a:lnSpc>
                <a:spcPct val="125000"/>
              </a:lnSpc>
              <a:spcBef>
                <a:spcPts val="0"/>
              </a:spcBef>
              <a:buFont typeface="Wingdings" panose="05000000000000000000" pitchFamily="2" charset="2"/>
              <a:buChar char="§"/>
            </a:pPr>
            <a:r>
              <a:rPr lang="en-US" sz="3000" dirty="0">
                <a:latin typeface="Cambria" panose="02040503050406030204" pitchFamily="18" charset="0"/>
                <a:ea typeface="Cambria" panose="02040503050406030204" pitchFamily="18" charset="0"/>
                <a:cs typeface="Arial"/>
              </a:rPr>
              <a:t>Micro-finance cannot compensate for</a:t>
            </a:r>
            <a:r>
              <a:rPr lang="en-US" sz="3000" spc="-101" dirty="0">
                <a:latin typeface="Cambria" panose="02040503050406030204" pitchFamily="18" charset="0"/>
                <a:ea typeface="Cambria" panose="02040503050406030204" pitchFamily="18" charset="0"/>
                <a:cs typeface="Arial"/>
              </a:rPr>
              <a:t> </a:t>
            </a:r>
            <a:r>
              <a:rPr lang="en-US" sz="3000" dirty="0">
                <a:latin typeface="Cambria" panose="02040503050406030204" pitchFamily="18" charset="0"/>
                <a:ea typeface="Cambria" panose="02040503050406030204" pitchFamily="18" charset="0"/>
                <a:cs typeface="Arial"/>
              </a:rPr>
              <a:t>inadequate  </a:t>
            </a:r>
            <a:r>
              <a:rPr lang="en-US" sz="3000" dirty="0">
                <a:solidFill>
                  <a:srgbClr val="FF0000"/>
                </a:solidFill>
                <a:latin typeface="Cambria" panose="02040503050406030204" pitchFamily="18" charset="0"/>
                <a:ea typeface="Cambria" panose="02040503050406030204" pitchFamily="18" charset="0"/>
                <a:cs typeface="Arial"/>
              </a:rPr>
              <a:t>healthcare,</a:t>
            </a:r>
            <a:r>
              <a:rPr lang="en-US" sz="3000" spc="-32" dirty="0">
                <a:solidFill>
                  <a:srgbClr val="FF0000"/>
                </a:solidFill>
                <a:latin typeface="Cambria" panose="02040503050406030204" pitchFamily="18" charset="0"/>
                <a:ea typeface="Cambria" panose="02040503050406030204" pitchFamily="18" charset="0"/>
                <a:cs typeface="Arial"/>
              </a:rPr>
              <a:t> </a:t>
            </a:r>
            <a:r>
              <a:rPr lang="en-US" sz="3000" dirty="0">
                <a:solidFill>
                  <a:srgbClr val="FF0000"/>
                </a:solidFill>
                <a:latin typeface="Cambria" panose="02040503050406030204" pitchFamily="18" charset="0"/>
                <a:ea typeface="Cambria" panose="02040503050406030204" pitchFamily="18" charset="0"/>
                <a:cs typeface="Arial"/>
              </a:rPr>
              <a:t>education</a:t>
            </a:r>
            <a:r>
              <a:rPr lang="en-US" sz="3000" spc="-16" dirty="0">
                <a:solidFill>
                  <a:srgbClr val="FF0000"/>
                </a:solidFill>
                <a:latin typeface="Cambria" panose="02040503050406030204" pitchFamily="18" charset="0"/>
                <a:ea typeface="Cambria" panose="02040503050406030204" pitchFamily="18" charset="0"/>
                <a:cs typeface="Arial"/>
              </a:rPr>
              <a:t> </a:t>
            </a:r>
            <a:r>
              <a:rPr lang="en-US" sz="3000" dirty="0">
                <a:solidFill>
                  <a:srgbClr val="FF0000"/>
                </a:solidFill>
                <a:latin typeface="Cambria" panose="02040503050406030204" pitchFamily="18" charset="0"/>
                <a:ea typeface="Cambria" panose="02040503050406030204" pitchFamily="18" charset="0"/>
                <a:cs typeface="Arial"/>
              </a:rPr>
              <a:t>or </a:t>
            </a:r>
            <a:r>
              <a:rPr lang="en-US" sz="3000" dirty="0" smtClean="0">
                <a:solidFill>
                  <a:srgbClr val="FF0000"/>
                </a:solidFill>
                <a:latin typeface="Cambria" panose="02040503050406030204" pitchFamily="18" charset="0"/>
                <a:ea typeface="Cambria" panose="02040503050406030204" pitchFamily="18" charset="0"/>
                <a:cs typeface="Arial"/>
              </a:rPr>
              <a:t>infrastructure</a:t>
            </a:r>
          </a:p>
        </p:txBody>
      </p:sp>
    </p:spTree>
    <p:extLst>
      <p:ext uri="{BB962C8B-B14F-4D97-AF65-F5344CB8AC3E}">
        <p14:creationId xmlns:p14="http://schemas.microsoft.com/office/powerpoint/2010/main" val="1782528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E622710-6251-4CA2-AA1F-4B59C8EAF8BE}"/>
              </a:ext>
            </a:extLst>
          </p:cNvPr>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algn="ctr">
              <a:buNone/>
            </a:pPr>
            <a:r>
              <a:rPr lang="en-US" sz="5000" b="1" dirty="0">
                <a:latin typeface="Cambria" panose="02040503050406030204" pitchFamily="18" charset="0"/>
                <a:ea typeface="Cambria" panose="02040503050406030204" pitchFamily="18" charset="0"/>
              </a:rPr>
              <a:t>References</a:t>
            </a:r>
            <a:endParaRPr lang="en-US" sz="5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 name="Content Placeholder 2">
            <a:extLst>
              <a:ext uri="{FF2B5EF4-FFF2-40B4-BE49-F238E27FC236}">
                <a16:creationId xmlns:a16="http://schemas.microsoft.com/office/drawing/2014/main" xmlns="" id="{F1D44590-59D8-4187-B100-74693EF98F08}"/>
              </a:ext>
            </a:extLst>
          </p:cNvPr>
          <p:cNvSpPr>
            <a:spLocks noGrp="1"/>
          </p:cNvSpPr>
          <p:nvPr>
            <p:ph idx="1"/>
          </p:nvPr>
        </p:nvSpPr>
        <p:spPr>
          <a:xfrm>
            <a:off x="304800" y="990600"/>
            <a:ext cx="10363200" cy="3886201"/>
          </a:xfrm>
          <a:ln/>
        </p:spPr>
        <p:style>
          <a:lnRef idx="2">
            <a:schemeClr val="accent1"/>
          </a:lnRef>
          <a:fillRef idx="1">
            <a:schemeClr val="lt1"/>
          </a:fillRef>
          <a:effectRef idx="0">
            <a:schemeClr val="accent1"/>
          </a:effectRef>
          <a:fontRef idx="minor">
            <a:schemeClr val="dk1"/>
          </a:fontRef>
        </p:style>
        <p:txBody>
          <a:bodyPr>
            <a:noAutofit/>
          </a:bodyPr>
          <a:lstStyle/>
          <a:p>
            <a:pPr marL="243836" indent="-243836" algn="just">
              <a:buFont typeface="+mj-lt"/>
              <a:buAutoNum type="arabicPeriod"/>
            </a:pPr>
            <a:r>
              <a:rPr lang="en-US" sz="2700" dirty="0">
                <a:latin typeface="Cambria" panose="02040503050406030204" pitchFamily="18" charset="0"/>
                <a:ea typeface="Cambria" panose="02040503050406030204" pitchFamily="18" charset="0"/>
              </a:rPr>
              <a:t> Alamgir, D. (2010). State of Microfinance in Bangladesh. Dhaka: Institute of Microfinance.</a:t>
            </a:r>
          </a:p>
          <a:p>
            <a:pPr marL="243836" indent="-243836" algn="just">
              <a:buFont typeface="+mj-lt"/>
              <a:buAutoNum type="arabicPeriod"/>
            </a:pPr>
            <a:r>
              <a:rPr lang="en-US" sz="2700" dirty="0">
                <a:latin typeface="Cambria" panose="02040503050406030204" pitchFamily="18" charset="0"/>
                <a:ea typeface="Cambria" panose="02040503050406030204" pitchFamily="18" charset="0"/>
              </a:rPr>
              <a:t> CDF. (1996-2006). Bangladesh Microfinance Statistics. Dhaka: Credit &amp; Development Forum.</a:t>
            </a:r>
          </a:p>
          <a:p>
            <a:pPr marL="243836" indent="-243836" algn="just">
              <a:buFont typeface="+mj-lt"/>
              <a:buAutoNum type="arabicPeriod"/>
            </a:pPr>
            <a:r>
              <a:rPr lang="en-US" sz="2700" dirty="0">
                <a:latin typeface="Cambria" panose="02040503050406030204" pitchFamily="18" charset="0"/>
                <a:ea typeface="Cambria" panose="02040503050406030204" pitchFamily="18" charset="0"/>
              </a:rPr>
              <a:t> </a:t>
            </a:r>
            <a:r>
              <a:rPr lang="en-US" sz="2700" dirty="0" err="1">
                <a:latin typeface="Cambria" panose="02040503050406030204" pitchFamily="18" charset="0"/>
                <a:ea typeface="Cambria" panose="02040503050406030204" pitchFamily="18" charset="0"/>
              </a:rPr>
              <a:t>Faruqee</a:t>
            </a:r>
            <a:r>
              <a:rPr lang="en-US" sz="2700" dirty="0">
                <a:latin typeface="Cambria" panose="02040503050406030204" pitchFamily="18" charset="0"/>
                <a:ea typeface="Cambria" panose="02040503050406030204" pitchFamily="18" charset="0"/>
              </a:rPr>
              <a:t>, R., &amp; </a:t>
            </a:r>
            <a:r>
              <a:rPr lang="en-US" sz="2700" dirty="0" err="1">
                <a:latin typeface="Cambria" panose="02040503050406030204" pitchFamily="18" charset="0"/>
                <a:ea typeface="Cambria" panose="02040503050406030204" pitchFamily="18" charset="0"/>
              </a:rPr>
              <a:t>Badruddoza</a:t>
            </a:r>
            <a:r>
              <a:rPr lang="en-US" sz="2700" dirty="0">
                <a:latin typeface="Cambria" panose="02040503050406030204" pitchFamily="18" charset="0"/>
                <a:ea typeface="Cambria" panose="02040503050406030204" pitchFamily="18" charset="0"/>
              </a:rPr>
              <a:t>, S. (2011). Microfinance in Bangladesh: Past, Present and Future . Dhaka: Institute of Microfinance.</a:t>
            </a:r>
          </a:p>
          <a:p>
            <a:pPr marL="243836" indent="-243836" algn="just">
              <a:buFont typeface="+mj-lt"/>
              <a:buAutoNum type="arabicPeriod"/>
            </a:pPr>
            <a:r>
              <a:rPr lang="en-US" sz="2700" dirty="0">
                <a:latin typeface="Cambria" panose="02040503050406030204" pitchFamily="18" charset="0"/>
                <a:ea typeface="Cambria" panose="02040503050406030204" pitchFamily="18" charset="0"/>
              </a:rPr>
              <a:t>Hasan, T. (2011). Governance of MFIs in Bangladesh. Dhaka: Institute of Microfinance.</a:t>
            </a:r>
          </a:p>
        </p:txBody>
      </p:sp>
    </p:spTree>
    <p:extLst>
      <p:ext uri="{BB962C8B-B14F-4D97-AF65-F5344CB8AC3E}">
        <p14:creationId xmlns:p14="http://schemas.microsoft.com/office/powerpoint/2010/main" val="1547952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D77C224-B2B3-486B-BC44-945A3A14CE72}"/>
              </a:ext>
            </a:extLst>
          </p:cNvPr>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Key Takeaways of</a:t>
            </a:r>
            <a:r>
              <a:rPr lang="en-US" sz="5000" b="1" spc="-10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000" b="1" spc="-5"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Microfinance</a:t>
            </a:r>
            <a:endParaRPr lang="en-US" sz="5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 name="Content Placeholder 2">
            <a:extLst>
              <a:ext uri="{FF2B5EF4-FFF2-40B4-BE49-F238E27FC236}">
                <a16:creationId xmlns:a16="http://schemas.microsoft.com/office/drawing/2014/main" xmlns="" id="{FE870B7D-E98C-4A7C-8371-49CC03E8EBFD}"/>
              </a:ext>
            </a:extLst>
          </p:cNvPr>
          <p:cNvSpPr>
            <a:spLocks noGrp="1"/>
          </p:cNvSpPr>
          <p:nvPr>
            <p:ph idx="1"/>
          </p:nvPr>
        </p:nvSpPr>
        <p:spPr>
          <a:xfrm>
            <a:off x="381000" y="1219200"/>
            <a:ext cx="10134600" cy="5867400"/>
          </a:xfrm>
        </p:spPr>
        <p:style>
          <a:lnRef idx="2">
            <a:schemeClr val="accent2"/>
          </a:lnRef>
          <a:fillRef idx="1">
            <a:schemeClr val="lt1"/>
          </a:fillRef>
          <a:effectRef idx="0">
            <a:schemeClr val="accent2"/>
          </a:effectRef>
          <a:fontRef idx="minor">
            <a:schemeClr val="dk1"/>
          </a:fontRef>
        </p:style>
        <p:txBody>
          <a:bodyPr>
            <a:noAutofit/>
          </a:bodyPr>
          <a:lstStyle/>
          <a:p>
            <a:pPr algn="just">
              <a:spcBef>
                <a:spcPts val="0"/>
              </a:spcBef>
              <a:buFont typeface="Wingdings" panose="05000000000000000000" pitchFamily="2" charset="2"/>
              <a:buChar char="§"/>
            </a:pPr>
            <a:r>
              <a:rPr lang="en-US" sz="2800" dirty="0" smtClean="0">
                <a:latin typeface="Cambria" panose="02040503050406030204" pitchFamily="18" charset="0"/>
                <a:ea typeface="Cambria" panose="02040503050406030204" pitchFamily="18" charset="0"/>
              </a:rPr>
              <a:t>Microfinance is a banking service provided to unemployed or low-income individuals or groups who otherwise would have no access to financial services. </a:t>
            </a:r>
          </a:p>
          <a:p>
            <a:pPr algn="just">
              <a:spcBef>
                <a:spcPts val="0"/>
              </a:spcBef>
              <a:buFont typeface="Wingdings" panose="05000000000000000000" pitchFamily="2" charset="2"/>
              <a:buChar char="§"/>
            </a:pPr>
            <a:r>
              <a:rPr lang="en-US" sz="2800" dirty="0" smtClean="0">
                <a:latin typeface="Cambria" panose="02040503050406030204" pitchFamily="18" charset="0"/>
                <a:ea typeface="Cambria" panose="02040503050406030204" pitchFamily="18" charset="0"/>
              </a:rPr>
              <a:t>Microfinance allows people to take on reasonable small business loans safely, and in a manner that is consistent with ethical lending practices. </a:t>
            </a:r>
          </a:p>
          <a:p>
            <a:pPr algn="just">
              <a:spcBef>
                <a:spcPts val="0"/>
              </a:spcBef>
              <a:buFont typeface="Wingdings" panose="05000000000000000000" pitchFamily="2" charset="2"/>
              <a:buChar char="§"/>
            </a:pPr>
            <a:r>
              <a:rPr lang="en-US" sz="2800" dirty="0" smtClean="0">
                <a:latin typeface="Cambria" panose="02040503050406030204" pitchFamily="18" charset="0"/>
                <a:ea typeface="Cambria" panose="02040503050406030204" pitchFamily="18" charset="0"/>
              </a:rPr>
              <a:t> The majority of micro financing operations occur in developing nations, such as Uganda, Indonesia, Serbia, and Honduras. </a:t>
            </a:r>
          </a:p>
          <a:p>
            <a:pPr algn="just">
              <a:spcBef>
                <a:spcPts val="0"/>
              </a:spcBef>
              <a:buFont typeface="Wingdings" panose="05000000000000000000" pitchFamily="2" charset="2"/>
              <a:buChar char="§"/>
            </a:pPr>
            <a:r>
              <a:rPr lang="en-US" sz="2800" dirty="0" smtClean="0">
                <a:latin typeface="Cambria" panose="02040503050406030204" pitchFamily="18" charset="0"/>
                <a:ea typeface="Cambria" panose="02040503050406030204" pitchFamily="18" charset="0"/>
              </a:rPr>
              <a:t>Like conventional lenders, micro financiers charge interest on loans and institute specific repayment plans.</a:t>
            </a:r>
          </a:p>
          <a:p>
            <a:pPr algn="just">
              <a:spcBef>
                <a:spcPts val="0"/>
              </a:spcBef>
              <a:buFont typeface="Wingdings" panose="05000000000000000000" pitchFamily="2" charset="2"/>
              <a:buChar char="§"/>
            </a:pPr>
            <a:r>
              <a:rPr lang="en-US" sz="2800" dirty="0" smtClean="0">
                <a:latin typeface="Cambria" panose="02040503050406030204" pitchFamily="18" charset="0"/>
                <a:ea typeface="Cambria" panose="02040503050406030204" pitchFamily="18" charset="0"/>
              </a:rPr>
              <a:t>The World Bank estimates that more than 500 million people have benefited from microfinance-related operations.</a:t>
            </a:r>
            <a:endParaRPr lang="en-US" sz="2800" dirty="0">
              <a:latin typeface="Cambria" panose="02040503050406030204" pitchFamily="18" charset="0"/>
              <a:ea typeface="Cambria" panose="020405030504060302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10424160" cy="763693"/>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dirty="0" smtClean="0">
                <a:latin typeface="Cambria" pitchFamily="18" charset="0"/>
              </a:rPr>
              <a:t>Micro-Credit</a:t>
            </a:r>
            <a:r>
              <a:rPr lang="en-US" dirty="0" smtClean="0"/>
              <a:t> </a:t>
            </a:r>
            <a:endParaRPr lang="en-US" dirty="0"/>
          </a:p>
        </p:txBody>
      </p:sp>
      <p:sp>
        <p:nvSpPr>
          <p:cNvPr id="3" name="Content Placeholder 2"/>
          <p:cNvSpPr>
            <a:spLocks noGrp="1"/>
          </p:cNvSpPr>
          <p:nvPr>
            <p:ph idx="1"/>
          </p:nvPr>
        </p:nvSpPr>
        <p:spPr>
          <a:xfrm>
            <a:off x="274320" y="975360"/>
            <a:ext cx="10424160" cy="6177280"/>
          </a:xfrm>
        </p:spPr>
        <p:style>
          <a:lnRef idx="2">
            <a:schemeClr val="accent6"/>
          </a:lnRef>
          <a:fillRef idx="1">
            <a:schemeClr val="lt1"/>
          </a:fillRef>
          <a:effectRef idx="0">
            <a:schemeClr val="accent6"/>
          </a:effectRef>
          <a:fontRef idx="minor">
            <a:schemeClr val="dk1"/>
          </a:fontRef>
        </p:style>
        <p:txBody>
          <a:bodyPr>
            <a:normAutofit lnSpcReduction="10000"/>
          </a:bodyPr>
          <a:lstStyle/>
          <a:p>
            <a:pPr algn="just"/>
            <a:r>
              <a:rPr lang="en-US" sz="2700" i="1" dirty="0">
                <a:latin typeface="Cambria" pitchFamily="18" charset="0"/>
              </a:rPr>
              <a:t>The word credit’ comes from Latin </a:t>
            </a:r>
            <a:r>
              <a:rPr lang="en-US" sz="2700" i="1" dirty="0" smtClean="0">
                <a:latin typeface="Cambria" pitchFamily="18" charset="0"/>
              </a:rPr>
              <a:t>word ‘credo</a:t>
            </a:r>
            <a:r>
              <a:rPr lang="en-US" sz="2700" i="1" dirty="0">
                <a:latin typeface="Cambria" pitchFamily="18" charset="0"/>
              </a:rPr>
              <a:t>’ meaning </a:t>
            </a:r>
            <a:r>
              <a:rPr lang="en-US" sz="2700" i="1" dirty="0">
                <a:solidFill>
                  <a:srgbClr val="009900"/>
                </a:solidFill>
                <a:latin typeface="Cambria" pitchFamily="18" charset="0"/>
              </a:rPr>
              <a:t>‘I believe or to trust</a:t>
            </a:r>
            <a:r>
              <a:rPr lang="en-US" sz="2700" i="1" dirty="0" smtClean="0">
                <a:solidFill>
                  <a:srgbClr val="009900"/>
                </a:solidFill>
                <a:latin typeface="Cambria" pitchFamily="18" charset="0"/>
              </a:rPr>
              <a:t>’.</a:t>
            </a:r>
          </a:p>
          <a:p>
            <a:pPr algn="just"/>
            <a:r>
              <a:rPr lang="en-US" sz="2700" dirty="0">
                <a:latin typeface="Cambria" pitchFamily="18" charset="0"/>
              </a:rPr>
              <a:t>Hence “credit” entails </a:t>
            </a:r>
            <a:r>
              <a:rPr lang="en-US" sz="2700" dirty="0" smtClean="0">
                <a:latin typeface="Cambria" pitchFamily="18" charset="0"/>
              </a:rPr>
              <a:t>someone</a:t>
            </a:r>
            <a:r>
              <a:rPr lang="en-US" sz="2700" dirty="0">
                <a:latin typeface="Cambria" pitchFamily="18" charset="0"/>
              </a:rPr>
              <a:t>, </a:t>
            </a:r>
            <a:r>
              <a:rPr lang="en-US" sz="2700" dirty="0">
                <a:solidFill>
                  <a:srgbClr val="0000FF"/>
                </a:solidFill>
                <a:latin typeface="Cambria" pitchFamily="18" charset="0"/>
              </a:rPr>
              <a:t>the lender</a:t>
            </a:r>
            <a:r>
              <a:rPr lang="en-US" sz="2700" dirty="0">
                <a:latin typeface="Cambria" pitchFamily="18" charset="0"/>
              </a:rPr>
              <a:t>, to believe or trust </a:t>
            </a:r>
            <a:r>
              <a:rPr lang="en-US" sz="2700" dirty="0" smtClean="0">
                <a:latin typeface="Cambria" pitchFamily="18" charset="0"/>
              </a:rPr>
              <a:t>someone</a:t>
            </a:r>
            <a:r>
              <a:rPr lang="en-US" sz="2700" dirty="0">
                <a:latin typeface="Cambria" pitchFamily="18" charset="0"/>
              </a:rPr>
              <a:t>, </a:t>
            </a:r>
            <a:r>
              <a:rPr lang="en-US" sz="2700" b="1" dirty="0">
                <a:solidFill>
                  <a:srgbClr val="7030A0"/>
                </a:solidFill>
                <a:latin typeface="Cambria" pitchFamily="18" charset="0"/>
              </a:rPr>
              <a:t>the borrower </a:t>
            </a:r>
            <a:r>
              <a:rPr lang="en-US" sz="2700" dirty="0">
                <a:latin typeface="Cambria" pitchFamily="18" charset="0"/>
              </a:rPr>
              <a:t>with funds to be used by the borrower for his /her purposes, </a:t>
            </a:r>
            <a:r>
              <a:rPr lang="en-US" sz="2700" dirty="0">
                <a:solidFill>
                  <a:srgbClr val="FF0000"/>
                </a:solidFill>
                <a:latin typeface="Cambria" pitchFamily="18" charset="0"/>
              </a:rPr>
              <a:t>to be repaid to the lender with interest at a later stage on agreed terms and conditions. </a:t>
            </a:r>
            <a:endParaRPr lang="en-US" sz="2700" dirty="0" smtClean="0">
              <a:solidFill>
                <a:srgbClr val="FF0000"/>
              </a:solidFill>
              <a:latin typeface="Cambria" pitchFamily="18" charset="0"/>
            </a:endParaRPr>
          </a:p>
          <a:p>
            <a:pPr algn="just"/>
            <a:r>
              <a:rPr lang="en-US" sz="2700" dirty="0" smtClean="0">
                <a:latin typeface="Cambria" pitchFamily="18" charset="0"/>
              </a:rPr>
              <a:t>In the doctrines of development, micro-credit is viewed as extension of small loans to women for income-generating projects. </a:t>
            </a:r>
          </a:p>
          <a:p>
            <a:pPr algn="just"/>
            <a:r>
              <a:rPr lang="en-US" sz="2700" dirty="0" smtClean="0">
                <a:latin typeface="Cambria" pitchFamily="18" charset="0"/>
              </a:rPr>
              <a:t>Micro-credit has been portrayed as a magic bullet for poverty alleviation.  </a:t>
            </a:r>
          </a:p>
          <a:p>
            <a:pPr algn="just"/>
            <a:r>
              <a:rPr lang="en-US" sz="2700" dirty="0" smtClean="0">
                <a:latin typeface="Cambria" pitchFamily="18" charset="0"/>
              </a:rPr>
              <a:t>However, according to Professor </a:t>
            </a:r>
            <a:r>
              <a:rPr lang="en-US" sz="2700" dirty="0" err="1" smtClean="0">
                <a:latin typeface="Cambria" pitchFamily="18" charset="0"/>
              </a:rPr>
              <a:t>Yunus</a:t>
            </a:r>
            <a:r>
              <a:rPr lang="en-US" sz="2700" dirty="0" smtClean="0">
                <a:latin typeface="Cambria" pitchFamily="18" charset="0"/>
              </a:rPr>
              <a:t>, the </a:t>
            </a:r>
            <a:r>
              <a:rPr lang="en-US" sz="2700" dirty="0" err="1" smtClean="0">
                <a:latin typeface="Cambria" pitchFamily="18" charset="0"/>
              </a:rPr>
              <a:t>Grameen</a:t>
            </a:r>
            <a:r>
              <a:rPr lang="en-US" sz="2700" dirty="0" smtClean="0">
                <a:latin typeface="Cambria" pitchFamily="18" charset="0"/>
              </a:rPr>
              <a:t> Bank model of micro-credit is not solely a matter of the extension of credit; it has a </a:t>
            </a:r>
            <a:r>
              <a:rPr lang="en-US" sz="2700" b="1" i="1" u="sng" dirty="0" smtClean="0">
                <a:solidFill>
                  <a:schemeClr val="accent2"/>
                </a:solidFill>
                <a:latin typeface="Cambria" pitchFamily="18" charset="0"/>
              </a:rPr>
              <a:t>unique set of social objectives that it aims to implement through micro-credit policies.  </a:t>
            </a:r>
          </a:p>
        </p:txBody>
      </p:sp>
    </p:spTree>
    <p:extLst>
      <p:ext uri="{BB962C8B-B14F-4D97-AF65-F5344CB8AC3E}">
        <p14:creationId xmlns:p14="http://schemas.microsoft.com/office/powerpoint/2010/main" val="1851150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D77C224-B2B3-486B-BC44-945A3A14CE72}"/>
              </a:ext>
            </a:extLst>
          </p:cNvPr>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0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Key Takeaways of</a:t>
            </a:r>
            <a:r>
              <a:rPr lang="en-US" sz="5000" b="1" spc="-10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000" b="1" spc="-5"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Microcredit </a:t>
            </a:r>
            <a:endParaRPr lang="en-US" sz="50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 name="Content Placeholder 2">
            <a:extLst>
              <a:ext uri="{FF2B5EF4-FFF2-40B4-BE49-F238E27FC236}">
                <a16:creationId xmlns:a16="http://schemas.microsoft.com/office/drawing/2014/main" xmlns="" id="{FE870B7D-E98C-4A7C-8371-49CC03E8EBFD}"/>
              </a:ext>
            </a:extLst>
          </p:cNvPr>
          <p:cNvSpPr>
            <a:spLocks noGrp="1"/>
          </p:cNvSpPr>
          <p:nvPr>
            <p:ph idx="1"/>
          </p:nvPr>
        </p:nvSpPr>
        <p:spPr>
          <a:xfrm>
            <a:off x="381000" y="1219200"/>
            <a:ext cx="10134600" cy="5410201"/>
          </a:xfrm>
        </p:spPr>
        <p:style>
          <a:lnRef idx="2">
            <a:schemeClr val="accent2"/>
          </a:lnRef>
          <a:fillRef idx="1">
            <a:schemeClr val="lt1"/>
          </a:fillRef>
          <a:effectRef idx="0">
            <a:schemeClr val="accent2"/>
          </a:effectRef>
          <a:fontRef idx="minor">
            <a:schemeClr val="dk1"/>
          </a:fontRef>
        </p:style>
        <p:txBody>
          <a:bodyPr>
            <a:noAutofit/>
          </a:bodyPr>
          <a:lstStyle/>
          <a:p>
            <a:pPr algn="just">
              <a:spcBef>
                <a:spcPts val="0"/>
              </a:spcBef>
              <a:buFont typeface="Wingdings" panose="05000000000000000000" pitchFamily="2" charset="2"/>
              <a:buChar char="§"/>
            </a:pPr>
            <a:r>
              <a:rPr lang="en-US" sz="2900" dirty="0" smtClean="0">
                <a:latin typeface="Cambria" panose="02040503050406030204" pitchFamily="18" charset="0"/>
                <a:ea typeface="Cambria" panose="02040503050406030204" pitchFamily="18" charset="0"/>
              </a:rPr>
              <a:t>Microcredit is a method of lending very small sums to individuals to start or expand a small business.</a:t>
            </a:r>
          </a:p>
          <a:p>
            <a:pPr algn="just">
              <a:spcBef>
                <a:spcPts val="0"/>
              </a:spcBef>
              <a:buFont typeface="Wingdings" panose="05000000000000000000" pitchFamily="2" charset="2"/>
              <a:buChar char="§"/>
            </a:pPr>
            <a:endParaRPr lang="en-US" sz="2900" dirty="0" smtClean="0">
              <a:latin typeface="Cambria" panose="02040503050406030204" pitchFamily="18" charset="0"/>
              <a:ea typeface="Cambria" panose="02040503050406030204" pitchFamily="18" charset="0"/>
            </a:endParaRPr>
          </a:p>
          <a:p>
            <a:pPr algn="just">
              <a:spcBef>
                <a:spcPts val="0"/>
              </a:spcBef>
              <a:buFont typeface="Wingdings" panose="05000000000000000000" pitchFamily="2" charset="2"/>
              <a:buChar char="§"/>
            </a:pPr>
            <a:r>
              <a:rPr lang="en-US" sz="2900" dirty="0" smtClean="0">
                <a:latin typeface="Cambria" panose="02040503050406030204" pitchFamily="18" charset="0"/>
                <a:ea typeface="Cambria" panose="02040503050406030204" pitchFamily="18" charset="0"/>
              </a:rPr>
              <a:t>Microcredit borrowers tend to be low-income individuals living in parts of the developing world; the practice originated in its modern form in Bangladesh.</a:t>
            </a:r>
          </a:p>
          <a:p>
            <a:pPr algn="just">
              <a:spcBef>
                <a:spcPts val="0"/>
              </a:spcBef>
              <a:buFont typeface="Wingdings" panose="05000000000000000000" pitchFamily="2" charset="2"/>
              <a:buChar char="§"/>
            </a:pPr>
            <a:endParaRPr lang="en-US" sz="2900" dirty="0" smtClean="0">
              <a:latin typeface="Cambria" panose="02040503050406030204" pitchFamily="18" charset="0"/>
              <a:ea typeface="Cambria" panose="02040503050406030204" pitchFamily="18" charset="0"/>
            </a:endParaRPr>
          </a:p>
          <a:p>
            <a:pPr algn="just">
              <a:spcBef>
                <a:spcPts val="0"/>
              </a:spcBef>
              <a:buFont typeface="Wingdings" panose="05000000000000000000" pitchFamily="2" charset="2"/>
              <a:buChar char="§"/>
            </a:pPr>
            <a:r>
              <a:rPr lang="en-US" sz="2900" dirty="0" smtClean="0">
                <a:latin typeface="Cambria" panose="02040503050406030204" pitchFamily="18" charset="0"/>
                <a:ea typeface="Cambria" panose="02040503050406030204" pitchFamily="18" charset="0"/>
              </a:rPr>
              <a:t>Most microcredit schemes rely on a group borrowing model, originally developed by Nobel Prize winner Muhammad </a:t>
            </a:r>
            <a:r>
              <a:rPr lang="en-US" sz="2900" dirty="0" err="1" smtClean="0">
                <a:latin typeface="Cambria" panose="02040503050406030204" pitchFamily="18" charset="0"/>
                <a:ea typeface="Cambria" panose="02040503050406030204" pitchFamily="18" charset="0"/>
              </a:rPr>
              <a:t>Yunus</a:t>
            </a:r>
            <a:r>
              <a:rPr lang="en-US" sz="2900" dirty="0" smtClean="0">
                <a:latin typeface="Cambria" panose="02040503050406030204" pitchFamily="18" charset="0"/>
                <a:ea typeface="Cambria" panose="02040503050406030204" pitchFamily="18" charset="0"/>
              </a:rPr>
              <a:t> and his </a:t>
            </a:r>
            <a:r>
              <a:rPr lang="en-US" sz="2900" dirty="0" err="1" smtClean="0">
                <a:latin typeface="Cambria" panose="02040503050406030204" pitchFamily="18" charset="0"/>
                <a:ea typeface="Cambria" panose="02040503050406030204" pitchFamily="18" charset="0"/>
              </a:rPr>
              <a:t>Grameen</a:t>
            </a:r>
            <a:r>
              <a:rPr lang="en-US" sz="2900" dirty="0" smtClean="0">
                <a:latin typeface="Cambria" panose="02040503050406030204" pitchFamily="18" charset="0"/>
                <a:ea typeface="Cambria" panose="02040503050406030204" pitchFamily="18" charset="0"/>
              </a:rPr>
              <a:t> Bank.</a:t>
            </a:r>
            <a:endParaRPr lang="en-US" sz="2900" dirty="0">
              <a:latin typeface="Cambria" panose="02040503050406030204" pitchFamily="18" charset="0"/>
              <a:ea typeface="Cambria" panose="020405030504060302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D77C224-B2B3-486B-BC44-945A3A14CE72}"/>
              </a:ext>
            </a:extLst>
          </p:cNvPr>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4000" b="1" dirty="0" smtClean="0">
                <a:solidFill>
                  <a:srgbClr val="FF0000"/>
                </a:solidFill>
                <a:latin typeface="Cambria" panose="02040503050406030204" pitchFamily="18" charset="0"/>
                <a:ea typeface="Cambria" panose="02040503050406030204" pitchFamily="18" charset="0"/>
              </a:rPr>
              <a:t>Difference: Microfinance </a:t>
            </a:r>
            <a:r>
              <a:rPr lang="en-US" sz="4000" b="1" dirty="0" smtClean="0">
                <a:solidFill>
                  <a:srgbClr val="FF0000"/>
                </a:solidFill>
                <a:latin typeface="Cambria" panose="02040503050406030204" pitchFamily="18" charset="0"/>
                <a:ea typeface="Cambria" panose="02040503050406030204" pitchFamily="18" charset="0"/>
              </a:rPr>
              <a:t>and Microcredit</a:t>
            </a:r>
            <a:endParaRPr lang="en-US" sz="4000" b="1" dirty="0">
              <a:solidFill>
                <a:srgbClr val="FF0000"/>
              </a:solidFill>
              <a:latin typeface="Cambria" panose="02040503050406030204" pitchFamily="18" charset="0"/>
              <a:ea typeface="Cambria" panose="02040503050406030204" pitchFamily="18" charset="0"/>
            </a:endParaRPr>
          </a:p>
        </p:txBody>
      </p:sp>
      <p:sp>
        <p:nvSpPr>
          <p:cNvPr id="5" name="Content Placeholder 2">
            <a:extLst>
              <a:ext uri="{FF2B5EF4-FFF2-40B4-BE49-F238E27FC236}">
                <a16:creationId xmlns:a16="http://schemas.microsoft.com/office/drawing/2014/main" xmlns="" id="{FE870B7D-E98C-4A7C-8371-49CC03E8EBFD}"/>
              </a:ext>
            </a:extLst>
          </p:cNvPr>
          <p:cNvSpPr>
            <a:spLocks noGrp="1"/>
          </p:cNvSpPr>
          <p:nvPr>
            <p:ph idx="1"/>
          </p:nvPr>
        </p:nvSpPr>
        <p:spPr>
          <a:xfrm>
            <a:off x="152400" y="990601"/>
            <a:ext cx="10668000" cy="6096000"/>
          </a:xfrm>
        </p:spPr>
        <p:style>
          <a:lnRef idx="2">
            <a:schemeClr val="accent2"/>
          </a:lnRef>
          <a:fillRef idx="1">
            <a:schemeClr val="lt1"/>
          </a:fillRef>
          <a:effectRef idx="0">
            <a:schemeClr val="accent2"/>
          </a:effectRef>
          <a:fontRef idx="minor">
            <a:schemeClr val="dk1"/>
          </a:fontRef>
        </p:style>
        <p:txBody>
          <a:bodyPr>
            <a:noAutofit/>
          </a:bodyPr>
          <a:lstStyle/>
          <a:p>
            <a:pPr marL="274306" indent="-274306" algn="ctr">
              <a:spcBef>
                <a:spcPts val="0"/>
              </a:spcBef>
              <a:buNone/>
            </a:pPr>
            <a:r>
              <a:rPr lang="en-US" sz="2600" b="1" dirty="0" smtClean="0">
                <a:latin typeface="Cambria" panose="02040503050406030204" pitchFamily="18" charset="0"/>
                <a:ea typeface="Cambria" panose="02040503050406030204" pitchFamily="18" charset="0"/>
              </a:rPr>
              <a:t>Meaning</a:t>
            </a:r>
          </a:p>
          <a:p>
            <a:pPr marL="274306" indent="-274306" algn="just">
              <a:spcBef>
                <a:spcPts val="0"/>
              </a:spcBef>
              <a:buFont typeface="Wingdings" pitchFamily="2" charset="2"/>
              <a:buChar char="§"/>
            </a:pPr>
            <a:r>
              <a:rPr lang="en-US" sz="2600" dirty="0" smtClean="0">
                <a:latin typeface="Cambria" panose="02040503050406030204" pitchFamily="18" charset="0"/>
                <a:ea typeface="Cambria" panose="02040503050406030204" pitchFamily="18" charset="0"/>
              </a:rPr>
              <a:t>Microfinance indicates a number of financial services provided to the small entrepreneurs and enterprises who do not get finance from the banks or any other institutions. </a:t>
            </a:r>
          </a:p>
          <a:p>
            <a:pPr marL="274306" indent="-274306" algn="just">
              <a:spcBef>
                <a:spcPts val="0"/>
              </a:spcBef>
              <a:buFont typeface="Wingdings" pitchFamily="2" charset="2"/>
              <a:buChar char="§"/>
            </a:pPr>
            <a:r>
              <a:rPr lang="en-US" sz="2600" dirty="0" smtClean="0">
                <a:latin typeface="Cambria" panose="02040503050406030204" pitchFamily="18" charset="0"/>
                <a:ea typeface="Cambria" panose="02040503050406030204" pitchFamily="18" charset="0"/>
              </a:rPr>
              <a:t>Microcredit is a small loan facility provided to the people to those who have less earning and encourage to become self-employed.</a:t>
            </a:r>
          </a:p>
          <a:p>
            <a:pPr marL="274306" indent="-274306" algn="ctr">
              <a:spcBef>
                <a:spcPts val="0"/>
              </a:spcBef>
              <a:buNone/>
            </a:pPr>
            <a:r>
              <a:rPr lang="en-US" sz="2600" b="1" dirty="0" smtClean="0">
                <a:latin typeface="Cambria" panose="02040503050406030204" pitchFamily="18" charset="0"/>
                <a:ea typeface="Cambria" panose="02040503050406030204" pitchFamily="18" charset="0"/>
              </a:rPr>
              <a:t>Component</a:t>
            </a:r>
          </a:p>
          <a:p>
            <a:pPr marL="274306" indent="-274306" algn="just">
              <a:spcBef>
                <a:spcPts val="0"/>
              </a:spcBef>
              <a:buFont typeface="Wingdings" pitchFamily="2" charset="2"/>
              <a:buChar char="§"/>
            </a:pPr>
            <a:r>
              <a:rPr lang="en-US" sz="2600" dirty="0" smtClean="0">
                <a:latin typeface="Cambria" panose="02040503050406030204" pitchFamily="18" charset="0"/>
                <a:ea typeface="Cambria" panose="02040503050406030204" pitchFamily="18" charset="0"/>
              </a:rPr>
              <a:t>Microfinance is a whole concept. </a:t>
            </a:r>
          </a:p>
          <a:p>
            <a:pPr marL="274306" indent="-274306" algn="just">
              <a:spcBef>
                <a:spcPts val="0"/>
              </a:spcBef>
              <a:buFont typeface="Wingdings" pitchFamily="2" charset="2"/>
              <a:buChar char="§"/>
            </a:pPr>
            <a:r>
              <a:rPr lang="en-US" sz="2600" dirty="0" smtClean="0">
                <a:latin typeface="Cambria" panose="02040503050406030204" pitchFamily="18" charset="0"/>
                <a:ea typeface="Cambria" panose="02040503050406030204" pitchFamily="18" charset="0"/>
              </a:rPr>
              <a:t>A microcredit is an aspect or we can say a component of the microfinance. Microcredit is an extended service of the microfinance.</a:t>
            </a:r>
          </a:p>
          <a:p>
            <a:pPr marL="274306" indent="-274306" algn="ctr">
              <a:spcBef>
                <a:spcPts val="0"/>
              </a:spcBef>
              <a:buNone/>
            </a:pPr>
            <a:r>
              <a:rPr lang="en-US" sz="2600" b="1" dirty="0" smtClean="0">
                <a:latin typeface="Cambria" panose="02040503050406030204" pitchFamily="18" charset="0"/>
                <a:ea typeface="Cambria" panose="02040503050406030204" pitchFamily="18" charset="0"/>
              </a:rPr>
              <a:t>Services included</a:t>
            </a:r>
          </a:p>
          <a:p>
            <a:pPr marL="274306" indent="-274306" algn="just">
              <a:spcBef>
                <a:spcPts val="0"/>
              </a:spcBef>
              <a:buFont typeface="Wingdings" pitchFamily="2" charset="2"/>
              <a:buChar char="§"/>
            </a:pPr>
            <a:r>
              <a:rPr lang="en-US" sz="2600" dirty="0" smtClean="0">
                <a:latin typeface="Cambria" panose="02040503050406030204" pitchFamily="18" charset="0"/>
                <a:ea typeface="Cambria" panose="02040503050406030204" pitchFamily="18" charset="0"/>
              </a:rPr>
              <a:t>Microfinance includes a variety of services like savings, deposits, insurance, loan, pension, and credit. In short, it includes both credit and non-credit activities. </a:t>
            </a:r>
          </a:p>
          <a:p>
            <a:pPr marL="274306" indent="-274306" algn="just">
              <a:spcBef>
                <a:spcPts val="0"/>
              </a:spcBef>
              <a:buFont typeface="Wingdings" pitchFamily="2" charset="2"/>
              <a:buChar char="§"/>
            </a:pPr>
            <a:r>
              <a:rPr lang="en-US" sz="2600" dirty="0" smtClean="0">
                <a:latin typeface="Cambria" panose="02040503050406030204" pitchFamily="18" charset="0"/>
                <a:ea typeface="Cambria" panose="02040503050406030204" pitchFamily="18" charset="0"/>
              </a:rPr>
              <a:t>Microcredit includes loans and credit. It means only credit activities.</a:t>
            </a:r>
            <a:endParaRPr lang="en-US" sz="2600" dirty="0">
              <a:latin typeface="Cambria" panose="02040503050406030204" pitchFamily="18" charset="0"/>
              <a:ea typeface="Cambria" panose="020405030504060302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D77C224-B2B3-486B-BC44-945A3A14CE72}"/>
              </a:ext>
            </a:extLst>
          </p:cNvPr>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Features of</a:t>
            </a:r>
            <a:r>
              <a:rPr lang="en-US" sz="5000" b="1" spc="-10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000" b="1" spc="-5"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Microfinance</a:t>
            </a:r>
            <a:endParaRPr lang="en-US" sz="5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 name="Content Placeholder 2">
            <a:extLst>
              <a:ext uri="{FF2B5EF4-FFF2-40B4-BE49-F238E27FC236}">
                <a16:creationId xmlns:a16="http://schemas.microsoft.com/office/drawing/2014/main" xmlns="" id="{FE870B7D-E98C-4A7C-8371-49CC03E8EBFD}"/>
              </a:ext>
            </a:extLst>
          </p:cNvPr>
          <p:cNvSpPr>
            <a:spLocks noGrp="1"/>
          </p:cNvSpPr>
          <p:nvPr>
            <p:ph idx="1"/>
          </p:nvPr>
        </p:nvSpPr>
        <p:spPr>
          <a:xfrm>
            <a:off x="838200" y="1371601"/>
            <a:ext cx="8915400" cy="5029200"/>
          </a:xfrm>
        </p:spPr>
        <p:style>
          <a:lnRef idx="2">
            <a:schemeClr val="accent2"/>
          </a:lnRef>
          <a:fillRef idx="1">
            <a:schemeClr val="lt1"/>
          </a:fillRef>
          <a:effectRef idx="0">
            <a:schemeClr val="accent2"/>
          </a:effectRef>
          <a:fontRef idx="minor">
            <a:schemeClr val="dk1"/>
          </a:fontRef>
        </p:style>
        <p:txBody>
          <a:bodyPr>
            <a:noAutofit/>
          </a:bodyPr>
          <a:lstStyle/>
          <a:p>
            <a:pPr algn="just">
              <a:spcBef>
                <a:spcPts val="0"/>
              </a:spcBef>
              <a:buFont typeface="Wingdings" panose="05000000000000000000" pitchFamily="2" charset="2"/>
              <a:buChar char="§"/>
            </a:pPr>
            <a:r>
              <a:rPr lang="en-US" sz="3000" dirty="0">
                <a:latin typeface="Cambria" panose="02040503050406030204" pitchFamily="18" charset="0"/>
                <a:ea typeface="Cambria" panose="02040503050406030204" pitchFamily="18" charset="0"/>
              </a:rPr>
              <a:t>Borrowers are from the low-income group</a:t>
            </a:r>
          </a:p>
          <a:p>
            <a:pPr marL="0" indent="0" algn="just">
              <a:spcBef>
                <a:spcPts val="0"/>
              </a:spcBef>
              <a:buNone/>
            </a:pPr>
            <a:endParaRPr lang="en-US" sz="2100" dirty="0">
              <a:latin typeface="Cambria" panose="02040503050406030204" pitchFamily="18" charset="0"/>
              <a:ea typeface="Cambria" panose="02040503050406030204" pitchFamily="18" charset="0"/>
            </a:endParaRPr>
          </a:p>
          <a:p>
            <a:pPr algn="just">
              <a:spcBef>
                <a:spcPts val="0"/>
              </a:spcBef>
              <a:buFont typeface="Wingdings" panose="05000000000000000000" pitchFamily="2" charset="2"/>
              <a:buChar char="§"/>
            </a:pPr>
            <a:r>
              <a:rPr lang="en-US" sz="3000" dirty="0">
                <a:latin typeface="Cambria" panose="02040503050406030204" pitchFamily="18" charset="0"/>
                <a:ea typeface="Cambria" panose="02040503050406030204" pitchFamily="18" charset="0"/>
              </a:rPr>
              <a:t>Loans are of the small amount called as microloans</a:t>
            </a:r>
          </a:p>
          <a:p>
            <a:pPr marL="0" indent="0" algn="just">
              <a:spcBef>
                <a:spcPts val="0"/>
              </a:spcBef>
              <a:buNone/>
            </a:pPr>
            <a:endParaRPr lang="en-US" sz="2100" dirty="0">
              <a:latin typeface="Cambria" panose="02040503050406030204" pitchFamily="18" charset="0"/>
              <a:ea typeface="Cambria" panose="02040503050406030204" pitchFamily="18" charset="0"/>
            </a:endParaRPr>
          </a:p>
          <a:p>
            <a:pPr algn="just">
              <a:spcBef>
                <a:spcPts val="0"/>
              </a:spcBef>
              <a:buFont typeface="Wingdings" panose="05000000000000000000" pitchFamily="2" charset="2"/>
              <a:buChar char="§"/>
            </a:pPr>
            <a:r>
              <a:rPr lang="en-US" sz="3000" dirty="0">
                <a:latin typeface="Cambria" panose="02040503050406030204" pitchFamily="18" charset="0"/>
                <a:ea typeface="Cambria" panose="02040503050406030204" pitchFamily="18" charset="0"/>
              </a:rPr>
              <a:t>Short duration loans</a:t>
            </a:r>
          </a:p>
          <a:p>
            <a:pPr marL="0" indent="0" algn="just">
              <a:spcBef>
                <a:spcPts val="0"/>
              </a:spcBef>
              <a:buNone/>
            </a:pPr>
            <a:endParaRPr lang="en-US" sz="2100" dirty="0">
              <a:latin typeface="Cambria" panose="02040503050406030204" pitchFamily="18" charset="0"/>
              <a:ea typeface="Cambria" panose="02040503050406030204" pitchFamily="18" charset="0"/>
            </a:endParaRPr>
          </a:p>
          <a:p>
            <a:pPr algn="just">
              <a:spcBef>
                <a:spcPts val="0"/>
              </a:spcBef>
              <a:buFont typeface="Wingdings" panose="05000000000000000000" pitchFamily="2" charset="2"/>
              <a:buChar char="§"/>
            </a:pPr>
            <a:r>
              <a:rPr lang="en-US" sz="3000" dirty="0">
                <a:latin typeface="Cambria" panose="02040503050406030204" pitchFamily="18" charset="0"/>
                <a:ea typeface="Cambria" panose="02040503050406030204" pitchFamily="18" charset="0"/>
              </a:rPr>
              <a:t>Loans are offered without Security</a:t>
            </a:r>
          </a:p>
          <a:p>
            <a:pPr marL="0" indent="0" algn="just">
              <a:spcBef>
                <a:spcPts val="0"/>
              </a:spcBef>
              <a:buNone/>
            </a:pPr>
            <a:endParaRPr lang="en-US" sz="2100" dirty="0">
              <a:latin typeface="Cambria" panose="02040503050406030204" pitchFamily="18" charset="0"/>
              <a:ea typeface="Cambria" panose="02040503050406030204" pitchFamily="18" charset="0"/>
            </a:endParaRPr>
          </a:p>
          <a:p>
            <a:pPr algn="just">
              <a:spcBef>
                <a:spcPts val="0"/>
              </a:spcBef>
              <a:buFont typeface="Wingdings" panose="05000000000000000000" pitchFamily="2" charset="2"/>
              <a:buChar char="§"/>
            </a:pPr>
            <a:r>
              <a:rPr lang="en-US" sz="3000" dirty="0">
                <a:latin typeface="Cambria" panose="02040503050406030204" pitchFamily="18" charset="0"/>
                <a:ea typeface="Cambria" panose="02040503050406030204" pitchFamily="18" charset="0"/>
              </a:rPr>
              <a:t>High frequency of repayment</a:t>
            </a:r>
          </a:p>
          <a:p>
            <a:pPr marL="0" indent="0" algn="just">
              <a:spcBef>
                <a:spcPts val="0"/>
              </a:spcBef>
              <a:buNone/>
            </a:pPr>
            <a:endParaRPr lang="en-US" sz="2100" dirty="0">
              <a:latin typeface="Cambria" panose="02040503050406030204" pitchFamily="18" charset="0"/>
              <a:ea typeface="Cambria" panose="02040503050406030204" pitchFamily="18" charset="0"/>
            </a:endParaRPr>
          </a:p>
          <a:p>
            <a:pPr algn="just">
              <a:spcBef>
                <a:spcPts val="0"/>
              </a:spcBef>
              <a:buFont typeface="Wingdings" panose="05000000000000000000" pitchFamily="2" charset="2"/>
              <a:buChar char="§"/>
            </a:pPr>
            <a:r>
              <a:rPr lang="en-US" sz="3000" dirty="0">
                <a:latin typeface="Cambria" panose="02040503050406030204" pitchFamily="18" charset="0"/>
                <a:ea typeface="Cambria" panose="02040503050406030204" pitchFamily="18" charset="0"/>
              </a:rPr>
              <a:t>Loans are generally taken for income generation purpose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D77C224-B2B3-486B-BC44-945A3A14CE72}"/>
              </a:ext>
            </a:extLst>
          </p:cNvPr>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3800" b="1" dirty="0" smtClean="0">
                <a:latin typeface="Cambria" panose="02040503050406030204" pitchFamily="18" charset="0"/>
                <a:ea typeface="Cambria" panose="02040503050406030204" pitchFamily="18" charset="0"/>
              </a:rPr>
              <a:t>Advantages and Disadvantages of</a:t>
            </a:r>
            <a:r>
              <a:rPr lang="en-US" sz="3800" b="1" spc="-101" dirty="0" smtClean="0">
                <a:latin typeface="Cambria" panose="02040503050406030204" pitchFamily="18" charset="0"/>
                <a:ea typeface="Cambria" panose="02040503050406030204" pitchFamily="18" charset="0"/>
              </a:rPr>
              <a:t> </a:t>
            </a:r>
            <a:r>
              <a:rPr lang="en-US" sz="3800" b="1" spc="-5" dirty="0">
                <a:latin typeface="Cambria" panose="02040503050406030204" pitchFamily="18" charset="0"/>
                <a:ea typeface="Cambria" panose="02040503050406030204" pitchFamily="18" charset="0"/>
              </a:rPr>
              <a:t>Microfinance</a:t>
            </a:r>
            <a:endParaRPr lang="en-US" sz="3800" b="1" dirty="0">
              <a:solidFill>
                <a:schemeClr val="tx1"/>
              </a:solidFill>
              <a:latin typeface="Cambria" panose="02040503050406030204" pitchFamily="18" charset="0"/>
              <a:ea typeface="Cambria" panose="02040503050406030204" pitchFamily="18" charset="0"/>
            </a:endParaRPr>
          </a:p>
        </p:txBody>
      </p:sp>
      <p:sp>
        <p:nvSpPr>
          <p:cNvPr id="5" name="Content Placeholder 2">
            <a:extLst>
              <a:ext uri="{FF2B5EF4-FFF2-40B4-BE49-F238E27FC236}">
                <a16:creationId xmlns:a16="http://schemas.microsoft.com/office/drawing/2014/main" xmlns="" id="{FE870B7D-E98C-4A7C-8371-49CC03E8EBFD}"/>
              </a:ext>
            </a:extLst>
          </p:cNvPr>
          <p:cNvSpPr>
            <a:spLocks noGrp="1"/>
          </p:cNvSpPr>
          <p:nvPr>
            <p:ph idx="1"/>
          </p:nvPr>
        </p:nvSpPr>
        <p:spPr>
          <a:xfrm>
            <a:off x="304800" y="990599"/>
            <a:ext cx="5867400" cy="5867401"/>
          </a:xfrm>
        </p:spPr>
        <p:style>
          <a:lnRef idx="2">
            <a:schemeClr val="accent2"/>
          </a:lnRef>
          <a:fillRef idx="1">
            <a:schemeClr val="lt1"/>
          </a:fillRef>
          <a:effectRef idx="0">
            <a:schemeClr val="accent2"/>
          </a:effectRef>
          <a:fontRef idx="minor">
            <a:schemeClr val="dk1"/>
          </a:fontRef>
        </p:style>
        <p:txBody>
          <a:bodyPr>
            <a:noAutofit/>
          </a:bodyPr>
          <a:lstStyle/>
          <a:p>
            <a:pPr algn="ctr">
              <a:lnSpc>
                <a:spcPct val="114000"/>
              </a:lnSpc>
              <a:spcBef>
                <a:spcPts val="0"/>
              </a:spcBef>
              <a:buNone/>
            </a:pPr>
            <a:r>
              <a:rPr lang="en-US" sz="2700" b="1" dirty="0" smtClean="0">
                <a:latin typeface="Cambria" panose="02040503050406030204" pitchFamily="18" charset="0"/>
                <a:ea typeface="Cambria" panose="02040503050406030204" pitchFamily="18" charset="0"/>
              </a:rPr>
              <a:t>Advantages</a:t>
            </a:r>
          </a:p>
          <a:p>
            <a:pPr algn="just">
              <a:lnSpc>
                <a:spcPct val="114000"/>
              </a:lnSpc>
              <a:spcBef>
                <a:spcPts val="0"/>
              </a:spcBef>
              <a:buFont typeface="Wingdings" panose="05000000000000000000" pitchFamily="2" charset="2"/>
              <a:buChar char="§"/>
            </a:pPr>
            <a:r>
              <a:rPr lang="en-US" sz="2700" dirty="0" smtClean="0">
                <a:latin typeface="Cambria" panose="02040503050406030204" pitchFamily="18" charset="0"/>
                <a:ea typeface="Cambria" panose="02040503050406030204" pitchFamily="18" charset="0"/>
              </a:rPr>
              <a:t>Collateral-free loans.</a:t>
            </a:r>
          </a:p>
          <a:p>
            <a:pPr algn="just">
              <a:lnSpc>
                <a:spcPct val="114000"/>
              </a:lnSpc>
              <a:spcBef>
                <a:spcPts val="0"/>
              </a:spcBef>
              <a:buFont typeface="Wingdings" panose="05000000000000000000" pitchFamily="2" charset="2"/>
              <a:buChar char="§"/>
            </a:pPr>
            <a:r>
              <a:rPr lang="en-US" sz="2700" dirty="0" smtClean="0">
                <a:latin typeface="Cambria" panose="02040503050406030204" pitchFamily="18" charset="0"/>
                <a:ea typeface="Cambria" panose="02040503050406030204" pitchFamily="18" charset="0"/>
              </a:rPr>
              <a:t>Disburse quick loan under urgency.</a:t>
            </a:r>
          </a:p>
          <a:p>
            <a:pPr algn="just">
              <a:lnSpc>
                <a:spcPct val="114000"/>
              </a:lnSpc>
              <a:spcBef>
                <a:spcPts val="0"/>
              </a:spcBef>
              <a:buFont typeface="Wingdings" panose="05000000000000000000" pitchFamily="2" charset="2"/>
              <a:buChar char="§"/>
            </a:pPr>
            <a:r>
              <a:rPr lang="en-US" sz="2700" dirty="0" smtClean="0">
                <a:latin typeface="Cambria" panose="02040503050406030204" pitchFamily="18" charset="0"/>
                <a:ea typeface="Cambria" panose="02040503050406030204" pitchFamily="18" charset="0"/>
              </a:rPr>
              <a:t>Help people to meet their financial needs.</a:t>
            </a:r>
          </a:p>
          <a:p>
            <a:pPr algn="just">
              <a:lnSpc>
                <a:spcPct val="114000"/>
              </a:lnSpc>
              <a:spcBef>
                <a:spcPts val="0"/>
              </a:spcBef>
              <a:buFont typeface="Wingdings" panose="05000000000000000000" pitchFamily="2" charset="2"/>
              <a:buChar char="§"/>
            </a:pPr>
            <a:r>
              <a:rPr lang="en-US" sz="2700" dirty="0" smtClean="0">
                <a:latin typeface="Cambria" panose="02040503050406030204" pitchFamily="18" charset="0"/>
                <a:ea typeface="Cambria" panose="02040503050406030204" pitchFamily="18" charset="0"/>
              </a:rPr>
              <a:t>Provide an extensive portfolio of loans.</a:t>
            </a:r>
          </a:p>
          <a:p>
            <a:pPr algn="just">
              <a:lnSpc>
                <a:spcPct val="114000"/>
              </a:lnSpc>
              <a:spcBef>
                <a:spcPts val="0"/>
              </a:spcBef>
              <a:buFont typeface="Wingdings" panose="05000000000000000000" pitchFamily="2" charset="2"/>
              <a:buChar char="§"/>
            </a:pPr>
            <a:r>
              <a:rPr lang="en-US" sz="2700" dirty="0" smtClean="0">
                <a:latin typeface="Cambria" panose="02040503050406030204" pitchFamily="18" charset="0"/>
                <a:ea typeface="Cambria" panose="02040503050406030204" pitchFamily="18" charset="0"/>
              </a:rPr>
              <a:t>Promote self-sufficiency and entrepreneurship.</a:t>
            </a:r>
          </a:p>
          <a:p>
            <a:pPr algn="just">
              <a:lnSpc>
                <a:spcPct val="114000"/>
              </a:lnSpc>
              <a:spcBef>
                <a:spcPts val="0"/>
              </a:spcBef>
              <a:buFont typeface="Wingdings" panose="05000000000000000000" pitchFamily="2" charset="2"/>
              <a:buChar char="§"/>
            </a:pPr>
            <a:r>
              <a:rPr lang="en-US" sz="2700" dirty="0" smtClean="0">
                <a:latin typeface="Cambria" panose="02040503050406030204" pitchFamily="18" charset="0"/>
                <a:ea typeface="Cambria" panose="02040503050406030204" pitchFamily="18" charset="0"/>
              </a:rPr>
              <a:t>Harsh repayment criteria.</a:t>
            </a:r>
          </a:p>
          <a:p>
            <a:pPr algn="just">
              <a:lnSpc>
                <a:spcPct val="114000"/>
              </a:lnSpc>
              <a:spcBef>
                <a:spcPts val="0"/>
              </a:spcBef>
              <a:buFont typeface="Wingdings" panose="05000000000000000000" pitchFamily="2" charset="2"/>
              <a:buChar char="§"/>
            </a:pPr>
            <a:r>
              <a:rPr lang="en-US" sz="2700" dirty="0" smtClean="0">
                <a:latin typeface="Cambria" panose="02040503050406030204" pitchFamily="18" charset="0"/>
                <a:ea typeface="Cambria" panose="02040503050406030204" pitchFamily="18" charset="0"/>
              </a:rPr>
              <a:t>Small Loan amount.</a:t>
            </a:r>
          </a:p>
          <a:p>
            <a:pPr algn="just">
              <a:lnSpc>
                <a:spcPct val="114000"/>
              </a:lnSpc>
              <a:spcBef>
                <a:spcPts val="0"/>
              </a:spcBef>
              <a:buFont typeface="Wingdings" panose="05000000000000000000" pitchFamily="2" charset="2"/>
              <a:buChar char="§"/>
            </a:pPr>
            <a:r>
              <a:rPr lang="en-US" sz="2700" dirty="0" smtClean="0">
                <a:latin typeface="Cambria" panose="02040503050406030204" pitchFamily="18" charset="0"/>
                <a:ea typeface="Cambria" panose="02040503050406030204" pitchFamily="18" charset="0"/>
              </a:rPr>
              <a:t>High-interest rate.</a:t>
            </a:r>
            <a:endParaRPr lang="en-US" sz="2700"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xmlns="" id="{FE870B7D-E98C-4A7C-8371-49CC03E8EBFD}"/>
              </a:ext>
            </a:extLst>
          </p:cNvPr>
          <p:cNvSpPr txBox="1">
            <a:spLocks/>
          </p:cNvSpPr>
          <p:nvPr/>
        </p:nvSpPr>
        <p:spPr>
          <a:xfrm>
            <a:off x="7010400" y="1447800"/>
            <a:ext cx="3733800" cy="4495801"/>
          </a:xfrm>
          <a:prstGeom prst="rect">
            <a:avLst/>
          </a:prstGeom>
        </p:spPr>
        <p:style>
          <a:lnRef idx="2">
            <a:schemeClr val="accent2"/>
          </a:lnRef>
          <a:fillRef idx="1">
            <a:schemeClr val="lt1"/>
          </a:fillRef>
          <a:effectRef idx="0">
            <a:schemeClr val="accent2"/>
          </a:effectRef>
          <a:fontRef idx="minor">
            <a:schemeClr val="dk1"/>
          </a:fontRef>
        </p:style>
        <p:txBody>
          <a:bodyPr vert="horz" lIns="91435" tIns="45718" rIns="91435" bIns="45718" rtlCol="0">
            <a:noAutofit/>
          </a:bodyPr>
          <a:lstStyle/>
          <a:p>
            <a:pPr marL="342883" indent="-342883" algn="ctr" defTabSz="914354">
              <a:lnSpc>
                <a:spcPct val="114000"/>
              </a:lnSpc>
              <a:defRPr/>
            </a:pPr>
            <a:r>
              <a:rPr lang="en-US" sz="2700" b="1" dirty="0" smtClean="0">
                <a:latin typeface="Cambria" panose="02040503050406030204" pitchFamily="18" charset="0"/>
                <a:ea typeface="Cambria" panose="02040503050406030204" pitchFamily="18" charset="0"/>
              </a:rPr>
              <a:t>Disadvantages </a:t>
            </a:r>
          </a:p>
          <a:p>
            <a:pPr marL="342883" indent="-342883" algn="just" defTabSz="914354">
              <a:lnSpc>
                <a:spcPct val="114000"/>
              </a:lnSpc>
              <a:buFont typeface="Wingdings" panose="05000000000000000000" pitchFamily="2" charset="2"/>
              <a:buChar char="§"/>
              <a:defRPr/>
            </a:pPr>
            <a:r>
              <a:rPr lang="en-US" sz="2700" dirty="0" smtClean="0">
                <a:latin typeface="Cambria" panose="02040503050406030204" pitchFamily="18" charset="0"/>
                <a:ea typeface="Cambria" panose="02040503050406030204" pitchFamily="18" charset="0"/>
              </a:rPr>
              <a:t>Harsh repayment criteria.</a:t>
            </a:r>
          </a:p>
          <a:p>
            <a:pPr marL="342883" indent="-342883" algn="just" defTabSz="914354">
              <a:lnSpc>
                <a:spcPct val="114000"/>
              </a:lnSpc>
              <a:buFont typeface="Wingdings" panose="05000000000000000000" pitchFamily="2" charset="2"/>
              <a:buChar char="§"/>
              <a:defRPr/>
            </a:pPr>
            <a:r>
              <a:rPr lang="en-US" sz="2700" dirty="0" smtClean="0">
                <a:latin typeface="Cambria" panose="02040503050406030204" pitchFamily="18" charset="0"/>
                <a:ea typeface="Cambria" panose="02040503050406030204" pitchFamily="18" charset="0"/>
              </a:rPr>
              <a:t>Small Loan amount.</a:t>
            </a:r>
          </a:p>
          <a:p>
            <a:pPr marL="342883" indent="-342883" algn="just" defTabSz="914354">
              <a:lnSpc>
                <a:spcPct val="114000"/>
              </a:lnSpc>
              <a:buFont typeface="Wingdings" panose="05000000000000000000" pitchFamily="2" charset="2"/>
              <a:buChar char="§"/>
              <a:defRPr/>
            </a:pPr>
            <a:r>
              <a:rPr lang="en-US" sz="2700" dirty="0" smtClean="0">
                <a:latin typeface="Cambria" panose="02040503050406030204" pitchFamily="18" charset="0"/>
                <a:ea typeface="Cambria" panose="02040503050406030204" pitchFamily="18" charset="0"/>
              </a:rPr>
              <a:t>High-interest rate.</a:t>
            </a:r>
            <a:endParaRPr lang="en-US" sz="2700" dirty="0">
              <a:latin typeface="Cambria" panose="02040503050406030204" pitchFamily="18" charset="0"/>
              <a:ea typeface="Cambria" panose="020405030504060302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2294</Words>
  <Application>Microsoft Office PowerPoint</Application>
  <PresentationFormat>Custom</PresentationFormat>
  <Paragraphs>241</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Cambria</vt:lpstr>
      <vt:lpstr>Constantia</vt:lpstr>
      <vt:lpstr>Courier New</vt:lpstr>
      <vt:lpstr>Times New Roman</vt:lpstr>
      <vt:lpstr>Verdana</vt:lpstr>
      <vt:lpstr>Wingdings</vt:lpstr>
      <vt:lpstr>Office Theme</vt:lpstr>
      <vt:lpstr>PowerPoint Presentation</vt:lpstr>
      <vt:lpstr>PowerPoint Presentation</vt:lpstr>
      <vt:lpstr>PowerPoint Presentation</vt:lpstr>
      <vt:lpstr>PowerPoint Presentation</vt:lpstr>
      <vt:lpstr>Micro-Credit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Women in Social Structure </vt:lpstr>
      <vt:lpstr>Microcredit and Rural Women Empowerment</vt:lpstr>
      <vt:lpstr>Microcredit Strengthens Women’s Decision Making Power within the Household</vt:lpstr>
      <vt:lpstr>Impact of Microcredit on Health and Nutrition Status </vt:lpstr>
      <vt:lpstr>Financial &amp; Physical Capital Effects of Micro-credit</vt:lpstr>
      <vt:lpstr>Increased Income &amp; Ownership</vt:lpstr>
      <vt:lpstr>Income Diversification </vt:lpstr>
      <vt:lpstr>What Does Micro-Credit Do?</vt:lpstr>
      <vt:lpstr>The Micro-credit Program in BRAC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Microfinance and Development: The Case of Andhra Pradesh</dc:title>
  <dc:creator>diu</dc:creator>
  <cp:lastModifiedBy>su</cp:lastModifiedBy>
  <cp:revision>113</cp:revision>
  <dcterms:created xsi:type="dcterms:W3CDTF">2018-11-29T04:43:07Z</dcterms:created>
  <dcterms:modified xsi:type="dcterms:W3CDTF">2024-02-28T07:17:26Z</dcterms:modified>
</cp:coreProperties>
</file>